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97" r:id="rId4"/>
    <p:sldId id="298" r:id="rId5"/>
    <p:sldId id="260" r:id="rId6"/>
    <p:sldId id="299" r:id="rId7"/>
    <p:sldId id="300" r:id="rId8"/>
    <p:sldId id="301" r:id="rId9"/>
    <p:sldId id="261" r:id="rId10"/>
    <p:sldId id="302" r:id="rId11"/>
    <p:sldId id="262" r:id="rId12"/>
    <p:sldId id="303" r:id="rId13"/>
    <p:sldId id="304" r:id="rId14"/>
    <p:sldId id="305" r:id="rId15"/>
    <p:sldId id="264" r:id="rId16"/>
    <p:sldId id="306" r:id="rId17"/>
    <p:sldId id="307" r:id="rId18"/>
    <p:sldId id="308" r:id="rId19"/>
    <p:sldId id="311" r:id="rId20"/>
    <p:sldId id="312" r:id="rId21"/>
    <p:sldId id="309" r:id="rId22"/>
    <p:sldId id="265" r:id="rId23"/>
    <p:sldId id="313" r:id="rId24"/>
    <p:sldId id="314" r:id="rId25"/>
    <p:sldId id="315" r:id="rId26"/>
    <p:sldId id="316" r:id="rId27"/>
    <p:sldId id="317" r:id="rId28"/>
    <p:sldId id="266" r:id="rId29"/>
    <p:sldId id="318" r:id="rId30"/>
    <p:sldId id="319" r:id="rId31"/>
    <p:sldId id="320" r:id="rId32"/>
    <p:sldId id="321" r:id="rId33"/>
    <p:sldId id="322" r:id="rId34"/>
    <p:sldId id="267" r:id="rId35"/>
    <p:sldId id="268" r:id="rId36"/>
    <p:sldId id="323" r:id="rId37"/>
    <p:sldId id="324" r:id="rId38"/>
    <p:sldId id="325" r:id="rId39"/>
    <p:sldId id="269" r:id="rId40"/>
    <p:sldId id="326" r:id="rId41"/>
    <p:sldId id="327" r:id="rId42"/>
    <p:sldId id="270" r:id="rId43"/>
    <p:sldId id="271" r:id="rId44"/>
    <p:sldId id="328" r:id="rId45"/>
    <p:sldId id="329" r:id="rId46"/>
    <p:sldId id="330" r:id="rId47"/>
    <p:sldId id="272" r:id="rId48"/>
    <p:sldId id="331" r:id="rId49"/>
    <p:sldId id="332" r:id="rId50"/>
    <p:sldId id="333" r:id="rId51"/>
    <p:sldId id="334" r:id="rId52"/>
    <p:sldId id="273" r:id="rId53"/>
    <p:sldId id="335" r:id="rId54"/>
    <p:sldId id="336" r:id="rId55"/>
    <p:sldId id="338" r:id="rId56"/>
    <p:sldId id="274" r:id="rId57"/>
    <p:sldId id="339" r:id="rId58"/>
    <p:sldId id="340" r:id="rId59"/>
    <p:sldId id="341" r:id="rId60"/>
    <p:sldId id="342" r:id="rId61"/>
    <p:sldId id="276" r:id="rId62"/>
    <p:sldId id="277" r:id="rId63"/>
    <p:sldId id="343" r:id="rId64"/>
    <p:sldId id="275" r:id="rId65"/>
    <p:sldId id="278" r:id="rId66"/>
    <p:sldId id="344" r:id="rId67"/>
    <p:sldId id="279" r:id="rId68"/>
    <p:sldId id="280" r:id="rId69"/>
    <p:sldId id="345" r:id="rId70"/>
    <p:sldId id="281" r:id="rId71"/>
    <p:sldId id="346" r:id="rId72"/>
    <p:sldId id="347" r:id="rId73"/>
    <p:sldId id="348" r:id="rId74"/>
    <p:sldId id="282" r:id="rId75"/>
    <p:sldId id="349" r:id="rId76"/>
    <p:sldId id="350" r:id="rId77"/>
    <p:sldId id="351" r:id="rId78"/>
    <p:sldId id="283" r:id="rId79"/>
    <p:sldId id="284" r:id="rId80"/>
    <p:sldId id="285" r:id="rId81"/>
    <p:sldId id="286" r:id="rId82"/>
    <p:sldId id="287" r:id="rId83"/>
    <p:sldId id="288" r:id="rId84"/>
    <p:sldId id="289" r:id="rId85"/>
    <p:sldId id="290" r:id="rId86"/>
    <p:sldId id="352" r:id="rId87"/>
    <p:sldId id="353" r:id="rId88"/>
    <p:sldId id="354" r:id="rId89"/>
    <p:sldId id="355" r:id="rId90"/>
    <p:sldId id="291" r:id="rId91"/>
    <p:sldId id="356" r:id="rId92"/>
    <p:sldId id="357" r:id="rId93"/>
    <p:sldId id="358" r:id="rId94"/>
    <p:sldId id="292" r:id="rId95"/>
    <p:sldId id="293" r:id="rId96"/>
    <p:sldId id="359" r:id="rId97"/>
    <p:sldId id="360" r:id="rId98"/>
    <p:sldId id="294" r:id="rId99"/>
    <p:sldId id="361" r:id="rId100"/>
    <p:sldId id="295" r:id="rId101"/>
    <p:sldId id="296" r:id="rId102"/>
    <p:sldId id="362" r:id="rId103"/>
    <p:sldId id="363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6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May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77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&amp;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Answer retrieval from FAQ pages</a:t>
            </a:r>
          </a:p>
          <a:p>
            <a:pPr lvl="2"/>
            <a:r>
              <a:rPr lang="en-US" dirty="0" smtClean="0"/>
              <a:t>IR problem: matching queries to docs of Q-A pairs</a:t>
            </a:r>
          </a:p>
          <a:p>
            <a:pPr lvl="2"/>
            <a:r>
              <a:rPr lang="en-US" dirty="0" smtClean="0"/>
              <a:t>QA problem: finding answers in restricted document set</a:t>
            </a:r>
          </a:p>
          <a:p>
            <a:pPr lvl="2"/>
            <a:endParaRPr lang="en-US" dirty="0"/>
          </a:p>
          <a:p>
            <a:r>
              <a:rPr lang="en-US" dirty="0" smtClean="0"/>
              <a:t>Approach: </a:t>
            </a:r>
          </a:p>
          <a:p>
            <a:pPr lvl="1"/>
            <a:r>
              <a:rPr lang="en-US" dirty="0" smtClean="0"/>
              <a:t>Bridge lexical gap with statistical machine translation</a:t>
            </a:r>
          </a:p>
          <a:p>
            <a:pPr lvl="1"/>
            <a:r>
              <a:rPr lang="en-US" dirty="0" smtClean="0"/>
              <a:t>Perform query expansion</a:t>
            </a:r>
          </a:p>
          <a:p>
            <a:pPr lvl="2"/>
            <a:r>
              <a:rPr lang="en-US" dirty="0" smtClean="0"/>
              <a:t>Expansion terms identified via phrase-based MT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870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0"/>
          <a:stretch/>
        </p:blipFill>
        <p:spPr>
          <a:xfrm>
            <a:off x="0" y="1600200"/>
            <a:ext cx="8908143" cy="4586513"/>
          </a:xfrm>
        </p:spPr>
      </p:pic>
    </p:spTree>
    <p:extLst>
      <p:ext uri="{BB962C8B-B14F-4D97-AF65-F5344CB8AC3E}">
        <p14:creationId xmlns:p14="http://schemas.microsoft.com/office/powerpoint/2010/main" val="25067089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</p:txBody>
      </p:sp>
    </p:spTree>
    <p:extLst>
      <p:ext uri="{BB962C8B-B14F-4D97-AF65-F5344CB8AC3E}">
        <p14:creationId xmlns:p14="http://schemas.microsoft.com/office/powerpoint/2010/main" val="353866571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  <a:p>
            <a:r>
              <a:rPr lang="en-US" dirty="0" smtClean="0"/>
              <a:t>Little difference for exact phrases in AQUAINT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85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retrieval:</a:t>
            </a:r>
          </a:p>
          <a:p>
            <a:pPr lvl="1"/>
            <a:r>
              <a:rPr lang="en-US" dirty="0" smtClean="0"/>
              <a:t>About half of the correct docs are retrieved, rank 1-2</a:t>
            </a:r>
          </a:p>
          <a:p>
            <a:r>
              <a:rPr lang="en-US" dirty="0" smtClean="0"/>
              <a:t>Sentence retrieval:</a:t>
            </a:r>
          </a:p>
          <a:p>
            <a:pPr lvl="1"/>
            <a:r>
              <a:rPr lang="en-US" dirty="0" smtClean="0"/>
              <a:t>Lower, correct sentence ~ rank 3</a:t>
            </a:r>
          </a:p>
          <a:p>
            <a:r>
              <a:rPr lang="en-US" dirty="0" smtClean="0"/>
              <a:t>Little difference for exact phrases in AQUAINT</a:t>
            </a:r>
          </a:p>
          <a:p>
            <a:r>
              <a:rPr lang="en-US" dirty="0" smtClean="0"/>
              <a:t>Web:</a:t>
            </a:r>
          </a:p>
          <a:p>
            <a:pPr lvl="1"/>
            <a:r>
              <a:rPr lang="en-US" dirty="0" smtClean="0"/>
              <a:t>Retrieval improved by exact phrases</a:t>
            </a:r>
          </a:p>
          <a:p>
            <a:pPr lvl="2"/>
            <a:r>
              <a:rPr lang="en-US" dirty="0" smtClean="0"/>
              <a:t>Manual more than auto (20-30%) relative</a:t>
            </a:r>
          </a:p>
          <a:p>
            <a:pPr lvl="1"/>
            <a:r>
              <a:rPr lang="en-US" dirty="0" smtClean="0"/>
              <a:t>Precision affected by tagging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6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Varied results for query expansion</a:t>
            </a:r>
          </a:p>
          <a:p>
            <a:r>
              <a:rPr lang="en-US" dirty="0" smtClean="0"/>
              <a:t>IR:</a:t>
            </a:r>
          </a:p>
          <a:p>
            <a:pPr lvl="1"/>
            <a:r>
              <a:rPr lang="en-US" dirty="0" smtClean="0"/>
              <a:t>External resources:</a:t>
            </a:r>
          </a:p>
        </p:txBody>
      </p:sp>
    </p:spTree>
    <p:extLst>
      <p:ext uri="{BB962C8B-B14F-4D97-AF65-F5344CB8AC3E}">
        <p14:creationId xmlns:p14="http://schemas.microsoft.com/office/powerpoint/2010/main" val="395936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Varied results for query expansion</a:t>
            </a:r>
          </a:p>
          <a:p>
            <a:r>
              <a:rPr lang="en-US" dirty="0" smtClean="0"/>
              <a:t>IR:</a:t>
            </a:r>
          </a:p>
          <a:p>
            <a:pPr lvl="1"/>
            <a:r>
              <a:rPr lang="en-US" dirty="0" smtClean="0"/>
              <a:t>External resources: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nconclusive (</a:t>
            </a:r>
            <a:r>
              <a:rPr lang="en-US" dirty="0" err="1" smtClean="0"/>
              <a:t>Vorhees</a:t>
            </a:r>
            <a:r>
              <a:rPr lang="en-US" dirty="0" smtClean="0"/>
              <a:t>), some gain (Fang)</a:t>
            </a:r>
          </a:p>
        </p:txBody>
      </p:sp>
    </p:spTree>
    <p:extLst>
      <p:ext uri="{BB962C8B-B14F-4D97-AF65-F5344CB8AC3E}">
        <p14:creationId xmlns:p14="http://schemas.microsoft.com/office/powerpoint/2010/main" val="292733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Varied results for query expansion</a:t>
            </a:r>
          </a:p>
          <a:p>
            <a:r>
              <a:rPr lang="en-US" dirty="0" smtClean="0"/>
              <a:t>IR:</a:t>
            </a:r>
          </a:p>
          <a:p>
            <a:pPr lvl="1"/>
            <a:r>
              <a:rPr lang="en-US" dirty="0" smtClean="0"/>
              <a:t>External resources: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nconclusive (</a:t>
            </a:r>
            <a:r>
              <a:rPr lang="en-US" dirty="0" err="1" smtClean="0"/>
              <a:t>Vorhees</a:t>
            </a:r>
            <a:r>
              <a:rPr lang="en-US" dirty="0" smtClean="0"/>
              <a:t>), some gain (Fang)</a:t>
            </a:r>
          </a:p>
          <a:p>
            <a:pPr lvl="1"/>
            <a:r>
              <a:rPr lang="en-US" dirty="0" smtClean="0"/>
              <a:t>Local, global collection statistics: Substantial gains</a:t>
            </a:r>
          </a:p>
          <a:p>
            <a:r>
              <a:rPr lang="en-US" dirty="0" smtClean="0"/>
              <a:t>QA:</a:t>
            </a:r>
          </a:p>
        </p:txBody>
      </p:sp>
    </p:spTree>
    <p:extLst>
      <p:ext uri="{BB962C8B-B14F-4D97-AF65-F5344CB8AC3E}">
        <p14:creationId xmlns:p14="http://schemas.microsoft.com/office/powerpoint/2010/main" val="387048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Varied results for query expansion</a:t>
            </a:r>
          </a:p>
          <a:p>
            <a:r>
              <a:rPr lang="en-US" dirty="0" smtClean="0"/>
              <a:t>IR:</a:t>
            </a:r>
          </a:p>
          <a:p>
            <a:pPr lvl="1"/>
            <a:r>
              <a:rPr lang="en-US" dirty="0" smtClean="0"/>
              <a:t>External resources: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nconclusive (</a:t>
            </a:r>
            <a:r>
              <a:rPr lang="en-US" dirty="0" err="1" smtClean="0"/>
              <a:t>Vorhees</a:t>
            </a:r>
            <a:r>
              <a:rPr lang="en-US" dirty="0" smtClean="0"/>
              <a:t>), some gain (Fang)</a:t>
            </a:r>
          </a:p>
          <a:p>
            <a:pPr lvl="1"/>
            <a:r>
              <a:rPr lang="en-US" dirty="0" smtClean="0"/>
              <a:t>Local, global collection statistics: Substantial gains</a:t>
            </a:r>
          </a:p>
          <a:p>
            <a:r>
              <a:rPr lang="en-US" dirty="0" smtClean="0"/>
              <a:t>QA:</a:t>
            </a:r>
          </a:p>
          <a:p>
            <a:pPr lvl="1"/>
            <a:r>
              <a:rPr lang="en-US" dirty="0" smtClean="0"/>
              <a:t>External resources: mixed results</a:t>
            </a:r>
          </a:p>
          <a:p>
            <a:pPr lvl="1"/>
            <a:r>
              <a:rPr lang="en-US" dirty="0" smtClean="0"/>
              <a:t>Local, global collection stats: sizable gains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2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01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4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r>
              <a:rPr lang="en-US" dirty="0" smtClean="0"/>
              <a:t>1-2.8M Q-A pairs</a:t>
            </a:r>
          </a:p>
          <a:p>
            <a:pPr lvl="2"/>
            <a:r>
              <a:rPr lang="en-US" dirty="0" smtClean="0"/>
              <a:t>Inspection shows poor quality</a:t>
            </a:r>
          </a:p>
          <a:p>
            <a:r>
              <a:rPr lang="en-US" dirty="0" smtClean="0"/>
              <a:t>Extracted from 4B page corpus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79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r>
              <a:rPr lang="en-US" dirty="0" smtClean="0"/>
              <a:t>1-2.8M Q-A pairs</a:t>
            </a:r>
          </a:p>
          <a:p>
            <a:pPr lvl="2"/>
            <a:r>
              <a:rPr lang="en-US" dirty="0" smtClean="0"/>
              <a:t>Inspection shows poor quality</a:t>
            </a:r>
          </a:p>
          <a:p>
            <a:r>
              <a:rPr lang="en-US" dirty="0" smtClean="0"/>
              <a:t>Extracted from 4B page corpus (they’re Google)</a:t>
            </a:r>
          </a:p>
          <a:p>
            <a:pPr lvl="1"/>
            <a:r>
              <a:rPr lang="en-US" dirty="0" smtClean="0"/>
              <a:t>Precision-oriented extraction</a:t>
            </a:r>
          </a:p>
        </p:txBody>
      </p:sp>
    </p:spTree>
    <p:extLst>
      <p:ext uri="{BB962C8B-B14F-4D97-AF65-F5344CB8AC3E}">
        <p14:creationId xmlns:p14="http://schemas.microsoft.com/office/powerpoint/2010/main" val="2384941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r>
              <a:rPr lang="en-US" dirty="0" smtClean="0"/>
              <a:t>1-2.8M Q-A pairs</a:t>
            </a:r>
          </a:p>
          <a:p>
            <a:pPr lvl="2"/>
            <a:r>
              <a:rPr lang="en-US" dirty="0" smtClean="0"/>
              <a:t>Inspection shows poor quality</a:t>
            </a:r>
          </a:p>
          <a:p>
            <a:r>
              <a:rPr lang="en-US" dirty="0" smtClean="0"/>
              <a:t>Extracted from 4B page corpus (they’re Google)</a:t>
            </a:r>
          </a:p>
          <a:p>
            <a:pPr lvl="1"/>
            <a:r>
              <a:rPr lang="en-US" dirty="0" smtClean="0"/>
              <a:t>Precision-oriented extraction</a:t>
            </a:r>
          </a:p>
          <a:p>
            <a:pPr lvl="2"/>
            <a:r>
              <a:rPr lang="en-US" dirty="0" smtClean="0"/>
              <a:t>Search for ‘</a:t>
            </a:r>
            <a:r>
              <a:rPr lang="en-US" dirty="0" err="1" smtClean="0"/>
              <a:t>faq</a:t>
            </a:r>
            <a:r>
              <a:rPr lang="en-US" dirty="0" smtClean="0"/>
              <a:t>’, Train FAQ page classifier </a:t>
            </a:r>
            <a:r>
              <a:rPr lang="en-US" dirty="0" smtClean="0">
                <a:sym typeface="Wingdings"/>
              </a:rPr>
              <a:t> ~800K pages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58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and SMT for Question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Statistical Machine Translation for Query Expansion in Answer </a:t>
            </a:r>
            <a:r>
              <a:rPr lang="en-US" dirty="0" smtClean="0"/>
              <a:t>Retrieval”, </a:t>
            </a:r>
            <a:r>
              <a:rPr lang="en-US" dirty="0" err="1" smtClean="0"/>
              <a:t>Riezler</a:t>
            </a:r>
            <a:r>
              <a:rPr lang="en-US" dirty="0" smtClean="0"/>
              <a:t> et al, 2007</a:t>
            </a:r>
          </a:p>
          <a:p>
            <a:endParaRPr lang="en-US" dirty="0"/>
          </a:p>
          <a:p>
            <a:r>
              <a:rPr lang="en-US" dirty="0" smtClean="0"/>
              <a:t>Investigates data-driven approaches to query exp.</a:t>
            </a:r>
          </a:p>
        </p:txBody>
      </p:sp>
    </p:spTree>
    <p:extLst>
      <p:ext uri="{BB962C8B-B14F-4D97-AF65-F5344CB8AC3E}">
        <p14:creationId xmlns:p14="http://schemas.microsoft.com/office/powerpoint/2010/main" val="232193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r>
              <a:rPr lang="en-US" dirty="0" smtClean="0"/>
              <a:t>1-2.8M Q-A pairs</a:t>
            </a:r>
          </a:p>
          <a:p>
            <a:pPr lvl="2"/>
            <a:r>
              <a:rPr lang="en-US" dirty="0" smtClean="0"/>
              <a:t>Inspection shows poor quality</a:t>
            </a:r>
          </a:p>
          <a:p>
            <a:r>
              <a:rPr lang="en-US" dirty="0" smtClean="0"/>
              <a:t>Extracted from 4B page corpus (they’re Google)</a:t>
            </a:r>
          </a:p>
          <a:p>
            <a:pPr lvl="1"/>
            <a:r>
              <a:rPr lang="en-US" dirty="0" smtClean="0"/>
              <a:t>Precision-oriented extraction</a:t>
            </a:r>
          </a:p>
          <a:p>
            <a:pPr lvl="2"/>
            <a:r>
              <a:rPr lang="en-US" dirty="0" smtClean="0"/>
              <a:t>Search for ‘</a:t>
            </a:r>
            <a:r>
              <a:rPr lang="en-US" dirty="0" err="1" smtClean="0"/>
              <a:t>faq</a:t>
            </a:r>
            <a:r>
              <a:rPr lang="en-US" dirty="0" smtClean="0"/>
              <a:t>’, Train FAQ page classifier </a:t>
            </a:r>
            <a:r>
              <a:rPr lang="en-US" dirty="0" smtClean="0">
                <a:sym typeface="Wingdings"/>
              </a:rPr>
              <a:t> ~800K pages</a:t>
            </a:r>
          </a:p>
          <a:p>
            <a:pPr lvl="2"/>
            <a:r>
              <a:rPr lang="en-US" dirty="0" smtClean="0">
                <a:sym typeface="Wingdings"/>
              </a:rPr>
              <a:t>Q-A pairs: trained labeler: features?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FAQ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600201"/>
            <a:ext cx="8581571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Prior FAQ collections limited in scope, quality</a:t>
            </a:r>
          </a:p>
          <a:p>
            <a:pPr lvl="1"/>
            <a:r>
              <a:rPr lang="en-US" dirty="0" smtClean="0"/>
              <a:t>Web search and scraping ‘FAQ’ in title/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smtClean="0"/>
              <a:t>Search in proprietary collections</a:t>
            </a:r>
          </a:p>
          <a:p>
            <a:pPr lvl="1"/>
            <a:r>
              <a:rPr lang="en-US" dirty="0" smtClean="0"/>
              <a:t>1</a:t>
            </a:r>
            <a:r>
              <a:rPr lang="en-US" smtClean="0"/>
              <a:t>-2.8M </a:t>
            </a:r>
            <a:r>
              <a:rPr lang="en-US" dirty="0" smtClean="0"/>
              <a:t>Q-A pairs</a:t>
            </a:r>
          </a:p>
          <a:p>
            <a:pPr lvl="2"/>
            <a:r>
              <a:rPr lang="en-US" dirty="0" smtClean="0"/>
              <a:t>Inspection shows poor quality</a:t>
            </a:r>
          </a:p>
          <a:p>
            <a:r>
              <a:rPr lang="en-US" dirty="0" smtClean="0"/>
              <a:t>Extracted from 4B page corpus (they’re Google)</a:t>
            </a:r>
          </a:p>
          <a:p>
            <a:pPr lvl="1"/>
            <a:r>
              <a:rPr lang="en-US" dirty="0" smtClean="0"/>
              <a:t>Precision-oriented extraction</a:t>
            </a:r>
          </a:p>
          <a:p>
            <a:pPr lvl="2"/>
            <a:r>
              <a:rPr lang="en-US" dirty="0" smtClean="0"/>
              <a:t>Search for ‘</a:t>
            </a:r>
            <a:r>
              <a:rPr lang="en-US" dirty="0" err="1" smtClean="0"/>
              <a:t>faq</a:t>
            </a:r>
            <a:r>
              <a:rPr lang="en-US" dirty="0" smtClean="0"/>
              <a:t>’, Train FAQ page classifier </a:t>
            </a:r>
            <a:r>
              <a:rPr lang="en-US" dirty="0" smtClean="0">
                <a:sym typeface="Wingdings"/>
              </a:rPr>
              <a:t> ~800K pages</a:t>
            </a:r>
          </a:p>
          <a:p>
            <a:pPr lvl="2"/>
            <a:r>
              <a:rPr lang="en-US" dirty="0" smtClean="0">
                <a:sym typeface="Wingdings"/>
              </a:rPr>
              <a:t>Q-A pairs: trained labeler: features?</a:t>
            </a:r>
          </a:p>
          <a:p>
            <a:pPr lvl="3"/>
            <a:r>
              <a:rPr lang="en-US" dirty="0" smtClean="0">
                <a:sym typeface="Wingdings"/>
              </a:rPr>
              <a:t>punctuation, HTML tags (&lt;p&gt;,..), markers (Q:), lexical (</a:t>
            </a:r>
            <a:r>
              <a:rPr lang="en-US" dirty="0" err="1" smtClean="0">
                <a:sym typeface="Wingdings"/>
              </a:rPr>
              <a:t>what,how</a:t>
            </a:r>
            <a:r>
              <a:rPr lang="en-US" dirty="0" smtClean="0">
                <a:sym typeface="Wingdings"/>
              </a:rPr>
              <a:t>)</a:t>
            </a:r>
          </a:p>
          <a:p>
            <a:pPr lvl="3"/>
            <a:r>
              <a:rPr lang="en-US" dirty="0" smtClean="0">
                <a:sym typeface="Wingdings"/>
              </a:rPr>
              <a:t> 10M pairs (98% precision)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46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</p:txBody>
      </p:sp>
    </p:spTree>
    <p:extLst>
      <p:ext uri="{BB962C8B-B14F-4D97-AF65-F5344CB8AC3E}">
        <p14:creationId xmlns:p14="http://schemas.microsoft.com/office/powerpoint/2010/main" val="330415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  <a:p>
            <a:r>
              <a:rPr lang="en-US" dirty="0" smtClean="0"/>
              <a:t>Basic noisy channel machine translation model:</a:t>
            </a:r>
          </a:p>
          <a:p>
            <a:pPr lvl="1"/>
            <a:r>
              <a:rPr lang="en-US" dirty="0" smtClean="0"/>
              <a:t>e: English; f: French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885079"/>
              </p:ext>
            </p:extLst>
          </p:nvPr>
        </p:nvGraphicFramePr>
        <p:xfrm>
          <a:off x="4082142" y="3067050"/>
          <a:ext cx="5061858" cy="64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286000" imgH="292100" progId="Equation.3">
                  <p:embed/>
                </p:oleObj>
              </mc:Choice>
              <mc:Fallback>
                <p:oleObj name="Equation" r:id="rId3" imgW="2286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142" y="3067050"/>
                        <a:ext cx="5061858" cy="646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213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  <a:p>
            <a:r>
              <a:rPr lang="en-US" dirty="0" smtClean="0"/>
              <a:t>Basic noisy channel machine translation model:</a:t>
            </a:r>
          </a:p>
          <a:p>
            <a:pPr lvl="1"/>
            <a:r>
              <a:rPr lang="en-US" dirty="0" smtClean="0"/>
              <a:t>e: English; f: French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p(e): ‘language model’; p(</a:t>
            </a:r>
            <a:r>
              <a:rPr lang="en-US" dirty="0" err="1" smtClean="0"/>
              <a:t>f|e</a:t>
            </a:r>
            <a:r>
              <a:rPr lang="en-US" dirty="0" smtClean="0"/>
              <a:t>): translation model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27500"/>
              </p:ext>
            </p:extLst>
          </p:nvPr>
        </p:nvGraphicFramePr>
        <p:xfrm>
          <a:off x="4082142" y="3067050"/>
          <a:ext cx="5061858" cy="64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286000" imgH="292100" progId="Equation.3">
                  <p:embed/>
                </p:oleObj>
              </mc:Choice>
              <mc:Fallback>
                <p:oleObj name="Equation" r:id="rId3" imgW="2286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142" y="3067050"/>
                        <a:ext cx="5061858" cy="646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946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  <a:p>
            <a:r>
              <a:rPr lang="en-US" dirty="0" smtClean="0"/>
              <a:t>Basic noisy channel machine translation model:</a:t>
            </a:r>
          </a:p>
          <a:p>
            <a:pPr lvl="1"/>
            <a:r>
              <a:rPr lang="en-US" dirty="0" smtClean="0"/>
              <a:t>e: English; f: French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p(e): ‘language model’; p(</a:t>
            </a:r>
            <a:r>
              <a:rPr lang="en-US" dirty="0" err="1" smtClean="0"/>
              <a:t>f|e</a:t>
            </a:r>
            <a:r>
              <a:rPr lang="en-US" dirty="0" smtClean="0"/>
              <a:t>): translation model</a:t>
            </a:r>
          </a:p>
          <a:p>
            <a:pPr lvl="2"/>
            <a:r>
              <a:rPr lang="en-US" dirty="0" smtClean="0"/>
              <a:t>Calculated from relative frequencies of phrases</a:t>
            </a:r>
          </a:p>
          <a:p>
            <a:pPr lvl="3"/>
            <a:r>
              <a:rPr lang="en-US" dirty="0" smtClean="0"/>
              <a:t>Phrases: larger blocks of aligned words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55727"/>
              </p:ext>
            </p:extLst>
          </p:nvPr>
        </p:nvGraphicFramePr>
        <p:xfrm>
          <a:off x="4082142" y="3067050"/>
          <a:ext cx="5061858" cy="64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286000" imgH="292100" progId="Equation.3">
                  <p:embed/>
                </p:oleObj>
              </mc:Choice>
              <mc:Fallback>
                <p:oleObj name="Equation" r:id="rId3" imgW="2286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142" y="3067050"/>
                        <a:ext cx="5061858" cy="646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612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  <a:p>
            <a:r>
              <a:rPr lang="en-US" dirty="0" smtClean="0"/>
              <a:t>Basic noisy channel machine translation model:</a:t>
            </a:r>
          </a:p>
          <a:p>
            <a:pPr lvl="1"/>
            <a:r>
              <a:rPr lang="en-US" dirty="0" smtClean="0"/>
              <a:t>e: English; f: French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p(e): ‘language model’; p(</a:t>
            </a:r>
            <a:r>
              <a:rPr lang="en-US" dirty="0" err="1" smtClean="0"/>
              <a:t>f|e</a:t>
            </a:r>
            <a:r>
              <a:rPr lang="en-US" dirty="0" smtClean="0"/>
              <a:t>): translation model</a:t>
            </a:r>
          </a:p>
          <a:p>
            <a:pPr lvl="2"/>
            <a:r>
              <a:rPr lang="en-US" dirty="0" smtClean="0"/>
              <a:t>Calculated from relative frequencies of phrases</a:t>
            </a:r>
          </a:p>
          <a:p>
            <a:pPr lvl="3"/>
            <a:r>
              <a:rPr lang="en-US" dirty="0" smtClean="0"/>
              <a:t>Phrases: larger blocks of aligned words</a:t>
            </a:r>
          </a:p>
          <a:p>
            <a:pPr lvl="1"/>
            <a:r>
              <a:rPr lang="en-US" dirty="0" smtClean="0"/>
              <a:t>Sequence of phrases: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95917"/>
              </p:ext>
            </p:extLst>
          </p:nvPr>
        </p:nvGraphicFramePr>
        <p:xfrm>
          <a:off x="4082142" y="3067050"/>
          <a:ext cx="5061858" cy="64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286000" imgH="292100" progId="Equation.3">
                  <p:embed/>
                </p:oleObj>
              </mc:Choice>
              <mc:Fallback>
                <p:oleObj name="Equation" r:id="rId3" imgW="2286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142" y="3067050"/>
                        <a:ext cx="5061858" cy="646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485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Translation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 query expansion:</a:t>
            </a:r>
          </a:p>
          <a:p>
            <a:pPr lvl="1"/>
            <a:r>
              <a:rPr lang="en-US" dirty="0" smtClean="0"/>
              <a:t>Builds on alignments from SMT models</a:t>
            </a:r>
          </a:p>
          <a:p>
            <a:r>
              <a:rPr lang="en-US" dirty="0" smtClean="0"/>
              <a:t>Basic noisy channel machine translation model:</a:t>
            </a:r>
          </a:p>
          <a:p>
            <a:pPr lvl="1"/>
            <a:r>
              <a:rPr lang="en-US" dirty="0" smtClean="0"/>
              <a:t>e: English; f: French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p(e): ‘language model’; p(</a:t>
            </a:r>
            <a:r>
              <a:rPr lang="en-US" dirty="0" err="1" smtClean="0"/>
              <a:t>f|e</a:t>
            </a:r>
            <a:r>
              <a:rPr lang="en-US" dirty="0" smtClean="0"/>
              <a:t>): translation model</a:t>
            </a:r>
          </a:p>
          <a:p>
            <a:pPr lvl="2"/>
            <a:r>
              <a:rPr lang="en-US" dirty="0" smtClean="0"/>
              <a:t>Calculated from relative frequencies of phrases</a:t>
            </a:r>
          </a:p>
          <a:p>
            <a:pPr lvl="3"/>
            <a:r>
              <a:rPr lang="en-US" dirty="0" smtClean="0"/>
              <a:t>Phrases: larger blocks of aligned words</a:t>
            </a:r>
          </a:p>
          <a:p>
            <a:pPr lvl="1"/>
            <a:r>
              <a:rPr lang="en-US" dirty="0" smtClean="0"/>
              <a:t>Sequence of phrases: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000332"/>
              </p:ext>
            </p:extLst>
          </p:nvPr>
        </p:nvGraphicFramePr>
        <p:xfrm>
          <a:off x="4082142" y="3067050"/>
          <a:ext cx="5061858" cy="646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2286000" imgH="292100" progId="Equation.3">
                  <p:embed/>
                </p:oleObj>
              </mc:Choice>
              <mc:Fallback>
                <p:oleObj name="Equation" r:id="rId3" imgW="22860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82142" y="3067050"/>
                        <a:ext cx="5061858" cy="646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045598"/>
              </p:ext>
            </p:extLst>
          </p:nvPr>
        </p:nvGraphicFramePr>
        <p:xfrm>
          <a:off x="4082142" y="5088308"/>
          <a:ext cx="3118757" cy="984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5" imgW="1447800" imgH="457200" progId="Equation.3">
                  <p:embed/>
                </p:oleObj>
              </mc:Choice>
              <mc:Fallback>
                <p:oleObj name="Equation" r:id="rId5" imgW="1447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2142" y="5088308"/>
                        <a:ext cx="3118757" cy="984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478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3574423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Learn alignments b/t question words &amp; synonymous answer words</a:t>
            </a:r>
          </a:p>
        </p:txBody>
      </p:sp>
    </p:spTree>
    <p:extLst>
      <p:ext uri="{BB962C8B-B14F-4D97-AF65-F5344CB8AC3E}">
        <p14:creationId xmlns:p14="http://schemas.microsoft.com/office/powerpoint/2010/main" val="109362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and SMT for Question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Statistical Machine Translation for Query Expansion in Answer </a:t>
            </a:r>
            <a:r>
              <a:rPr lang="en-US" dirty="0" smtClean="0"/>
              <a:t>Retrieval”, </a:t>
            </a:r>
            <a:r>
              <a:rPr lang="en-US" dirty="0" err="1" smtClean="0"/>
              <a:t>Riezler</a:t>
            </a:r>
            <a:r>
              <a:rPr lang="en-US" dirty="0" smtClean="0"/>
              <a:t> et al, 2007</a:t>
            </a:r>
          </a:p>
          <a:p>
            <a:endParaRPr lang="en-US" dirty="0"/>
          </a:p>
          <a:p>
            <a:r>
              <a:rPr lang="en-US" dirty="0" smtClean="0"/>
              <a:t>Investigates data-driven approaches to query exp.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 context analysis (pseudo-rel. feedback)</a:t>
            </a:r>
          </a:p>
        </p:txBody>
      </p:sp>
    </p:spTree>
    <p:extLst>
      <p:ext uri="{BB962C8B-B14F-4D97-AF65-F5344CB8AC3E}">
        <p14:creationId xmlns:p14="http://schemas.microsoft.com/office/powerpoint/2010/main" val="3561582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Learn alignments b/t question words &amp; synonymous answer words</a:t>
            </a:r>
          </a:p>
          <a:p>
            <a:pPr lvl="2"/>
            <a:r>
              <a:rPr lang="en-US" dirty="0" smtClean="0"/>
              <a:t>Not interested in fluency, ignore that part of MT model</a:t>
            </a:r>
          </a:p>
          <a:p>
            <a:r>
              <a:rPr lang="en-US" dirty="0" smtClean="0"/>
              <a:t>Issues:  Differences from typical MT</a:t>
            </a:r>
          </a:p>
        </p:txBody>
      </p:sp>
    </p:spTree>
    <p:extLst>
      <p:ext uri="{BB962C8B-B14F-4D97-AF65-F5344CB8AC3E}">
        <p14:creationId xmlns:p14="http://schemas.microsoft.com/office/powerpoint/2010/main" val="3927450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Learn alignments b/t question words &amp; synonymous answer words</a:t>
            </a:r>
          </a:p>
          <a:p>
            <a:pPr lvl="2"/>
            <a:r>
              <a:rPr lang="en-US" dirty="0" smtClean="0"/>
              <a:t>Not interested in fluency, ignore that part of MT model</a:t>
            </a:r>
          </a:p>
          <a:p>
            <a:r>
              <a:rPr lang="en-US" dirty="0" smtClean="0"/>
              <a:t>Issues:  Differences from typical MT</a:t>
            </a:r>
          </a:p>
          <a:p>
            <a:pPr lvl="1"/>
            <a:r>
              <a:rPr lang="en-US" dirty="0" smtClean="0"/>
              <a:t>Length differences</a:t>
            </a:r>
          </a:p>
        </p:txBody>
      </p:sp>
    </p:spTree>
    <p:extLst>
      <p:ext uri="{BB962C8B-B14F-4D97-AF65-F5344CB8AC3E}">
        <p14:creationId xmlns:p14="http://schemas.microsoft.com/office/powerpoint/2010/main" val="480438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Learn alignments b/t question words &amp; synonymous answer words</a:t>
            </a:r>
          </a:p>
          <a:p>
            <a:pPr lvl="2"/>
            <a:r>
              <a:rPr lang="en-US" dirty="0" smtClean="0"/>
              <a:t>Not interested in fluency, ignore that part of MT model</a:t>
            </a:r>
          </a:p>
          <a:p>
            <a:r>
              <a:rPr lang="en-US" dirty="0" smtClean="0"/>
              <a:t>Issues:  Differences from typical MT</a:t>
            </a:r>
          </a:p>
          <a:p>
            <a:pPr lvl="1"/>
            <a:r>
              <a:rPr lang="en-US" dirty="0" smtClean="0"/>
              <a:t>Length differences </a:t>
            </a:r>
            <a:r>
              <a:rPr lang="en-US" dirty="0" smtClean="0">
                <a:sym typeface="Wingdings"/>
              </a:rPr>
              <a:t> Modify null alignment weights</a:t>
            </a:r>
          </a:p>
          <a:p>
            <a:pPr lvl="1"/>
            <a:r>
              <a:rPr lang="en-US" dirty="0" smtClean="0">
                <a:sym typeface="Wingdings"/>
              </a:rPr>
              <a:t>Less important words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8523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71" y="107576"/>
            <a:ext cx="8708572" cy="1336956"/>
          </a:xfrm>
        </p:spPr>
        <p:txBody>
          <a:bodyPr/>
          <a:lstStyle/>
          <a:p>
            <a:r>
              <a:rPr lang="en-US" dirty="0" smtClean="0"/>
              <a:t>Question-Answer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View Q-A pairs from FAQ as translation pairs</a:t>
            </a:r>
          </a:p>
          <a:p>
            <a:pPr lvl="1"/>
            <a:r>
              <a:rPr lang="en-US" dirty="0" smtClean="0"/>
              <a:t>Q as translation of A (and vice versa)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Learn alignments b/t question words &amp; synonymous answer words</a:t>
            </a:r>
          </a:p>
          <a:p>
            <a:pPr lvl="2"/>
            <a:r>
              <a:rPr lang="en-US" dirty="0" smtClean="0"/>
              <a:t>Not interested in fluency, ignore that part of MT model</a:t>
            </a:r>
          </a:p>
          <a:p>
            <a:r>
              <a:rPr lang="en-US" dirty="0" smtClean="0"/>
              <a:t>Issues:  Differences from typical MT</a:t>
            </a:r>
          </a:p>
          <a:p>
            <a:pPr lvl="1"/>
            <a:r>
              <a:rPr lang="en-US" dirty="0" smtClean="0"/>
              <a:t>Length differences </a:t>
            </a:r>
            <a:r>
              <a:rPr lang="en-US" dirty="0" smtClean="0">
                <a:sym typeface="Wingdings"/>
              </a:rPr>
              <a:t> Modify null alignment weights</a:t>
            </a:r>
          </a:p>
          <a:p>
            <a:pPr lvl="1"/>
            <a:r>
              <a:rPr lang="en-US" dirty="0" smtClean="0">
                <a:sym typeface="Wingdings"/>
              </a:rPr>
              <a:t>Less important words  Use intersection of bidirectional alignments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547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“How to live with cat allergies”</a:t>
            </a:r>
          </a:p>
          <a:p>
            <a:r>
              <a:rPr lang="en-US" dirty="0" smtClean="0"/>
              <a:t>Add expansion terms</a:t>
            </a:r>
          </a:p>
          <a:p>
            <a:pPr lvl="1"/>
            <a:r>
              <a:rPr lang="en-US" dirty="0" smtClean="0"/>
              <a:t>Translations not seen in original query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6901" y="3429000"/>
            <a:ext cx="10703377" cy="125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02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approach intuition:</a:t>
            </a:r>
          </a:p>
          <a:p>
            <a:pPr lvl="1"/>
            <a:r>
              <a:rPr lang="en-US" dirty="0" smtClean="0"/>
              <a:t>Identify paraphrases by translating to and from a ‘pivot’ language</a:t>
            </a:r>
          </a:p>
        </p:txBody>
      </p:sp>
    </p:spTree>
    <p:extLst>
      <p:ext uri="{BB962C8B-B14F-4D97-AF65-F5344CB8AC3E}">
        <p14:creationId xmlns:p14="http://schemas.microsoft.com/office/powerpoint/2010/main" val="2047482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approach intuition:</a:t>
            </a:r>
          </a:p>
          <a:p>
            <a:pPr lvl="1"/>
            <a:r>
              <a:rPr lang="en-US" dirty="0" smtClean="0"/>
              <a:t>Identify paraphrases by translating to and from a ‘pivot’ language</a:t>
            </a:r>
          </a:p>
          <a:p>
            <a:pPr lvl="1"/>
            <a:r>
              <a:rPr lang="en-US" dirty="0" smtClean="0"/>
              <a:t>Paraphrase rewrites yield phrasal ‘synonyms’</a:t>
            </a:r>
          </a:p>
          <a:p>
            <a:pPr lvl="2"/>
            <a:r>
              <a:rPr lang="en-US" dirty="0" smtClean="0"/>
              <a:t>E.g. translate E -&gt; C -&gt; E: find E phrases aligned to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34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approach intuition:</a:t>
            </a:r>
          </a:p>
          <a:p>
            <a:pPr lvl="1"/>
            <a:r>
              <a:rPr lang="en-US" dirty="0" smtClean="0"/>
              <a:t>Identify paraphrases by translating to and from a ‘pivot’ language</a:t>
            </a:r>
          </a:p>
          <a:p>
            <a:pPr lvl="1"/>
            <a:r>
              <a:rPr lang="en-US" dirty="0" smtClean="0"/>
              <a:t>Paraphrase rewrites yield phrasal ‘synonyms’</a:t>
            </a:r>
          </a:p>
          <a:p>
            <a:pPr lvl="2"/>
            <a:r>
              <a:rPr lang="en-US" dirty="0" smtClean="0"/>
              <a:t>E.g. translate E -&gt; C -&gt; E: find E phrases aligned to C</a:t>
            </a:r>
          </a:p>
          <a:p>
            <a:r>
              <a:rPr lang="en-US" dirty="0" smtClean="0"/>
              <a:t>Given paraphrase pair (</a:t>
            </a:r>
            <a:r>
              <a:rPr lang="en-US" dirty="0" err="1" smtClean="0"/>
              <a:t>trg</a:t>
            </a:r>
            <a:r>
              <a:rPr lang="en-US" dirty="0" smtClean="0"/>
              <a:t>, </a:t>
            </a:r>
            <a:r>
              <a:rPr lang="en-US" dirty="0" err="1" smtClean="0"/>
              <a:t>syn</a:t>
            </a:r>
            <a:r>
              <a:rPr lang="en-US" dirty="0" smtClean="0"/>
              <a:t>): pick best pivot</a:t>
            </a:r>
          </a:p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41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approach intuition:</a:t>
            </a:r>
          </a:p>
          <a:p>
            <a:pPr lvl="1"/>
            <a:r>
              <a:rPr lang="en-US" dirty="0" smtClean="0"/>
              <a:t>Identify paraphrases by translating to and from a ‘pivot’ language</a:t>
            </a:r>
          </a:p>
          <a:p>
            <a:pPr lvl="1"/>
            <a:r>
              <a:rPr lang="en-US" dirty="0" smtClean="0"/>
              <a:t>Paraphrase rewrites yield phrasal ‘synonyms’</a:t>
            </a:r>
          </a:p>
          <a:p>
            <a:pPr lvl="2"/>
            <a:r>
              <a:rPr lang="en-US" dirty="0" smtClean="0"/>
              <a:t>E.g. translate E -&gt; C -&gt; E: find E phrases aligned to C</a:t>
            </a:r>
          </a:p>
          <a:p>
            <a:r>
              <a:rPr lang="en-US" dirty="0" smtClean="0"/>
              <a:t>Given paraphrase pair (</a:t>
            </a:r>
            <a:r>
              <a:rPr lang="en-US" dirty="0" err="1" smtClean="0"/>
              <a:t>trg</a:t>
            </a:r>
            <a:r>
              <a:rPr lang="en-US" dirty="0" smtClean="0"/>
              <a:t>, </a:t>
            </a:r>
            <a:r>
              <a:rPr lang="en-US" dirty="0" err="1" smtClean="0"/>
              <a:t>syn</a:t>
            </a:r>
            <a:r>
              <a:rPr lang="en-US" dirty="0" smtClean="0"/>
              <a:t>): pick best pivot</a:t>
            </a:r>
          </a:p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59816"/>
              </p:ext>
            </p:extLst>
          </p:nvPr>
        </p:nvGraphicFramePr>
        <p:xfrm>
          <a:off x="1193800" y="4262664"/>
          <a:ext cx="4902200" cy="109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2438400" imgH="546100" progId="Equation.3">
                  <p:embed/>
                </p:oleObj>
              </mc:Choice>
              <mc:Fallback>
                <p:oleObj name="Equation" r:id="rId3" imgW="2438400" imgH="546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0" y="4262664"/>
                        <a:ext cx="4902200" cy="1097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37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82" y="1600201"/>
            <a:ext cx="8494031" cy="4343400"/>
          </a:xfrm>
        </p:spPr>
        <p:txBody>
          <a:bodyPr/>
          <a:lstStyle/>
          <a:p>
            <a:r>
              <a:rPr lang="en-US" dirty="0" smtClean="0"/>
              <a:t>Features employed:</a:t>
            </a:r>
          </a:p>
          <a:p>
            <a:pPr lvl="1"/>
            <a:r>
              <a:rPr lang="en-US" dirty="0" smtClean="0"/>
              <a:t>Phrase translation probabilities, lexical translation probabilities,</a:t>
            </a:r>
            <a:r>
              <a:rPr lang="en-US" dirty="0"/>
              <a:t> reordering score, </a:t>
            </a:r>
            <a:r>
              <a:rPr lang="en-US" dirty="0" smtClean="0"/>
              <a:t> # words, # phrases, LM</a:t>
            </a:r>
          </a:p>
        </p:txBody>
      </p:sp>
    </p:spTree>
    <p:extLst>
      <p:ext uri="{BB962C8B-B14F-4D97-AF65-F5344CB8AC3E}">
        <p14:creationId xmlns:p14="http://schemas.microsoft.com/office/powerpoint/2010/main" val="222431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and SMT for Question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Statistical Machine Translation for Query Expansion in Answer </a:t>
            </a:r>
            <a:r>
              <a:rPr lang="en-US" dirty="0" smtClean="0"/>
              <a:t>Retrieval”, </a:t>
            </a:r>
            <a:r>
              <a:rPr lang="en-US" dirty="0" err="1" smtClean="0"/>
              <a:t>Riezler</a:t>
            </a:r>
            <a:r>
              <a:rPr lang="en-US" dirty="0" smtClean="0"/>
              <a:t> et al, 2007</a:t>
            </a:r>
          </a:p>
          <a:p>
            <a:endParaRPr lang="en-US" dirty="0"/>
          </a:p>
          <a:p>
            <a:r>
              <a:rPr lang="en-US" dirty="0" smtClean="0"/>
              <a:t>Investigates data-driven approaches to query exp.</a:t>
            </a:r>
          </a:p>
          <a:p>
            <a:pPr lvl="1"/>
            <a:r>
              <a:rPr lang="en-US"/>
              <a:t>L</a:t>
            </a:r>
            <a:r>
              <a:rPr lang="en-US" smtClean="0"/>
              <a:t>ocal </a:t>
            </a:r>
            <a:r>
              <a:rPr lang="en-US" dirty="0" smtClean="0"/>
              <a:t>context analysis (pseudo-rel. feedback)</a:t>
            </a:r>
          </a:p>
          <a:p>
            <a:pPr lvl="1"/>
            <a:r>
              <a:rPr lang="en-US" dirty="0" smtClean="0"/>
              <a:t>Contrasts: Collection global measures</a:t>
            </a:r>
          </a:p>
          <a:p>
            <a:pPr lvl="2"/>
            <a:r>
              <a:rPr lang="en-US" dirty="0" smtClean="0"/>
              <a:t>Terms identified by statistical machine translation</a:t>
            </a:r>
          </a:p>
          <a:p>
            <a:pPr lvl="2"/>
            <a:r>
              <a:rPr lang="en-US" dirty="0" smtClean="0"/>
              <a:t>Terms identified by automatic paraphrasing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700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82" y="1600201"/>
            <a:ext cx="8494031" cy="4343400"/>
          </a:xfrm>
        </p:spPr>
        <p:txBody>
          <a:bodyPr/>
          <a:lstStyle/>
          <a:p>
            <a:r>
              <a:rPr lang="en-US" dirty="0" smtClean="0"/>
              <a:t>Features employed:</a:t>
            </a:r>
          </a:p>
          <a:p>
            <a:pPr lvl="1"/>
            <a:r>
              <a:rPr lang="en-US" dirty="0" smtClean="0"/>
              <a:t>Phrase translation probabilities, lexical translation probabilities,</a:t>
            </a:r>
            <a:r>
              <a:rPr lang="en-US" dirty="0"/>
              <a:t> reordering score, </a:t>
            </a:r>
            <a:r>
              <a:rPr lang="en-US" dirty="0" smtClean="0"/>
              <a:t> # words, # phrases, LM</a:t>
            </a:r>
          </a:p>
          <a:p>
            <a:r>
              <a:rPr lang="en-US" dirty="0" smtClean="0"/>
              <a:t>Trained on NIST multiple Chinese-English translations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793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SMT-based Paraphrasing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82" y="1600201"/>
            <a:ext cx="8494031" cy="4343400"/>
          </a:xfrm>
        </p:spPr>
        <p:txBody>
          <a:bodyPr/>
          <a:lstStyle/>
          <a:p>
            <a:r>
              <a:rPr lang="en-US" dirty="0" smtClean="0"/>
              <a:t>Features employed:</a:t>
            </a:r>
          </a:p>
          <a:p>
            <a:pPr lvl="1"/>
            <a:r>
              <a:rPr lang="en-US" dirty="0" smtClean="0"/>
              <a:t>Phrase translation probabilities, lexical translation probabilities,</a:t>
            </a:r>
            <a:r>
              <a:rPr lang="en-US" dirty="0"/>
              <a:t> reordering score, </a:t>
            </a:r>
            <a:r>
              <a:rPr lang="en-US" dirty="0" smtClean="0"/>
              <a:t> # words, # phrases, LM</a:t>
            </a:r>
          </a:p>
          <a:p>
            <a:r>
              <a:rPr lang="en-US" dirty="0" smtClean="0"/>
              <a:t>Trained on NIST multiple Chinese-English translations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145494"/>
              </p:ext>
            </p:extLst>
          </p:nvPr>
        </p:nvGraphicFramePr>
        <p:xfrm>
          <a:off x="1593849" y="3574142"/>
          <a:ext cx="4828721" cy="282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324100" imgH="1358900" progId="Equation.3">
                  <p:embed/>
                </p:oleObj>
              </mc:Choice>
              <mc:Fallback>
                <p:oleObj name="Equation" r:id="rId3" imgW="2324100" imgH="1358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3849" y="3574142"/>
                        <a:ext cx="4828721" cy="2823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5978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“How to live with cat allergies”</a:t>
            </a:r>
          </a:p>
          <a:p>
            <a:r>
              <a:rPr lang="en-US" dirty="0" smtClean="0"/>
              <a:t>Expansion approach:</a:t>
            </a:r>
          </a:p>
          <a:p>
            <a:pPr lvl="1"/>
            <a:r>
              <a:rPr lang="en-US" dirty="0" smtClean="0"/>
              <a:t>Add new terms from n-best paraphrases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3367315"/>
            <a:ext cx="8437337" cy="257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125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00201"/>
            <a:ext cx="8228694" cy="4343400"/>
          </a:xfrm>
        </p:spPr>
        <p:txBody>
          <a:bodyPr/>
          <a:lstStyle/>
          <a:p>
            <a:r>
              <a:rPr lang="en-US" dirty="0" smtClean="0"/>
              <a:t>Weighted linear combination of vector similarity </a:t>
            </a:r>
            <a:r>
              <a:rPr lang="en-US" dirty="0" err="1" smtClean="0"/>
              <a:t>vals</a:t>
            </a:r>
            <a:endParaRPr lang="en-US" dirty="0" smtClean="0"/>
          </a:p>
          <a:p>
            <a:pPr lvl="1"/>
            <a:r>
              <a:rPr lang="en-US" dirty="0" smtClean="0"/>
              <a:t>Computed between query and fields of Q-A pair</a:t>
            </a:r>
          </a:p>
        </p:txBody>
      </p:sp>
    </p:spTree>
    <p:extLst>
      <p:ext uri="{BB962C8B-B14F-4D97-AF65-F5344CB8AC3E}">
        <p14:creationId xmlns:p14="http://schemas.microsoft.com/office/powerpoint/2010/main" val="2134481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00201"/>
            <a:ext cx="8228694" cy="4343400"/>
          </a:xfrm>
        </p:spPr>
        <p:txBody>
          <a:bodyPr/>
          <a:lstStyle/>
          <a:p>
            <a:r>
              <a:rPr lang="en-US" dirty="0" smtClean="0"/>
              <a:t>Weighted linear combination of vector similarity </a:t>
            </a:r>
            <a:r>
              <a:rPr lang="en-US" dirty="0" err="1" smtClean="0"/>
              <a:t>vals</a:t>
            </a:r>
            <a:endParaRPr lang="en-US" dirty="0" smtClean="0"/>
          </a:p>
          <a:p>
            <a:pPr lvl="1"/>
            <a:r>
              <a:rPr lang="en-US" dirty="0" smtClean="0"/>
              <a:t>Computed between query and fields of Q-A pair</a:t>
            </a:r>
          </a:p>
          <a:p>
            <a:r>
              <a:rPr lang="en-US" dirty="0" smtClean="0"/>
              <a:t>8 Q-A pair fields:</a:t>
            </a:r>
          </a:p>
          <a:p>
            <a:pPr lvl="1"/>
            <a:r>
              <a:rPr lang="en-US" dirty="0" smtClean="0"/>
              <a:t>1) Full FAQ text; 2) Question text; 3) answer text;</a:t>
            </a:r>
          </a:p>
          <a:p>
            <a:pPr lvl="1"/>
            <a:r>
              <a:rPr lang="en-US" dirty="0" smtClean="0"/>
              <a:t>4) title text; 5) 1-4 without </a:t>
            </a:r>
            <a:r>
              <a:rPr lang="en-US" dirty="0" err="1" smtClean="0"/>
              <a:t>stopwords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58112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00201"/>
            <a:ext cx="8228694" cy="4343400"/>
          </a:xfrm>
        </p:spPr>
        <p:txBody>
          <a:bodyPr/>
          <a:lstStyle/>
          <a:p>
            <a:r>
              <a:rPr lang="en-US" dirty="0" smtClean="0"/>
              <a:t>Weighted linear combination of vector similarity </a:t>
            </a:r>
            <a:r>
              <a:rPr lang="en-US" dirty="0" err="1" smtClean="0"/>
              <a:t>vals</a:t>
            </a:r>
            <a:endParaRPr lang="en-US" dirty="0" smtClean="0"/>
          </a:p>
          <a:p>
            <a:pPr lvl="1"/>
            <a:r>
              <a:rPr lang="en-US" dirty="0" smtClean="0"/>
              <a:t>Computed between query and fields of Q-A pair</a:t>
            </a:r>
          </a:p>
          <a:p>
            <a:r>
              <a:rPr lang="en-US" dirty="0" smtClean="0"/>
              <a:t>8 Q-A pair fields:</a:t>
            </a:r>
          </a:p>
          <a:p>
            <a:pPr lvl="1"/>
            <a:r>
              <a:rPr lang="en-US" dirty="0" smtClean="0"/>
              <a:t>1) Full FAQ text; 2) Question text; 3) answer text;</a:t>
            </a:r>
          </a:p>
          <a:p>
            <a:pPr lvl="1"/>
            <a:r>
              <a:rPr lang="en-US" dirty="0" smtClean="0"/>
              <a:t>4) title text; 5) 1-4 without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r>
              <a:rPr lang="en-US" dirty="0" smtClean="0"/>
              <a:t>Highest weights: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877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600201"/>
            <a:ext cx="8228694" cy="4343400"/>
          </a:xfrm>
        </p:spPr>
        <p:txBody>
          <a:bodyPr/>
          <a:lstStyle/>
          <a:p>
            <a:r>
              <a:rPr lang="en-US" dirty="0" smtClean="0"/>
              <a:t>Weighted linear combination of vector similarity </a:t>
            </a:r>
            <a:r>
              <a:rPr lang="en-US" dirty="0" err="1" smtClean="0"/>
              <a:t>vals</a:t>
            </a:r>
            <a:endParaRPr lang="en-US" dirty="0" smtClean="0"/>
          </a:p>
          <a:p>
            <a:pPr lvl="1"/>
            <a:r>
              <a:rPr lang="en-US" dirty="0" smtClean="0"/>
              <a:t>Computed between query and fields of Q-A pair</a:t>
            </a:r>
          </a:p>
          <a:p>
            <a:r>
              <a:rPr lang="en-US" dirty="0" smtClean="0"/>
              <a:t>8 Q-A pair fields:</a:t>
            </a:r>
          </a:p>
          <a:p>
            <a:pPr lvl="1"/>
            <a:r>
              <a:rPr lang="en-US" dirty="0" smtClean="0"/>
              <a:t>1) Full FAQ text; 2) Question text; 3) answer text;</a:t>
            </a:r>
          </a:p>
          <a:p>
            <a:pPr lvl="1"/>
            <a:r>
              <a:rPr lang="en-US" dirty="0" smtClean="0"/>
              <a:t>4) title text; 5) 1-4 without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r>
              <a:rPr lang="en-US" dirty="0" smtClean="0"/>
              <a:t>Highest weights: Raw Q text; </a:t>
            </a:r>
          </a:p>
          <a:p>
            <a:pPr lvl="2"/>
            <a:r>
              <a:rPr lang="en-US" dirty="0" smtClean="0"/>
              <a:t>Then stopped full text, stopped Q text</a:t>
            </a:r>
          </a:p>
          <a:p>
            <a:pPr lvl="2"/>
            <a:r>
              <a:rPr lang="en-US" dirty="0" smtClean="0"/>
              <a:t>Then stopped A text, stopped title text</a:t>
            </a:r>
          </a:p>
          <a:p>
            <a:pPr lvl="1"/>
            <a:r>
              <a:rPr lang="en-US" dirty="0" smtClean="0"/>
              <a:t>No phrase matching or stemming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974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SMT Term selection:</a:t>
            </a:r>
          </a:p>
          <a:p>
            <a:pPr lvl="1"/>
            <a:r>
              <a:rPr lang="en-US" dirty="0" smtClean="0"/>
              <a:t>New terms from 50-best paraphrases</a:t>
            </a:r>
          </a:p>
          <a:p>
            <a:pPr lvl="2"/>
            <a:r>
              <a:rPr lang="en-US" dirty="0" smtClean="0"/>
              <a:t>7.8 terms added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10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SMT Term selection:</a:t>
            </a:r>
          </a:p>
          <a:p>
            <a:pPr lvl="1"/>
            <a:r>
              <a:rPr lang="en-US" dirty="0" smtClean="0"/>
              <a:t>New terms from 50-best paraphrases</a:t>
            </a:r>
          </a:p>
          <a:p>
            <a:pPr lvl="2"/>
            <a:r>
              <a:rPr lang="en-US" dirty="0" smtClean="0"/>
              <a:t>7.8 terms added</a:t>
            </a:r>
          </a:p>
          <a:p>
            <a:pPr lvl="1"/>
            <a:r>
              <a:rPr lang="en-US" dirty="0" smtClean="0"/>
              <a:t>New terms from 20-best translations</a:t>
            </a:r>
          </a:p>
          <a:p>
            <a:pPr lvl="2"/>
            <a:r>
              <a:rPr lang="en-US" dirty="0" smtClean="0"/>
              <a:t>3.1 terms added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644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SMT Term selection:</a:t>
            </a:r>
          </a:p>
          <a:p>
            <a:pPr lvl="1"/>
            <a:r>
              <a:rPr lang="en-US" dirty="0" smtClean="0"/>
              <a:t>New terms from 50-best paraphrases</a:t>
            </a:r>
          </a:p>
          <a:p>
            <a:pPr lvl="2"/>
            <a:r>
              <a:rPr lang="en-US" dirty="0" smtClean="0"/>
              <a:t>7.8 terms added</a:t>
            </a:r>
          </a:p>
          <a:p>
            <a:pPr lvl="1"/>
            <a:r>
              <a:rPr lang="en-US" dirty="0" smtClean="0"/>
              <a:t>New terms from 20-best translations</a:t>
            </a:r>
          </a:p>
          <a:p>
            <a:pPr lvl="2"/>
            <a:r>
              <a:rPr lang="en-US" dirty="0" smtClean="0"/>
              <a:t>3.1 terms added</a:t>
            </a:r>
          </a:p>
          <a:p>
            <a:pPr lvl="2"/>
            <a:r>
              <a:rPr lang="en-US" dirty="0" smtClean="0"/>
              <a:t>Why?  - paraphrasing more constrained, less noisy</a:t>
            </a:r>
          </a:p>
          <a:p>
            <a:r>
              <a:rPr lang="en-US" dirty="0" smtClean="0"/>
              <a:t>Weighting: Paraphrase: same; Trans: higher A text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7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challenge in QA (and IR)</a:t>
            </a:r>
          </a:p>
          <a:p>
            <a:pPr lvl="1"/>
            <a:r>
              <a:rPr lang="en-US" dirty="0" smtClean="0"/>
              <a:t>Bridging the “lexical chasm”</a:t>
            </a:r>
          </a:p>
        </p:txBody>
      </p:sp>
    </p:spTree>
    <p:extLst>
      <p:ext uri="{BB962C8B-B14F-4D97-AF65-F5344CB8AC3E}">
        <p14:creationId xmlns:p14="http://schemas.microsoft.com/office/powerpoint/2010/main" val="37920733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SMT Term selection:</a:t>
            </a:r>
          </a:p>
          <a:p>
            <a:pPr lvl="1"/>
            <a:r>
              <a:rPr lang="en-US" dirty="0" smtClean="0"/>
              <a:t>New terms from 50-best paraphrases</a:t>
            </a:r>
          </a:p>
          <a:p>
            <a:pPr lvl="2"/>
            <a:r>
              <a:rPr lang="en-US" dirty="0" smtClean="0"/>
              <a:t>7.8 terms added</a:t>
            </a:r>
          </a:p>
          <a:p>
            <a:pPr lvl="1"/>
            <a:r>
              <a:rPr lang="en-US" dirty="0" smtClean="0"/>
              <a:t>New terms from 20-best translations</a:t>
            </a:r>
          </a:p>
          <a:p>
            <a:pPr lvl="2"/>
            <a:r>
              <a:rPr lang="en-US" dirty="0" smtClean="0"/>
              <a:t>3.1 terms added</a:t>
            </a:r>
          </a:p>
          <a:p>
            <a:pPr lvl="2"/>
            <a:r>
              <a:rPr lang="en-US" dirty="0" smtClean="0"/>
              <a:t>Why?  - paraphrasing more constrained, less noisy</a:t>
            </a:r>
          </a:p>
          <a:p>
            <a:r>
              <a:rPr lang="en-US" dirty="0" smtClean="0"/>
              <a:t>Weighting: Paraphrase: same; Trans: higher A text</a:t>
            </a:r>
          </a:p>
          <a:p>
            <a:r>
              <a:rPr lang="en-US" dirty="0" smtClean="0"/>
              <a:t>Local expansion (</a:t>
            </a:r>
            <a:r>
              <a:rPr lang="en-US" dirty="0" err="1" smtClean="0"/>
              <a:t>Xu</a:t>
            </a:r>
            <a:r>
              <a:rPr lang="en-US" dirty="0" smtClean="0"/>
              <a:t> and Croft)</a:t>
            </a:r>
          </a:p>
          <a:p>
            <a:pPr lvl="1"/>
            <a:r>
              <a:rPr lang="en-US" dirty="0" smtClean="0"/>
              <a:t>top 20 docs, terms weighted by </a:t>
            </a:r>
            <a:r>
              <a:rPr lang="en-US" dirty="0" err="1" smtClean="0"/>
              <a:t>tfidf</a:t>
            </a:r>
            <a:r>
              <a:rPr lang="en-US" dirty="0" smtClean="0"/>
              <a:t> of answers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658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SMT Term selection:</a:t>
            </a:r>
          </a:p>
          <a:p>
            <a:pPr lvl="1"/>
            <a:r>
              <a:rPr lang="en-US" dirty="0" smtClean="0"/>
              <a:t>New terms from 50-best paraphrases</a:t>
            </a:r>
          </a:p>
          <a:p>
            <a:pPr lvl="2"/>
            <a:r>
              <a:rPr lang="en-US" dirty="0" smtClean="0"/>
              <a:t>7.8 terms added</a:t>
            </a:r>
          </a:p>
          <a:p>
            <a:pPr lvl="1"/>
            <a:r>
              <a:rPr lang="en-US" dirty="0" smtClean="0"/>
              <a:t>New terms from 20-best translations</a:t>
            </a:r>
          </a:p>
          <a:p>
            <a:pPr lvl="2"/>
            <a:r>
              <a:rPr lang="en-US" dirty="0" smtClean="0"/>
              <a:t>3.1 terms added</a:t>
            </a:r>
          </a:p>
          <a:p>
            <a:pPr lvl="2"/>
            <a:r>
              <a:rPr lang="en-US" dirty="0" smtClean="0"/>
              <a:t>Why?  - paraphrasing more constrained, less noisy</a:t>
            </a:r>
          </a:p>
          <a:p>
            <a:r>
              <a:rPr lang="en-US" dirty="0" smtClean="0"/>
              <a:t>Weighting: Paraphrase: same; Trans: higher A text</a:t>
            </a:r>
          </a:p>
          <a:p>
            <a:r>
              <a:rPr lang="en-US" dirty="0" smtClean="0"/>
              <a:t>Local expansion (</a:t>
            </a:r>
            <a:r>
              <a:rPr lang="en-US" dirty="0" err="1" smtClean="0"/>
              <a:t>Xu</a:t>
            </a:r>
            <a:r>
              <a:rPr lang="en-US" dirty="0" smtClean="0"/>
              <a:t> and Croft)</a:t>
            </a:r>
          </a:p>
          <a:p>
            <a:pPr lvl="1"/>
            <a:r>
              <a:rPr lang="en-US" dirty="0" smtClean="0"/>
              <a:t>top 20 docs, terms weighted by </a:t>
            </a:r>
            <a:r>
              <a:rPr lang="en-US" dirty="0" err="1" smtClean="0"/>
              <a:t>tfidf</a:t>
            </a:r>
            <a:r>
              <a:rPr lang="en-US" dirty="0" smtClean="0"/>
              <a:t> of answers</a:t>
            </a:r>
          </a:p>
          <a:p>
            <a:pPr lvl="2"/>
            <a:r>
              <a:rPr lang="en-US" dirty="0" smtClean="0"/>
              <a:t>Use answer preference weighting for retrieval</a:t>
            </a:r>
          </a:p>
          <a:p>
            <a:pPr lvl="2"/>
            <a:r>
              <a:rPr lang="en-US" dirty="0" smtClean="0"/>
              <a:t>9.25 terms added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38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queries from </a:t>
            </a:r>
            <a:r>
              <a:rPr lang="en-US" dirty="0" err="1" smtClean="0"/>
              <a:t>MetaCrawler</a:t>
            </a:r>
            <a:r>
              <a:rPr lang="en-US" dirty="0" smtClean="0"/>
              <a:t> query logs</a:t>
            </a:r>
          </a:p>
          <a:p>
            <a:pPr lvl="1"/>
            <a:r>
              <a:rPr lang="en-US" dirty="0" smtClean="0"/>
              <a:t>60 well-formed NL questions</a:t>
            </a:r>
          </a:p>
        </p:txBody>
      </p:sp>
    </p:spTree>
    <p:extLst>
      <p:ext uri="{BB962C8B-B14F-4D97-AF65-F5344CB8AC3E}">
        <p14:creationId xmlns:p14="http://schemas.microsoft.com/office/powerpoint/2010/main" val="20351457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queries from </a:t>
            </a:r>
            <a:r>
              <a:rPr lang="en-US" dirty="0" err="1" smtClean="0"/>
              <a:t>MetaCrawler</a:t>
            </a:r>
            <a:r>
              <a:rPr lang="en-US" dirty="0" smtClean="0"/>
              <a:t> query logs</a:t>
            </a:r>
          </a:p>
          <a:p>
            <a:pPr lvl="1"/>
            <a:r>
              <a:rPr lang="en-US" dirty="0" smtClean="0"/>
              <a:t>60 well-formed NL questions</a:t>
            </a:r>
          </a:p>
          <a:p>
            <a:r>
              <a:rPr lang="en-US" dirty="0" smtClean="0"/>
              <a:t>Issue: Systems fail on 1/3 of questions</a:t>
            </a:r>
          </a:p>
          <a:p>
            <a:pPr lvl="1"/>
            <a:r>
              <a:rPr lang="en-US" dirty="0" smtClean="0"/>
              <a:t>No relevant answers retrieved</a:t>
            </a:r>
          </a:p>
          <a:p>
            <a:pPr lvl="2"/>
            <a:r>
              <a:rPr lang="en-US" dirty="0" smtClean="0"/>
              <a:t>E.g. “how do you make a cornhusk doll?”, “what does 8x certification mean”,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Serious recall problem in QA DB</a:t>
            </a:r>
          </a:p>
        </p:txBody>
      </p:sp>
    </p:spTree>
    <p:extLst>
      <p:ext uri="{BB962C8B-B14F-4D97-AF65-F5344CB8AC3E}">
        <p14:creationId xmlns:p14="http://schemas.microsoft.com/office/powerpoint/2010/main" val="34516166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queries from </a:t>
            </a:r>
            <a:r>
              <a:rPr lang="en-US" dirty="0" err="1" smtClean="0"/>
              <a:t>MetaCrawler</a:t>
            </a:r>
            <a:r>
              <a:rPr lang="en-US" dirty="0" smtClean="0"/>
              <a:t> query logs</a:t>
            </a:r>
          </a:p>
          <a:p>
            <a:pPr lvl="1"/>
            <a:r>
              <a:rPr lang="en-US" dirty="0" smtClean="0"/>
              <a:t>60 well-formed NL questions</a:t>
            </a:r>
          </a:p>
          <a:p>
            <a:r>
              <a:rPr lang="en-US" dirty="0" smtClean="0"/>
              <a:t>Issue: Systems fail on 1/3 of questions</a:t>
            </a:r>
          </a:p>
          <a:p>
            <a:pPr lvl="1"/>
            <a:r>
              <a:rPr lang="en-US" dirty="0" smtClean="0"/>
              <a:t>No relevant answers retrieved</a:t>
            </a:r>
          </a:p>
          <a:p>
            <a:pPr lvl="2"/>
            <a:r>
              <a:rPr lang="en-US" dirty="0" smtClean="0"/>
              <a:t>E.g. “how do you make a cornhusk doll?”, “what does 8x certification mean”,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Serious recall problem in QA DB</a:t>
            </a:r>
          </a:p>
          <a:p>
            <a:r>
              <a:rPr lang="en-US" dirty="0" smtClean="0"/>
              <a:t>Retrieve 20 results:</a:t>
            </a:r>
          </a:p>
          <a:p>
            <a:pPr lvl="1"/>
            <a:r>
              <a:rPr lang="en-US" dirty="0" smtClean="0"/>
              <a:t>Compute evaluation measures @10,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789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queries from </a:t>
            </a:r>
            <a:r>
              <a:rPr lang="en-US" dirty="0" err="1" smtClean="0"/>
              <a:t>MetaCrawler</a:t>
            </a:r>
            <a:r>
              <a:rPr lang="en-US" dirty="0" smtClean="0"/>
              <a:t> query logs</a:t>
            </a:r>
          </a:p>
          <a:p>
            <a:pPr lvl="1"/>
            <a:r>
              <a:rPr lang="en-US" dirty="0" smtClean="0"/>
              <a:t>60 well-formed NL questions</a:t>
            </a:r>
          </a:p>
          <a:p>
            <a:r>
              <a:rPr lang="en-US" dirty="0" smtClean="0"/>
              <a:t>Issue: Systems fail on 1/3 of questions</a:t>
            </a:r>
          </a:p>
          <a:p>
            <a:pPr lvl="1"/>
            <a:r>
              <a:rPr lang="en-US" dirty="0" smtClean="0"/>
              <a:t>No relevant answers retrieved</a:t>
            </a:r>
          </a:p>
          <a:p>
            <a:pPr lvl="2"/>
            <a:r>
              <a:rPr lang="en-US" dirty="0" smtClean="0"/>
              <a:t>E.g. “how do you make a cornhusk doll?”, “what does 8x certification mean”,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Serious recall problem in QA DB</a:t>
            </a:r>
          </a:p>
          <a:p>
            <a:r>
              <a:rPr lang="en-US" dirty="0" smtClean="0"/>
              <a:t>Retrieve 20 results:</a:t>
            </a:r>
          </a:p>
          <a:p>
            <a:pPr lvl="1"/>
            <a:r>
              <a:rPr lang="en-US" dirty="0" smtClean="0"/>
              <a:t>Compute evaluation measures @10,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253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label top 20 answers by 2 judges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073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label top 20 answers by 2 judges</a:t>
            </a:r>
          </a:p>
          <a:p>
            <a:r>
              <a:rPr lang="en-US" dirty="0" smtClean="0"/>
              <a:t>Quality rating: 3 point scale</a:t>
            </a:r>
          </a:p>
          <a:p>
            <a:pPr lvl="1"/>
            <a:r>
              <a:rPr lang="en-US" dirty="0" smtClean="0"/>
              <a:t>adequate (2): Includes the answer</a:t>
            </a:r>
          </a:p>
          <a:p>
            <a:pPr lvl="1"/>
            <a:r>
              <a:rPr lang="en-US" dirty="0" smtClean="0"/>
              <a:t>material (1): Some relevant information, no exact </a:t>
            </a:r>
            <a:r>
              <a:rPr lang="en-US" dirty="0" err="1" smtClean="0"/>
              <a:t>ans</a:t>
            </a:r>
            <a:endParaRPr lang="en-US" dirty="0" smtClean="0"/>
          </a:p>
          <a:p>
            <a:pPr lvl="1"/>
            <a:r>
              <a:rPr lang="en-US" dirty="0" smtClean="0"/>
              <a:t>unsatisfactory (0): No relevant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036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Manually label top 20 answers by 2 judges</a:t>
            </a:r>
          </a:p>
          <a:p>
            <a:r>
              <a:rPr lang="en-US" dirty="0" smtClean="0"/>
              <a:t>Quality rating: 3 point scale</a:t>
            </a:r>
          </a:p>
          <a:p>
            <a:pPr lvl="1"/>
            <a:r>
              <a:rPr lang="en-US" dirty="0" smtClean="0"/>
              <a:t>adequate (2): Includes the answer</a:t>
            </a:r>
          </a:p>
          <a:p>
            <a:pPr lvl="1"/>
            <a:r>
              <a:rPr lang="en-US" dirty="0" smtClean="0"/>
              <a:t>material (1): Some relevant information, no exact </a:t>
            </a:r>
            <a:r>
              <a:rPr lang="en-US" dirty="0" err="1" smtClean="0"/>
              <a:t>ans</a:t>
            </a:r>
            <a:endParaRPr lang="en-US" dirty="0" smtClean="0"/>
          </a:p>
          <a:p>
            <a:pPr lvl="1"/>
            <a:r>
              <a:rPr lang="en-US" dirty="0" smtClean="0"/>
              <a:t>unsatisfactory (0): No relevant info</a:t>
            </a:r>
          </a:p>
          <a:p>
            <a:r>
              <a:rPr lang="en-US" dirty="0" smtClean="0"/>
              <a:t>Compute ‘</a:t>
            </a:r>
            <a:r>
              <a:rPr lang="en-US" dirty="0" err="1" smtClean="0"/>
              <a:t>Success</a:t>
            </a:r>
            <a:r>
              <a:rPr lang="en-US" baseline="-25000" dirty="0" err="1" smtClean="0"/>
              <a:t>type</a:t>
            </a:r>
            <a:r>
              <a:rPr lang="en-US" dirty="0" smtClean="0"/>
              <a:t> @ n’</a:t>
            </a:r>
          </a:p>
          <a:p>
            <a:pPr lvl="1"/>
            <a:r>
              <a:rPr lang="en-US" dirty="0" smtClean="0"/>
              <a:t>Type: 2,1,0 above</a:t>
            </a:r>
          </a:p>
          <a:p>
            <a:pPr lvl="1"/>
            <a:r>
              <a:rPr lang="en-US" dirty="0" smtClean="0"/>
              <a:t>n: # of documents returned</a:t>
            </a:r>
          </a:p>
          <a:p>
            <a:r>
              <a:rPr lang="en-US" dirty="0" smtClean="0"/>
              <a:t>Why not MRR?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299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Manually label top 20 answers by 2 judges</a:t>
            </a:r>
          </a:p>
          <a:p>
            <a:r>
              <a:rPr lang="en-US" dirty="0" smtClean="0"/>
              <a:t>Quality rating: 3 point scale</a:t>
            </a:r>
          </a:p>
          <a:p>
            <a:pPr lvl="1"/>
            <a:r>
              <a:rPr lang="en-US" dirty="0" smtClean="0"/>
              <a:t>adequate (2): Includes the answer</a:t>
            </a:r>
          </a:p>
          <a:p>
            <a:pPr lvl="1"/>
            <a:r>
              <a:rPr lang="en-US" dirty="0" smtClean="0"/>
              <a:t>material (1): Some relevant information, no exact </a:t>
            </a:r>
            <a:r>
              <a:rPr lang="en-US" dirty="0" err="1" smtClean="0"/>
              <a:t>ans</a:t>
            </a:r>
            <a:endParaRPr lang="en-US" dirty="0" smtClean="0"/>
          </a:p>
          <a:p>
            <a:pPr lvl="1"/>
            <a:r>
              <a:rPr lang="en-US" dirty="0" smtClean="0"/>
              <a:t>unsatisfactory (0): No relevant info</a:t>
            </a:r>
          </a:p>
          <a:p>
            <a:r>
              <a:rPr lang="en-US" dirty="0" smtClean="0"/>
              <a:t>Compute ‘</a:t>
            </a:r>
            <a:r>
              <a:rPr lang="en-US" dirty="0" err="1" smtClean="0"/>
              <a:t>Success</a:t>
            </a:r>
            <a:r>
              <a:rPr lang="en-US" baseline="-25000" dirty="0" err="1" smtClean="0"/>
              <a:t>type</a:t>
            </a:r>
            <a:r>
              <a:rPr lang="en-US" dirty="0" smtClean="0"/>
              <a:t> @ n’</a:t>
            </a:r>
          </a:p>
          <a:p>
            <a:pPr lvl="1"/>
            <a:r>
              <a:rPr lang="en-US" dirty="0" smtClean="0"/>
              <a:t>Type: 2,1,0 above</a:t>
            </a:r>
          </a:p>
          <a:p>
            <a:pPr lvl="1"/>
            <a:r>
              <a:rPr lang="en-US" dirty="0" smtClean="0"/>
              <a:t>n: # of documents returned</a:t>
            </a:r>
          </a:p>
          <a:p>
            <a:r>
              <a:rPr lang="en-US" dirty="0" smtClean="0"/>
              <a:t>Why not MRR?  - Reduce sensitivity to high rank</a:t>
            </a:r>
          </a:p>
          <a:p>
            <a:pPr lvl="1"/>
            <a:r>
              <a:rPr lang="en-US" dirty="0" smtClean="0"/>
              <a:t>Reward recall improvement</a:t>
            </a:r>
          </a:p>
        </p:txBody>
      </p:sp>
    </p:spTree>
    <p:extLst>
      <p:ext uri="{BB962C8B-B14F-4D97-AF65-F5344CB8AC3E}">
        <p14:creationId xmlns:p14="http://schemas.microsoft.com/office/powerpoint/2010/main" val="298874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challenge in QA (and IR)</a:t>
            </a:r>
          </a:p>
          <a:p>
            <a:pPr lvl="1"/>
            <a:r>
              <a:rPr lang="en-US" dirty="0" smtClean="0"/>
              <a:t>Bridging the “lexical chasm”</a:t>
            </a:r>
          </a:p>
          <a:p>
            <a:pPr lvl="2"/>
            <a:r>
              <a:rPr lang="en-US" dirty="0" smtClean="0"/>
              <a:t>Divide between user’s info need, author’s lexical choice</a:t>
            </a:r>
          </a:p>
          <a:p>
            <a:pPr lvl="2"/>
            <a:r>
              <a:rPr lang="en-US" dirty="0" smtClean="0"/>
              <a:t>Result of linguistic ambiguity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QA</a:t>
            </a:r>
          </a:p>
        </p:txBody>
      </p:sp>
    </p:spTree>
    <p:extLst>
      <p:ext uri="{BB962C8B-B14F-4D97-AF65-F5344CB8AC3E}">
        <p14:creationId xmlns:p14="http://schemas.microsoft.com/office/powerpoint/2010/main" val="29906064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Manually label top 20 answers by 2 judges</a:t>
            </a:r>
          </a:p>
          <a:p>
            <a:r>
              <a:rPr lang="en-US" dirty="0" smtClean="0"/>
              <a:t>Quality rating: 3 point scale</a:t>
            </a:r>
          </a:p>
          <a:p>
            <a:pPr lvl="1"/>
            <a:r>
              <a:rPr lang="en-US" dirty="0" smtClean="0"/>
              <a:t>adequate (2): Includes the answer</a:t>
            </a:r>
          </a:p>
          <a:p>
            <a:pPr lvl="1"/>
            <a:r>
              <a:rPr lang="en-US" dirty="0" smtClean="0"/>
              <a:t>material (1): Some relevant information, no exact </a:t>
            </a:r>
            <a:r>
              <a:rPr lang="en-US" dirty="0" err="1" smtClean="0"/>
              <a:t>ans</a:t>
            </a:r>
            <a:endParaRPr lang="en-US" dirty="0" smtClean="0"/>
          </a:p>
          <a:p>
            <a:pPr lvl="1"/>
            <a:r>
              <a:rPr lang="en-US" dirty="0" smtClean="0"/>
              <a:t>unsatisfactory (0): No relevant info</a:t>
            </a:r>
          </a:p>
          <a:p>
            <a:r>
              <a:rPr lang="en-US" dirty="0" smtClean="0"/>
              <a:t>Compute ‘</a:t>
            </a:r>
            <a:r>
              <a:rPr lang="en-US" dirty="0" err="1" smtClean="0"/>
              <a:t>Success</a:t>
            </a:r>
            <a:r>
              <a:rPr lang="en-US" baseline="-25000" dirty="0" err="1" smtClean="0"/>
              <a:t>type</a:t>
            </a:r>
            <a:r>
              <a:rPr lang="en-US" dirty="0" smtClean="0"/>
              <a:t> @ n’</a:t>
            </a:r>
          </a:p>
          <a:p>
            <a:pPr lvl="1"/>
            <a:r>
              <a:rPr lang="en-US" dirty="0" smtClean="0"/>
              <a:t>Type: 2,1,0 above</a:t>
            </a:r>
          </a:p>
          <a:p>
            <a:pPr lvl="1"/>
            <a:r>
              <a:rPr lang="en-US" dirty="0" smtClean="0"/>
              <a:t>n: # of documents returned</a:t>
            </a:r>
          </a:p>
          <a:p>
            <a:r>
              <a:rPr lang="en-US" dirty="0" smtClean="0"/>
              <a:t>Why not MRR?  - Reduce sensitivity to high rank</a:t>
            </a:r>
          </a:p>
          <a:p>
            <a:pPr lvl="1"/>
            <a:r>
              <a:rPr lang="en-US" dirty="0" smtClean="0"/>
              <a:t>Reward recall improvement</a:t>
            </a:r>
          </a:p>
          <a:p>
            <a:pPr lvl="1"/>
            <a:r>
              <a:rPr lang="en-US" dirty="0" smtClean="0"/>
              <a:t>MRR rewards systems with answers in top 1, but poorly on everything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425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100117" b="-100117"/>
          <a:stretch>
            <a:fillRect/>
          </a:stretch>
        </p:blipFill>
        <p:spPr>
          <a:xfrm>
            <a:off x="549275" y="1600199"/>
            <a:ext cx="8042275" cy="4390479"/>
          </a:xfrm>
        </p:spPr>
      </p:pic>
    </p:spTree>
    <p:extLst>
      <p:ext uri="{BB962C8B-B14F-4D97-AF65-F5344CB8AC3E}">
        <p14:creationId xmlns:p14="http://schemas.microsoft.com/office/powerpoint/2010/main" val="28433174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baseline retrieval to:</a:t>
            </a:r>
          </a:p>
          <a:p>
            <a:pPr lvl="1"/>
            <a:r>
              <a:rPr lang="en-US" dirty="0" smtClean="0"/>
              <a:t>Local RF expansion</a:t>
            </a:r>
          </a:p>
          <a:p>
            <a:pPr lvl="1"/>
            <a:r>
              <a:rPr lang="en-US" dirty="0" smtClean="0"/>
              <a:t>Combined translation, paraphrase based expansion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08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baseline retrieval to:</a:t>
            </a:r>
          </a:p>
          <a:p>
            <a:pPr lvl="1"/>
            <a:r>
              <a:rPr lang="en-US" dirty="0" smtClean="0"/>
              <a:t>Local RF expansion</a:t>
            </a:r>
          </a:p>
          <a:p>
            <a:pPr lvl="1"/>
            <a:r>
              <a:rPr lang="en-US" dirty="0" smtClean="0"/>
              <a:t>Combined translation, paraphrase based expansion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forms of query expansion improve baseline</a:t>
            </a:r>
          </a:p>
          <a:p>
            <a:pPr lvl="1"/>
            <a:r>
              <a:rPr lang="en-US" dirty="0" smtClean="0"/>
              <a:t>2 @10: Local: +11%; SMT: +40.7%</a:t>
            </a:r>
          </a:p>
          <a:p>
            <a:pPr lvl="1"/>
            <a:r>
              <a:rPr lang="en-US" dirty="0" smtClean="0"/>
              <a:t>2,1 (easier task): little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339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Expansions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0"/>
          <a:stretch/>
        </p:blipFill>
        <p:spPr>
          <a:xfrm>
            <a:off x="549275" y="1600200"/>
            <a:ext cx="8042276" cy="5257799"/>
          </a:xfrm>
        </p:spPr>
      </p:pic>
      <p:sp>
        <p:nvSpPr>
          <p:cNvPr id="5" name="TextBox 4"/>
          <p:cNvSpPr txBox="1"/>
          <p:nvPr/>
        </p:nvSpPr>
        <p:spPr>
          <a:xfrm>
            <a:off x="161667" y="1865477"/>
            <a:ext cx="304415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</a:t>
            </a:r>
          </a:p>
          <a:p>
            <a:r>
              <a:rPr lang="en-US" sz="1400" dirty="0" smtClean="0"/>
              <a:t>+</a:t>
            </a:r>
          </a:p>
          <a:p>
            <a:r>
              <a:rPr lang="en-US" sz="1400" dirty="0" smtClean="0"/>
              <a:t>+</a:t>
            </a:r>
          </a:p>
          <a:p>
            <a:endParaRPr lang="en-US" sz="1400" dirty="0"/>
          </a:p>
          <a:p>
            <a:r>
              <a:rPr lang="en-US" sz="1400" dirty="0" smtClean="0"/>
              <a:t>-</a:t>
            </a:r>
          </a:p>
          <a:p>
            <a:r>
              <a:rPr lang="en-US" sz="1400" dirty="0" smtClean="0"/>
              <a:t>+</a:t>
            </a:r>
          </a:p>
          <a:p>
            <a:r>
              <a:rPr lang="en-US" sz="1400" dirty="0" smtClean="0"/>
              <a:t>+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-</a:t>
            </a:r>
          </a:p>
          <a:p>
            <a:endParaRPr lang="en-US" sz="1400" dirty="0" smtClean="0"/>
          </a:p>
          <a:p>
            <a:r>
              <a:rPr lang="en-US" sz="1400" dirty="0" smtClean="0"/>
              <a:t>+</a:t>
            </a:r>
          </a:p>
          <a:p>
            <a:r>
              <a:rPr lang="en-US" sz="1400" dirty="0" smtClean="0"/>
              <a:t>+</a:t>
            </a:r>
          </a:p>
          <a:p>
            <a:endParaRPr lang="en-US" sz="1400" dirty="0"/>
          </a:p>
          <a:p>
            <a:r>
              <a:rPr lang="en-US" sz="1400" dirty="0" smtClean="0"/>
              <a:t>+</a:t>
            </a:r>
          </a:p>
          <a:p>
            <a:r>
              <a:rPr lang="en-US" sz="1400" dirty="0" smtClean="0"/>
              <a:t>+</a:t>
            </a:r>
          </a:p>
          <a:p>
            <a:r>
              <a:rPr lang="en-US" sz="1400" dirty="0" smtClean="0"/>
              <a:t>+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-</a:t>
            </a:r>
          </a:p>
          <a:p>
            <a:r>
              <a:rPr lang="en-US" sz="1400" dirty="0" smtClean="0"/>
              <a:t>-</a:t>
            </a:r>
          </a:p>
          <a:p>
            <a:r>
              <a:rPr lang="en-US" sz="1400" dirty="0" smtClean="0"/>
              <a:t>-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10197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improves for rigorous criteria</a:t>
            </a:r>
          </a:p>
          <a:p>
            <a:pPr lvl="1"/>
            <a:r>
              <a:rPr lang="en-US" dirty="0" smtClean="0"/>
              <a:t>Better for SMT than local RF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7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improves for rigorous criteria</a:t>
            </a:r>
          </a:p>
          <a:p>
            <a:pPr lvl="1"/>
            <a:r>
              <a:rPr lang="en-US" dirty="0" smtClean="0"/>
              <a:t>Better for SMT than local RF</a:t>
            </a:r>
          </a:p>
          <a:p>
            <a:pPr lvl="1"/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Both can introduce some good terms</a:t>
            </a:r>
          </a:p>
          <a:p>
            <a:pPr lvl="1"/>
            <a:r>
              <a:rPr lang="en-US" dirty="0" smtClean="0"/>
              <a:t>Local RF introduces more irrelevant terms</a:t>
            </a:r>
          </a:p>
          <a:p>
            <a:pPr lvl="1"/>
            <a:r>
              <a:rPr lang="en-US" dirty="0" smtClean="0"/>
              <a:t>SMT more constrained</a:t>
            </a:r>
          </a:p>
          <a:p>
            <a:pPr lvl="1"/>
            <a:r>
              <a:rPr lang="en-US" dirty="0" smtClean="0"/>
              <a:t>Challenge: Balance introducing info </a:t>
            </a:r>
            <a:r>
              <a:rPr lang="en-US" dirty="0" err="1" smtClean="0"/>
              <a:t>vs</a:t>
            </a:r>
            <a:r>
              <a:rPr lang="en-US" dirty="0" smtClean="0"/>
              <a:t> noise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816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Question Reformulations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13725" cy="43434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Exact Phrases in Information Retrieval for Question </a:t>
            </a:r>
            <a:r>
              <a:rPr lang="en-US" dirty="0" smtClean="0"/>
              <a:t>Answering”, </a:t>
            </a:r>
            <a:r>
              <a:rPr lang="en-US" dirty="0" err="1" smtClean="0"/>
              <a:t>Stoyanchev</a:t>
            </a:r>
            <a:r>
              <a:rPr lang="en-US" dirty="0" smtClean="0"/>
              <a:t> et al, 2008</a:t>
            </a:r>
          </a:p>
          <a:p>
            <a:endParaRPr lang="en-US" dirty="0" smtClean="0"/>
          </a:p>
          <a:p>
            <a:r>
              <a:rPr lang="en-US" dirty="0" smtClean="0"/>
              <a:t>Investigates</a:t>
            </a:r>
          </a:p>
          <a:p>
            <a:pPr lvl="1"/>
            <a:r>
              <a:rPr lang="en-US" dirty="0" smtClean="0"/>
              <a:t>Role of ‘exact phrases’ in retrieval for QA</a:t>
            </a:r>
          </a:p>
          <a:p>
            <a:pPr lvl="1"/>
            <a:r>
              <a:rPr lang="en-US" dirty="0" smtClean="0"/>
              <a:t>Optimal query construction through document retrieval</a:t>
            </a:r>
          </a:p>
          <a:p>
            <a:pPr lvl="2"/>
            <a:r>
              <a:rPr lang="en-US" dirty="0" smtClean="0"/>
              <a:t>From Web or AQUAINT collection</a:t>
            </a:r>
          </a:p>
          <a:p>
            <a:pPr lvl="1"/>
            <a:r>
              <a:rPr lang="en-US" dirty="0" smtClean="0"/>
              <a:t>Impact of query specificity on passage retrieval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123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bottleneck in Question-Answering</a:t>
            </a:r>
          </a:p>
          <a:p>
            <a:pPr lvl="1"/>
            <a:r>
              <a:rPr lang="en-US" dirty="0" smtClean="0"/>
              <a:t>Retrieval provides source for answer extraction</a:t>
            </a:r>
          </a:p>
          <a:p>
            <a:pPr lvl="1"/>
            <a:r>
              <a:rPr lang="en-US" dirty="0" smtClean="0"/>
              <a:t>If retrieval fails to return answer-contained documents, downstream answer processing is guaranteed to fail</a:t>
            </a:r>
          </a:p>
          <a:p>
            <a:pPr lvl="1"/>
            <a:r>
              <a:rPr lang="en-US" dirty="0" smtClean="0"/>
              <a:t>Focus on recall in information retrieval phase</a:t>
            </a:r>
          </a:p>
          <a:p>
            <a:pPr lvl="1"/>
            <a:r>
              <a:rPr lang="en-US" dirty="0" smtClean="0"/>
              <a:t>Consistent relationship b/t quality of IR and of QA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038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Retrieval bottleneck in Question-Answering</a:t>
            </a:r>
          </a:p>
          <a:p>
            <a:pPr lvl="1"/>
            <a:r>
              <a:rPr lang="en-US" dirty="0" smtClean="0"/>
              <a:t>Retrieval provides source for answer extraction</a:t>
            </a:r>
          </a:p>
          <a:p>
            <a:pPr lvl="1"/>
            <a:r>
              <a:rPr lang="en-US" dirty="0" smtClean="0"/>
              <a:t>If retrieval fails to return answer-contained documents, downstream answer processing is guaranteed to fail</a:t>
            </a:r>
          </a:p>
          <a:p>
            <a:pPr lvl="1"/>
            <a:r>
              <a:rPr lang="en-US" dirty="0" smtClean="0"/>
              <a:t>Focus on recall in information retrieval phase</a:t>
            </a:r>
          </a:p>
          <a:p>
            <a:pPr lvl="1"/>
            <a:r>
              <a:rPr lang="en-US" dirty="0" smtClean="0"/>
              <a:t>Consistent relationship b/t quality of IR and of QA</a:t>
            </a:r>
          </a:p>
          <a:p>
            <a:r>
              <a:rPr lang="en-US" dirty="0" smtClean="0"/>
              <a:t>Main factor in retrieval: query </a:t>
            </a:r>
          </a:p>
          <a:p>
            <a:pPr lvl="1"/>
            <a:r>
              <a:rPr lang="en-US" dirty="0" smtClean="0"/>
              <a:t>Approaches vary from simple to complex processing or expansion with external resources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challenge in QA (and IR)</a:t>
            </a:r>
          </a:p>
          <a:p>
            <a:pPr lvl="1"/>
            <a:r>
              <a:rPr lang="en-US" dirty="0" smtClean="0"/>
              <a:t>Bridging the “lexical chasm”</a:t>
            </a:r>
          </a:p>
          <a:p>
            <a:pPr lvl="2"/>
            <a:r>
              <a:rPr lang="en-US" dirty="0" smtClean="0"/>
              <a:t>Divide between user’s info need, author’s lexical choice</a:t>
            </a:r>
          </a:p>
          <a:p>
            <a:pPr lvl="2"/>
            <a:r>
              <a:rPr lang="en-US" dirty="0" smtClean="0"/>
              <a:t>Result of linguistic ambiguity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QA</a:t>
            </a:r>
          </a:p>
          <a:p>
            <a:pPr lvl="2"/>
            <a:r>
              <a:rPr lang="en-US" dirty="0" smtClean="0"/>
              <a:t>Question reformulation, syntactic rewriting</a:t>
            </a:r>
          </a:p>
          <a:p>
            <a:pPr lvl="2"/>
            <a:r>
              <a:rPr lang="en-US" dirty="0" smtClean="0"/>
              <a:t>Ontology-based expansion</a:t>
            </a:r>
          </a:p>
          <a:p>
            <a:pPr lvl="2"/>
            <a:r>
              <a:rPr lang="en-US" dirty="0" smtClean="0"/>
              <a:t>MT-based </a:t>
            </a:r>
            <a:r>
              <a:rPr lang="en-US" dirty="0" err="1" smtClean="0"/>
              <a:t>reranking</a:t>
            </a:r>
            <a:endParaRPr lang="en-US" dirty="0" smtClean="0"/>
          </a:p>
          <a:p>
            <a:pPr lvl="1"/>
            <a:r>
              <a:rPr lang="en-US" dirty="0" smtClean="0"/>
              <a:t>IR:</a:t>
            </a:r>
          </a:p>
        </p:txBody>
      </p:sp>
    </p:spTree>
    <p:extLst>
      <p:ext uri="{BB962C8B-B14F-4D97-AF65-F5344CB8AC3E}">
        <p14:creationId xmlns:p14="http://schemas.microsoft.com/office/powerpoint/2010/main" val="27631607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</p:txBody>
      </p:sp>
    </p:spTree>
    <p:extLst>
      <p:ext uri="{BB962C8B-B14F-4D97-AF65-F5344CB8AC3E}">
        <p14:creationId xmlns:p14="http://schemas.microsoft.com/office/powerpoint/2010/main" val="293041739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310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r>
              <a:rPr lang="en-US" dirty="0" smtClean="0"/>
              <a:t>Evaluate query construction for Web, </a:t>
            </a:r>
            <a:r>
              <a:rPr lang="en-US" dirty="0" err="1" smtClean="0"/>
              <a:t>Trec</a:t>
            </a:r>
            <a:r>
              <a:rPr lang="en-US" dirty="0" smtClean="0"/>
              <a:t> retrieval</a:t>
            </a:r>
          </a:p>
          <a:p>
            <a:pPr lvl="1"/>
            <a:r>
              <a:rPr lang="en-US" dirty="0" smtClean="0"/>
              <a:t>Optimize query construction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918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use of ‘exact phrases’ from a question</a:t>
            </a:r>
          </a:p>
          <a:p>
            <a:r>
              <a:rPr lang="en-US" dirty="0" smtClean="0"/>
              <a:t>Analyze impact of </a:t>
            </a:r>
            <a:r>
              <a:rPr lang="en-US" dirty="0" err="1" smtClean="0"/>
              <a:t>diff’t</a:t>
            </a:r>
            <a:r>
              <a:rPr lang="en-US" dirty="0" smtClean="0"/>
              <a:t> linguistic components of Q</a:t>
            </a:r>
          </a:p>
          <a:p>
            <a:pPr lvl="1"/>
            <a:r>
              <a:rPr lang="en-US" dirty="0" smtClean="0"/>
              <a:t>Relate to answer candidate sentences</a:t>
            </a:r>
          </a:p>
          <a:p>
            <a:r>
              <a:rPr lang="en-US" dirty="0" smtClean="0"/>
              <a:t>Evaluate query construction for Web, </a:t>
            </a:r>
            <a:r>
              <a:rPr lang="en-US" dirty="0" err="1" smtClean="0"/>
              <a:t>Trec</a:t>
            </a:r>
            <a:r>
              <a:rPr lang="en-US" dirty="0" smtClean="0"/>
              <a:t> retrieval</a:t>
            </a:r>
          </a:p>
          <a:p>
            <a:pPr lvl="1"/>
            <a:r>
              <a:rPr lang="en-US" dirty="0" smtClean="0"/>
              <a:t>Optimize query construction</a:t>
            </a:r>
          </a:p>
          <a:p>
            <a:pPr lvl="1"/>
            <a:endParaRPr lang="en-US" dirty="0"/>
          </a:p>
          <a:p>
            <a:r>
              <a:rPr lang="en-US" dirty="0" smtClean="0"/>
              <a:t>Evaluate query construction for sentence retrieval</a:t>
            </a:r>
          </a:p>
          <a:p>
            <a:pPr lvl="1"/>
            <a:r>
              <a:rPr lang="en-US" dirty="0" smtClean="0"/>
              <a:t>Analyze specificity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253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295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554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r>
              <a:rPr lang="en-US" dirty="0" smtClean="0"/>
              <a:t>Gold standard: </a:t>
            </a:r>
          </a:p>
          <a:p>
            <a:pPr lvl="1"/>
            <a:r>
              <a:rPr lang="en-US" dirty="0" smtClean="0"/>
              <a:t>NIST-provided relevant docs, answer key: 3.5 docs/Q</a:t>
            </a:r>
          </a:p>
        </p:txBody>
      </p:sp>
    </p:spTree>
    <p:extLst>
      <p:ext uri="{BB962C8B-B14F-4D97-AF65-F5344CB8AC3E}">
        <p14:creationId xmlns:p14="http://schemas.microsoft.com/office/powerpoint/2010/main" val="28735174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Documents:</a:t>
            </a:r>
          </a:p>
          <a:p>
            <a:pPr lvl="1"/>
            <a:r>
              <a:rPr lang="en-US" dirty="0" smtClean="0"/>
              <a:t>TREC QA AQUAINT corpus</a:t>
            </a:r>
          </a:p>
          <a:p>
            <a:pPr lvl="1"/>
            <a:r>
              <a:rPr lang="en-US" dirty="0" smtClean="0"/>
              <a:t>Web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TREC2006, non-empty questions</a:t>
            </a:r>
          </a:p>
          <a:p>
            <a:r>
              <a:rPr lang="en-US" dirty="0" smtClean="0"/>
              <a:t>Gold standard: </a:t>
            </a:r>
          </a:p>
          <a:p>
            <a:pPr lvl="1"/>
            <a:r>
              <a:rPr lang="en-US" dirty="0" smtClean="0"/>
              <a:t>NIST-provided relevant docs, answer key: 3.5 docs/Q</a:t>
            </a:r>
          </a:p>
          <a:p>
            <a:r>
              <a:rPr lang="en-US" dirty="0" smtClean="0"/>
              <a:t>Resources:</a:t>
            </a:r>
          </a:p>
          <a:p>
            <a:pPr lvl="1"/>
            <a:r>
              <a:rPr lang="en-US" dirty="0" smtClean="0"/>
              <a:t>IR: </a:t>
            </a:r>
            <a:r>
              <a:rPr lang="en-US" dirty="0" err="1" smtClean="0"/>
              <a:t>Lucene</a:t>
            </a:r>
            <a:r>
              <a:rPr lang="en-US" dirty="0" smtClean="0"/>
              <a:t>; NLTK, </a:t>
            </a:r>
            <a:r>
              <a:rPr lang="en-US" dirty="0" err="1" smtClean="0"/>
              <a:t>Lingpipe</a:t>
            </a:r>
            <a:r>
              <a:rPr lang="en-US" dirty="0" smtClean="0"/>
              <a:t>: phrase, NE annotation</a:t>
            </a:r>
          </a:p>
          <a:p>
            <a:pPr lvl="2"/>
            <a:r>
              <a:rPr lang="en-US" dirty="0" smtClean="0"/>
              <a:t>Also hand-corrected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738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9123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academy awards?”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2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challenge in QA (and IR)</a:t>
            </a:r>
          </a:p>
          <a:p>
            <a:pPr lvl="1"/>
            <a:r>
              <a:rPr lang="en-US" dirty="0" smtClean="0"/>
              <a:t>Bridging the “lexical chasm”</a:t>
            </a:r>
          </a:p>
          <a:p>
            <a:pPr lvl="2"/>
            <a:r>
              <a:rPr lang="en-US" dirty="0" smtClean="0"/>
              <a:t>Divide between user’s info need, author’s lexical choice</a:t>
            </a:r>
          </a:p>
          <a:p>
            <a:pPr lvl="2"/>
            <a:r>
              <a:rPr lang="en-US" dirty="0" smtClean="0"/>
              <a:t>Result of linguistic ambiguity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QA</a:t>
            </a:r>
          </a:p>
          <a:p>
            <a:pPr lvl="2"/>
            <a:r>
              <a:rPr lang="en-US" dirty="0" smtClean="0"/>
              <a:t>Question reformulation, syntactic rewriting</a:t>
            </a:r>
          </a:p>
          <a:p>
            <a:pPr lvl="2"/>
            <a:r>
              <a:rPr lang="en-US" dirty="0" smtClean="0"/>
              <a:t>Ontology-based expansion</a:t>
            </a:r>
          </a:p>
          <a:p>
            <a:pPr lvl="2"/>
            <a:r>
              <a:rPr lang="en-US" dirty="0" smtClean="0"/>
              <a:t>MT-based </a:t>
            </a:r>
            <a:r>
              <a:rPr lang="en-US" dirty="0" err="1" smtClean="0"/>
              <a:t>reranking</a:t>
            </a:r>
            <a:endParaRPr lang="en-US" dirty="0" smtClean="0"/>
          </a:p>
          <a:p>
            <a:pPr lvl="1"/>
            <a:r>
              <a:rPr lang="en-US" dirty="0" smtClean="0"/>
              <a:t>IR: query expansion with pseudo-relevance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26687378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</a:t>
            </a:r>
          </a:p>
        </p:txBody>
      </p:sp>
    </p:spTree>
    <p:extLst>
      <p:ext uri="{BB962C8B-B14F-4D97-AF65-F5344CB8AC3E}">
        <p14:creationId xmlns:p14="http://schemas.microsoft.com/office/powerpoint/2010/main" val="3373714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Can rank documents higher</a:t>
            </a:r>
          </a:p>
          <a:p>
            <a:pPr lvl="2"/>
            <a:r>
              <a:rPr lang="en-US" dirty="0" err="1" smtClean="0"/>
              <a:t>Disjunct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80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less-resource intensive methods</a:t>
            </a:r>
          </a:p>
          <a:p>
            <a:pPr lvl="1"/>
            <a:r>
              <a:rPr lang="en-US" dirty="0" smtClean="0"/>
              <a:t>Chunking, NER</a:t>
            </a:r>
          </a:p>
          <a:p>
            <a:pPr lvl="1"/>
            <a:r>
              <a:rPr lang="en-US" dirty="0" smtClean="0"/>
              <a:t>Applied only to questions, candidate sentences</a:t>
            </a:r>
          </a:p>
          <a:p>
            <a:pPr lvl="2"/>
            <a:r>
              <a:rPr lang="en-US" dirty="0" smtClean="0"/>
              <a:t>Not applied to full collection </a:t>
            </a:r>
            <a:r>
              <a:rPr lang="en-US" dirty="0" smtClean="0">
                <a:sym typeface="Wingdings"/>
              </a:rPr>
              <a:t> can use on Web</a:t>
            </a:r>
          </a:p>
          <a:p>
            <a:r>
              <a:rPr lang="en-US" dirty="0" smtClean="0">
                <a:sym typeface="Wingdings"/>
              </a:rPr>
              <a:t>Exact phrase motivation:</a:t>
            </a:r>
          </a:p>
          <a:p>
            <a:pPr lvl="1"/>
            <a:r>
              <a:rPr lang="en-US" dirty="0" smtClean="0">
                <a:sym typeface="Wingdings"/>
              </a:rPr>
              <a:t>Phrases can improve retrieval</a:t>
            </a:r>
          </a:p>
          <a:p>
            <a:pPr lvl="2"/>
            <a:r>
              <a:rPr lang="en-US" dirty="0" smtClean="0">
                <a:sym typeface="Wingdings"/>
              </a:rPr>
              <a:t>“In what year did the movie win </a:t>
            </a:r>
            <a:r>
              <a:rPr lang="en-US" b="1" dirty="0" smtClean="0">
                <a:sym typeface="Wingdings"/>
              </a:rPr>
              <a:t>academy awards</a:t>
            </a:r>
            <a:r>
              <a:rPr lang="en-US" dirty="0" smtClean="0">
                <a:sym typeface="Wingdings"/>
              </a:rPr>
              <a:t>?”</a:t>
            </a:r>
          </a:p>
          <a:p>
            <a:pPr lvl="2"/>
            <a:r>
              <a:rPr lang="en-US" dirty="0" smtClean="0">
                <a:sym typeface="Wingdings"/>
              </a:rPr>
              <a:t>Phrase: Can rank documents higher</a:t>
            </a:r>
          </a:p>
          <a:p>
            <a:pPr lvl="2"/>
            <a:r>
              <a:rPr lang="en-US" dirty="0" err="1" smtClean="0"/>
              <a:t>Disjunct</a:t>
            </a:r>
            <a:r>
              <a:rPr lang="en-US" dirty="0" smtClean="0"/>
              <a:t>: Can dilute 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33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Mt. Pinatubo </a:t>
            </a:r>
            <a:r>
              <a:rPr lang="en-US" dirty="0" err="1" smtClean="0"/>
              <a:t>vs</a:t>
            </a:r>
            <a:r>
              <a:rPr lang="en-US" dirty="0" smtClean="0"/>
              <a:t> Nirvana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2919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021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4779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</p:txBody>
      </p:sp>
    </p:spTree>
    <p:extLst>
      <p:ext uri="{BB962C8B-B14F-4D97-AF65-F5344CB8AC3E}">
        <p14:creationId xmlns:p14="http://schemas.microsoft.com/office/powerpoint/2010/main" val="321014781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0258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Unlikely</a:t>
            </a:r>
          </a:p>
          <a:p>
            <a:pPr lvl="1"/>
            <a:r>
              <a:rPr lang="en-US" dirty="0" smtClean="0">
                <a:sym typeface="Wingdings"/>
              </a:rPr>
              <a:t>How likely is it to be right if we do see it?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0571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NER on Question and target	</a:t>
            </a:r>
          </a:p>
          <a:p>
            <a:pPr lvl="1"/>
            <a:r>
              <a:rPr lang="en-US" dirty="0" smtClean="0"/>
              <a:t>target: 1991 eruption on </a:t>
            </a:r>
            <a:r>
              <a:rPr lang="en-US" b="1" dirty="0" smtClean="0"/>
              <a:t>Mt. Pinatubo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/>
              <a:t>Nirvana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LingPipe</a:t>
            </a:r>
            <a:r>
              <a:rPr lang="en-US" dirty="0" smtClean="0"/>
              <a:t>: ORG, LOC, PER</a:t>
            </a:r>
          </a:p>
          <a:p>
            <a:r>
              <a:rPr lang="en-US" dirty="0" smtClean="0"/>
              <a:t>Phrases (NLTK)</a:t>
            </a:r>
          </a:p>
          <a:p>
            <a:pPr lvl="1"/>
            <a:r>
              <a:rPr lang="en-US" dirty="0" smtClean="0"/>
              <a:t>NP, VP, PP</a:t>
            </a:r>
          </a:p>
          <a:p>
            <a:r>
              <a:rPr lang="en-US" dirty="0" smtClean="0"/>
              <a:t>Converted Q-phrases:</a:t>
            </a:r>
          </a:p>
          <a:p>
            <a:pPr lvl="1"/>
            <a:r>
              <a:rPr lang="en-US" dirty="0" smtClean="0"/>
              <a:t>Heuristic paraphrases on question as declarative</a:t>
            </a:r>
          </a:p>
          <a:p>
            <a:pPr lvl="2"/>
            <a:r>
              <a:rPr lang="en-US" dirty="0" smtClean="0"/>
              <a:t>E.g. Who </a:t>
            </a:r>
            <a:r>
              <a:rPr lang="en-US" dirty="0" err="1" smtClean="0"/>
              <a:t>was|is</a:t>
            </a:r>
            <a:r>
              <a:rPr lang="en-US" dirty="0" smtClean="0"/>
              <a:t> NOUN|PRONOUN VBD </a:t>
            </a:r>
            <a:r>
              <a:rPr lang="en-US" dirty="0" smtClean="0">
                <a:sym typeface="Wingdings"/>
              </a:rPr>
              <a:t> NOUN|PRONOUN </a:t>
            </a:r>
            <a:r>
              <a:rPr lang="en-US" dirty="0" err="1" smtClean="0">
                <a:sym typeface="Wingdings"/>
              </a:rPr>
              <a:t>was|is</a:t>
            </a:r>
            <a:r>
              <a:rPr lang="en-US" dirty="0" smtClean="0">
                <a:sym typeface="Wingdings"/>
              </a:rPr>
              <a:t> VBD</a:t>
            </a:r>
          </a:p>
          <a:p>
            <a:pPr lvl="1"/>
            <a:r>
              <a:rPr lang="en-US" dirty="0" smtClean="0">
                <a:sym typeface="Wingdings"/>
              </a:rPr>
              <a:t>q-phrase: expected form  of simple answer</a:t>
            </a:r>
          </a:p>
          <a:p>
            <a:pPr lvl="2"/>
            <a:r>
              <a:rPr lang="en-US" dirty="0" smtClean="0">
                <a:sym typeface="Wingdings"/>
              </a:rPr>
              <a:t>E.g. When was Mozart born?  Mozart was born</a:t>
            </a:r>
          </a:p>
          <a:p>
            <a:pPr lvl="1"/>
            <a:r>
              <a:rPr lang="en-US" dirty="0" smtClean="0">
                <a:sym typeface="Wingdings"/>
              </a:rPr>
              <a:t>How likely are we to see a q-phrase?  Unlikely</a:t>
            </a:r>
          </a:p>
          <a:p>
            <a:pPr lvl="1"/>
            <a:r>
              <a:rPr lang="en-US" dirty="0" smtClean="0">
                <a:sym typeface="Wingdings"/>
              </a:rPr>
              <a:t>How likely is it to be right if we do see it?  Very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2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&amp;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Answer retrieval from FAQ pages</a:t>
            </a:r>
          </a:p>
          <a:p>
            <a:pPr lvl="2"/>
            <a:r>
              <a:rPr lang="en-US" dirty="0" smtClean="0"/>
              <a:t>IR problem: matching queries to docs of Q-A pairs</a:t>
            </a:r>
          </a:p>
          <a:p>
            <a:pPr lvl="2"/>
            <a:r>
              <a:rPr lang="en-US" dirty="0" smtClean="0"/>
              <a:t>QA problem: finding answers in restricted document set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3596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</p:txBody>
      </p:sp>
    </p:spTree>
    <p:extLst>
      <p:ext uri="{BB962C8B-B14F-4D97-AF65-F5344CB8AC3E}">
        <p14:creationId xmlns:p14="http://schemas.microsoft.com/office/powerpoint/2010/main" val="17587919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</p:txBody>
      </p:sp>
    </p:spTree>
    <p:extLst>
      <p:ext uri="{BB962C8B-B14F-4D97-AF65-F5344CB8AC3E}">
        <p14:creationId xmlns:p14="http://schemas.microsoft.com/office/powerpoint/2010/main" val="277849390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Web: 1) converted q-phrases;</a:t>
            </a:r>
          </a:p>
          <a:p>
            <a:pPr lvl="2"/>
            <a:r>
              <a:rPr lang="en-US" dirty="0" smtClean="0"/>
              <a:t>2) phrases; 3) w/o phrases  -- until 20 retrieved</a:t>
            </a:r>
          </a:p>
          <a:p>
            <a:pPr lvl="2"/>
            <a:r>
              <a:rPr lang="en-US" dirty="0" smtClean="0"/>
              <a:t>Combined with target in all cases</a:t>
            </a:r>
          </a:p>
        </p:txBody>
      </p:sp>
    </p:spTree>
    <p:extLst>
      <p:ext uri="{BB962C8B-B14F-4D97-AF65-F5344CB8AC3E}">
        <p14:creationId xmlns:p14="http://schemas.microsoft.com/office/powerpoint/2010/main" val="35637532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Query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 words from question and target</a:t>
            </a:r>
          </a:p>
          <a:p>
            <a:r>
              <a:rPr lang="en-US" dirty="0" smtClean="0"/>
              <a:t>Experimental: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ords, quoted exact phrases, quoted names entities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</a:t>
            </a:r>
            <a:r>
              <a:rPr lang="en-US" dirty="0" err="1" smtClean="0"/>
              <a:t>Lucene</a:t>
            </a:r>
            <a:r>
              <a:rPr lang="en-US" dirty="0" smtClean="0"/>
              <a:t>: weight based on type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: Web: 1) converted q-phrases;</a:t>
            </a:r>
          </a:p>
          <a:p>
            <a:pPr lvl="2"/>
            <a:r>
              <a:rPr lang="en-US" dirty="0" smtClean="0"/>
              <a:t>2) phrases; 3) w/o phrases  -- until 20 retrieved</a:t>
            </a:r>
          </a:p>
          <a:p>
            <a:pPr lvl="2"/>
            <a:r>
              <a:rPr lang="en-US" dirty="0" smtClean="0"/>
              <a:t>Combined with target in all cases</a:t>
            </a:r>
          </a:p>
          <a:p>
            <a:r>
              <a:rPr lang="en-US" dirty="0" smtClean="0"/>
              <a:t>Max 20 documents: expensive downstream process</a:t>
            </a:r>
          </a:p>
          <a:p>
            <a:pPr lvl="1"/>
            <a:r>
              <a:rPr lang="en-US" dirty="0" smtClean="0"/>
              <a:t>Sentences split, ranked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185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" t="-1" r="-1773" b="-1002"/>
          <a:stretch/>
        </p:blipFill>
        <p:spPr>
          <a:xfrm>
            <a:off x="181428" y="1600201"/>
            <a:ext cx="8962571" cy="4386942"/>
          </a:xfrm>
        </p:spPr>
      </p:pic>
    </p:spTree>
    <p:extLst>
      <p:ext uri="{BB962C8B-B14F-4D97-AF65-F5344CB8AC3E}">
        <p14:creationId xmlns:p14="http://schemas.microsoft.com/office/powerpoint/2010/main" val="25760131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2814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9585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795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 Converted q-phrase, then phrase,..</a:t>
            </a:r>
          </a:p>
        </p:txBody>
      </p:sp>
    </p:spTree>
    <p:extLst>
      <p:ext uri="{BB962C8B-B14F-4D97-AF65-F5344CB8AC3E}">
        <p14:creationId xmlns:p14="http://schemas.microsoft.com/office/powerpoint/2010/main" val="242072327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32" y="263245"/>
            <a:ext cx="8042276" cy="1336956"/>
          </a:xfrm>
        </p:spPr>
        <p:txBody>
          <a:bodyPr/>
          <a:lstStyle/>
          <a:p>
            <a:r>
              <a:rPr lang="en-US" dirty="0" smtClean="0"/>
              <a:t>Query Components in Supporting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229757"/>
            <a:ext cx="6261100" cy="234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7571" y="5225143"/>
            <a:ext cx="7953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Highest precision: Converted q-phrase, then phrase,..</a:t>
            </a:r>
          </a:p>
          <a:p>
            <a:r>
              <a:rPr lang="en-US" sz="2400" dirty="0" smtClean="0"/>
              <a:t>Words likely to appear, but don’t discriminate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47455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600201"/>
            <a:ext cx="86360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Document and sentence retrieval</a:t>
            </a:r>
          </a:p>
          <a:p>
            <a:r>
              <a:rPr lang="en-US" dirty="0" smtClean="0"/>
              <a:t>Metrics:</a:t>
            </a:r>
          </a:p>
          <a:p>
            <a:pPr lvl="1"/>
            <a:r>
              <a:rPr lang="en-US" dirty="0" smtClean="0"/>
              <a:t>Document retrieval:</a:t>
            </a:r>
          </a:p>
          <a:p>
            <a:pPr lvl="2"/>
            <a:r>
              <a:rPr lang="en-US" dirty="0" smtClean="0"/>
              <a:t>Average recall</a:t>
            </a:r>
          </a:p>
          <a:p>
            <a:pPr lvl="2"/>
            <a:r>
              <a:rPr lang="en-US" dirty="0" smtClean="0"/>
              <a:t>MRR</a:t>
            </a:r>
          </a:p>
          <a:p>
            <a:pPr lvl="2"/>
            <a:r>
              <a:rPr lang="en-US" dirty="0" smtClean="0"/>
              <a:t>Overall document recall: % of questions w/&gt;=1 correct doc</a:t>
            </a:r>
          </a:p>
          <a:p>
            <a:pPr lvl="1"/>
            <a:r>
              <a:rPr lang="en-US" dirty="0" smtClean="0"/>
              <a:t>Sentence retrieval</a:t>
            </a:r>
          </a:p>
          <a:p>
            <a:pPr lvl="2"/>
            <a:r>
              <a:rPr lang="en-US" dirty="0" smtClean="0"/>
              <a:t>Sentence MRR</a:t>
            </a:r>
          </a:p>
          <a:p>
            <a:pPr lvl="2"/>
            <a:r>
              <a:rPr lang="en-US" dirty="0" smtClean="0"/>
              <a:t>Overall sentence recall</a:t>
            </a:r>
          </a:p>
          <a:p>
            <a:pPr lvl="2"/>
            <a:r>
              <a:rPr lang="en-US" dirty="0" smtClean="0"/>
              <a:t>Average </a:t>
            </a:r>
            <a:r>
              <a:rPr lang="en-US" dirty="0" err="1" smtClean="0"/>
              <a:t>prec</a:t>
            </a:r>
            <a:r>
              <a:rPr lang="en-US" dirty="0" smtClean="0"/>
              <a:t> of first sentence</a:t>
            </a:r>
          </a:p>
          <a:p>
            <a:pPr lvl="2"/>
            <a:r>
              <a:rPr lang="en-US" dirty="0" smtClean="0"/>
              <a:t># correct in top 10, top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895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Document and sentence retrieval</a:t>
            </a:r>
          </a:p>
          <a:p>
            <a:r>
              <a:rPr lang="en-US" dirty="0" smtClean="0"/>
              <a:t>Metrics:</a:t>
            </a:r>
          </a:p>
          <a:p>
            <a:pPr lvl="1"/>
            <a:r>
              <a:rPr lang="en-US" dirty="0" smtClean="0"/>
              <a:t>Document retrieval:</a:t>
            </a:r>
          </a:p>
          <a:p>
            <a:pPr lvl="2"/>
            <a:r>
              <a:rPr lang="en-US" dirty="0" smtClean="0"/>
              <a:t>Average recall</a:t>
            </a:r>
          </a:p>
          <a:p>
            <a:pPr lvl="2"/>
            <a:r>
              <a:rPr lang="en-US" dirty="0" smtClean="0"/>
              <a:t>MRR</a:t>
            </a:r>
          </a:p>
          <a:p>
            <a:pPr lvl="2"/>
            <a:r>
              <a:rPr lang="en-US" dirty="0" smtClean="0"/>
              <a:t>Overall document recall: % of questions w/&gt;=1 correct doc</a:t>
            </a:r>
          </a:p>
        </p:txBody>
      </p:sp>
    </p:spTree>
    <p:extLst>
      <p:ext uri="{BB962C8B-B14F-4D97-AF65-F5344CB8AC3E}">
        <p14:creationId xmlns:p14="http://schemas.microsoft.com/office/powerpoint/2010/main" val="394342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857</TotalTime>
  <Words>3895</Words>
  <Application>Microsoft Macintosh PowerPoint</Application>
  <PresentationFormat>On-screen Show (4:3)</PresentationFormat>
  <Paragraphs>705</Paragraphs>
  <Slides>103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5" baseType="lpstr">
      <vt:lpstr>Breeze</vt:lpstr>
      <vt:lpstr>Microsoft Equation</vt:lpstr>
      <vt:lpstr>PowerPoint Presentation</vt:lpstr>
      <vt:lpstr>Local Context and SMT for Question Expansion</vt:lpstr>
      <vt:lpstr>Local Context and SMT for Question Expansion</vt:lpstr>
      <vt:lpstr>Local Context and SMT for Question Expansion</vt:lpstr>
      <vt:lpstr>Motivation</vt:lpstr>
      <vt:lpstr>Motivation</vt:lpstr>
      <vt:lpstr>Motivation</vt:lpstr>
      <vt:lpstr>Motivation</vt:lpstr>
      <vt:lpstr>Task &amp; Approach</vt:lpstr>
      <vt:lpstr>Task &amp; Approach</vt:lpstr>
      <vt:lpstr>Challenge</vt:lpstr>
      <vt:lpstr>Challenge</vt:lpstr>
      <vt:lpstr>Challenge</vt:lpstr>
      <vt:lpstr>Challenge</vt:lpstr>
      <vt:lpstr>Creating the FAQ Corpus</vt:lpstr>
      <vt:lpstr>Creating the FAQ Corpus</vt:lpstr>
      <vt:lpstr>Creating the FAQ Corpus</vt:lpstr>
      <vt:lpstr>Creating the FAQ Corpus</vt:lpstr>
      <vt:lpstr>Creating the FAQ Corpus</vt:lpstr>
      <vt:lpstr>Creating the FAQ Corpus</vt:lpstr>
      <vt:lpstr>Creating the FAQ Corpus</vt:lpstr>
      <vt:lpstr>Machine Translation Model</vt:lpstr>
      <vt:lpstr>Machine Translation Model</vt:lpstr>
      <vt:lpstr>Machine Translation Model</vt:lpstr>
      <vt:lpstr>Machine Translation Model</vt:lpstr>
      <vt:lpstr>Machine Translation Model</vt:lpstr>
      <vt:lpstr>Machine Translation Model</vt:lpstr>
      <vt:lpstr>Question-Answer Translation</vt:lpstr>
      <vt:lpstr>Question-Answer Translation</vt:lpstr>
      <vt:lpstr>Question-Answer Translation</vt:lpstr>
      <vt:lpstr>Question-Answer Translation</vt:lpstr>
      <vt:lpstr>Question-Answer Translation</vt:lpstr>
      <vt:lpstr>Question-Answer Translation</vt:lpstr>
      <vt:lpstr>Example</vt:lpstr>
      <vt:lpstr>SMT-based Paraphrasing</vt:lpstr>
      <vt:lpstr>SMT-based Paraphrasing</vt:lpstr>
      <vt:lpstr>SMT-based Paraphrasing</vt:lpstr>
      <vt:lpstr>SMT-based Paraphrasing</vt:lpstr>
      <vt:lpstr>SMT-based Paraphrasing</vt:lpstr>
      <vt:lpstr>SMT-based Paraphrasing</vt:lpstr>
      <vt:lpstr>SMT-based Paraphrasing</vt:lpstr>
      <vt:lpstr>Example</vt:lpstr>
      <vt:lpstr>Retrieval Model</vt:lpstr>
      <vt:lpstr>Retrieval Model</vt:lpstr>
      <vt:lpstr>Retrieval Model</vt:lpstr>
      <vt:lpstr>Retrieval Model</vt:lpstr>
      <vt:lpstr>Query Expansion</vt:lpstr>
      <vt:lpstr>Query Expansion</vt:lpstr>
      <vt:lpstr>Query Expansion</vt:lpstr>
      <vt:lpstr>Query Expansion</vt:lpstr>
      <vt:lpstr>Query Expansion</vt:lpstr>
      <vt:lpstr>Experiments</vt:lpstr>
      <vt:lpstr>Experiments</vt:lpstr>
      <vt:lpstr>Experiments</vt:lpstr>
      <vt:lpstr>Experiments</vt:lpstr>
      <vt:lpstr>Evaluation</vt:lpstr>
      <vt:lpstr>Evaluation</vt:lpstr>
      <vt:lpstr>Evaluation</vt:lpstr>
      <vt:lpstr>Evaluation</vt:lpstr>
      <vt:lpstr>Evaluation</vt:lpstr>
      <vt:lpstr>Results</vt:lpstr>
      <vt:lpstr>Discussion</vt:lpstr>
      <vt:lpstr>Discussion</vt:lpstr>
      <vt:lpstr>Example Expansions</vt:lpstr>
      <vt:lpstr>Observations</vt:lpstr>
      <vt:lpstr>Observations</vt:lpstr>
      <vt:lpstr>Comparing Question Reformulations </vt:lpstr>
      <vt:lpstr>Motivation</vt:lpstr>
      <vt:lpstr>Motivation</vt:lpstr>
      <vt:lpstr>Approach</vt:lpstr>
      <vt:lpstr>Approach</vt:lpstr>
      <vt:lpstr>Approach</vt:lpstr>
      <vt:lpstr>Approach</vt:lpstr>
      <vt:lpstr>Data Sources &amp; Resources</vt:lpstr>
      <vt:lpstr>Data Sources &amp; Resources</vt:lpstr>
      <vt:lpstr>Data Sources &amp; Resources</vt:lpstr>
      <vt:lpstr>Data Sources &amp; Resources</vt:lpstr>
      <vt:lpstr>Query Processing Approach</vt:lpstr>
      <vt:lpstr>Query Processing Approach</vt:lpstr>
      <vt:lpstr>Query Processing Approach</vt:lpstr>
      <vt:lpstr>Query Processing Approach</vt:lpstr>
      <vt:lpstr>Query Processing Approach</vt:lpstr>
      <vt:lpstr>Query Processing</vt:lpstr>
      <vt:lpstr>Query Processing</vt:lpstr>
      <vt:lpstr>Query Processing</vt:lpstr>
      <vt:lpstr>Query Processing</vt:lpstr>
      <vt:lpstr>Query Processing</vt:lpstr>
      <vt:lpstr>Query Processing</vt:lpstr>
      <vt:lpstr>Query Processing</vt:lpstr>
      <vt:lpstr>Comparing Query Forms</vt:lpstr>
      <vt:lpstr>Comparing Query Forms</vt:lpstr>
      <vt:lpstr>Comparing Query Forms</vt:lpstr>
      <vt:lpstr>Comparing Query Forms</vt:lpstr>
      <vt:lpstr>Query Components</vt:lpstr>
      <vt:lpstr>Query Components in Supporting Sentences</vt:lpstr>
      <vt:lpstr>Query Components in Supporting Sentences</vt:lpstr>
      <vt:lpstr>Query Components in Supporting Sentences</vt:lpstr>
      <vt:lpstr>Results</vt:lpstr>
      <vt:lpstr>Results</vt:lpstr>
      <vt:lpstr>Results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28</cp:revision>
  <dcterms:created xsi:type="dcterms:W3CDTF">2013-05-07T05:43:49Z</dcterms:created>
  <dcterms:modified xsi:type="dcterms:W3CDTF">2013-05-07T20:01:16Z</dcterms:modified>
</cp:coreProperties>
</file>