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12" r:id="rId3"/>
    <p:sldId id="313" r:id="rId4"/>
    <p:sldId id="314" r:id="rId5"/>
    <p:sldId id="315" r:id="rId6"/>
    <p:sldId id="339" r:id="rId7"/>
    <p:sldId id="340" r:id="rId8"/>
    <p:sldId id="341" r:id="rId9"/>
    <p:sldId id="342" r:id="rId10"/>
    <p:sldId id="343" r:id="rId11"/>
    <p:sldId id="344" r:id="rId12"/>
    <p:sldId id="331" r:id="rId13"/>
    <p:sldId id="332" r:id="rId14"/>
    <p:sldId id="335" r:id="rId15"/>
    <p:sldId id="334" r:id="rId16"/>
    <p:sldId id="336" r:id="rId17"/>
    <p:sldId id="337" r:id="rId18"/>
    <p:sldId id="338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80" r:id="rId42"/>
    <p:sldId id="281" r:id="rId43"/>
    <p:sldId id="282" r:id="rId44"/>
    <p:sldId id="283" r:id="rId45"/>
    <p:sldId id="284" r:id="rId46"/>
    <p:sldId id="285" r:id="rId47"/>
    <p:sldId id="286" r:id="rId48"/>
    <p:sldId id="287" r:id="rId49"/>
    <p:sldId id="288" r:id="rId50"/>
    <p:sldId id="289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9" r:id="rId60"/>
    <p:sldId id="300" r:id="rId61"/>
    <p:sldId id="301" r:id="rId62"/>
    <p:sldId id="302" r:id="rId63"/>
    <p:sldId id="303" r:id="rId64"/>
    <p:sldId id="304" r:id="rId65"/>
    <p:sldId id="305" r:id="rId66"/>
    <p:sldId id="306" r:id="rId67"/>
    <p:sldId id="307" r:id="rId68"/>
    <p:sldId id="308" r:id="rId69"/>
    <p:sldId id="309" r:id="rId70"/>
    <p:sldId id="310" r:id="rId71"/>
    <p:sldId id="311" r:id="rId72"/>
    <p:sldId id="345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40AB23B-C9C1-714A-B3D1-99D5D64821D4}" type="datetimeFigureOut">
              <a:rPr lang="en-US" smtClean="0"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128C952-5A56-6341-8A0B-C07B264FFF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16, 2013</a:t>
            </a:r>
          </a:p>
        </p:txBody>
      </p:sp>
    </p:spTree>
    <p:extLst>
      <p:ext uri="{BB962C8B-B14F-4D97-AF65-F5344CB8AC3E}">
        <p14:creationId xmlns:p14="http://schemas.microsoft.com/office/powerpoint/2010/main" val="555969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integration: most variants helped</a:t>
            </a:r>
          </a:p>
          <a:p>
            <a:endParaRPr lang="en-US" dirty="0"/>
          </a:p>
          <a:p>
            <a:r>
              <a:rPr lang="en-US" dirty="0" smtClean="0"/>
              <a:t>Query reformulation: type specific</a:t>
            </a:r>
          </a:p>
          <a:p>
            <a:endParaRPr lang="en-US" dirty="0"/>
          </a:p>
          <a:p>
            <a:r>
              <a:rPr lang="en-US" dirty="0" err="1" smtClean="0"/>
              <a:t>Qtype</a:t>
            </a:r>
            <a:r>
              <a:rPr lang="en-US" dirty="0" smtClean="0"/>
              <a:t> boosting, in some cases</a:t>
            </a:r>
          </a:p>
          <a:p>
            <a:endParaRPr lang="en-US" dirty="0"/>
          </a:p>
          <a:p>
            <a:r>
              <a:rPr lang="en-US" dirty="0" smtClean="0"/>
              <a:t>Caching for speed/analysis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61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improvements over D2 baseline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Most lenient results approach or exceed 0.1 MRR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Current best: ~0.34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Strict results improve, but less than lenient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extraction/refinement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ine</a:t>
            </a:r>
            <a:r>
              <a:rPr lang="en-US" dirty="0" smtClean="0"/>
              <a:t>-grained passages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56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extraction/refinement</a:t>
            </a:r>
          </a:p>
          <a:p>
            <a:pPr lvl="1"/>
            <a:r>
              <a:rPr lang="en-US" dirty="0" smtClean="0"/>
              <a:t>Fine-grained passages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Lengths not to exceed</a:t>
            </a:r>
          </a:p>
          <a:p>
            <a:pPr lvl="2"/>
            <a:r>
              <a:rPr lang="en-US" dirty="0" smtClean="0"/>
              <a:t>100</a:t>
            </a:r>
            <a:r>
              <a:rPr lang="en-US" dirty="0" smtClean="0"/>
              <a:t>-char,</a:t>
            </a:r>
          </a:p>
          <a:p>
            <a:pPr lvl="2"/>
            <a:r>
              <a:rPr lang="en-US" dirty="0" smtClean="0"/>
              <a:t>250-</a:t>
            </a:r>
            <a:r>
              <a:rPr lang="en-US" dirty="0" smtClean="0"/>
              <a:t>char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1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extraction/refinement</a:t>
            </a:r>
          </a:p>
          <a:p>
            <a:pPr lvl="1"/>
            <a:r>
              <a:rPr lang="en-US" dirty="0" smtClean="0"/>
              <a:t>Fine-grained passages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Lengths not to exceed</a:t>
            </a:r>
          </a:p>
          <a:p>
            <a:pPr lvl="2"/>
            <a:r>
              <a:rPr lang="en-US" dirty="0" smtClean="0"/>
              <a:t>100</a:t>
            </a:r>
            <a:r>
              <a:rPr lang="en-US" dirty="0" smtClean="0"/>
              <a:t>-char,</a:t>
            </a:r>
          </a:p>
          <a:p>
            <a:pPr lvl="2"/>
            <a:r>
              <a:rPr lang="en-US" dirty="0" smtClean="0"/>
              <a:t>250-</a:t>
            </a:r>
            <a:r>
              <a:rPr lang="en-US" dirty="0" smtClean="0"/>
              <a:t>char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Evaluate on 2006 </a:t>
            </a:r>
            <a:r>
              <a:rPr lang="en-US" dirty="0" err="1" smtClean="0"/>
              <a:t>Devtest</a:t>
            </a:r>
            <a:endParaRPr lang="en-US" dirty="0" smtClean="0"/>
          </a:p>
          <a:p>
            <a:pPr lvl="2"/>
            <a:r>
              <a:rPr lang="en-US" dirty="0" smtClean="0"/>
              <a:t>Final held-out </a:t>
            </a:r>
            <a:r>
              <a:rPr lang="en-US" dirty="0" err="1" smtClean="0"/>
              <a:t>evaltest</a:t>
            </a:r>
            <a:r>
              <a:rPr lang="en-US" dirty="0" smtClean="0"/>
              <a:t> from 2007</a:t>
            </a:r>
          </a:p>
          <a:p>
            <a:pPr lvl="3"/>
            <a:r>
              <a:rPr lang="en-US" dirty="0" smtClean="0"/>
              <a:t>Released later, no tuning allowed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0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refinements across system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Question processing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Retrieval – Web or AQUAINT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Answer processing</a:t>
            </a:r>
          </a:p>
          <a:p>
            <a:pPr lvl="1"/>
            <a:endParaRPr lang="en-US" dirty="0"/>
          </a:p>
          <a:p>
            <a:r>
              <a:rPr lang="en-US" dirty="0" smtClean="0"/>
              <a:t>Whatever you like to improve final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34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</a:p>
          <a:p>
            <a:pPr lvl="1"/>
            <a:r>
              <a:rPr lang="en-US" dirty="0" smtClean="0"/>
              <a:t>Look at training and </a:t>
            </a:r>
            <a:r>
              <a:rPr lang="en-US" dirty="0" err="1" smtClean="0"/>
              <a:t>devtest</a:t>
            </a:r>
            <a:r>
              <a:rPr lang="en-US" dirty="0" smtClean="0"/>
              <a:t> data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causes failures?</a:t>
            </a:r>
          </a:p>
          <a:p>
            <a:pPr lvl="2"/>
            <a:r>
              <a:rPr lang="en-US" dirty="0" smtClean="0"/>
              <a:t>Are the answers in any of the retrieval docs?  Web/TREC</a:t>
            </a:r>
          </a:p>
          <a:p>
            <a:pPr lvl="3"/>
            <a:r>
              <a:rPr lang="en-US" dirty="0" smtClean="0"/>
              <a:t>If not, why?</a:t>
            </a:r>
          </a:p>
          <a:p>
            <a:pPr lvl="3"/>
            <a:endParaRPr lang="en-US" dirty="0"/>
          </a:p>
          <a:p>
            <a:pPr lvl="2"/>
            <a:r>
              <a:rPr lang="en-US" dirty="0" smtClean="0"/>
              <a:t>Are answers retrieved by not highly ranked?</a:t>
            </a:r>
          </a:p>
        </p:txBody>
      </p:sp>
    </p:spTree>
    <p:extLst>
      <p:ext uri="{BB962C8B-B14F-4D97-AF65-F5344CB8AC3E}">
        <p14:creationId xmlns:p14="http://schemas.microsoft.com/office/powerpoint/2010/main" val="4073558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Plugs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Tonight: 6pm: JHN 102</a:t>
            </a:r>
          </a:p>
          <a:p>
            <a:pPr lvl="1"/>
            <a:r>
              <a:rPr lang="en-US" dirty="0" smtClean="0"/>
              <a:t>Jay </a:t>
            </a:r>
            <a:r>
              <a:rPr lang="en-US" dirty="0" err="1" smtClean="0"/>
              <a:t>Waltmunson</a:t>
            </a:r>
            <a:r>
              <a:rPr lang="en-US" dirty="0"/>
              <a:t>:</a:t>
            </a:r>
            <a:r>
              <a:rPr lang="en-US" dirty="0" smtClean="0"/>
              <a:t> Speech Tech and Mobile </a:t>
            </a:r>
          </a:p>
          <a:p>
            <a:pPr lvl="2"/>
            <a:r>
              <a:rPr lang="en-US" dirty="0" smtClean="0"/>
              <a:t>UW Ling Ph.D.</a:t>
            </a:r>
          </a:p>
          <a:p>
            <a:pPr lvl="1"/>
            <a:r>
              <a:rPr lang="en-US" dirty="0" smtClean="0"/>
              <a:t>Presentation and Networking</a:t>
            </a:r>
          </a:p>
          <a:p>
            <a:pPr lvl="1"/>
            <a:endParaRPr lang="en-US" dirty="0"/>
          </a:p>
          <a:p>
            <a:r>
              <a:rPr lang="en-US" dirty="0" smtClean="0"/>
              <a:t>Tomorrow: 3:30 PCAR 291</a:t>
            </a:r>
          </a:p>
          <a:p>
            <a:pPr lvl="1"/>
            <a:r>
              <a:rPr lang="en-US" dirty="0" smtClean="0"/>
              <a:t>UW/MS Symposium</a:t>
            </a:r>
          </a:p>
          <a:p>
            <a:pPr lvl="1"/>
            <a:r>
              <a:rPr lang="en-US" dirty="0" err="1" smtClean="0"/>
              <a:t>Hoifung</a:t>
            </a:r>
            <a:r>
              <a:rPr lang="en-US" dirty="0" smtClean="0"/>
              <a:t> Poon (MSR): </a:t>
            </a:r>
            <a:r>
              <a:rPr lang="en-US" dirty="0"/>
              <a:t>Semantic Parsing </a:t>
            </a:r>
          </a:p>
          <a:p>
            <a:pPr lvl="1"/>
            <a:r>
              <a:rPr lang="en-US" dirty="0" smtClean="0"/>
              <a:t>Chloe </a:t>
            </a:r>
            <a:r>
              <a:rPr lang="en-US" dirty="0" err="1" smtClean="0"/>
              <a:t>Kiddon</a:t>
            </a:r>
            <a:r>
              <a:rPr lang="en-US" dirty="0" smtClean="0"/>
              <a:t> (UW): Knowledge Extraction w/TML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48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Pattern-based Extraction review</a:t>
            </a:r>
          </a:p>
          <a:p>
            <a:endParaRPr lang="en-US" dirty="0"/>
          </a:p>
          <a:p>
            <a:r>
              <a:rPr lang="en-US" dirty="0" smtClean="0"/>
              <a:t>Learning Answer </a:t>
            </a:r>
            <a:r>
              <a:rPr lang="en-US" dirty="0" err="1"/>
              <a:t>R</a:t>
            </a:r>
            <a:r>
              <a:rPr lang="en-US" dirty="0" err="1" smtClean="0"/>
              <a:t>eranking</a:t>
            </a:r>
            <a:r>
              <a:rPr lang="en-US" dirty="0" smtClean="0"/>
              <a:t>  I</a:t>
            </a:r>
          </a:p>
          <a:p>
            <a:endParaRPr lang="en-US" dirty="0"/>
          </a:p>
          <a:p>
            <a:r>
              <a:rPr lang="en-US" dirty="0" smtClean="0"/>
              <a:t>Noisy Channel Answer Extraction</a:t>
            </a:r>
          </a:p>
          <a:p>
            <a:endParaRPr lang="en-US" dirty="0"/>
          </a:p>
          <a:p>
            <a:r>
              <a:rPr lang="en-US" dirty="0" smtClean="0"/>
              <a:t>Learning Answer </a:t>
            </a:r>
            <a:r>
              <a:rPr lang="en-US" dirty="0" err="1" smtClean="0"/>
              <a:t>Reranking</a:t>
            </a:r>
            <a:r>
              <a:rPr lang="en-US" dirty="0" smtClean="0"/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67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Selection by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Identify question types and terms</a:t>
            </a:r>
          </a:p>
          <a:p>
            <a:r>
              <a:rPr lang="en-US" dirty="0" smtClean="0"/>
              <a:t>Filter retrieved passages, replace </a:t>
            </a:r>
            <a:r>
              <a:rPr lang="en-US" dirty="0" err="1" smtClean="0"/>
              <a:t>qterm</a:t>
            </a:r>
            <a:r>
              <a:rPr lang="en-US" dirty="0" smtClean="0"/>
              <a:t> by tag</a:t>
            </a:r>
          </a:p>
          <a:p>
            <a:r>
              <a:rPr lang="en-US" dirty="0" smtClean="0"/>
              <a:t>Try to match patterns and answer spans</a:t>
            </a:r>
          </a:p>
          <a:p>
            <a:r>
              <a:rPr lang="en-US" dirty="0" smtClean="0"/>
              <a:t>Discard duplicates and sort by pattern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2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Deliverable 3 Discussion</a:t>
            </a:r>
          </a:p>
          <a:p>
            <a:pPr lvl="1"/>
            <a:r>
              <a:rPr lang="en-US" dirty="0" smtClean="0"/>
              <a:t>What worked</a:t>
            </a:r>
          </a:p>
          <a:p>
            <a:r>
              <a:rPr lang="en-US" dirty="0" smtClean="0"/>
              <a:t>Deliverable 4</a:t>
            </a:r>
          </a:p>
          <a:p>
            <a:r>
              <a:rPr lang="en-US" dirty="0" smtClean="0"/>
              <a:t>Answer extraction:</a:t>
            </a:r>
          </a:p>
          <a:p>
            <a:pPr lvl="1"/>
            <a:r>
              <a:rPr lang="en-US" dirty="0" smtClean="0"/>
              <a:t>Learning answer patterns</a:t>
            </a:r>
          </a:p>
          <a:p>
            <a:pPr lvl="1"/>
            <a:r>
              <a:rPr lang="en-US" dirty="0" smtClean="0"/>
              <a:t>Answer extraction: classification and ranking</a:t>
            </a:r>
          </a:p>
          <a:p>
            <a:pPr lvl="1"/>
            <a:r>
              <a:rPr lang="en-US" dirty="0" smtClean="0"/>
              <a:t>Noisy channel approaches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36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77842" y="1600201"/>
            <a:ext cx="4306561" cy="4343400"/>
          </a:xfrm>
        </p:spPr>
        <p:txBody>
          <a:bodyPr>
            <a:normAutofit/>
          </a:bodyPr>
          <a:lstStyle/>
          <a:p>
            <a:r>
              <a:rPr lang="en-US" dirty="0"/>
              <a:t>WHY-FAMOUS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&lt;ANSWER&gt; &lt;NAME&gt; called</a:t>
            </a:r>
          </a:p>
          <a:p>
            <a:pPr marL="349250" lvl="1" indent="0">
              <a:buNone/>
            </a:pPr>
            <a:r>
              <a:rPr lang="en-US" dirty="0"/>
              <a:t>1.0 laureate &lt;ANSWER&gt; &lt;NAME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by the &lt;ANSWER&gt; , &lt;NAME&gt; </a:t>
            </a:r>
            <a:r>
              <a:rPr lang="en-US" dirty="0" smtClean="0"/>
              <a:t>,1.0 </a:t>
            </a:r>
            <a:r>
              <a:rPr lang="en-US" dirty="0"/>
              <a:t>&lt;NAME&gt; - the &lt;ANSWER&gt; </a:t>
            </a:r>
            <a:r>
              <a:rPr lang="en-US" dirty="0" smtClean="0"/>
              <a:t>of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&lt;NAME&gt; was the &lt;ANSWER&gt; of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84404" y="1600201"/>
            <a:ext cx="4559596" cy="4343400"/>
          </a:xfrm>
        </p:spPr>
        <p:txBody>
          <a:bodyPr>
            <a:normAutofit/>
          </a:bodyPr>
          <a:lstStyle/>
          <a:p>
            <a:r>
              <a:rPr lang="en-US" dirty="0"/>
              <a:t>BIRTHYEAR</a:t>
            </a:r>
          </a:p>
          <a:p>
            <a:pPr marL="349250" lvl="1" indent="0">
              <a:buNone/>
            </a:pPr>
            <a:r>
              <a:rPr lang="en-US" dirty="0"/>
              <a:t> 1.0 &lt;NAME&gt; ( &lt;ANSWER&gt; - )</a:t>
            </a:r>
          </a:p>
          <a:p>
            <a:pPr marL="349250" lvl="1" indent="0">
              <a:buNone/>
            </a:pPr>
            <a:r>
              <a:rPr lang="en-US" dirty="0"/>
              <a:t>0.85 &lt;NAME&gt; was born on &lt;ANSWER&gt; </a:t>
            </a:r>
            <a:r>
              <a:rPr lang="en-US" dirty="0" smtClean="0"/>
              <a:t>,</a:t>
            </a:r>
          </a:p>
          <a:p>
            <a:pPr marL="349250" lvl="1" indent="0">
              <a:buNone/>
            </a:pPr>
            <a:r>
              <a:rPr lang="en-US" dirty="0" smtClean="0"/>
              <a:t>0.6 </a:t>
            </a:r>
            <a:r>
              <a:rPr lang="en-US" dirty="0"/>
              <a:t>&lt;NAME&gt; was born in &lt;ANSWER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0.59 </a:t>
            </a:r>
            <a:r>
              <a:rPr lang="en-US" dirty="0"/>
              <a:t>&lt;NAME&gt; was born &lt;ANSWER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0.53 </a:t>
            </a:r>
            <a:r>
              <a:rPr lang="en-US" dirty="0"/>
              <a:t>&lt;ANSWER&gt; &lt;NAME&gt; was born</a:t>
            </a:r>
          </a:p>
        </p:txBody>
      </p:sp>
    </p:spTree>
    <p:extLst>
      <p:ext uri="{BB962C8B-B14F-4D97-AF65-F5344CB8AC3E}">
        <p14:creationId xmlns:p14="http://schemas.microsoft.com/office/powerpoint/2010/main" val="1683783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Improves, though better with web data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779" y="2040726"/>
            <a:ext cx="525466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21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</p:txBody>
      </p:sp>
    </p:spTree>
    <p:extLst>
      <p:ext uri="{BB962C8B-B14F-4D97-AF65-F5344CB8AC3E}">
        <p14:creationId xmlns:p14="http://schemas.microsoft.com/office/powerpoint/2010/main" val="283119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</p:txBody>
      </p:sp>
    </p:spTree>
    <p:extLst>
      <p:ext uri="{BB962C8B-B14F-4D97-AF65-F5344CB8AC3E}">
        <p14:creationId xmlns:p14="http://schemas.microsoft.com/office/powerpoint/2010/main" val="102849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</p:txBody>
      </p:sp>
    </p:spTree>
    <p:extLst>
      <p:ext uri="{BB962C8B-B14F-4D97-AF65-F5344CB8AC3E}">
        <p14:creationId xmlns:p14="http://schemas.microsoft.com/office/powerpoint/2010/main" val="1436392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  <a:p>
            <a:r>
              <a:rPr lang="en-US" dirty="0" smtClean="0"/>
              <a:t>Long-distance dependencies not practical</a:t>
            </a:r>
          </a:p>
        </p:txBody>
      </p:sp>
    </p:spTree>
    <p:extLst>
      <p:ext uri="{BB962C8B-B14F-4D97-AF65-F5344CB8AC3E}">
        <p14:creationId xmlns:p14="http://schemas.microsoft.com/office/powerpoint/2010/main" val="318592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  <a:p>
            <a:r>
              <a:rPr lang="en-US" dirty="0" smtClean="0"/>
              <a:t>Long-distance dependencies not practical</a:t>
            </a:r>
          </a:p>
          <a:p>
            <a:pPr lvl="1"/>
            <a:r>
              <a:rPr lang="en-US" dirty="0" smtClean="0"/>
              <a:t>Less of an issue in Web search</a:t>
            </a:r>
          </a:p>
          <a:p>
            <a:pPr lvl="2"/>
            <a:r>
              <a:rPr lang="en-US" dirty="0" smtClean="0"/>
              <a:t>Web highly redundant, many local dependencies</a:t>
            </a:r>
          </a:p>
          <a:p>
            <a:pPr lvl="2"/>
            <a:r>
              <a:rPr lang="en-US" dirty="0" smtClean="0"/>
              <a:t>Many systems (LCC) use web to </a:t>
            </a:r>
            <a:r>
              <a:rPr lang="en-US" b="1" dirty="0" smtClean="0"/>
              <a:t>validate</a:t>
            </a:r>
            <a:r>
              <a:rPr lang="en-US" dirty="0" smtClean="0"/>
              <a:t>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78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30907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Requires information about:</a:t>
            </a:r>
          </a:p>
          <a:p>
            <a:pPr lvl="1"/>
            <a:r>
              <a:rPr lang="en-US" dirty="0" smtClean="0"/>
              <a:t>Answer length, type; logical distance (1-2 chunks)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00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Requires information about:</a:t>
            </a:r>
          </a:p>
          <a:p>
            <a:pPr lvl="1"/>
            <a:r>
              <a:rPr lang="en-US" dirty="0" smtClean="0"/>
              <a:t>Answer length, type; logical distance (1-2 chunks)</a:t>
            </a:r>
          </a:p>
          <a:p>
            <a:pPr lvl="1"/>
            <a:endParaRPr lang="en-US" dirty="0"/>
          </a:p>
          <a:p>
            <a:r>
              <a:rPr lang="en-US" dirty="0" smtClean="0"/>
              <a:t>Also, </a:t>
            </a:r>
          </a:p>
          <a:p>
            <a:pPr lvl="1"/>
            <a:r>
              <a:rPr lang="en-US" dirty="0" smtClean="0"/>
              <a:t>Can only handle single continuous </a:t>
            </a:r>
            <a:r>
              <a:rPr lang="en-US" dirty="0" err="1" smtClean="0"/>
              <a:t>qterms</a:t>
            </a:r>
            <a:endParaRPr lang="en-US" dirty="0" smtClean="0"/>
          </a:p>
          <a:p>
            <a:pPr lvl="1"/>
            <a:r>
              <a:rPr lang="en-US" dirty="0" smtClean="0"/>
              <a:t>Ignores case</a:t>
            </a:r>
          </a:p>
          <a:p>
            <a:pPr lvl="1"/>
            <a:r>
              <a:rPr lang="en-US" dirty="0" smtClean="0"/>
              <a:t>Needs handle canonicalization, </a:t>
            </a:r>
            <a:r>
              <a:rPr lang="en-US" dirty="0" err="1" smtClean="0"/>
              <a:t>e.g</a:t>
            </a:r>
            <a:r>
              <a:rPr lang="en-US" dirty="0" smtClean="0"/>
              <a:t> of names/dates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5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 Chambers</a:t>
            </a:r>
          </a:p>
          <a:p>
            <a:pPr lvl="1"/>
            <a:r>
              <a:rPr lang="en-US" dirty="0" smtClean="0"/>
              <a:t>Speech Tech talk &amp; networking event</a:t>
            </a:r>
          </a:p>
          <a:p>
            <a:pPr lvl="1"/>
            <a:r>
              <a:rPr lang="en-US" dirty="0" smtClean="0"/>
              <a:t>This evening: 6:00pm</a:t>
            </a:r>
          </a:p>
          <a:p>
            <a:pPr lvl="1"/>
            <a:r>
              <a:rPr lang="en-US" dirty="0" smtClean="0"/>
              <a:t>Johnson 203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Speech Technology and Mobile Applications: </a:t>
            </a:r>
          </a:p>
          <a:p>
            <a:pPr lvl="2"/>
            <a:r>
              <a:rPr lang="en-US" dirty="0" smtClean="0"/>
              <a:t>Speech in Windows Phone</a:t>
            </a:r>
          </a:p>
        </p:txBody>
      </p:sp>
    </p:spTree>
    <p:extLst>
      <p:ext uri="{BB962C8B-B14F-4D97-AF65-F5344CB8AC3E}">
        <p14:creationId xmlns:p14="http://schemas.microsoft.com/office/powerpoint/2010/main" val="3951797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</p:txBody>
      </p:sp>
    </p:spTree>
    <p:extLst>
      <p:ext uri="{BB962C8B-B14F-4D97-AF65-F5344CB8AC3E}">
        <p14:creationId xmlns:p14="http://schemas.microsoft.com/office/powerpoint/2010/main" val="3452856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if there’s no pattern??</a:t>
            </a:r>
          </a:p>
        </p:txBody>
      </p:sp>
    </p:spTree>
    <p:extLst>
      <p:ext uri="{BB962C8B-B14F-4D97-AF65-F5344CB8AC3E}">
        <p14:creationId xmlns:p14="http://schemas.microsoft.com/office/powerpoint/2010/main" val="3561589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if there’s no pattern??</a:t>
            </a:r>
          </a:p>
          <a:p>
            <a:pPr lvl="2"/>
            <a:r>
              <a:rPr lang="en-US" dirty="0" smtClean="0"/>
              <a:t>No pattern -&gt; No answer!!!</a:t>
            </a:r>
          </a:p>
          <a:p>
            <a:r>
              <a:rPr lang="en-US" dirty="0" smtClean="0"/>
              <a:t>More robust solution:</a:t>
            </a:r>
          </a:p>
          <a:p>
            <a:pPr lvl="1"/>
            <a:r>
              <a:rPr lang="en-US" dirty="0" smtClean="0"/>
              <a:t>Not JUST patterns</a:t>
            </a:r>
          </a:p>
        </p:txBody>
      </p:sp>
    </p:spTree>
    <p:extLst>
      <p:ext uri="{BB962C8B-B14F-4D97-AF65-F5344CB8AC3E}">
        <p14:creationId xmlns:p14="http://schemas.microsoft.com/office/powerpoint/2010/main" val="1076807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if there’s no pattern??</a:t>
            </a:r>
          </a:p>
          <a:p>
            <a:pPr lvl="2"/>
            <a:r>
              <a:rPr lang="en-US" dirty="0" smtClean="0"/>
              <a:t>No pattern -&gt; No answer!!!</a:t>
            </a:r>
          </a:p>
          <a:p>
            <a:r>
              <a:rPr lang="en-US" dirty="0" smtClean="0"/>
              <a:t>More robust solution:</a:t>
            </a:r>
          </a:p>
          <a:p>
            <a:pPr lvl="1"/>
            <a:r>
              <a:rPr lang="en-US" dirty="0" smtClean="0"/>
              <a:t>Not JUST patterns</a:t>
            </a:r>
          </a:p>
          <a:p>
            <a:pPr lvl="1"/>
            <a:r>
              <a:rPr lang="en-US" dirty="0" smtClean="0"/>
              <a:t>Integrate with machine learning</a:t>
            </a:r>
          </a:p>
          <a:p>
            <a:pPr lvl="2"/>
            <a:r>
              <a:rPr lang="en-US" dirty="0" smtClean="0"/>
              <a:t>MAXENT!!!</a:t>
            </a:r>
          </a:p>
          <a:p>
            <a:pPr lvl="2"/>
            <a:r>
              <a:rPr lang="en-US" dirty="0" smtClean="0"/>
              <a:t>Re-ranking approach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91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w/</a:t>
            </a:r>
            <a:r>
              <a:rPr lang="en-US" dirty="0" err="1" smtClean="0"/>
              <a:t>Maxent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28927"/>
              </p:ext>
            </p:extLst>
          </p:nvPr>
        </p:nvGraphicFramePr>
        <p:xfrm>
          <a:off x="444500" y="1944688"/>
          <a:ext cx="8196263" cy="305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3644900" imgH="1358900" progId="Equation.3">
                  <p:embed/>
                </p:oleObj>
              </mc:Choice>
              <mc:Fallback>
                <p:oleObj name="Equation" r:id="rId3" imgW="3644900" imgH="1358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00" y="1944688"/>
                        <a:ext cx="8196263" cy="305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9789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</p:txBody>
      </p:sp>
    </p:spTree>
    <p:extLst>
      <p:ext uri="{BB962C8B-B14F-4D97-AF65-F5344CB8AC3E}">
        <p14:creationId xmlns:p14="http://schemas.microsoft.com/office/powerpoint/2010/main" val="1239661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</p:txBody>
      </p:sp>
    </p:spTree>
    <p:extLst>
      <p:ext uri="{BB962C8B-B14F-4D97-AF65-F5344CB8AC3E}">
        <p14:creationId xmlns:p14="http://schemas.microsoft.com/office/powerpoint/2010/main" val="3385454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</p:txBody>
      </p:sp>
    </p:spTree>
    <p:extLst>
      <p:ext uri="{BB962C8B-B14F-4D97-AF65-F5344CB8AC3E}">
        <p14:creationId xmlns:p14="http://schemas.microsoft.com/office/powerpoint/2010/main" val="23914548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  <a:p>
            <a:r>
              <a:rPr lang="en-US" dirty="0" smtClean="0"/>
              <a:t>Question word absent (binary):</a:t>
            </a:r>
          </a:p>
          <a:p>
            <a:pPr lvl="1"/>
            <a:r>
              <a:rPr lang="en-US" dirty="0" smtClean="0"/>
              <a:t>No question words in answer span</a:t>
            </a:r>
          </a:p>
        </p:txBody>
      </p:sp>
    </p:spTree>
    <p:extLst>
      <p:ext uri="{BB962C8B-B14F-4D97-AF65-F5344CB8AC3E}">
        <p14:creationId xmlns:p14="http://schemas.microsoft.com/office/powerpoint/2010/main" val="11508751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  <a:p>
            <a:r>
              <a:rPr lang="en-US" dirty="0" smtClean="0"/>
              <a:t>Question word absent (binary):</a:t>
            </a:r>
          </a:p>
          <a:p>
            <a:pPr lvl="1"/>
            <a:r>
              <a:rPr lang="en-US" dirty="0" smtClean="0"/>
              <a:t>No question words in answer span</a:t>
            </a:r>
          </a:p>
          <a:p>
            <a:r>
              <a:rPr lang="en-US" dirty="0" smtClean="0"/>
              <a:t>Word match:</a:t>
            </a:r>
          </a:p>
          <a:p>
            <a:pPr lvl="1"/>
            <a:r>
              <a:rPr lang="en-US" dirty="0" smtClean="0"/>
              <a:t>Sum of ITF of words matching b/t questions</a:t>
            </a:r>
            <a:r>
              <a:rPr lang="en-US" dirty="0"/>
              <a:t> </a:t>
            </a:r>
            <a:r>
              <a:rPr lang="en-US" dirty="0" smtClean="0"/>
              <a:t>&amp; sent</a:t>
            </a:r>
          </a:p>
        </p:txBody>
      </p:sp>
    </p:spTree>
    <p:extLst>
      <p:ext uri="{BB962C8B-B14F-4D97-AF65-F5344CB8AC3E}">
        <p14:creationId xmlns:p14="http://schemas.microsoft.com/office/powerpoint/2010/main" val="383124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&amp; Passage Retrieval</a:t>
            </a:r>
          </a:p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53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Trained on NIST QA questions</a:t>
            </a:r>
          </a:p>
          <a:p>
            <a:pPr lvl="1"/>
            <a:r>
              <a:rPr lang="en-US" dirty="0" smtClean="0"/>
              <a:t>Train: TREC 8,9; </a:t>
            </a:r>
          </a:p>
          <a:p>
            <a:pPr lvl="1"/>
            <a:r>
              <a:rPr lang="en-US" dirty="0" smtClean="0"/>
              <a:t>Cross-validation: TREC-10</a:t>
            </a:r>
          </a:p>
          <a:p>
            <a:r>
              <a:rPr lang="en-US" dirty="0" smtClean="0"/>
              <a:t>5000 candidate answers/question</a:t>
            </a:r>
          </a:p>
          <a:p>
            <a:r>
              <a:rPr lang="en-US" dirty="0" smtClean="0"/>
              <a:t>Positive examples:</a:t>
            </a:r>
          </a:p>
          <a:p>
            <a:pPr lvl="1"/>
            <a:r>
              <a:rPr lang="en-US" dirty="0" smtClean="0"/>
              <a:t>NIST pattern matches</a:t>
            </a:r>
          </a:p>
          <a:p>
            <a:r>
              <a:rPr lang="en-US" dirty="0" smtClean="0"/>
              <a:t>Negative examples:</a:t>
            </a:r>
          </a:p>
          <a:p>
            <a:pPr lvl="1"/>
            <a:r>
              <a:rPr lang="en-US" dirty="0" smtClean="0"/>
              <a:t>NIST pattern doesn’t match</a:t>
            </a:r>
          </a:p>
          <a:p>
            <a:r>
              <a:rPr lang="en-US" dirty="0" smtClean="0"/>
              <a:t>Test: TREC-2003: MRR: 28.6%; 35.6% exact top 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953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Employed for speech, POS tagging, MT, </a:t>
            </a:r>
            <a:r>
              <a:rPr lang="en-US" dirty="0" err="1" smtClean="0"/>
              <a:t>summ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Question is a noisy representation of the answer</a:t>
            </a:r>
          </a:p>
        </p:txBody>
      </p:sp>
    </p:spTree>
    <p:extLst>
      <p:ext uri="{BB962C8B-B14F-4D97-AF65-F5344CB8AC3E}">
        <p14:creationId xmlns:p14="http://schemas.microsoft.com/office/powerpoint/2010/main" val="39910018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Employed for speech, POS tagging, MT, </a:t>
            </a:r>
            <a:r>
              <a:rPr lang="en-US" dirty="0" err="1" smtClean="0"/>
              <a:t>summ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Question is a noisy representation of the answer</a:t>
            </a:r>
          </a:p>
          <a:p>
            <a:r>
              <a:rPr lang="en-US" dirty="0" smtClean="0"/>
              <a:t>Basic approach:</a:t>
            </a:r>
          </a:p>
          <a:p>
            <a:pPr lvl="1"/>
            <a:r>
              <a:rPr lang="en-US" dirty="0" smtClean="0"/>
              <a:t>Given a corpus of (Q,S</a:t>
            </a:r>
            <a:r>
              <a:rPr lang="en-US" baseline="-25000" dirty="0" smtClean="0"/>
              <a:t>A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Train P(Q|S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Find sentence with answer as</a:t>
            </a:r>
          </a:p>
          <a:p>
            <a:pPr lvl="2"/>
            <a:r>
              <a:rPr lang="en-US" dirty="0" err="1" smtClean="0"/>
              <a:t>S</a:t>
            </a:r>
            <a:r>
              <a:rPr lang="en-US" baseline="-25000" dirty="0" err="1" smtClean="0"/>
              <a:t>i,Aij</a:t>
            </a:r>
            <a:r>
              <a:rPr lang="en-US" baseline="-25000" dirty="0" smtClean="0"/>
              <a:t> </a:t>
            </a:r>
            <a:r>
              <a:rPr lang="en-US" dirty="0" smtClean="0"/>
              <a:t>that maximize P(</a:t>
            </a:r>
            <a:r>
              <a:rPr lang="en-US" dirty="0" err="1" smtClean="0"/>
              <a:t>Q|S</a:t>
            </a:r>
            <a:r>
              <a:rPr lang="en-US" baseline="-25000" dirty="0" err="1" smtClean="0"/>
              <a:t>i,Aij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02118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48" y="1600201"/>
            <a:ext cx="8951951" cy="4343400"/>
          </a:xfrm>
        </p:spPr>
        <p:txBody>
          <a:bodyPr/>
          <a:lstStyle/>
          <a:p>
            <a:pPr lvl="1"/>
            <a:r>
              <a:rPr lang="en-US" dirty="0" smtClean="0"/>
              <a:t>A: Presley died of heart disease at Graceland in 1977, and..</a:t>
            </a:r>
          </a:p>
          <a:p>
            <a:pPr lvl="1"/>
            <a:r>
              <a:rPr lang="en-US" dirty="0" smtClean="0"/>
              <a:t>Q: When did Elvis Presley die?</a:t>
            </a:r>
          </a:p>
        </p:txBody>
      </p:sp>
    </p:spTree>
    <p:extLst>
      <p:ext uri="{BB962C8B-B14F-4D97-AF65-F5344CB8AC3E}">
        <p14:creationId xmlns:p14="http://schemas.microsoft.com/office/powerpoint/2010/main" val="19479747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48" y="1600201"/>
            <a:ext cx="8951951" cy="4343400"/>
          </a:xfrm>
        </p:spPr>
        <p:txBody>
          <a:bodyPr/>
          <a:lstStyle/>
          <a:p>
            <a:pPr lvl="1"/>
            <a:r>
              <a:rPr lang="en-US" dirty="0" smtClean="0"/>
              <a:t>A: Presley died of heart disease at Graceland in 1977, and..</a:t>
            </a:r>
          </a:p>
          <a:p>
            <a:pPr lvl="1"/>
            <a:r>
              <a:rPr lang="en-US" dirty="0" smtClean="0"/>
              <a:t>Q: When did Elvis Presley die?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Align parts of </a:t>
            </a:r>
            <a:r>
              <a:rPr lang="en-US" dirty="0" err="1" smtClean="0"/>
              <a:t>Ans</a:t>
            </a:r>
            <a:r>
              <a:rPr lang="en-US" dirty="0" smtClean="0"/>
              <a:t> parse tree to question </a:t>
            </a:r>
          </a:p>
          <a:p>
            <a:pPr lvl="2"/>
            <a:r>
              <a:rPr lang="en-US" dirty="0" smtClean="0"/>
              <a:t>Mark candidate answers</a:t>
            </a:r>
          </a:p>
          <a:p>
            <a:pPr lvl="2"/>
            <a:r>
              <a:rPr lang="en-US" dirty="0" smtClean="0"/>
              <a:t>Find highest probability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106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</p:txBody>
      </p:sp>
    </p:spTree>
    <p:extLst>
      <p:ext uri="{BB962C8B-B14F-4D97-AF65-F5344CB8AC3E}">
        <p14:creationId xmlns:p14="http://schemas.microsoft.com/office/powerpoint/2010/main" val="3869726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</p:txBody>
      </p:sp>
    </p:spTree>
    <p:extLst>
      <p:ext uri="{BB962C8B-B14F-4D97-AF65-F5344CB8AC3E}">
        <p14:creationId xmlns:p14="http://schemas.microsoft.com/office/powerpoint/2010/main" val="20779635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  <a:p>
            <a:pPr lvl="1"/>
            <a:r>
              <a:rPr lang="en-US" dirty="0" smtClean="0"/>
              <a:t>Create ‘cut’ through parse tree</a:t>
            </a:r>
          </a:p>
          <a:p>
            <a:pPr lvl="2"/>
            <a:r>
              <a:rPr lang="en-US" dirty="0" smtClean="0"/>
              <a:t>Every word –or an ancestor – in cut</a:t>
            </a:r>
          </a:p>
          <a:p>
            <a:pPr lvl="2"/>
            <a:r>
              <a:rPr lang="en-US" dirty="0" smtClean="0"/>
              <a:t>Only one element on path from root to word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3234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  <a:p>
            <a:pPr lvl="1"/>
            <a:r>
              <a:rPr lang="en-US" dirty="0" smtClean="0"/>
              <a:t>Create ‘cut’ through parse tree</a:t>
            </a:r>
          </a:p>
          <a:p>
            <a:pPr lvl="2"/>
            <a:r>
              <a:rPr lang="en-US" dirty="0" smtClean="0"/>
              <a:t>Every word –or an ancestor – in cut</a:t>
            </a:r>
          </a:p>
          <a:p>
            <a:pPr lvl="2"/>
            <a:r>
              <a:rPr lang="en-US" dirty="0" smtClean="0"/>
              <a:t>Only one element on path from root to word </a:t>
            </a:r>
          </a:p>
          <a:p>
            <a:pPr lvl="2"/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Presley </a:t>
            </a:r>
            <a:r>
              <a:rPr lang="en-US" dirty="0"/>
              <a:t>died of </a:t>
            </a:r>
            <a:r>
              <a:rPr lang="en-US" dirty="0" smtClean="0"/>
              <a:t>heart </a:t>
            </a:r>
            <a:r>
              <a:rPr lang="en-US" dirty="0"/>
              <a:t>disease at Graceland in 1977, and.</a:t>
            </a:r>
            <a:r>
              <a:rPr lang="en-US" dirty="0" smtClean="0"/>
              <a:t>.</a:t>
            </a:r>
          </a:p>
          <a:p>
            <a:pPr marL="349250" lvl="1" indent="0">
              <a:buNone/>
            </a:pPr>
            <a:r>
              <a:rPr lang="en-US" dirty="0" smtClean="0"/>
              <a:t>Presley died         PP                   PP          in  DATE, and..</a:t>
            </a:r>
          </a:p>
          <a:p>
            <a:pPr marL="349250" lvl="1" indent="0">
              <a:buNone/>
            </a:pPr>
            <a:r>
              <a:rPr lang="en-US" dirty="0"/>
              <a:t>When did Elvis Presley die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06846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0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Answering:</a:t>
            </a:r>
          </a:p>
          <a:p>
            <a:pPr lvl="1"/>
            <a:r>
              <a:rPr lang="en-US" dirty="0" smtClean="0"/>
              <a:t>Focus on question processing</a:t>
            </a:r>
            <a:endParaRPr lang="en-US" dirty="0" smtClean="0"/>
          </a:p>
          <a:p>
            <a:r>
              <a:rPr lang="en-US" dirty="0" smtClean="0"/>
              <a:t>What was tried:</a:t>
            </a:r>
          </a:p>
          <a:p>
            <a:pPr lvl="2"/>
            <a:r>
              <a:rPr lang="en-US" dirty="0" smtClean="0"/>
              <a:t>Question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57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r>
              <a:rPr lang="en-US" dirty="0" smtClean="0"/>
              <a:t>Solution: (typical MT)</a:t>
            </a:r>
          </a:p>
          <a:p>
            <a:pPr lvl="1"/>
            <a:r>
              <a:rPr lang="en-US" dirty="0" smtClean="0"/>
              <a:t>Assign each element a fertility </a:t>
            </a:r>
          </a:p>
          <a:p>
            <a:pPr lvl="2"/>
            <a:r>
              <a:rPr lang="en-US" dirty="0" smtClean="0"/>
              <a:t>0 – delete the word; &gt; 1: repeat word that many times</a:t>
            </a:r>
          </a:p>
        </p:txBody>
      </p:sp>
    </p:spTree>
    <p:extLst>
      <p:ext uri="{BB962C8B-B14F-4D97-AF65-F5344CB8AC3E}">
        <p14:creationId xmlns:p14="http://schemas.microsoft.com/office/powerpoint/2010/main" val="41617987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r>
              <a:rPr lang="en-US" dirty="0" smtClean="0"/>
              <a:t>Solution: (typical MT)</a:t>
            </a:r>
          </a:p>
          <a:p>
            <a:pPr lvl="1"/>
            <a:r>
              <a:rPr lang="en-US" dirty="0" smtClean="0"/>
              <a:t>Assign each element a fertility </a:t>
            </a:r>
          </a:p>
          <a:p>
            <a:pPr lvl="2"/>
            <a:r>
              <a:rPr lang="en-US" dirty="0" smtClean="0"/>
              <a:t>0 – delete the word; &gt; 1: repeat word that many times</a:t>
            </a:r>
          </a:p>
          <a:p>
            <a:r>
              <a:rPr lang="en-US" dirty="0" smtClean="0"/>
              <a:t>Replace A words with Q words based on alignment</a:t>
            </a:r>
          </a:p>
          <a:p>
            <a:r>
              <a:rPr lang="en-US" dirty="0" smtClean="0"/>
              <a:t>Permute result to match original Question</a:t>
            </a:r>
          </a:p>
          <a:p>
            <a:r>
              <a:rPr lang="en-US" dirty="0" smtClean="0"/>
              <a:t>Everything except cut computed with OTS MT code</a:t>
            </a:r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208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cut, answer guess all equally likely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26" y="2051818"/>
            <a:ext cx="8470969" cy="44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685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Sample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question and answer sentences</a:t>
            </a:r>
          </a:p>
          <a:p>
            <a:r>
              <a:rPr lang="en-US" dirty="0" smtClean="0"/>
              <a:t>Parse answer sentence</a:t>
            </a:r>
          </a:p>
          <a:p>
            <a:r>
              <a:rPr lang="en-US" dirty="0" smtClean="0"/>
              <a:t>Create cut </a:t>
            </a:r>
            <a:r>
              <a:rPr lang="en-US" dirty="0" err="1" smtClean="0"/>
              <a:t>s.t.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Words in both Q &amp; A are preserved</a:t>
            </a:r>
          </a:p>
          <a:p>
            <a:pPr lvl="1"/>
            <a:r>
              <a:rPr lang="en-US" dirty="0" smtClean="0"/>
              <a:t>Answer reduced to ‘A_’ 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 class label</a:t>
            </a:r>
          </a:p>
          <a:p>
            <a:pPr lvl="1"/>
            <a:r>
              <a:rPr lang="en-US" dirty="0" smtClean="0"/>
              <a:t>Nodes with no surface children reduced to </a:t>
            </a:r>
            <a:r>
              <a:rPr lang="en-US" dirty="0" err="1" smtClean="0"/>
              <a:t>syn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Keep surface form of all other nodes</a:t>
            </a:r>
          </a:p>
          <a:p>
            <a:r>
              <a:rPr lang="en-US" dirty="0" smtClean="0"/>
              <a:t>20K TREC QA pairs; 6.5K web question pairs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911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</p:txBody>
      </p:sp>
    </p:spTree>
    <p:extLst>
      <p:ext uri="{BB962C8B-B14F-4D97-AF65-F5344CB8AC3E}">
        <p14:creationId xmlns:p14="http://schemas.microsoft.com/office/powerpoint/2010/main" val="35689358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</p:txBody>
      </p:sp>
    </p:spTree>
    <p:extLst>
      <p:ext uri="{BB962C8B-B14F-4D97-AF65-F5344CB8AC3E}">
        <p14:creationId xmlns:p14="http://schemas.microsoft.com/office/powerpoint/2010/main" val="16216263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  <a:p>
            <a:pPr lvl="1"/>
            <a:r>
              <a:rPr lang="en-US" dirty="0" smtClean="0"/>
              <a:t>What’s a bad candidate answer?</a:t>
            </a:r>
          </a:p>
        </p:txBody>
      </p:sp>
    </p:spTree>
    <p:extLst>
      <p:ext uri="{BB962C8B-B14F-4D97-AF65-F5344CB8AC3E}">
        <p14:creationId xmlns:p14="http://schemas.microsoft.com/office/powerpoint/2010/main" val="41231682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  <a:p>
            <a:pPr lvl="1"/>
            <a:r>
              <a:rPr lang="en-US" dirty="0" smtClean="0"/>
              <a:t>What’s a bad candidate answer?</a:t>
            </a:r>
          </a:p>
          <a:p>
            <a:pPr lvl="2"/>
            <a:r>
              <a:rPr lang="en-US" dirty="0" err="1" smtClean="0"/>
              <a:t>Stopwords</a:t>
            </a:r>
            <a:endParaRPr lang="en-US" dirty="0" smtClean="0"/>
          </a:p>
          <a:p>
            <a:pPr lvl="2"/>
            <a:r>
              <a:rPr lang="en-US" dirty="0" smtClean="0"/>
              <a:t>Question words! </a:t>
            </a:r>
          </a:p>
          <a:p>
            <a:pPr lvl="1"/>
            <a:r>
              <a:rPr lang="en-US" dirty="0" smtClean="0"/>
              <a:t>Create cuts with each answer candidate annotated</a:t>
            </a:r>
          </a:p>
          <a:p>
            <a:pPr lvl="1"/>
            <a:r>
              <a:rPr lang="en-US" dirty="0" smtClean="0"/>
              <a:t>Select one with highest probability by model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619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Answer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When did Elvis Presley die?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A1</a:t>
            </a:r>
            <a:r>
              <a:rPr lang="en-US" dirty="0" smtClean="0"/>
              <a:t>: Presley died A_PP PP PP, and …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A2</a:t>
            </a:r>
            <a:r>
              <a:rPr lang="en-US" dirty="0" smtClean="0"/>
              <a:t>: Presley died PP A_PP PP, and ….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A3</a:t>
            </a:r>
            <a:r>
              <a:rPr lang="en-US" dirty="0" smtClean="0"/>
              <a:t>: Presley died PP PP in A_DATE, and …</a:t>
            </a:r>
          </a:p>
          <a:p>
            <a:endParaRPr lang="en-US" dirty="0"/>
          </a:p>
          <a:p>
            <a:r>
              <a:rPr lang="en-US" dirty="0" smtClean="0"/>
              <a:t>Results: MRR: 24.8%; 31.2% in top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707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</p:txBody>
      </p:sp>
    </p:spTree>
    <p:extLst>
      <p:ext uri="{BB962C8B-B14F-4D97-AF65-F5344CB8AC3E}">
        <p14:creationId xmlns:p14="http://schemas.microsoft.com/office/powerpoint/2010/main" val="72295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Answering:</a:t>
            </a:r>
          </a:p>
          <a:p>
            <a:pPr lvl="1"/>
            <a:r>
              <a:rPr lang="en-US" dirty="0" smtClean="0"/>
              <a:t>Focus on question processing</a:t>
            </a:r>
            <a:endParaRPr lang="en-US" dirty="0" smtClean="0"/>
          </a:p>
          <a:p>
            <a:r>
              <a:rPr lang="en-US" dirty="0" smtClean="0"/>
              <a:t>What was tried:</a:t>
            </a:r>
          </a:p>
          <a:p>
            <a:pPr lvl="2"/>
            <a:r>
              <a:rPr lang="en-US" dirty="0" smtClean="0"/>
              <a:t>Question classification</a:t>
            </a:r>
          </a:p>
          <a:p>
            <a:pPr lvl="3"/>
            <a:r>
              <a:rPr lang="en-US" dirty="0" smtClean="0"/>
              <a:t>Data: Li &amp; Roth, TREC – given or hand-tagged</a:t>
            </a:r>
          </a:p>
          <a:p>
            <a:pPr lvl="3"/>
            <a:r>
              <a:rPr lang="en-US" dirty="0" smtClean="0"/>
              <a:t>Features: unigrams, POS, NER, head chunks, semantic info</a:t>
            </a:r>
          </a:p>
          <a:p>
            <a:pPr lvl="3"/>
            <a:r>
              <a:rPr lang="en-US" dirty="0" smtClean="0"/>
              <a:t>Classifiers: </a:t>
            </a:r>
            <a:r>
              <a:rPr lang="en-US" dirty="0" err="1" smtClean="0"/>
              <a:t>MaxEnt</a:t>
            </a:r>
            <a:r>
              <a:rPr lang="en-US" dirty="0" smtClean="0"/>
              <a:t>, SVM {+ confidence}</a:t>
            </a:r>
          </a:p>
          <a:p>
            <a:pPr lvl="4"/>
            <a:r>
              <a:rPr lang="en-US" dirty="0" smtClean="0"/>
              <a:t>Accuracies: mid-80%s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933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</p:txBody>
      </p:sp>
    </p:spTree>
    <p:extLst>
      <p:ext uri="{BB962C8B-B14F-4D97-AF65-F5344CB8AC3E}">
        <p14:creationId xmlns:p14="http://schemas.microsoft.com/office/powerpoint/2010/main" val="23894610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  <a:p>
            <a:pPr lvl="1"/>
            <a:r>
              <a:rPr lang="en-US" dirty="0" smtClean="0"/>
              <a:t>Patterns and stats:</a:t>
            </a:r>
          </a:p>
          <a:p>
            <a:pPr lvl="2"/>
            <a:r>
              <a:rPr lang="en-US" dirty="0" smtClean="0"/>
              <a:t>‘Blatant’ errors:</a:t>
            </a:r>
          </a:p>
          <a:p>
            <a:pPr lvl="3"/>
            <a:r>
              <a:rPr lang="en-US" dirty="0" smtClean="0"/>
              <a:t>Select ‘bad’ strings (esp. pronouns) if fit position/pattern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415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</p:txBody>
      </p:sp>
    </p:spTree>
    <p:extLst>
      <p:ext uri="{BB962C8B-B14F-4D97-AF65-F5344CB8AC3E}">
        <p14:creationId xmlns:p14="http://schemas.microsoft.com/office/powerpoint/2010/main" val="28834667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  <a:p>
            <a:pPr lvl="1"/>
            <a:r>
              <a:rPr lang="en-US" dirty="0" smtClean="0"/>
              <a:t>Problematic:</a:t>
            </a:r>
          </a:p>
          <a:p>
            <a:pPr lvl="2"/>
            <a:r>
              <a:rPr lang="en-US" dirty="0" smtClean="0"/>
              <a:t>Misses different strengths/weaknesses </a:t>
            </a:r>
          </a:p>
        </p:txBody>
      </p:sp>
    </p:spTree>
    <p:extLst>
      <p:ext uri="{BB962C8B-B14F-4D97-AF65-F5344CB8AC3E}">
        <p14:creationId xmlns:p14="http://schemas.microsoft.com/office/powerpoint/2010/main" val="1323816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  <a:p>
            <a:pPr lvl="1"/>
            <a:r>
              <a:rPr lang="en-US" dirty="0" smtClean="0"/>
              <a:t>Problematic:</a:t>
            </a:r>
          </a:p>
          <a:p>
            <a:pPr lvl="2"/>
            <a:r>
              <a:rPr lang="en-US" dirty="0" smtClean="0"/>
              <a:t>Misses different strengths/weaknesses </a:t>
            </a:r>
          </a:p>
          <a:p>
            <a:r>
              <a:rPr lang="en-US" dirty="0" smtClean="0"/>
              <a:t>Learning! (of course)</a:t>
            </a:r>
          </a:p>
          <a:p>
            <a:pPr lvl="1"/>
            <a:r>
              <a:rPr lang="en-US" dirty="0" err="1" smtClean="0"/>
              <a:t>Maxent</a:t>
            </a:r>
            <a:r>
              <a:rPr lang="en-US" dirty="0" smtClean="0"/>
              <a:t> re-ranking</a:t>
            </a:r>
          </a:p>
          <a:p>
            <a:pPr lvl="2"/>
            <a:r>
              <a:rPr lang="en-US" dirty="0" smtClean="0"/>
              <a:t>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580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</p:txBody>
      </p:sp>
    </p:spTree>
    <p:extLst>
      <p:ext uri="{BB962C8B-B14F-4D97-AF65-F5344CB8AC3E}">
        <p14:creationId xmlns:p14="http://schemas.microsoft.com/office/powerpoint/2010/main" val="26615278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74726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Qtype</a:t>
            </a:r>
            <a:r>
              <a:rPr lang="en-US" dirty="0" smtClean="0"/>
              <a:t>-specific:</a:t>
            </a:r>
          </a:p>
          <a:p>
            <a:pPr lvl="1"/>
            <a:r>
              <a:rPr lang="en-US" dirty="0" smtClean="0"/>
              <a:t>Some components better for certain types: </a:t>
            </a:r>
            <a:r>
              <a:rPr lang="en-US" dirty="0" err="1" smtClean="0"/>
              <a:t>type+mod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7364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Qtype</a:t>
            </a:r>
            <a:r>
              <a:rPr lang="en-US" dirty="0" smtClean="0"/>
              <a:t>-specific:</a:t>
            </a:r>
          </a:p>
          <a:p>
            <a:pPr lvl="1"/>
            <a:r>
              <a:rPr lang="en-US" dirty="0" smtClean="0"/>
              <a:t>Some components better for certain types: </a:t>
            </a:r>
            <a:r>
              <a:rPr lang="en-US" dirty="0" err="1" smtClean="0"/>
              <a:t>type+mod</a:t>
            </a:r>
            <a:endParaRPr lang="en-US" dirty="0" smtClean="0"/>
          </a:p>
          <a:p>
            <a:r>
              <a:rPr lang="en-US" dirty="0" smtClean="0"/>
              <a:t>Blatant ‘errors’: no pronouns, when NOT </a:t>
            </a:r>
            <a:r>
              <a:rPr lang="en-US" dirty="0" err="1" smtClean="0"/>
              <a:t>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348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8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Question Answering:</a:t>
            </a:r>
          </a:p>
          <a:p>
            <a:pPr lvl="1"/>
            <a:r>
              <a:rPr lang="en-US" dirty="0" smtClean="0"/>
              <a:t>Focus on question processing</a:t>
            </a:r>
            <a:endParaRPr lang="en-US" dirty="0" smtClean="0"/>
          </a:p>
          <a:p>
            <a:r>
              <a:rPr lang="en-US" dirty="0" smtClean="0"/>
              <a:t>What was tried:</a:t>
            </a:r>
          </a:p>
          <a:p>
            <a:pPr lvl="2"/>
            <a:r>
              <a:rPr lang="en-US" dirty="0" smtClean="0"/>
              <a:t>Question classification</a:t>
            </a:r>
          </a:p>
          <a:p>
            <a:pPr lvl="3"/>
            <a:r>
              <a:rPr lang="en-US" dirty="0" smtClean="0"/>
              <a:t>Data: Li &amp; Roth, TREC – given or hand-tagged</a:t>
            </a:r>
          </a:p>
          <a:p>
            <a:pPr lvl="3"/>
            <a:r>
              <a:rPr lang="en-US" dirty="0" smtClean="0"/>
              <a:t>Features: unigrams, POS, NER, head chunks, semantic info</a:t>
            </a:r>
          </a:p>
          <a:p>
            <a:pPr lvl="3"/>
            <a:r>
              <a:rPr lang="en-US" dirty="0" smtClean="0"/>
              <a:t>Classifiers: </a:t>
            </a:r>
            <a:r>
              <a:rPr lang="en-US" dirty="0" err="1" smtClean="0"/>
              <a:t>MaxEnt</a:t>
            </a:r>
            <a:r>
              <a:rPr lang="en-US" dirty="0" smtClean="0"/>
              <a:t>, SVM {+ confidence}</a:t>
            </a:r>
          </a:p>
          <a:p>
            <a:pPr lvl="4"/>
            <a:r>
              <a:rPr lang="en-US" dirty="0" smtClean="0"/>
              <a:t>Accuracies: mid-80%s</a:t>
            </a:r>
          </a:p>
          <a:p>
            <a:pPr lvl="2"/>
            <a:r>
              <a:rPr lang="en-US" dirty="0" smtClean="0"/>
              <a:t>Application:</a:t>
            </a:r>
          </a:p>
          <a:p>
            <a:pPr lvl="3"/>
            <a:r>
              <a:rPr lang="en-US" dirty="0" smtClean="0"/>
              <a:t>Filtering: Restric</a:t>
            </a:r>
            <a:r>
              <a:rPr lang="en-US" dirty="0" smtClean="0"/>
              <a:t>t results to have compatible class</a:t>
            </a:r>
          </a:p>
          <a:p>
            <a:pPr lvl="3"/>
            <a:r>
              <a:rPr lang="en-US" dirty="0" smtClean="0"/>
              <a:t>Boosting: </a:t>
            </a:r>
            <a:r>
              <a:rPr lang="en-US" dirty="0" err="1" smtClean="0"/>
              <a:t>Upweight</a:t>
            </a:r>
            <a:r>
              <a:rPr lang="en-US" dirty="0" smtClean="0"/>
              <a:t> compatible answers</a:t>
            </a:r>
          </a:p>
          <a:p>
            <a:pPr lvl="4"/>
            <a:r>
              <a:rPr lang="en-US" dirty="0" smtClean="0"/>
              <a:t>Gazetteers, heuristics, 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935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292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  <a:p>
            <a:r>
              <a:rPr lang="en-US" dirty="0" smtClean="0"/>
              <a:t>Patterns: Exact in top 5: 35.6%  -&gt; 43.1%</a:t>
            </a:r>
          </a:p>
          <a:p>
            <a:r>
              <a:rPr lang="en-US" dirty="0" smtClean="0"/>
              <a:t>Stats: Exact in top 5: 31.2% -&gt; 41%</a:t>
            </a:r>
          </a:p>
          <a:p>
            <a:r>
              <a:rPr lang="en-US" dirty="0" smtClean="0"/>
              <a:t>Manual/knowledge based:  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178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  <a:p>
            <a:r>
              <a:rPr lang="en-US" dirty="0" smtClean="0"/>
              <a:t>Patterns: Exact in top 5: 35.6%  -&gt; 43.1%</a:t>
            </a:r>
          </a:p>
          <a:p>
            <a:r>
              <a:rPr lang="en-US" dirty="0" smtClean="0"/>
              <a:t>Stats: Exact in top 5: 31.2% -&gt; 41%</a:t>
            </a:r>
          </a:p>
          <a:p>
            <a:r>
              <a:rPr lang="en-US" dirty="0" smtClean="0"/>
              <a:t>Manual/knowledge based:  57</a:t>
            </a:r>
            <a:r>
              <a:rPr lang="en-US" dirty="0" smtClean="0"/>
              <a:t>%</a:t>
            </a:r>
          </a:p>
          <a:p>
            <a:r>
              <a:rPr lang="en-US" smtClean="0"/>
              <a:t>Combined: 57%+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8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was tried:</a:t>
            </a:r>
          </a:p>
          <a:p>
            <a:r>
              <a:rPr lang="en-US" dirty="0" smtClean="0"/>
              <a:t>Question Reformulation:</a:t>
            </a:r>
          </a:p>
          <a:p>
            <a:pPr lvl="1"/>
            <a:r>
              <a:rPr lang="en-US" dirty="0" smtClean="0"/>
              <a:t>Target handling:</a:t>
            </a:r>
          </a:p>
          <a:p>
            <a:pPr lvl="2"/>
            <a:r>
              <a:rPr lang="en-US" dirty="0" smtClean="0"/>
              <a:t>Replacement of pronouns, overlapping NPs,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Per-</a:t>
            </a:r>
            <a:r>
              <a:rPr lang="en-US" dirty="0" err="1" smtClean="0"/>
              <a:t>qtype</a:t>
            </a:r>
            <a:r>
              <a:rPr lang="en-US" dirty="0" smtClean="0"/>
              <a:t> reformulations:</a:t>
            </a:r>
          </a:p>
          <a:p>
            <a:pPr lvl="2"/>
            <a:r>
              <a:rPr lang="en-US" dirty="0" smtClean="0"/>
              <a:t>With </a:t>
            </a:r>
            <a:r>
              <a:rPr lang="en-US" dirty="0" err="1" smtClean="0"/>
              <a:t>backoff</a:t>
            </a:r>
            <a:r>
              <a:rPr lang="en-US" dirty="0" smtClean="0"/>
              <a:t> to bag-of-words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Inflection generation + irregular verb handling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Variations of exact phrases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4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Assorted </a:t>
            </a:r>
            <a:r>
              <a:rPr lang="en-US" dirty="0" err="1" smtClean="0"/>
              <a:t>clean-ups</a:t>
            </a:r>
            <a:r>
              <a:rPr lang="en-US" dirty="0" smtClean="0"/>
              <a:t> and speedups</a:t>
            </a:r>
          </a:p>
          <a:p>
            <a:pPr lvl="1"/>
            <a:r>
              <a:rPr lang="en-US" dirty="0" smtClean="0"/>
              <a:t>Search result caching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Search result cleanup, </a:t>
            </a:r>
            <a:r>
              <a:rPr lang="en-US" dirty="0" err="1" smtClean="0"/>
              <a:t>dedup-ing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vs</a:t>
            </a:r>
            <a:r>
              <a:rPr lang="en-US" dirty="0" smtClean="0"/>
              <a:t> Bing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Code refactoring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14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945</TotalTime>
  <Words>2567</Words>
  <Application>Microsoft Macintosh PowerPoint</Application>
  <PresentationFormat>On-screen Show (4:3)</PresentationFormat>
  <Paragraphs>490</Paragraphs>
  <Slides>72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Breeze</vt:lpstr>
      <vt:lpstr>Equation</vt:lpstr>
      <vt:lpstr>Answer Extraction</vt:lpstr>
      <vt:lpstr>Roadmap</vt:lpstr>
      <vt:lpstr>Reminder</vt:lpstr>
      <vt:lpstr>Deliverable #3</vt:lpstr>
      <vt:lpstr>Deliverable #3</vt:lpstr>
      <vt:lpstr>Deliverable #3</vt:lpstr>
      <vt:lpstr>Deliverable #3</vt:lpstr>
      <vt:lpstr>Question Processing</vt:lpstr>
      <vt:lpstr>What was tried</vt:lpstr>
      <vt:lpstr>What worked</vt:lpstr>
      <vt:lpstr>Results</vt:lpstr>
      <vt:lpstr>Deliverable #4</vt:lpstr>
      <vt:lpstr>Deliverable #4</vt:lpstr>
      <vt:lpstr>Deliverable #4</vt:lpstr>
      <vt:lpstr>Deliverable #4</vt:lpstr>
      <vt:lpstr>Plug</vt:lpstr>
      <vt:lpstr>Last Plugs</vt:lpstr>
      <vt:lpstr>Answer Extraction</vt:lpstr>
      <vt:lpstr>Answer Selection by Pattern</vt:lpstr>
      <vt:lpstr>Pattern Sets</vt:lpstr>
      <vt:lpstr>Results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Integrating Patterns II</vt:lpstr>
      <vt:lpstr>Integrating Patterns II</vt:lpstr>
      <vt:lpstr>Integrating Patterns II</vt:lpstr>
      <vt:lpstr>Integrating Patterns II</vt:lpstr>
      <vt:lpstr>Answering w/Maxent</vt:lpstr>
      <vt:lpstr>Feature Functions</vt:lpstr>
      <vt:lpstr>Feature Functions</vt:lpstr>
      <vt:lpstr>Feature Functions</vt:lpstr>
      <vt:lpstr>Feature Functions</vt:lpstr>
      <vt:lpstr>Feature Functions</vt:lpstr>
      <vt:lpstr>Training &amp; Testing</vt:lpstr>
      <vt:lpstr>Noisy Channel QA</vt:lpstr>
      <vt:lpstr>Noisy Channel QA</vt:lpstr>
      <vt:lpstr>QA Noisy Channel</vt:lpstr>
      <vt:lpstr>QA Noisy Channel</vt:lpstr>
      <vt:lpstr>Approach</vt:lpstr>
      <vt:lpstr>Approach</vt:lpstr>
      <vt:lpstr>Approach</vt:lpstr>
      <vt:lpstr>Approach</vt:lpstr>
      <vt:lpstr>Approach (Cont’d)</vt:lpstr>
      <vt:lpstr>Approach (Cont’d)</vt:lpstr>
      <vt:lpstr>Approach (Cont’d)</vt:lpstr>
      <vt:lpstr>Schematic</vt:lpstr>
      <vt:lpstr>Training Sample Generation</vt:lpstr>
      <vt:lpstr>Selecting Answers</vt:lpstr>
      <vt:lpstr>Selecting Answers</vt:lpstr>
      <vt:lpstr>Selecting Answers</vt:lpstr>
      <vt:lpstr>Selecting Answers</vt:lpstr>
      <vt:lpstr>Example Answer Cuts</vt:lpstr>
      <vt:lpstr>Error Analysis</vt:lpstr>
      <vt:lpstr>Error Analysis</vt:lpstr>
      <vt:lpstr>Error Analysis</vt:lpstr>
      <vt:lpstr>Combining Units</vt:lpstr>
      <vt:lpstr>Combining Units</vt:lpstr>
      <vt:lpstr>Combining Units</vt:lpstr>
      <vt:lpstr>Feature Functions</vt:lpstr>
      <vt:lpstr>Feature Functions</vt:lpstr>
      <vt:lpstr>Feature Functions</vt:lpstr>
      <vt:lpstr>Feature Functions</vt:lpstr>
      <vt:lpstr>Experiments</vt:lpstr>
      <vt:lpstr>Experiments</vt:lpstr>
      <vt:lpstr>Experiments</vt:lpstr>
      <vt:lpstr>Experiments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Extraction</dc:title>
  <dc:creator>Gina-Anne Levow</dc:creator>
  <cp:lastModifiedBy>Gina-Anne Levow</cp:lastModifiedBy>
  <cp:revision>11</cp:revision>
  <dcterms:created xsi:type="dcterms:W3CDTF">2013-05-13T01:48:44Z</dcterms:created>
  <dcterms:modified xsi:type="dcterms:W3CDTF">2013-05-16T19:41:33Z</dcterms:modified>
</cp:coreProperties>
</file>