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27" r:id="rId3"/>
    <p:sldId id="323" r:id="rId4"/>
    <p:sldId id="257" r:id="rId5"/>
    <p:sldId id="258" r:id="rId6"/>
    <p:sldId id="259" r:id="rId7"/>
    <p:sldId id="324" r:id="rId8"/>
    <p:sldId id="260" r:id="rId9"/>
    <p:sldId id="261" r:id="rId10"/>
    <p:sldId id="262" r:id="rId11"/>
    <p:sldId id="263" r:id="rId12"/>
    <p:sldId id="264" r:id="rId13"/>
    <p:sldId id="325" r:id="rId14"/>
    <p:sldId id="326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printerSettings" Target="printerSettings/printerSettings1.bin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DE7-54C0-C249-971F-C9B4A4DAEC0B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4DBE-4B88-6545-8DCF-10C97A343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DE7-54C0-C249-971F-C9B4A4DAEC0B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4DBE-4B88-6545-8DCF-10C97A3439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DE7-54C0-C249-971F-C9B4A4DAEC0B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4DBE-4B88-6545-8DCF-10C97A343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DE7-54C0-C249-971F-C9B4A4DAEC0B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4DBE-4B88-6545-8DCF-10C97A343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DE7-54C0-C249-971F-C9B4A4DAEC0B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4DBE-4B88-6545-8DCF-10C97A343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DE7-54C0-C249-971F-C9B4A4DAEC0B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4DBE-4B88-6545-8DCF-10C97A3439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DE7-54C0-C249-971F-C9B4A4DAEC0B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4DBE-4B88-6545-8DCF-10C97A343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DE7-54C0-C249-971F-C9B4A4DAEC0B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4DBE-4B88-6545-8DCF-10C97A343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DE7-54C0-C249-971F-C9B4A4DAEC0B}" type="datetimeFigureOut">
              <a:rPr lang="en-US" smtClean="0"/>
              <a:t>5/21/13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4DBE-4B88-6545-8DCF-10C97A343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DE7-54C0-C249-971F-C9B4A4DAEC0B}" type="datetimeFigureOut">
              <a:rPr lang="en-US" smtClean="0"/>
              <a:t>5/21/13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4DBE-4B88-6545-8DCF-10C97A343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DE7-54C0-C249-971F-C9B4A4DAEC0B}" type="datetimeFigureOut">
              <a:rPr lang="en-US" smtClean="0"/>
              <a:t>5/21/13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4DBE-4B88-6545-8DCF-10C97A343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DE7-54C0-C249-971F-C9B4A4DAEC0B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4DBE-4B88-6545-8DCF-10C97A343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D742DE7-54C0-C249-971F-C9B4A4DAEC0B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9124DBE-4B88-6545-8DCF-10C97A3439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Answer Extraction &amp; Projection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  <a:endParaRPr lang="en-US" dirty="0"/>
          </a:p>
          <a:p>
            <a:r>
              <a:rPr lang="en-US" dirty="0" smtClean="0"/>
              <a:t>May 21, 2013</a:t>
            </a:r>
          </a:p>
        </p:txBody>
      </p:sp>
    </p:spTree>
    <p:extLst>
      <p:ext uri="{BB962C8B-B14F-4D97-AF65-F5344CB8AC3E}">
        <p14:creationId xmlns:p14="http://schemas.microsoft.com/office/powerpoint/2010/main" val="584976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  <a:p>
            <a:r>
              <a:rPr lang="en-US" dirty="0" smtClean="0"/>
              <a:t>Answer type match (binary)</a:t>
            </a:r>
          </a:p>
          <a:p>
            <a:r>
              <a:rPr lang="en-US" dirty="0" smtClean="0"/>
              <a:t>Question word absent (binary):</a:t>
            </a:r>
          </a:p>
          <a:p>
            <a:pPr lvl="1"/>
            <a:r>
              <a:rPr lang="en-US" dirty="0" smtClean="0"/>
              <a:t>No question words in answer span</a:t>
            </a:r>
          </a:p>
        </p:txBody>
      </p:sp>
    </p:spTree>
    <p:extLst>
      <p:ext uri="{BB962C8B-B14F-4D97-AF65-F5344CB8AC3E}">
        <p14:creationId xmlns:p14="http://schemas.microsoft.com/office/powerpoint/2010/main" val="1161637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  <a:p>
            <a:r>
              <a:rPr lang="en-US" dirty="0" smtClean="0"/>
              <a:t>Answer type match (binary)</a:t>
            </a:r>
          </a:p>
          <a:p>
            <a:r>
              <a:rPr lang="en-US" dirty="0" smtClean="0"/>
              <a:t>Question word absent (binary):</a:t>
            </a:r>
          </a:p>
          <a:p>
            <a:pPr lvl="1"/>
            <a:r>
              <a:rPr lang="en-US" dirty="0" smtClean="0"/>
              <a:t>No question words in answer span</a:t>
            </a:r>
          </a:p>
          <a:p>
            <a:r>
              <a:rPr lang="en-US" dirty="0" smtClean="0"/>
              <a:t>Word match:</a:t>
            </a:r>
          </a:p>
          <a:p>
            <a:pPr lvl="1"/>
            <a:r>
              <a:rPr lang="en-US" dirty="0" smtClean="0"/>
              <a:t>Sum of ITF of words matching b/t questions</a:t>
            </a:r>
            <a:r>
              <a:rPr lang="en-US" dirty="0"/>
              <a:t> </a:t>
            </a:r>
            <a:r>
              <a:rPr lang="en-US" dirty="0" smtClean="0"/>
              <a:t>&amp; sent</a:t>
            </a:r>
          </a:p>
        </p:txBody>
      </p:sp>
    </p:spTree>
    <p:extLst>
      <p:ext uri="{BB962C8B-B14F-4D97-AF65-F5344CB8AC3E}">
        <p14:creationId xmlns:p14="http://schemas.microsoft.com/office/powerpoint/2010/main" val="1721189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Trained on NIST QA questions</a:t>
            </a:r>
          </a:p>
          <a:p>
            <a:pPr lvl="1"/>
            <a:r>
              <a:rPr lang="en-US" dirty="0" smtClean="0"/>
              <a:t>Train: TREC 8,9; </a:t>
            </a:r>
          </a:p>
          <a:p>
            <a:pPr lvl="1"/>
            <a:r>
              <a:rPr lang="en-US" dirty="0" smtClean="0"/>
              <a:t>Cross-validation: TREC-10</a:t>
            </a:r>
          </a:p>
          <a:p>
            <a:r>
              <a:rPr lang="en-US" dirty="0" smtClean="0"/>
              <a:t>5000 candidate answers/question</a:t>
            </a:r>
          </a:p>
          <a:p>
            <a:r>
              <a:rPr lang="en-US" dirty="0" smtClean="0"/>
              <a:t>Positive examples</a:t>
            </a:r>
            <a:r>
              <a:rPr lang="en-US" dirty="0" smtClean="0"/>
              <a:t>: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989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Trained on NIST QA questions</a:t>
            </a:r>
          </a:p>
          <a:p>
            <a:pPr lvl="1"/>
            <a:r>
              <a:rPr lang="en-US" dirty="0" smtClean="0"/>
              <a:t>Train: TREC 8,9; </a:t>
            </a:r>
          </a:p>
          <a:p>
            <a:pPr lvl="1"/>
            <a:r>
              <a:rPr lang="en-US" dirty="0" smtClean="0"/>
              <a:t>Cross-validation: TREC-10</a:t>
            </a:r>
          </a:p>
          <a:p>
            <a:r>
              <a:rPr lang="en-US" dirty="0" smtClean="0"/>
              <a:t>5000 candidate answers/question</a:t>
            </a:r>
          </a:p>
          <a:p>
            <a:r>
              <a:rPr lang="en-US" dirty="0" smtClean="0"/>
              <a:t>Positive examples:</a:t>
            </a:r>
          </a:p>
          <a:p>
            <a:pPr lvl="1"/>
            <a:r>
              <a:rPr lang="en-US" dirty="0" smtClean="0"/>
              <a:t>NIST pattern matches</a:t>
            </a:r>
          </a:p>
          <a:p>
            <a:r>
              <a:rPr lang="en-US" dirty="0" smtClean="0"/>
              <a:t>Negative examples: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260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Trained on NIST QA questions</a:t>
            </a:r>
          </a:p>
          <a:p>
            <a:pPr lvl="1"/>
            <a:r>
              <a:rPr lang="en-US" dirty="0" smtClean="0"/>
              <a:t>Train: TREC 8,9; </a:t>
            </a:r>
          </a:p>
          <a:p>
            <a:pPr lvl="1"/>
            <a:r>
              <a:rPr lang="en-US" dirty="0" smtClean="0"/>
              <a:t>Cross-validation: TREC-10</a:t>
            </a:r>
          </a:p>
          <a:p>
            <a:r>
              <a:rPr lang="en-US" dirty="0" smtClean="0"/>
              <a:t>5000 candidate answers/question</a:t>
            </a:r>
          </a:p>
          <a:p>
            <a:r>
              <a:rPr lang="en-US" dirty="0" smtClean="0"/>
              <a:t>Positive examples:</a:t>
            </a:r>
          </a:p>
          <a:p>
            <a:pPr lvl="1"/>
            <a:r>
              <a:rPr lang="en-US" dirty="0" smtClean="0"/>
              <a:t>NIST pattern matches</a:t>
            </a:r>
          </a:p>
          <a:p>
            <a:r>
              <a:rPr lang="en-US" dirty="0" smtClean="0"/>
              <a:t>Negative examples:</a:t>
            </a:r>
          </a:p>
          <a:p>
            <a:pPr lvl="1"/>
            <a:r>
              <a:rPr lang="en-US" dirty="0" smtClean="0"/>
              <a:t>NIST pattern doesn’t match</a:t>
            </a:r>
          </a:p>
          <a:p>
            <a:r>
              <a:rPr lang="en-US" dirty="0" smtClean="0"/>
              <a:t>Test: TREC-2003: MRR: 28.6%; 35.6% exact top 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00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Channel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Employed for speech, POS tagging, MT, </a:t>
            </a:r>
            <a:r>
              <a:rPr lang="en-US" dirty="0" err="1" smtClean="0"/>
              <a:t>summ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Question is a noisy representation of the answer</a:t>
            </a:r>
          </a:p>
        </p:txBody>
      </p:sp>
    </p:spTree>
    <p:extLst>
      <p:ext uri="{BB962C8B-B14F-4D97-AF65-F5344CB8AC3E}">
        <p14:creationId xmlns:p14="http://schemas.microsoft.com/office/powerpoint/2010/main" val="1804934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Channel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Employed for speech, POS tagging, MT, </a:t>
            </a:r>
            <a:r>
              <a:rPr lang="en-US" dirty="0" err="1" smtClean="0"/>
              <a:t>summ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Question is a noisy representation of the answer</a:t>
            </a:r>
          </a:p>
          <a:p>
            <a:r>
              <a:rPr lang="en-US" dirty="0" smtClean="0"/>
              <a:t>Basic approach:</a:t>
            </a:r>
          </a:p>
          <a:p>
            <a:pPr lvl="1"/>
            <a:r>
              <a:rPr lang="en-US" dirty="0" smtClean="0"/>
              <a:t>Given a corpus of (Q,S</a:t>
            </a:r>
            <a:r>
              <a:rPr lang="en-US" baseline="-25000" dirty="0" smtClean="0"/>
              <a:t>A</a:t>
            </a:r>
            <a:r>
              <a:rPr lang="en-US" dirty="0" smtClean="0"/>
              <a:t>) pairs</a:t>
            </a:r>
          </a:p>
          <a:p>
            <a:pPr lvl="1"/>
            <a:r>
              <a:rPr lang="en-US" dirty="0" smtClean="0"/>
              <a:t>Train P(Q|S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Find sentence with answer as</a:t>
            </a:r>
          </a:p>
          <a:p>
            <a:pPr lvl="2"/>
            <a:r>
              <a:rPr lang="en-US" dirty="0" err="1" smtClean="0"/>
              <a:t>S</a:t>
            </a:r>
            <a:r>
              <a:rPr lang="en-US" baseline="-25000" dirty="0" err="1" smtClean="0"/>
              <a:t>i,Aij</a:t>
            </a:r>
            <a:r>
              <a:rPr lang="en-US" baseline="-25000" dirty="0" smtClean="0"/>
              <a:t> </a:t>
            </a:r>
            <a:r>
              <a:rPr lang="en-US" dirty="0" smtClean="0"/>
              <a:t>that maximize P(</a:t>
            </a:r>
            <a:r>
              <a:rPr lang="en-US" dirty="0" err="1" smtClean="0"/>
              <a:t>Q|S</a:t>
            </a:r>
            <a:r>
              <a:rPr lang="en-US" baseline="-25000" dirty="0" err="1" smtClean="0"/>
              <a:t>i,Aij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7633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Noisy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48" y="1600201"/>
            <a:ext cx="8951951" cy="4343400"/>
          </a:xfrm>
        </p:spPr>
        <p:txBody>
          <a:bodyPr/>
          <a:lstStyle/>
          <a:p>
            <a:pPr lvl="1"/>
            <a:r>
              <a:rPr lang="en-US" dirty="0" smtClean="0"/>
              <a:t>A: Presley died of heart disease at Graceland in 1977, and..</a:t>
            </a:r>
          </a:p>
          <a:p>
            <a:pPr lvl="1"/>
            <a:r>
              <a:rPr lang="en-US" dirty="0" smtClean="0"/>
              <a:t>Q: When did Elvis Presley die?</a:t>
            </a:r>
          </a:p>
        </p:txBody>
      </p:sp>
    </p:spTree>
    <p:extLst>
      <p:ext uri="{BB962C8B-B14F-4D97-AF65-F5344CB8AC3E}">
        <p14:creationId xmlns:p14="http://schemas.microsoft.com/office/powerpoint/2010/main" val="2946934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Noisy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48" y="1600201"/>
            <a:ext cx="8951951" cy="4343400"/>
          </a:xfrm>
        </p:spPr>
        <p:txBody>
          <a:bodyPr/>
          <a:lstStyle/>
          <a:p>
            <a:pPr lvl="1"/>
            <a:r>
              <a:rPr lang="en-US" dirty="0" smtClean="0"/>
              <a:t>A: Presley died of heart disease at Graceland in 1977, and..</a:t>
            </a:r>
          </a:p>
          <a:p>
            <a:pPr lvl="1"/>
            <a:r>
              <a:rPr lang="en-US" dirty="0" smtClean="0"/>
              <a:t>Q: When did Elvis Presley die?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Align parts of </a:t>
            </a:r>
            <a:r>
              <a:rPr lang="en-US" dirty="0" err="1" smtClean="0"/>
              <a:t>Ans</a:t>
            </a:r>
            <a:r>
              <a:rPr lang="en-US" dirty="0" smtClean="0"/>
              <a:t> parse tree to question </a:t>
            </a:r>
          </a:p>
          <a:p>
            <a:pPr lvl="2"/>
            <a:r>
              <a:rPr lang="en-US" dirty="0" smtClean="0"/>
              <a:t>Mark candidate answers</a:t>
            </a:r>
          </a:p>
          <a:p>
            <a:pPr lvl="2"/>
            <a:r>
              <a:rPr lang="en-US" dirty="0" smtClean="0"/>
              <a:t>Find highest probability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9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 issue: </a:t>
            </a:r>
          </a:p>
        </p:txBody>
      </p:sp>
    </p:spTree>
    <p:extLst>
      <p:ext uri="{BB962C8B-B14F-4D97-AF65-F5344CB8AC3E}">
        <p14:creationId xmlns:p14="http://schemas.microsoft.com/office/powerpoint/2010/main" val="265401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</a:t>
            </a:r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err="1" smtClean="0"/>
              <a:t>Evaltest</a:t>
            </a:r>
            <a:r>
              <a:rPr lang="en-US" dirty="0" smtClean="0"/>
              <a:t> materials</a:t>
            </a:r>
          </a:p>
          <a:p>
            <a:pPr lvl="2"/>
            <a:r>
              <a:rPr lang="en-US" dirty="0" smtClean="0"/>
              <a:t>Corpus: Aquaint</a:t>
            </a:r>
            <a:r>
              <a:rPr lang="en-US" b="1" dirty="0" smtClean="0"/>
              <a:t>-2</a:t>
            </a:r>
            <a:endParaRPr lang="en-US" b="1" dirty="0"/>
          </a:p>
          <a:p>
            <a:pPr lvl="3"/>
            <a:r>
              <a:rPr lang="en-US" dirty="0" smtClean="0"/>
              <a:t>Should be installed soon: Pending David B.</a:t>
            </a:r>
          </a:p>
          <a:p>
            <a:pPr lvl="3"/>
            <a:r>
              <a:rPr lang="en-US" dirty="0" smtClean="0"/>
              <a:t>DTD change: DOCID attributed </a:t>
            </a:r>
            <a:r>
              <a:rPr lang="en-US" dirty="0" err="1" smtClean="0"/>
              <a:t>vs</a:t>
            </a:r>
            <a:r>
              <a:rPr lang="en-US" dirty="0" smtClean="0"/>
              <a:t> element</a:t>
            </a:r>
          </a:p>
          <a:p>
            <a:pPr lvl="2"/>
            <a:r>
              <a:rPr lang="en-US" dirty="0" smtClean="0"/>
              <a:t>Questions: TREC-2007</a:t>
            </a:r>
          </a:p>
          <a:p>
            <a:pPr lvl="3"/>
            <a:r>
              <a:rPr lang="en-US" dirty="0" smtClean="0"/>
              <a:t>Available tonight</a:t>
            </a:r>
          </a:p>
          <a:p>
            <a:pPr lvl="2"/>
            <a:r>
              <a:rPr lang="en-US" dirty="0" smtClean="0"/>
              <a:t>Answer patterns:</a:t>
            </a:r>
          </a:p>
          <a:p>
            <a:pPr lvl="3"/>
            <a:r>
              <a:rPr lang="en-US" dirty="0" smtClean="0"/>
              <a:t>Available next Tuesday  </a:t>
            </a:r>
            <a:r>
              <a:rPr lang="en-US" smtClean="0"/>
              <a:t>(avoid temptation!)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27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 issue: </a:t>
            </a:r>
          </a:p>
          <a:p>
            <a:pPr lvl="1"/>
            <a:r>
              <a:rPr lang="en-US" dirty="0" smtClean="0"/>
              <a:t>Answer sentences longer than questions</a:t>
            </a:r>
          </a:p>
          <a:p>
            <a:pPr lvl="1"/>
            <a:r>
              <a:rPr lang="en-US" dirty="0" smtClean="0"/>
              <a:t>Minimize length gap</a:t>
            </a:r>
          </a:p>
          <a:p>
            <a:pPr lvl="2"/>
            <a:r>
              <a:rPr lang="en-US" dirty="0" smtClean="0"/>
              <a:t>Represent answer as mix of words/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/NE units</a:t>
            </a:r>
          </a:p>
        </p:txBody>
      </p:sp>
    </p:spTree>
    <p:extLst>
      <p:ext uri="{BB962C8B-B14F-4D97-AF65-F5344CB8AC3E}">
        <p14:creationId xmlns:p14="http://schemas.microsoft.com/office/powerpoint/2010/main" val="2765939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 issue: </a:t>
            </a:r>
          </a:p>
          <a:p>
            <a:pPr lvl="1"/>
            <a:r>
              <a:rPr lang="en-US" dirty="0" smtClean="0"/>
              <a:t>Answer sentences longer than questions</a:t>
            </a:r>
          </a:p>
          <a:p>
            <a:pPr lvl="1"/>
            <a:r>
              <a:rPr lang="en-US" dirty="0" smtClean="0"/>
              <a:t>Minimize length gap</a:t>
            </a:r>
          </a:p>
          <a:p>
            <a:pPr lvl="2"/>
            <a:r>
              <a:rPr lang="en-US" dirty="0" smtClean="0"/>
              <a:t>Represent answer as mix of words/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/NE units</a:t>
            </a:r>
          </a:p>
          <a:p>
            <a:pPr lvl="1"/>
            <a:r>
              <a:rPr lang="en-US" dirty="0" smtClean="0"/>
              <a:t>Create ‘cut’ through parse tree</a:t>
            </a:r>
          </a:p>
          <a:p>
            <a:pPr lvl="2"/>
            <a:r>
              <a:rPr lang="en-US" dirty="0" smtClean="0"/>
              <a:t>Every word –or an ancestor – in cut</a:t>
            </a:r>
          </a:p>
          <a:p>
            <a:pPr lvl="2"/>
            <a:r>
              <a:rPr lang="en-US" dirty="0" smtClean="0"/>
              <a:t>Only one element on path from root to word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7823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Alignment issue: </a:t>
            </a:r>
          </a:p>
          <a:p>
            <a:pPr lvl="1"/>
            <a:r>
              <a:rPr lang="en-US" dirty="0" smtClean="0"/>
              <a:t>Answer sentences longer than questions</a:t>
            </a:r>
          </a:p>
          <a:p>
            <a:pPr lvl="1"/>
            <a:r>
              <a:rPr lang="en-US" dirty="0" smtClean="0"/>
              <a:t>Minimize length gap</a:t>
            </a:r>
          </a:p>
          <a:p>
            <a:pPr lvl="2"/>
            <a:r>
              <a:rPr lang="en-US" dirty="0" smtClean="0"/>
              <a:t>Represent answer as mix of words/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/NE units</a:t>
            </a:r>
          </a:p>
          <a:p>
            <a:pPr lvl="1"/>
            <a:r>
              <a:rPr lang="en-US" dirty="0" smtClean="0"/>
              <a:t>Create ‘cut’ through parse tree</a:t>
            </a:r>
          </a:p>
          <a:p>
            <a:pPr lvl="2"/>
            <a:r>
              <a:rPr lang="en-US" dirty="0" smtClean="0"/>
              <a:t>Every word –or an ancestor – in cut</a:t>
            </a:r>
          </a:p>
          <a:p>
            <a:pPr lvl="2"/>
            <a:r>
              <a:rPr lang="en-US" dirty="0" smtClean="0"/>
              <a:t>Only one element on path from root to word </a:t>
            </a:r>
          </a:p>
          <a:p>
            <a:pPr lvl="2"/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Presley </a:t>
            </a:r>
            <a:r>
              <a:rPr lang="en-US" dirty="0"/>
              <a:t>died of </a:t>
            </a:r>
            <a:r>
              <a:rPr lang="en-US" dirty="0" smtClean="0"/>
              <a:t>heart </a:t>
            </a:r>
            <a:r>
              <a:rPr lang="en-US" dirty="0"/>
              <a:t>disease at Graceland in 1977, and.</a:t>
            </a:r>
            <a:r>
              <a:rPr lang="en-US" dirty="0" smtClean="0"/>
              <a:t>.</a:t>
            </a:r>
          </a:p>
          <a:p>
            <a:pPr marL="349250" lvl="1" indent="0">
              <a:buNone/>
            </a:pPr>
            <a:r>
              <a:rPr lang="en-US" dirty="0" smtClean="0"/>
              <a:t>Presley died         PP                   PP          in  DATE, and..</a:t>
            </a:r>
          </a:p>
          <a:p>
            <a:pPr marL="349250" lvl="1" indent="0">
              <a:buNone/>
            </a:pPr>
            <a:r>
              <a:rPr lang="en-US" dirty="0"/>
              <a:t>When did Elvis Presley die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9620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 one element in cut to be ‘Answer’</a:t>
            </a:r>
          </a:p>
          <a:p>
            <a:r>
              <a:rPr lang="en-US" dirty="0" smtClean="0"/>
              <a:t>Issue: Cut STILL may not be same length as Q</a:t>
            </a:r>
          </a:p>
          <a:p>
            <a:pPr marL="968375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38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 one element in cut to be ‘Answer’</a:t>
            </a:r>
          </a:p>
          <a:p>
            <a:r>
              <a:rPr lang="en-US" dirty="0" smtClean="0"/>
              <a:t>Issue: Cut STILL may not be same length as Q</a:t>
            </a:r>
          </a:p>
          <a:p>
            <a:r>
              <a:rPr lang="en-US" dirty="0" smtClean="0"/>
              <a:t>Solution: (typical MT)</a:t>
            </a:r>
          </a:p>
          <a:p>
            <a:pPr lvl="1"/>
            <a:r>
              <a:rPr lang="en-US" dirty="0" smtClean="0"/>
              <a:t>Assign each element a fertility </a:t>
            </a:r>
          </a:p>
          <a:p>
            <a:pPr lvl="2"/>
            <a:r>
              <a:rPr lang="en-US" dirty="0" smtClean="0"/>
              <a:t>0 – delete the word; &gt; 1: repeat word that many times</a:t>
            </a:r>
          </a:p>
        </p:txBody>
      </p:sp>
    </p:spTree>
    <p:extLst>
      <p:ext uri="{BB962C8B-B14F-4D97-AF65-F5344CB8AC3E}">
        <p14:creationId xmlns:p14="http://schemas.microsoft.com/office/powerpoint/2010/main" val="3514413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 one element in cut to be ‘Answer’</a:t>
            </a:r>
          </a:p>
          <a:p>
            <a:r>
              <a:rPr lang="en-US" dirty="0" smtClean="0"/>
              <a:t>Issue: Cut STILL may not be same length as Q</a:t>
            </a:r>
          </a:p>
          <a:p>
            <a:r>
              <a:rPr lang="en-US" dirty="0" smtClean="0"/>
              <a:t>Solution: (typical MT)</a:t>
            </a:r>
          </a:p>
          <a:p>
            <a:pPr lvl="1"/>
            <a:r>
              <a:rPr lang="en-US" dirty="0" smtClean="0"/>
              <a:t>Assign each element a fertility </a:t>
            </a:r>
          </a:p>
          <a:p>
            <a:pPr lvl="2"/>
            <a:r>
              <a:rPr lang="en-US" dirty="0" smtClean="0"/>
              <a:t>0 – delete the word; &gt; 1: repeat word that many times</a:t>
            </a:r>
          </a:p>
          <a:p>
            <a:r>
              <a:rPr lang="en-US" dirty="0" smtClean="0"/>
              <a:t>Replace A words with Q words based on alignment</a:t>
            </a:r>
          </a:p>
          <a:p>
            <a:r>
              <a:rPr lang="en-US" dirty="0" smtClean="0"/>
              <a:t>Permute result to match original Question</a:t>
            </a:r>
          </a:p>
          <a:p>
            <a:r>
              <a:rPr lang="en-US" dirty="0" smtClean="0"/>
              <a:t>Everything except cut computed with OTS MT code</a:t>
            </a:r>
            <a:endParaRPr lang="en-US" dirty="0"/>
          </a:p>
          <a:p>
            <a:pPr marL="968375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88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cut, answer guess all equally likely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26" y="2051818"/>
            <a:ext cx="8470969" cy="444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95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Sample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question and answer sentences</a:t>
            </a:r>
          </a:p>
          <a:p>
            <a:r>
              <a:rPr lang="en-US" dirty="0" smtClean="0"/>
              <a:t>Parse answer sentence</a:t>
            </a:r>
          </a:p>
          <a:p>
            <a:r>
              <a:rPr lang="en-US" dirty="0" smtClean="0"/>
              <a:t>Create cut </a:t>
            </a:r>
            <a:r>
              <a:rPr lang="en-US" dirty="0" err="1" smtClean="0"/>
              <a:t>s.t.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Words in both Q &amp; A are preserved</a:t>
            </a:r>
          </a:p>
          <a:p>
            <a:pPr lvl="1"/>
            <a:r>
              <a:rPr lang="en-US" dirty="0" smtClean="0"/>
              <a:t>Answer reduced to ‘A_’ 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 class label</a:t>
            </a:r>
          </a:p>
          <a:p>
            <a:pPr lvl="1"/>
            <a:r>
              <a:rPr lang="en-US" dirty="0" smtClean="0"/>
              <a:t>Nodes with no surface children reduced to </a:t>
            </a:r>
            <a:r>
              <a:rPr lang="en-US" dirty="0" err="1" smtClean="0"/>
              <a:t>syn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Keep surface form of all other nodes</a:t>
            </a:r>
          </a:p>
          <a:p>
            <a:r>
              <a:rPr lang="en-US" dirty="0" smtClean="0"/>
              <a:t>20K TREC QA pairs; 6.5K web question pairs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17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</p:txBody>
      </p:sp>
    </p:spTree>
    <p:extLst>
      <p:ext uri="{BB962C8B-B14F-4D97-AF65-F5344CB8AC3E}">
        <p14:creationId xmlns:p14="http://schemas.microsoft.com/office/powerpoint/2010/main" val="779807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  <a:p>
            <a:pPr lvl="1"/>
            <a:r>
              <a:rPr lang="en-US" dirty="0" smtClean="0"/>
              <a:t>Generate all candidate answer nodes:</a:t>
            </a:r>
          </a:p>
          <a:p>
            <a:pPr lvl="2"/>
            <a:r>
              <a:rPr lang="en-US" dirty="0" smtClean="0"/>
              <a:t>Syntactic/Semantic nodes in tree</a:t>
            </a:r>
          </a:p>
        </p:txBody>
      </p:sp>
    </p:spTree>
    <p:extLst>
      <p:ext uri="{BB962C8B-B14F-4D97-AF65-F5344CB8AC3E}">
        <p14:creationId xmlns:p14="http://schemas.microsoft.com/office/powerpoint/2010/main" val="357483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extraction</a:t>
            </a:r>
          </a:p>
          <a:p>
            <a:pPr lvl="1"/>
            <a:r>
              <a:rPr lang="en-US" dirty="0" smtClean="0"/>
              <a:t>Learning </a:t>
            </a:r>
            <a:r>
              <a:rPr lang="en-US" dirty="0" err="1" smtClean="0"/>
              <a:t>Reranking</a:t>
            </a:r>
            <a:r>
              <a:rPr lang="en-US" dirty="0" smtClean="0"/>
              <a:t> I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Noisy channel extraction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Learning </a:t>
            </a:r>
            <a:r>
              <a:rPr lang="en-US" dirty="0" err="1" smtClean="0"/>
              <a:t>Reranking</a:t>
            </a:r>
            <a:r>
              <a:rPr lang="en-US" dirty="0" smtClean="0"/>
              <a:t> II</a:t>
            </a:r>
          </a:p>
          <a:p>
            <a:r>
              <a:rPr lang="en-US" dirty="0" smtClean="0"/>
              <a:t>Answer Projection</a:t>
            </a:r>
          </a:p>
          <a:p>
            <a:pPr lvl="1"/>
            <a:r>
              <a:rPr lang="en-US" dirty="0" smtClean="0"/>
              <a:t>Strategies for document recovery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51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  <a:p>
            <a:pPr lvl="1"/>
            <a:r>
              <a:rPr lang="en-US" dirty="0" smtClean="0"/>
              <a:t>Generate all candidate answer nodes:</a:t>
            </a:r>
          </a:p>
          <a:p>
            <a:pPr lvl="2"/>
            <a:r>
              <a:rPr lang="en-US" dirty="0" smtClean="0"/>
              <a:t>Syntactic/Semantic nodes in tree</a:t>
            </a:r>
          </a:p>
          <a:p>
            <a:pPr lvl="1"/>
            <a:r>
              <a:rPr lang="en-US" dirty="0" smtClean="0"/>
              <a:t>What’s a bad candidate answer?</a:t>
            </a:r>
          </a:p>
        </p:txBody>
      </p:sp>
    </p:spTree>
    <p:extLst>
      <p:ext uri="{BB962C8B-B14F-4D97-AF65-F5344CB8AC3E}">
        <p14:creationId xmlns:p14="http://schemas.microsoft.com/office/powerpoint/2010/main" val="2945818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  <a:p>
            <a:pPr lvl="1"/>
            <a:r>
              <a:rPr lang="en-US" dirty="0" smtClean="0"/>
              <a:t>Generate all candidate answer nodes:</a:t>
            </a:r>
          </a:p>
          <a:p>
            <a:pPr lvl="2"/>
            <a:r>
              <a:rPr lang="en-US" dirty="0" smtClean="0"/>
              <a:t>Syntactic/Semantic nodes in tree</a:t>
            </a:r>
          </a:p>
          <a:p>
            <a:pPr lvl="1"/>
            <a:r>
              <a:rPr lang="en-US" dirty="0" smtClean="0"/>
              <a:t>What’s a bad candidate answer?</a:t>
            </a:r>
          </a:p>
          <a:p>
            <a:pPr lvl="2"/>
            <a:r>
              <a:rPr lang="en-US" dirty="0" err="1" smtClean="0"/>
              <a:t>Stopwords</a:t>
            </a:r>
            <a:endParaRPr lang="en-US" dirty="0" smtClean="0"/>
          </a:p>
          <a:p>
            <a:pPr lvl="2"/>
            <a:r>
              <a:rPr lang="en-US" dirty="0" smtClean="0"/>
              <a:t>Question words! </a:t>
            </a:r>
          </a:p>
          <a:p>
            <a:pPr lvl="1"/>
            <a:r>
              <a:rPr lang="en-US" dirty="0" smtClean="0"/>
              <a:t>Create cuts with each answer candidate annotated</a:t>
            </a:r>
          </a:p>
          <a:p>
            <a:pPr lvl="1"/>
            <a:r>
              <a:rPr lang="en-US" dirty="0" smtClean="0"/>
              <a:t>Select one with highest probability by model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18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Answer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When did Elvis Presley die?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A1</a:t>
            </a:r>
            <a:r>
              <a:rPr lang="en-US" dirty="0" smtClean="0"/>
              <a:t>: Presley died A_PP PP PP, and …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A2</a:t>
            </a:r>
            <a:r>
              <a:rPr lang="en-US" dirty="0" smtClean="0"/>
              <a:t>: Presley died PP A_PP PP, and ….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A3</a:t>
            </a:r>
            <a:r>
              <a:rPr lang="en-US" dirty="0" smtClean="0"/>
              <a:t>: Presley died PP PP in A_DATE, and …</a:t>
            </a:r>
          </a:p>
          <a:p>
            <a:endParaRPr lang="en-US" dirty="0"/>
          </a:p>
          <a:p>
            <a:r>
              <a:rPr lang="en-US" dirty="0" smtClean="0"/>
              <a:t>Results: MRR: 24.8%; 31.2% in top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1522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</p:txBody>
      </p:sp>
    </p:spTree>
    <p:extLst>
      <p:ext uri="{BB962C8B-B14F-4D97-AF65-F5344CB8AC3E}">
        <p14:creationId xmlns:p14="http://schemas.microsoft.com/office/powerpoint/2010/main" val="22514823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  <a:p>
            <a:pPr lvl="1"/>
            <a:r>
              <a:rPr lang="en-US" dirty="0" smtClean="0"/>
              <a:t>Stats based:</a:t>
            </a:r>
          </a:p>
          <a:p>
            <a:pPr lvl="2"/>
            <a:r>
              <a:rPr lang="en-US" dirty="0" smtClean="0"/>
              <a:t>No restrictions on answer type – frequently ‘it’</a:t>
            </a:r>
          </a:p>
        </p:txBody>
      </p:sp>
    </p:spTree>
    <p:extLst>
      <p:ext uri="{BB962C8B-B14F-4D97-AF65-F5344CB8AC3E}">
        <p14:creationId xmlns:p14="http://schemas.microsoft.com/office/powerpoint/2010/main" val="10097175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  <a:p>
            <a:pPr lvl="1"/>
            <a:r>
              <a:rPr lang="en-US" dirty="0" smtClean="0"/>
              <a:t>Stats based:</a:t>
            </a:r>
          </a:p>
          <a:p>
            <a:pPr lvl="2"/>
            <a:r>
              <a:rPr lang="en-US" dirty="0" smtClean="0"/>
              <a:t>No restrictions on answer type – frequently ‘it’</a:t>
            </a:r>
          </a:p>
          <a:p>
            <a:pPr lvl="1"/>
            <a:r>
              <a:rPr lang="en-US" dirty="0" smtClean="0"/>
              <a:t>Patterns and stats:</a:t>
            </a:r>
          </a:p>
          <a:p>
            <a:pPr lvl="2"/>
            <a:r>
              <a:rPr lang="en-US" dirty="0" smtClean="0"/>
              <a:t>‘Blatant’ errors:</a:t>
            </a:r>
          </a:p>
          <a:p>
            <a:pPr lvl="3"/>
            <a:r>
              <a:rPr lang="en-US" dirty="0" smtClean="0"/>
              <a:t>Select ‘bad’ strings (esp. pronouns) if fit position/pattern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583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sum of weights?</a:t>
            </a:r>
          </a:p>
        </p:txBody>
      </p:sp>
    </p:spTree>
    <p:extLst>
      <p:ext uri="{BB962C8B-B14F-4D97-AF65-F5344CB8AC3E}">
        <p14:creationId xmlns:p14="http://schemas.microsoft.com/office/powerpoint/2010/main" val="38730186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sum of weights?</a:t>
            </a:r>
          </a:p>
          <a:p>
            <a:pPr lvl="1"/>
            <a:r>
              <a:rPr lang="en-US" dirty="0" smtClean="0"/>
              <a:t>Problematic:</a:t>
            </a:r>
          </a:p>
          <a:p>
            <a:pPr lvl="2"/>
            <a:r>
              <a:rPr lang="en-US" dirty="0" smtClean="0"/>
              <a:t>Misses different strengths/weaknesses </a:t>
            </a:r>
          </a:p>
        </p:txBody>
      </p:sp>
    </p:spTree>
    <p:extLst>
      <p:ext uri="{BB962C8B-B14F-4D97-AF65-F5344CB8AC3E}">
        <p14:creationId xmlns:p14="http://schemas.microsoft.com/office/powerpoint/2010/main" val="18726604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sum of weights?</a:t>
            </a:r>
          </a:p>
          <a:p>
            <a:pPr lvl="1"/>
            <a:r>
              <a:rPr lang="en-US" dirty="0" smtClean="0"/>
              <a:t>Problematic:</a:t>
            </a:r>
          </a:p>
          <a:p>
            <a:pPr lvl="2"/>
            <a:r>
              <a:rPr lang="en-US" dirty="0" smtClean="0"/>
              <a:t>Misses different strengths/weaknesses </a:t>
            </a:r>
          </a:p>
          <a:p>
            <a:r>
              <a:rPr lang="en-US" dirty="0" smtClean="0"/>
              <a:t>Learning! (of course)</a:t>
            </a:r>
          </a:p>
          <a:p>
            <a:pPr lvl="1"/>
            <a:r>
              <a:rPr lang="en-US" dirty="0" err="1" smtClean="0"/>
              <a:t>Maxent</a:t>
            </a:r>
            <a:r>
              <a:rPr lang="en-US" dirty="0" smtClean="0"/>
              <a:t> re-ranking</a:t>
            </a:r>
          </a:p>
          <a:p>
            <a:pPr lvl="2"/>
            <a:r>
              <a:rPr lang="en-US" dirty="0" smtClean="0"/>
              <a:t>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307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</p:txBody>
      </p:sp>
    </p:spTree>
    <p:extLst>
      <p:ext uri="{BB962C8B-B14F-4D97-AF65-F5344CB8AC3E}">
        <p14:creationId xmlns:p14="http://schemas.microsoft.com/office/powerpoint/2010/main" val="111391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Patterns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problem:</a:t>
            </a:r>
          </a:p>
          <a:p>
            <a:pPr lvl="1"/>
            <a:r>
              <a:rPr lang="en-US" dirty="0" smtClean="0"/>
              <a:t>What if there’s no pattern??</a:t>
            </a:r>
          </a:p>
          <a:p>
            <a:pPr lvl="2"/>
            <a:r>
              <a:rPr lang="en-US" dirty="0" smtClean="0"/>
              <a:t>No pattern -&gt; No answer!!!</a:t>
            </a:r>
          </a:p>
          <a:p>
            <a:r>
              <a:rPr lang="en-US" dirty="0" smtClean="0"/>
              <a:t>More robust solution:</a:t>
            </a:r>
          </a:p>
          <a:p>
            <a:pPr lvl="1"/>
            <a:r>
              <a:rPr lang="en-US" dirty="0" smtClean="0"/>
              <a:t>Not JUST patterns</a:t>
            </a:r>
          </a:p>
          <a:p>
            <a:pPr lvl="1"/>
            <a:r>
              <a:rPr lang="en-US" dirty="0" smtClean="0"/>
              <a:t>Integrate with machine learning</a:t>
            </a:r>
          </a:p>
          <a:p>
            <a:pPr lvl="2"/>
            <a:r>
              <a:rPr lang="en-US" dirty="0" smtClean="0"/>
              <a:t>MAXENT!!!</a:t>
            </a:r>
          </a:p>
          <a:p>
            <a:pPr lvl="2"/>
            <a:r>
              <a:rPr lang="en-US" dirty="0" smtClean="0"/>
              <a:t>Re-ranking approach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7129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  <a:p>
            <a:r>
              <a:rPr lang="en-US" dirty="0" smtClean="0"/>
              <a:t>Redundancy-specific:</a:t>
            </a:r>
          </a:p>
          <a:p>
            <a:pPr lvl="1"/>
            <a:r>
              <a:rPr lang="en-US" dirty="0" smtClean="0"/>
              <a:t># times candidate answer appears (log, </a:t>
            </a:r>
            <a:r>
              <a:rPr lang="en-US" dirty="0" err="1" smtClean="0"/>
              <a:t>sqrt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75622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  <a:p>
            <a:r>
              <a:rPr lang="en-US" dirty="0" smtClean="0"/>
              <a:t>Redundancy-specific:</a:t>
            </a:r>
          </a:p>
          <a:p>
            <a:pPr lvl="1"/>
            <a:r>
              <a:rPr lang="en-US" dirty="0" smtClean="0"/>
              <a:t># times candidate answer appears (log, </a:t>
            </a:r>
            <a:r>
              <a:rPr lang="en-US" dirty="0" err="1" smtClean="0"/>
              <a:t>sqrt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Qtype</a:t>
            </a:r>
            <a:r>
              <a:rPr lang="en-US" dirty="0" smtClean="0"/>
              <a:t>-specific:</a:t>
            </a:r>
          </a:p>
          <a:p>
            <a:pPr lvl="1"/>
            <a:r>
              <a:rPr lang="en-US" dirty="0" smtClean="0"/>
              <a:t>Some components better for certain types: </a:t>
            </a:r>
            <a:r>
              <a:rPr lang="en-US" dirty="0" err="1" smtClean="0"/>
              <a:t>type+mod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32259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  <a:p>
            <a:r>
              <a:rPr lang="en-US" dirty="0" smtClean="0"/>
              <a:t>Redundancy-specific:</a:t>
            </a:r>
          </a:p>
          <a:p>
            <a:pPr lvl="1"/>
            <a:r>
              <a:rPr lang="en-US" dirty="0" smtClean="0"/>
              <a:t># times candidate answer appears (log, </a:t>
            </a:r>
            <a:r>
              <a:rPr lang="en-US" dirty="0" err="1" smtClean="0"/>
              <a:t>sqrt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Qtype</a:t>
            </a:r>
            <a:r>
              <a:rPr lang="en-US" dirty="0" smtClean="0"/>
              <a:t>-specific:</a:t>
            </a:r>
          </a:p>
          <a:p>
            <a:pPr lvl="1"/>
            <a:r>
              <a:rPr lang="en-US" dirty="0" smtClean="0"/>
              <a:t>Some components better for certain types: </a:t>
            </a:r>
            <a:r>
              <a:rPr lang="en-US" dirty="0" err="1" smtClean="0"/>
              <a:t>type+mod</a:t>
            </a:r>
            <a:endParaRPr lang="en-US" dirty="0" smtClean="0"/>
          </a:p>
          <a:p>
            <a:r>
              <a:rPr lang="en-US" dirty="0" smtClean="0"/>
              <a:t>Blatant ‘errors’: no pronouns, when NOT </a:t>
            </a:r>
            <a:r>
              <a:rPr lang="en-US" dirty="0" err="1" smtClean="0"/>
              <a:t>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629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58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  <a:p>
            <a:r>
              <a:rPr lang="en-US" dirty="0" smtClean="0"/>
              <a:t>Combined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features (after feature selection to 31)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32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  <a:p>
            <a:r>
              <a:rPr lang="en-US" dirty="0" smtClean="0"/>
              <a:t>Combined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features (after feature selection to 31)</a:t>
            </a:r>
          </a:p>
          <a:p>
            <a:pPr lvl="1"/>
            <a:endParaRPr lang="en-US" dirty="0"/>
          </a:p>
          <a:p>
            <a:r>
              <a:rPr lang="en-US" dirty="0" smtClean="0"/>
              <a:t>Patterns: Exact in top 5: 35.6%  -&gt; 43.1%</a:t>
            </a:r>
          </a:p>
          <a:p>
            <a:r>
              <a:rPr lang="en-US" dirty="0" smtClean="0"/>
              <a:t>Stats: Exact in top 5: 31.2% -&gt; 41%</a:t>
            </a:r>
          </a:p>
          <a:p>
            <a:r>
              <a:rPr lang="en-US" dirty="0" smtClean="0"/>
              <a:t>Manual/knowledge based:  57%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0457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  <a:p>
            <a:r>
              <a:rPr lang="en-US" dirty="0" smtClean="0"/>
              <a:t>Combined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features (after feature selection to 31)</a:t>
            </a:r>
          </a:p>
          <a:p>
            <a:pPr lvl="1"/>
            <a:endParaRPr lang="en-US" dirty="0"/>
          </a:p>
          <a:p>
            <a:r>
              <a:rPr lang="en-US" dirty="0" smtClean="0"/>
              <a:t>Patterns: Exact in top 5: 35.6%  -&gt; 43.1%</a:t>
            </a:r>
          </a:p>
          <a:p>
            <a:r>
              <a:rPr lang="en-US" dirty="0" smtClean="0"/>
              <a:t>Stats: Exact in top 5: 31.2% -&gt; 41%</a:t>
            </a:r>
          </a:p>
          <a:p>
            <a:r>
              <a:rPr lang="en-US" dirty="0" smtClean="0"/>
              <a:t>Manual/knowledge based:  57%</a:t>
            </a:r>
          </a:p>
          <a:p>
            <a:r>
              <a:rPr lang="en-US" dirty="0" smtClean="0"/>
              <a:t>Combined: 57%+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251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Integrating Redundancy-based Answer Extraction</a:t>
            </a:r>
          </a:p>
          <a:p>
            <a:pPr lvl="1"/>
            <a:r>
              <a:rPr lang="en-US" dirty="0" smtClean="0"/>
              <a:t>Answer projection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Answer reweighting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036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Approaches &amp; 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Redundancy-based approaches:</a:t>
            </a:r>
          </a:p>
          <a:p>
            <a:pPr lvl="1"/>
            <a:r>
              <a:rPr lang="en-US" dirty="0" smtClean="0"/>
              <a:t>Exploit redundancy and large scale of web to</a:t>
            </a:r>
          </a:p>
          <a:p>
            <a:pPr lvl="2"/>
            <a:r>
              <a:rPr lang="en-US" dirty="0" smtClean="0"/>
              <a:t>Identify ‘easy’ contexts for answer extraction</a:t>
            </a:r>
          </a:p>
          <a:p>
            <a:pPr lvl="2"/>
            <a:r>
              <a:rPr lang="en-US" dirty="0" smtClean="0"/>
              <a:t>Identify statistical relations b/t answers and questions</a:t>
            </a:r>
          </a:p>
        </p:txBody>
      </p:sp>
    </p:spTree>
    <p:extLst>
      <p:ext uri="{BB962C8B-B14F-4D97-AF65-F5344CB8AC3E}">
        <p14:creationId xmlns:p14="http://schemas.microsoft.com/office/powerpoint/2010/main" val="28929517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Approaches &amp; 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Redundancy-based approaches:</a:t>
            </a:r>
          </a:p>
          <a:p>
            <a:pPr lvl="1"/>
            <a:r>
              <a:rPr lang="en-US" dirty="0" smtClean="0"/>
              <a:t>Exploit redundancy and large scale of web to</a:t>
            </a:r>
          </a:p>
          <a:p>
            <a:pPr lvl="2"/>
            <a:r>
              <a:rPr lang="en-US" dirty="0" smtClean="0"/>
              <a:t>Identify ‘easy’ contexts for answer extraction</a:t>
            </a:r>
          </a:p>
          <a:p>
            <a:pPr lvl="2"/>
            <a:r>
              <a:rPr lang="en-US" dirty="0" smtClean="0"/>
              <a:t>Identify statistical relations b/t answers and questions</a:t>
            </a:r>
          </a:p>
          <a:p>
            <a:pPr lvl="1"/>
            <a:r>
              <a:rPr lang="en-US" dirty="0" smtClean="0"/>
              <a:t>Frequently effective:</a:t>
            </a:r>
          </a:p>
          <a:p>
            <a:pPr lvl="2"/>
            <a:r>
              <a:rPr lang="en-US" dirty="0" smtClean="0"/>
              <a:t>More effective using Web as collection than TREC</a:t>
            </a:r>
          </a:p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How integrate with TREC QA model?</a:t>
            </a:r>
          </a:p>
        </p:txBody>
      </p:sp>
    </p:spTree>
    <p:extLst>
      <p:ext uri="{BB962C8B-B14F-4D97-AF65-F5344CB8AC3E}">
        <p14:creationId xmlns:p14="http://schemas.microsoft.com/office/powerpoint/2010/main" val="52642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w/</a:t>
            </a:r>
            <a:r>
              <a:rPr lang="en-US" dirty="0" err="1" smtClean="0"/>
              <a:t>Maxent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191492"/>
              </p:ext>
            </p:extLst>
          </p:nvPr>
        </p:nvGraphicFramePr>
        <p:xfrm>
          <a:off x="444500" y="1944688"/>
          <a:ext cx="8196263" cy="305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3644900" imgH="1358900" progId="Equation.3">
                  <p:embed/>
                </p:oleObj>
              </mc:Choice>
              <mc:Fallback>
                <p:oleObj name="Equation" r:id="rId3" imgW="3644900" imgH="1358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500" y="1944688"/>
                        <a:ext cx="8196263" cy="305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94801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Approaches &amp; 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Redundancy-based approaches:</a:t>
            </a:r>
          </a:p>
          <a:p>
            <a:pPr lvl="1"/>
            <a:r>
              <a:rPr lang="en-US" dirty="0" smtClean="0"/>
              <a:t>Exploit redundancy and large scale of web to</a:t>
            </a:r>
          </a:p>
          <a:p>
            <a:pPr lvl="2"/>
            <a:r>
              <a:rPr lang="en-US" dirty="0" smtClean="0"/>
              <a:t>Identify ‘easy’ contexts for answer extraction</a:t>
            </a:r>
          </a:p>
          <a:p>
            <a:pPr lvl="2"/>
            <a:r>
              <a:rPr lang="en-US" dirty="0" smtClean="0"/>
              <a:t>Identify statistical relations b/t answers and questions</a:t>
            </a:r>
          </a:p>
          <a:p>
            <a:pPr lvl="1"/>
            <a:r>
              <a:rPr lang="en-US" dirty="0" smtClean="0"/>
              <a:t>Frequently effective:</a:t>
            </a:r>
          </a:p>
          <a:p>
            <a:pPr lvl="2"/>
            <a:r>
              <a:rPr lang="en-US" dirty="0" smtClean="0"/>
              <a:t>More effective using Web as collection than TREC</a:t>
            </a:r>
          </a:p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How integrate with TREC QA model?</a:t>
            </a:r>
          </a:p>
          <a:p>
            <a:pPr lvl="2"/>
            <a:r>
              <a:rPr lang="en-US" dirty="0" smtClean="0"/>
              <a:t>Requires answer string </a:t>
            </a:r>
            <a:r>
              <a:rPr lang="en-US" b="1" dirty="0" smtClean="0"/>
              <a:t>AND </a:t>
            </a:r>
            <a:r>
              <a:rPr lang="en-US" dirty="0" smtClean="0"/>
              <a:t>supporting TREC document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548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Project Web-based answer onto some TREC doc</a:t>
            </a:r>
          </a:p>
          <a:p>
            <a:pPr lvl="2"/>
            <a:r>
              <a:rPr lang="en-US" dirty="0" smtClean="0"/>
              <a:t>Find best supporting document in AQUAINT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052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Project Web-based answer onto some TREC doc</a:t>
            </a:r>
          </a:p>
          <a:p>
            <a:pPr lvl="2"/>
            <a:r>
              <a:rPr lang="en-US" dirty="0" smtClean="0"/>
              <a:t>Find best supporting document in AQUAINT</a:t>
            </a:r>
          </a:p>
          <a:p>
            <a:r>
              <a:rPr lang="en-US" dirty="0" smtClean="0"/>
              <a:t>Baseline approach: (Concordia, 2007)</a:t>
            </a:r>
          </a:p>
          <a:p>
            <a:pPr lvl="1"/>
            <a:r>
              <a:rPr lang="en-US" dirty="0" smtClean="0"/>
              <a:t>Run query on </a:t>
            </a:r>
            <a:r>
              <a:rPr lang="en-US" dirty="0" err="1" smtClean="0"/>
              <a:t>Lucene</a:t>
            </a:r>
            <a:r>
              <a:rPr lang="en-US" dirty="0" smtClean="0"/>
              <a:t> index of TREC docs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984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Project Web-based answer onto some TREC doc</a:t>
            </a:r>
          </a:p>
          <a:p>
            <a:pPr lvl="2"/>
            <a:r>
              <a:rPr lang="en-US" dirty="0" smtClean="0"/>
              <a:t>Find best supporting document in AQUAINT</a:t>
            </a:r>
          </a:p>
          <a:p>
            <a:r>
              <a:rPr lang="en-US" dirty="0" smtClean="0"/>
              <a:t>Baseline approach: (Concordia, 2007)</a:t>
            </a:r>
          </a:p>
          <a:p>
            <a:pPr lvl="1"/>
            <a:r>
              <a:rPr lang="en-US" dirty="0" smtClean="0"/>
              <a:t>Run query on </a:t>
            </a:r>
            <a:r>
              <a:rPr lang="en-US" dirty="0" err="1" smtClean="0"/>
              <a:t>Lucene</a:t>
            </a:r>
            <a:r>
              <a:rPr lang="en-US" dirty="0" smtClean="0"/>
              <a:t> index of TREC docs</a:t>
            </a:r>
          </a:p>
          <a:p>
            <a:pPr lvl="1"/>
            <a:r>
              <a:rPr lang="en-US" dirty="0" smtClean="0"/>
              <a:t>Identify documents where top-ranked answer appears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207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Project Web-based answer onto some TREC doc</a:t>
            </a:r>
          </a:p>
          <a:p>
            <a:pPr lvl="2"/>
            <a:r>
              <a:rPr lang="en-US" dirty="0" smtClean="0"/>
              <a:t>Find best supporting document in AQUAINT</a:t>
            </a:r>
          </a:p>
          <a:p>
            <a:r>
              <a:rPr lang="en-US" dirty="0" smtClean="0"/>
              <a:t>Baseline approach: (Concordia, 2007)</a:t>
            </a:r>
          </a:p>
          <a:p>
            <a:pPr lvl="1"/>
            <a:r>
              <a:rPr lang="en-US" dirty="0" smtClean="0"/>
              <a:t>Run query on </a:t>
            </a:r>
            <a:r>
              <a:rPr lang="en-US" dirty="0" err="1" smtClean="0"/>
              <a:t>Lucene</a:t>
            </a:r>
            <a:r>
              <a:rPr lang="en-US" dirty="0" smtClean="0"/>
              <a:t> index of TREC docs</a:t>
            </a:r>
          </a:p>
          <a:p>
            <a:pPr lvl="1"/>
            <a:r>
              <a:rPr lang="en-US" dirty="0" smtClean="0"/>
              <a:t>Identify documents where top-ranked answer appears</a:t>
            </a:r>
          </a:p>
          <a:p>
            <a:pPr lvl="1"/>
            <a:r>
              <a:rPr lang="en-US" dirty="0" smtClean="0"/>
              <a:t>Select one with highest retrieval score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236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589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Modifications:</a:t>
            </a:r>
          </a:p>
          <a:p>
            <a:pPr lvl="1"/>
            <a:r>
              <a:rPr lang="en-US" dirty="0" smtClean="0"/>
              <a:t>Not just retrieval status value</a:t>
            </a:r>
          </a:p>
        </p:txBody>
      </p:sp>
    </p:spTree>
    <p:extLst>
      <p:ext uri="{BB962C8B-B14F-4D97-AF65-F5344CB8AC3E}">
        <p14:creationId xmlns:p14="http://schemas.microsoft.com/office/powerpoint/2010/main" val="13846682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589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Modifications:</a:t>
            </a:r>
          </a:p>
          <a:p>
            <a:pPr lvl="1"/>
            <a:r>
              <a:rPr lang="en-US" dirty="0" smtClean="0"/>
              <a:t>Not just retrieval status value</a:t>
            </a:r>
          </a:p>
          <a:p>
            <a:pPr lvl="2"/>
            <a:r>
              <a:rPr lang="en-US" dirty="0" err="1" smtClean="0"/>
              <a:t>Tf-idf</a:t>
            </a:r>
            <a:r>
              <a:rPr lang="en-US" dirty="0" smtClean="0"/>
              <a:t> of </a:t>
            </a:r>
            <a:r>
              <a:rPr lang="en-US" b="1" dirty="0" smtClean="0"/>
              <a:t>question</a:t>
            </a:r>
            <a:r>
              <a:rPr lang="en-US" dirty="0" smtClean="0"/>
              <a:t> terms</a:t>
            </a:r>
          </a:p>
          <a:p>
            <a:pPr lvl="2"/>
            <a:r>
              <a:rPr lang="en-US" dirty="0" smtClean="0"/>
              <a:t>No information from answer term </a:t>
            </a:r>
          </a:p>
          <a:p>
            <a:pPr lvl="3"/>
            <a:r>
              <a:rPr lang="en-US" dirty="0" smtClean="0"/>
              <a:t>E.g. answer term frequency (baseline: binary)</a:t>
            </a:r>
          </a:p>
        </p:txBody>
      </p:sp>
    </p:spTree>
    <p:extLst>
      <p:ext uri="{BB962C8B-B14F-4D97-AF65-F5344CB8AC3E}">
        <p14:creationId xmlns:p14="http://schemas.microsoft.com/office/powerpoint/2010/main" val="2605054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589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Modifications:</a:t>
            </a:r>
          </a:p>
          <a:p>
            <a:pPr lvl="1"/>
            <a:r>
              <a:rPr lang="en-US" dirty="0" smtClean="0"/>
              <a:t>Not just retrieval status value</a:t>
            </a:r>
          </a:p>
          <a:p>
            <a:pPr lvl="2"/>
            <a:r>
              <a:rPr lang="en-US" dirty="0" err="1" smtClean="0"/>
              <a:t>Tf-idf</a:t>
            </a:r>
            <a:r>
              <a:rPr lang="en-US" dirty="0" smtClean="0"/>
              <a:t> of </a:t>
            </a:r>
            <a:r>
              <a:rPr lang="en-US" b="1" dirty="0" smtClean="0"/>
              <a:t>question</a:t>
            </a:r>
            <a:r>
              <a:rPr lang="en-US" dirty="0" smtClean="0"/>
              <a:t> terms</a:t>
            </a:r>
          </a:p>
          <a:p>
            <a:pPr lvl="2"/>
            <a:r>
              <a:rPr lang="en-US" dirty="0" smtClean="0"/>
              <a:t>No information from answer term </a:t>
            </a:r>
          </a:p>
          <a:p>
            <a:pPr lvl="3"/>
            <a:r>
              <a:rPr lang="en-US" dirty="0" smtClean="0"/>
              <a:t>E.g. answer term frequency (baseline: binary)</a:t>
            </a:r>
          </a:p>
          <a:p>
            <a:pPr lvl="1"/>
            <a:r>
              <a:rPr lang="en-US" dirty="0" smtClean="0"/>
              <a:t>Approximate match of answer term </a:t>
            </a:r>
            <a:endParaRPr lang="en-US" dirty="0"/>
          </a:p>
          <a:p>
            <a:r>
              <a:rPr lang="en-US" dirty="0" smtClean="0"/>
              <a:t>New weighting:</a:t>
            </a:r>
          </a:p>
          <a:p>
            <a:pPr lvl="1"/>
            <a:r>
              <a:rPr lang="en-US" dirty="0" smtClean="0"/>
              <a:t>Retrieval score x (frequency of answer + freq. of target)</a:t>
            </a:r>
          </a:p>
        </p:txBody>
      </p:sp>
    </p:spTree>
    <p:extLst>
      <p:ext uri="{BB962C8B-B14F-4D97-AF65-F5344CB8AC3E}">
        <p14:creationId xmlns:p14="http://schemas.microsoft.com/office/powerpoint/2010/main" val="16159887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5897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Modifications:</a:t>
            </a:r>
          </a:p>
          <a:p>
            <a:pPr lvl="1"/>
            <a:r>
              <a:rPr lang="en-US" dirty="0" smtClean="0"/>
              <a:t>Not just retrieval status value</a:t>
            </a:r>
          </a:p>
          <a:p>
            <a:pPr lvl="2"/>
            <a:r>
              <a:rPr lang="en-US" dirty="0" err="1" smtClean="0"/>
              <a:t>Tf-idf</a:t>
            </a:r>
            <a:r>
              <a:rPr lang="en-US" dirty="0" smtClean="0"/>
              <a:t> of </a:t>
            </a:r>
            <a:r>
              <a:rPr lang="en-US" b="1" dirty="0" smtClean="0"/>
              <a:t>question</a:t>
            </a:r>
            <a:r>
              <a:rPr lang="en-US" dirty="0" smtClean="0"/>
              <a:t> terms</a:t>
            </a:r>
          </a:p>
          <a:p>
            <a:pPr lvl="2"/>
            <a:r>
              <a:rPr lang="en-US" dirty="0" smtClean="0"/>
              <a:t>No information from answer term </a:t>
            </a:r>
          </a:p>
          <a:p>
            <a:pPr lvl="3"/>
            <a:r>
              <a:rPr lang="en-US" dirty="0" smtClean="0"/>
              <a:t>E.g. answer term frequency (baseline: binary)</a:t>
            </a:r>
          </a:p>
          <a:p>
            <a:pPr lvl="1"/>
            <a:r>
              <a:rPr lang="en-US" dirty="0" smtClean="0"/>
              <a:t>Approximate match of answer term </a:t>
            </a:r>
            <a:endParaRPr lang="en-US" dirty="0"/>
          </a:p>
          <a:p>
            <a:r>
              <a:rPr lang="en-US" dirty="0" smtClean="0"/>
              <a:t>New weighting:</a:t>
            </a:r>
          </a:p>
          <a:p>
            <a:pPr lvl="1"/>
            <a:r>
              <a:rPr lang="en-US" dirty="0" smtClean="0"/>
              <a:t>Retrieval score x (frequency of answer + freq. of target)</a:t>
            </a:r>
          </a:p>
          <a:p>
            <a:r>
              <a:rPr lang="en-US" dirty="0" smtClean="0"/>
              <a:t>No major improvement:</a:t>
            </a:r>
          </a:p>
          <a:p>
            <a:pPr lvl="1"/>
            <a:r>
              <a:rPr lang="en-US" dirty="0" smtClean="0"/>
              <a:t>Selects correct document for 60% of correct answers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719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4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62034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2"/>
            <a:r>
              <a:rPr lang="en-US" dirty="0" smtClean="0"/>
              <a:t>Use web-based answer to improve query</a:t>
            </a:r>
          </a:p>
          <a:p>
            <a:r>
              <a:rPr lang="en-US" dirty="0" smtClean="0"/>
              <a:t>Alternative query formulations: Combinations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601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2"/>
            <a:r>
              <a:rPr lang="en-US" dirty="0" smtClean="0"/>
              <a:t>Use web-based answer to improve query</a:t>
            </a:r>
          </a:p>
          <a:p>
            <a:r>
              <a:rPr lang="en-US" dirty="0" smtClean="0"/>
              <a:t>Alternative query formulations: Combinations</a:t>
            </a:r>
          </a:p>
          <a:p>
            <a:pPr lvl="1"/>
            <a:r>
              <a:rPr lang="en-US" dirty="0" smtClean="0"/>
              <a:t>Baseline: All words from Q &amp; 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482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2"/>
            <a:r>
              <a:rPr lang="en-US" dirty="0" smtClean="0"/>
              <a:t>Use web-based answer to improve query</a:t>
            </a:r>
          </a:p>
          <a:p>
            <a:r>
              <a:rPr lang="en-US" dirty="0" smtClean="0"/>
              <a:t>Alternative query formulations: Combinations</a:t>
            </a:r>
          </a:p>
          <a:p>
            <a:pPr lvl="1"/>
            <a:r>
              <a:rPr lang="en-US" dirty="0" smtClean="0"/>
              <a:t>Baseline: All words from Q &amp; A</a:t>
            </a:r>
          </a:p>
          <a:p>
            <a:pPr lvl="1"/>
            <a:r>
              <a:rPr lang="en-US" dirty="0" smtClean="0"/>
              <a:t>Boost-Answer-N: All words, but weight Answer </a:t>
            </a:r>
            <a:r>
              <a:rPr lang="en-US" dirty="0" err="1" smtClean="0"/>
              <a:t>wds</a:t>
            </a:r>
            <a:r>
              <a:rPr lang="en-US" dirty="0" smtClean="0"/>
              <a:t> by 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952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2"/>
            <a:r>
              <a:rPr lang="en-US" dirty="0" smtClean="0"/>
              <a:t>Use web-based answer to improve query</a:t>
            </a:r>
          </a:p>
          <a:p>
            <a:r>
              <a:rPr lang="en-US" dirty="0" smtClean="0"/>
              <a:t>Alternative query formulations: Combinations</a:t>
            </a:r>
          </a:p>
          <a:p>
            <a:pPr lvl="1"/>
            <a:r>
              <a:rPr lang="en-US" dirty="0" smtClean="0"/>
              <a:t>Baseline: All words from Q &amp; A</a:t>
            </a:r>
          </a:p>
          <a:p>
            <a:pPr lvl="1"/>
            <a:r>
              <a:rPr lang="en-US" dirty="0" smtClean="0"/>
              <a:t>Boost-Answer-N: All words, but weight Answer </a:t>
            </a:r>
            <a:r>
              <a:rPr lang="en-US" dirty="0" err="1" smtClean="0"/>
              <a:t>wds</a:t>
            </a:r>
            <a:r>
              <a:rPr lang="en-US" dirty="0" smtClean="0"/>
              <a:t> by N</a:t>
            </a:r>
          </a:p>
          <a:p>
            <a:pPr lvl="1"/>
            <a:r>
              <a:rPr lang="en-US" dirty="0" smtClean="0"/>
              <a:t>Boolean-Answer: All words, but answer must appear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4451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2"/>
            <a:r>
              <a:rPr lang="en-US" dirty="0" smtClean="0"/>
              <a:t>Use web-based answer to improve query</a:t>
            </a:r>
          </a:p>
          <a:p>
            <a:r>
              <a:rPr lang="en-US" dirty="0" smtClean="0"/>
              <a:t>Alternative query formulations: Combinations</a:t>
            </a:r>
          </a:p>
          <a:p>
            <a:pPr lvl="1"/>
            <a:r>
              <a:rPr lang="en-US" dirty="0" smtClean="0"/>
              <a:t>Baseline: All words from Q &amp; A</a:t>
            </a:r>
          </a:p>
          <a:p>
            <a:pPr lvl="1"/>
            <a:r>
              <a:rPr lang="en-US" dirty="0" smtClean="0"/>
              <a:t>Boost-Answer-N: All words, but weight Answer </a:t>
            </a:r>
            <a:r>
              <a:rPr lang="en-US" dirty="0" err="1" smtClean="0"/>
              <a:t>wds</a:t>
            </a:r>
            <a:r>
              <a:rPr lang="en-US" dirty="0" smtClean="0"/>
              <a:t> by N</a:t>
            </a:r>
          </a:p>
          <a:p>
            <a:pPr lvl="1"/>
            <a:r>
              <a:rPr lang="en-US" dirty="0" smtClean="0"/>
              <a:t>Boolean-Answer: All words, but answer must appear</a:t>
            </a:r>
          </a:p>
          <a:p>
            <a:pPr lvl="1"/>
            <a:r>
              <a:rPr lang="en-US" dirty="0" smtClean="0"/>
              <a:t>Phrases: All words, but group ‘phrases’ by shallow </a:t>
            </a:r>
            <a:r>
              <a:rPr lang="en-US" dirty="0" err="1" smtClean="0"/>
              <a:t>proc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074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2"/>
            <a:r>
              <a:rPr lang="en-US" dirty="0" smtClean="0"/>
              <a:t>Use web-based answer to improve query</a:t>
            </a:r>
          </a:p>
          <a:p>
            <a:r>
              <a:rPr lang="en-US" dirty="0" smtClean="0"/>
              <a:t>Alternative query formulations: Combinations</a:t>
            </a:r>
          </a:p>
          <a:p>
            <a:pPr lvl="1"/>
            <a:r>
              <a:rPr lang="en-US" dirty="0" smtClean="0"/>
              <a:t>Baseline: All words from Q &amp; A</a:t>
            </a:r>
          </a:p>
          <a:p>
            <a:pPr lvl="1"/>
            <a:r>
              <a:rPr lang="en-US" dirty="0" smtClean="0"/>
              <a:t>Boost-Answer-N: All words, but weight Answer </a:t>
            </a:r>
            <a:r>
              <a:rPr lang="en-US" dirty="0" err="1" smtClean="0"/>
              <a:t>wds</a:t>
            </a:r>
            <a:r>
              <a:rPr lang="en-US" dirty="0" smtClean="0"/>
              <a:t> by N</a:t>
            </a:r>
          </a:p>
          <a:p>
            <a:pPr lvl="1"/>
            <a:r>
              <a:rPr lang="en-US" dirty="0" smtClean="0"/>
              <a:t>Boolean-Answer: All words, but answer must appear</a:t>
            </a:r>
          </a:p>
          <a:p>
            <a:pPr lvl="1"/>
            <a:r>
              <a:rPr lang="en-US" dirty="0" smtClean="0"/>
              <a:t>Phrases: All words, but group ‘phrases’ by shallow </a:t>
            </a:r>
            <a:r>
              <a:rPr lang="en-US" dirty="0" err="1" smtClean="0"/>
              <a:t>proc</a:t>
            </a:r>
            <a:endParaRPr lang="en-US" dirty="0" smtClean="0"/>
          </a:p>
          <a:p>
            <a:pPr lvl="1"/>
            <a:r>
              <a:rPr lang="en-US" dirty="0" smtClean="0"/>
              <a:t>Phrase-Answer: All words, Answer words as phrase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4628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54" y="1401922"/>
            <a:ext cx="7561090" cy="269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22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Boost-Answer-N hurts!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54" y="1401922"/>
            <a:ext cx="7561090" cy="269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40773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Boost-Answer-N hurts!</a:t>
            </a:r>
          </a:p>
          <a:p>
            <a:pPr lvl="1"/>
            <a:r>
              <a:rPr lang="en-US" dirty="0" smtClean="0"/>
              <a:t>Topic drift to answer away from question</a:t>
            </a:r>
          </a:p>
          <a:p>
            <a:r>
              <a:rPr lang="en-US" dirty="0" smtClean="0"/>
              <a:t>Require answer as phrase, without weighting improves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54" y="1401922"/>
            <a:ext cx="7561090" cy="269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9044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Harabagiu</a:t>
            </a:r>
            <a:r>
              <a:rPr lang="en-US" sz="1800" dirty="0" smtClean="0"/>
              <a:t> et al 2005</a:t>
            </a:r>
          </a:p>
          <a:p>
            <a:r>
              <a:rPr lang="en-US" dirty="0" smtClean="0"/>
              <a:t>Create search engine queries from question</a:t>
            </a:r>
          </a:p>
          <a:p>
            <a:r>
              <a:rPr lang="en-US" dirty="0" smtClean="0"/>
              <a:t>Extract most redundant answers from search</a:t>
            </a:r>
          </a:p>
          <a:p>
            <a:pPr lvl="1"/>
            <a:r>
              <a:rPr lang="en-US" dirty="0" smtClean="0"/>
              <a:t>Augment Deep NLP approach</a:t>
            </a:r>
          </a:p>
        </p:txBody>
      </p:sp>
    </p:spTree>
    <p:extLst>
      <p:ext uri="{BB962C8B-B14F-4D97-AF65-F5344CB8AC3E}">
        <p14:creationId xmlns:p14="http://schemas.microsoft.com/office/powerpoint/2010/main" val="410356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</p:txBody>
      </p:sp>
    </p:spTree>
    <p:extLst>
      <p:ext uri="{BB962C8B-B14F-4D97-AF65-F5344CB8AC3E}">
        <p14:creationId xmlns:p14="http://schemas.microsoft.com/office/powerpoint/2010/main" val="306943848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Harabagiu</a:t>
            </a:r>
            <a:r>
              <a:rPr lang="en-US" sz="1800" dirty="0" smtClean="0"/>
              <a:t> et al 2005</a:t>
            </a:r>
          </a:p>
          <a:p>
            <a:r>
              <a:rPr lang="en-US" dirty="0" smtClean="0"/>
              <a:t>Create search engine queries from question</a:t>
            </a:r>
          </a:p>
          <a:p>
            <a:r>
              <a:rPr lang="en-US" dirty="0" smtClean="0"/>
              <a:t>Extract most redundant answers from search</a:t>
            </a:r>
          </a:p>
          <a:p>
            <a:pPr lvl="1"/>
            <a:r>
              <a:rPr lang="en-US" dirty="0" smtClean="0"/>
              <a:t>Augment Deep NLP approach</a:t>
            </a:r>
          </a:p>
          <a:p>
            <a:r>
              <a:rPr lang="en-US" dirty="0" smtClean="0"/>
              <a:t>Increase weight on TREC candidates that match</a:t>
            </a:r>
          </a:p>
        </p:txBody>
      </p:sp>
    </p:spTree>
    <p:extLst>
      <p:ext uri="{BB962C8B-B14F-4D97-AF65-F5344CB8AC3E}">
        <p14:creationId xmlns:p14="http://schemas.microsoft.com/office/powerpoint/2010/main" val="998261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 smtClean="0"/>
              <a:t>Harabagiu</a:t>
            </a:r>
            <a:r>
              <a:rPr lang="en-US" sz="1800" dirty="0" smtClean="0"/>
              <a:t> et al 2005</a:t>
            </a:r>
          </a:p>
          <a:p>
            <a:r>
              <a:rPr lang="en-US" dirty="0" smtClean="0"/>
              <a:t>Create search engine queries from question</a:t>
            </a:r>
          </a:p>
          <a:p>
            <a:r>
              <a:rPr lang="en-US" dirty="0" smtClean="0"/>
              <a:t>Extract most redundant answers from search</a:t>
            </a:r>
          </a:p>
          <a:p>
            <a:pPr lvl="1"/>
            <a:r>
              <a:rPr lang="en-US" dirty="0" smtClean="0"/>
              <a:t>Augment Deep NLP approach</a:t>
            </a:r>
          </a:p>
          <a:p>
            <a:r>
              <a:rPr lang="en-US" dirty="0" smtClean="0"/>
              <a:t>Increase weight on TREC candidates that match</a:t>
            </a:r>
          </a:p>
          <a:p>
            <a:pPr lvl="1"/>
            <a:r>
              <a:rPr lang="en-US" dirty="0" smtClean="0"/>
              <a:t>Higher weight if higher frequency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QA answer search too focused on query terms</a:t>
            </a:r>
          </a:p>
          <a:p>
            <a:pPr lvl="1"/>
            <a:r>
              <a:rPr lang="en-US" dirty="0" smtClean="0"/>
              <a:t>Deep QA bias to matching NE type, syntactic class</a:t>
            </a:r>
          </a:p>
        </p:txBody>
      </p:sp>
    </p:spTree>
    <p:extLst>
      <p:ext uri="{BB962C8B-B14F-4D97-AF65-F5344CB8AC3E}">
        <p14:creationId xmlns:p14="http://schemas.microsoft.com/office/powerpoint/2010/main" val="33838157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 search engine queries from question</a:t>
            </a:r>
          </a:p>
          <a:p>
            <a:r>
              <a:rPr lang="en-US" dirty="0"/>
              <a:t>Extract most redundant answers from search</a:t>
            </a:r>
          </a:p>
          <a:p>
            <a:pPr lvl="1"/>
            <a:r>
              <a:rPr lang="en-US" dirty="0"/>
              <a:t>Augment Deep NLP approach</a:t>
            </a:r>
          </a:p>
          <a:p>
            <a:r>
              <a:rPr lang="en-US" dirty="0"/>
              <a:t>Increase weight on TREC candidates that match</a:t>
            </a:r>
          </a:p>
          <a:p>
            <a:pPr lvl="1"/>
            <a:r>
              <a:rPr lang="en-US" dirty="0"/>
              <a:t>Higher weight if higher frequency</a:t>
            </a:r>
          </a:p>
          <a:p>
            <a:r>
              <a:rPr lang="en-US" dirty="0"/>
              <a:t>Intuition:</a:t>
            </a:r>
          </a:p>
          <a:p>
            <a:pPr lvl="1"/>
            <a:r>
              <a:rPr lang="en-US" dirty="0"/>
              <a:t>QA answer search too focused on query terms</a:t>
            </a:r>
          </a:p>
          <a:p>
            <a:pPr lvl="1"/>
            <a:r>
              <a:rPr lang="en-US" dirty="0"/>
              <a:t>Deep QA bias to matching NE type, syntactic class</a:t>
            </a:r>
          </a:p>
          <a:p>
            <a:pPr lvl="1"/>
            <a:r>
              <a:rPr lang="en-US" dirty="0" smtClean="0"/>
              <a:t>Reweighting improves</a:t>
            </a:r>
          </a:p>
          <a:p>
            <a:r>
              <a:rPr lang="en-US" dirty="0" smtClean="0"/>
              <a:t>Web-boosting improves significantly: 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9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</p:txBody>
      </p:sp>
    </p:spTree>
    <p:extLst>
      <p:ext uri="{BB962C8B-B14F-4D97-AF65-F5344CB8AC3E}">
        <p14:creationId xmlns:p14="http://schemas.microsoft.com/office/powerpoint/2010/main" val="2985879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  <a:p>
            <a:r>
              <a:rPr lang="en-US" dirty="0" smtClean="0"/>
              <a:t>Answer type match (binary)</a:t>
            </a:r>
          </a:p>
        </p:txBody>
      </p:sp>
    </p:spTree>
    <p:extLst>
      <p:ext uri="{BB962C8B-B14F-4D97-AF65-F5344CB8AC3E}">
        <p14:creationId xmlns:p14="http://schemas.microsoft.com/office/powerpoint/2010/main" val="1394810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72</TotalTime>
  <Words>2761</Words>
  <Application>Microsoft Macintosh PowerPoint</Application>
  <PresentationFormat>On-screen Show (4:3)</PresentationFormat>
  <Paragraphs>499</Paragraphs>
  <Slides>72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4" baseType="lpstr">
      <vt:lpstr>Breeze</vt:lpstr>
      <vt:lpstr>Equation</vt:lpstr>
      <vt:lpstr>Answer Extraction &amp; Projection</vt:lpstr>
      <vt:lpstr>Deliverable #4</vt:lpstr>
      <vt:lpstr>Roadmap</vt:lpstr>
      <vt:lpstr>Integrating Patterns II</vt:lpstr>
      <vt:lpstr>Answering w/Maxent</vt:lpstr>
      <vt:lpstr>Feature Functions</vt:lpstr>
      <vt:lpstr>Feature Functions</vt:lpstr>
      <vt:lpstr>Feature Functions</vt:lpstr>
      <vt:lpstr>Feature Functions</vt:lpstr>
      <vt:lpstr>Feature Functions</vt:lpstr>
      <vt:lpstr>Feature Functions</vt:lpstr>
      <vt:lpstr>Training &amp; Testing</vt:lpstr>
      <vt:lpstr>Training &amp; Testing</vt:lpstr>
      <vt:lpstr>Training &amp; Testing</vt:lpstr>
      <vt:lpstr>Noisy Channel QA</vt:lpstr>
      <vt:lpstr>Noisy Channel QA</vt:lpstr>
      <vt:lpstr>QA Noisy Channel</vt:lpstr>
      <vt:lpstr>QA Noisy Channel</vt:lpstr>
      <vt:lpstr>Approach</vt:lpstr>
      <vt:lpstr>Approach</vt:lpstr>
      <vt:lpstr>Approach</vt:lpstr>
      <vt:lpstr>Approach</vt:lpstr>
      <vt:lpstr>Approach (Cont’d)</vt:lpstr>
      <vt:lpstr>Approach (Cont’d)</vt:lpstr>
      <vt:lpstr>Approach (Cont’d)</vt:lpstr>
      <vt:lpstr>Schematic</vt:lpstr>
      <vt:lpstr>Training Sample Generation</vt:lpstr>
      <vt:lpstr>Selecting Answers</vt:lpstr>
      <vt:lpstr>Selecting Answers</vt:lpstr>
      <vt:lpstr>Selecting Answers</vt:lpstr>
      <vt:lpstr>Selecting Answers</vt:lpstr>
      <vt:lpstr>Example Answer Cuts</vt:lpstr>
      <vt:lpstr>Error Analysis</vt:lpstr>
      <vt:lpstr>Error Analysis</vt:lpstr>
      <vt:lpstr>Error Analysis</vt:lpstr>
      <vt:lpstr>Combining Units</vt:lpstr>
      <vt:lpstr>Combining Units</vt:lpstr>
      <vt:lpstr>Combining Units</vt:lpstr>
      <vt:lpstr>Feature Functions</vt:lpstr>
      <vt:lpstr>Feature Functions</vt:lpstr>
      <vt:lpstr>Feature Functions</vt:lpstr>
      <vt:lpstr>Feature Functions</vt:lpstr>
      <vt:lpstr>Experiments</vt:lpstr>
      <vt:lpstr>Experiments</vt:lpstr>
      <vt:lpstr>Experiments</vt:lpstr>
      <vt:lpstr>Experiments</vt:lpstr>
      <vt:lpstr>Roadmap</vt:lpstr>
      <vt:lpstr>Redundancy-Based Approaches &amp; TREC</vt:lpstr>
      <vt:lpstr>Redundancy-Based Approaches &amp; TREC</vt:lpstr>
      <vt:lpstr>Redundancy-Based Approaches &amp; TREC</vt:lpstr>
      <vt:lpstr>Answer Projection</vt:lpstr>
      <vt:lpstr>Answer Projection</vt:lpstr>
      <vt:lpstr>Answer Projection</vt:lpstr>
      <vt:lpstr>Answer Projection</vt:lpstr>
      <vt:lpstr>Answer Projection</vt:lpstr>
      <vt:lpstr>Answer Projection</vt:lpstr>
      <vt:lpstr>Answer Projection</vt:lpstr>
      <vt:lpstr>Answer Projection</vt:lpstr>
      <vt:lpstr>Answer Projection as Search</vt:lpstr>
      <vt:lpstr>Answer Projection as Search</vt:lpstr>
      <vt:lpstr>Answer Projection as Search</vt:lpstr>
      <vt:lpstr>Answer Projection as Search</vt:lpstr>
      <vt:lpstr>Answer Projection as Search</vt:lpstr>
      <vt:lpstr>Answer Projection as Search</vt:lpstr>
      <vt:lpstr>Answer Projection as Search</vt:lpstr>
      <vt:lpstr>Results</vt:lpstr>
      <vt:lpstr>Results</vt:lpstr>
      <vt:lpstr>Results</vt:lpstr>
      <vt:lpstr>Web-Based Boosting</vt:lpstr>
      <vt:lpstr>Web-Based Boosting</vt:lpstr>
      <vt:lpstr>Web-Based Boosting</vt:lpstr>
      <vt:lpstr>Web-Based Boosting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4</cp:revision>
  <cp:lastPrinted>2013-05-21T20:01:47Z</cp:lastPrinted>
  <dcterms:created xsi:type="dcterms:W3CDTF">2013-05-19T04:18:39Z</dcterms:created>
  <dcterms:modified xsi:type="dcterms:W3CDTF">2013-05-21T20:07:54Z</dcterms:modified>
</cp:coreProperties>
</file>