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99" r:id="rId5"/>
    <p:sldId id="300" r:id="rId6"/>
    <p:sldId id="301" r:id="rId7"/>
    <p:sldId id="302" r:id="rId8"/>
    <p:sldId id="260" r:id="rId9"/>
    <p:sldId id="304" r:id="rId10"/>
    <p:sldId id="278" r:id="rId11"/>
    <p:sldId id="377" r:id="rId12"/>
    <p:sldId id="281" r:id="rId13"/>
    <p:sldId id="305" r:id="rId14"/>
    <p:sldId id="306" r:id="rId15"/>
    <p:sldId id="307" r:id="rId16"/>
    <p:sldId id="309" r:id="rId17"/>
    <p:sldId id="308" r:id="rId18"/>
    <p:sldId id="370" r:id="rId19"/>
    <p:sldId id="371" r:id="rId20"/>
    <p:sldId id="372" r:id="rId21"/>
    <p:sldId id="275" r:id="rId22"/>
    <p:sldId id="276" r:id="rId23"/>
    <p:sldId id="277" r:id="rId24"/>
    <p:sldId id="282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283" r:id="rId35"/>
    <p:sldId id="319" r:id="rId36"/>
    <p:sldId id="320" r:id="rId37"/>
    <p:sldId id="321" r:id="rId38"/>
    <p:sldId id="322" r:id="rId39"/>
    <p:sldId id="323" r:id="rId40"/>
    <p:sldId id="284" r:id="rId41"/>
    <p:sldId id="327" r:id="rId42"/>
    <p:sldId id="374" r:id="rId43"/>
    <p:sldId id="375" r:id="rId44"/>
    <p:sldId id="376" r:id="rId45"/>
    <p:sldId id="328" r:id="rId46"/>
    <p:sldId id="285" r:id="rId47"/>
    <p:sldId id="329" r:id="rId48"/>
    <p:sldId id="330" r:id="rId49"/>
    <p:sldId id="331" r:id="rId50"/>
    <p:sldId id="332" r:id="rId51"/>
    <p:sldId id="286" r:id="rId52"/>
    <p:sldId id="333" r:id="rId53"/>
    <p:sldId id="334" r:id="rId54"/>
    <p:sldId id="335" r:id="rId55"/>
    <p:sldId id="336" r:id="rId56"/>
    <p:sldId id="287" r:id="rId57"/>
    <p:sldId id="288" r:id="rId58"/>
    <p:sldId id="337" r:id="rId59"/>
    <p:sldId id="338" r:id="rId60"/>
    <p:sldId id="339" r:id="rId61"/>
    <p:sldId id="289" r:id="rId62"/>
    <p:sldId id="290" r:id="rId63"/>
    <p:sldId id="340" r:id="rId64"/>
    <p:sldId id="341" r:id="rId65"/>
    <p:sldId id="344" r:id="rId66"/>
    <p:sldId id="343" r:id="rId67"/>
    <p:sldId id="291" r:id="rId68"/>
    <p:sldId id="345" r:id="rId69"/>
    <p:sldId id="346" r:id="rId70"/>
    <p:sldId id="347" r:id="rId71"/>
    <p:sldId id="348" r:id="rId72"/>
    <p:sldId id="349" r:id="rId73"/>
    <p:sldId id="292" r:id="rId74"/>
    <p:sldId id="350" r:id="rId75"/>
    <p:sldId id="351" r:id="rId76"/>
    <p:sldId id="294" r:id="rId77"/>
    <p:sldId id="352" r:id="rId78"/>
    <p:sldId id="353" r:id="rId79"/>
    <p:sldId id="354" r:id="rId80"/>
    <p:sldId id="355" r:id="rId81"/>
    <p:sldId id="356" r:id="rId82"/>
    <p:sldId id="357" r:id="rId83"/>
    <p:sldId id="293" r:id="rId84"/>
    <p:sldId id="295" r:id="rId85"/>
    <p:sldId id="358" r:id="rId86"/>
    <p:sldId id="361" r:id="rId87"/>
    <p:sldId id="359" r:id="rId88"/>
    <p:sldId id="296" r:id="rId89"/>
    <p:sldId id="362" r:id="rId90"/>
    <p:sldId id="363" r:id="rId91"/>
    <p:sldId id="364" r:id="rId92"/>
    <p:sldId id="373" r:id="rId93"/>
    <p:sldId id="297" r:id="rId94"/>
    <p:sldId id="365" r:id="rId95"/>
    <p:sldId id="366" r:id="rId96"/>
    <p:sldId id="368" r:id="rId97"/>
    <p:sldId id="369" r:id="rId98"/>
    <p:sldId id="298" r:id="rId9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presProps" Target="presProps.xml"/><Relationship Id="rId102" Type="http://schemas.openxmlformats.org/officeDocument/2006/relationships/viewProps" Target="viewProps.xml"/><Relationship Id="rId103" Type="http://schemas.openxmlformats.org/officeDocument/2006/relationships/theme" Target="theme/theme1.xml"/><Relationship Id="rId10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printerSettings" Target="printerSettings/printerSettings1.bin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how.com/travel/" TargetMode="External"/><Relationship Id="rId3" Type="http://schemas.openxmlformats.org/officeDocument/2006/relationships/hyperlink" Target="http://www.ehow.com/facts_5533800_do-need-visa-go-japan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georgi@uw.edu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621" y="1523999"/>
            <a:ext cx="7026550" cy="1724867"/>
          </a:xfrm>
        </p:spPr>
        <p:txBody>
          <a:bodyPr/>
          <a:lstStyle/>
          <a:p>
            <a:r>
              <a:rPr lang="en-US" dirty="0" smtClean="0"/>
              <a:t>Systems &amp; Applications: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April 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5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Question-Answering?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People ask questions on the web</a:t>
            </a:r>
          </a:p>
          <a:p>
            <a:pPr lvl="1"/>
            <a:r>
              <a:rPr lang="en-US" dirty="0" smtClean="0"/>
              <a:t>Web logs: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Which English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translation of the bible is used in official 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Catholic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liturgies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Who invented surf music?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What are the seven wonders of the world?</a:t>
            </a:r>
          </a:p>
          <a:p>
            <a:pPr lvl="2"/>
            <a:r>
              <a:rPr lang="en-US" sz="2600" dirty="0" smtClean="0">
                <a:solidFill>
                  <a:srgbClr val="000066"/>
                </a:solidFill>
                <a:latin typeface="Times New Roman" charset="0"/>
              </a:rPr>
              <a:t>12-15% of </a:t>
            </a:r>
            <a:r>
              <a:rPr lang="en-US" sz="2600" dirty="0" smtClean="0">
                <a:solidFill>
                  <a:srgbClr val="000066"/>
                </a:solidFill>
                <a:latin typeface="Times New Roman" charset="0"/>
              </a:rPr>
              <a:t>queries</a:t>
            </a:r>
          </a:p>
        </p:txBody>
      </p:sp>
    </p:spTree>
    <p:extLst>
      <p:ext uri="{BB962C8B-B14F-4D97-AF65-F5344CB8AC3E}">
        <p14:creationId xmlns:p14="http://schemas.microsoft.com/office/powerpoint/2010/main" val="1245427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Question-Answering?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People ask questions on the web</a:t>
            </a:r>
          </a:p>
          <a:p>
            <a:pPr lvl="1"/>
            <a:r>
              <a:rPr lang="en-US" dirty="0" smtClean="0"/>
              <a:t>Web logs: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Which English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translation of the bible is used in official 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Catholic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liturgies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Who invented surf music?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What are the seven wonders of the world?</a:t>
            </a:r>
          </a:p>
          <a:p>
            <a:pPr lvl="2"/>
            <a:r>
              <a:rPr lang="en-US" sz="2600" dirty="0" smtClean="0">
                <a:solidFill>
                  <a:srgbClr val="000066"/>
                </a:solidFill>
                <a:latin typeface="Times New Roman" charset="0"/>
              </a:rPr>
              <a:t>12-15% of </a:t>
            </a:r>
            <a:r>
              <a:rPr lang="en-US" sz="2600" dirty="0" smtClean="0">
                <a:solidFill>
                  <a:srgbClr val="000066"/>
                </a:solidFill>
                <a:latin typeface="Times New Roman" charset="0"/>
              </a:rPr>
              <a:t>queries</a:t>
            </a:r>
          </a:p>
          <a:p>
            <a:r>
              <a:rPr lang="en-US" dirty="0" smtClean="0">
                <a:solidFill>
                  <a:srgbClr val="000066"/>
                </a:solidFill>
              </a:rPr>
              <a:t>Search sites (e.g., Google) beginning to include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</a:rPr>
              <a:t>Canonical factoids, esp.  Wikipedia </a:t>
            </a:r>
            <a:r>
              <a:rPr lang="en-US" dirty="0" err="1" smtClean="0">
                <a:solidFill>
                  <a:srgbClr val="000066"/>
                </a:solidFill>
              </a:rPr>
              <a:t>infobox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smtClean="0">
                <a:solidFill>
                  <a:srgbClr val="000066"/>
                </a:solidFill>
              </a:rPr>
              <a:t>data</a:t>
            </a:r>
          </a:p>
          <a:p>
            <a:pPr lvl="2"/>
            <a:r>
              <a:rPr lang="en-US" dirty="0" smtClean="0">
                <a:solidFill>
                  <a:srgbClr val="000066"/>
                </a:solidFill>
              </a:rPr>
              <a:t>Dates, conversions</a:t>
            </a:r>
            <a:r>
              <a:rPr lang="en-US" smtClean="0">
                <a:solidFill>
                  <a:srgbClr val="000066"/>
                </a:solidFill>
              </a:rPr>
              <a:t>, birthdates</a:t>
            </a:r>
            <a:endParaRPr lang="en-US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59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0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57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 </a:t>
            </a:r>
            <a:r>
              <a:rPr lang="en-US" dirty="0" err="1" smtClean="0"/>
              <a:t>Ask.com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226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 </a:t>
            </a:r>
            <a:r>
              <a:rPr lang="en-US" dirty="0" err="1" smtClean="0"/>
              <a:t>Ask.com</a:t>
            </a:r>
            <a:endParaRPr lang="en-US" dirty="0" smtClean="0"/>
          </a:p>
          <a:p>
            <a:pPr lvl="2"/>
            <a:r>
              <a:rPr lang="en-US" dirty="0" smtClean="0"/>
              <a:t>Also: Yahoo! Answers, wiki answers, Facebook,…</a:t>
            </a:r>
          </a:p>
          <a:p>
            <a:pPr lvl="1"/>
            <a:r>
              <a:rPr lang="en-US" dirty="0" smtClean="0"/>
              <a:t>Collect and distribute human answers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25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 </a:t>
            </a:r>
            <a:r>
              <a:rPr lang="en-US" dirty="0" err="1" smtClean="0"/>
              <a:t>Ask.com</a:t>
            </a:r>
            <a:endParaRPr lang="en-US" dirty="0" smtClean="0"/>
          </a:p>
          <a:p>
            <a:pPr lvl="2"/>
            <a:r>
              <a:rPr lang="en-US" dirty="0" smtClean="0"/>
              <a:t>Also: Yahoo! Answers, wiki answers, Facebook</a:t>
            </a:r>
            <a:r>
              <a:rPr lang="en-US" dirty="0" smtClean="0"/>
              <a:t>,…</a:t>
            </a:r>
            <a:endParaRPr lang="en-US" dirty="0" smtClean="0"/>
          </a:p>
          <a:p>
            <a:pPr lvl="1"/>
            <a:r>
              <a:rPr lang="en-US" dirty="0" smtClean="0"/>
              <a:t>Collect and distribute human answers</a:t>
            </a:r>
          </a:p>
          <a:p>
            <a:pPr lvl="1"/>
            <a:r>
              <a:rPr lang="en-US" b="1" dirty="0" smtClean="0"/>
              <a:t>Do </a:t>
            </a:r>
            <a:r>
              <a:rPr lang="en-US" b="1" dirty="0"/>
              <a:t>I Need a Visa to Go to Japan</a:t>
            </a:r>
            <a:r>
              <a:rPr lang="en-US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3267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 </a:t>
            </a:r>
            <a:r>
              <a:rPr lang="en-US" dirty="0" err="1" smtClean="0"/>
              <a:t>Ask.com</a:t>
            </a:r>
            <a:endParaRPr lang="en-US" dirty="0" smtClean="0"/>
          </a:p>
          <a:p>
            <a:pPr lvl="2"/>
            <a:r>
              <a:rPr lang="en-US" dirty="0" smtClean="0"/>
              <a:t>Also: Yahoo! Answers, wiki answers, Facebook,…</a:t>
            </a:r>
          </a:p>
          <a:p>
            <a:pPr lvl="1"/>
            <a:r>
              <a:rPr lang="en-US" dirty="0" smtClean="0"/>
              <a:t>Collect and distribute human answers</a:t>
            </a:r>
          </a:p>
          <a:p>
            <a:pPr lvl="1"/>
            <a:r>
              <a:rPr lang="en-US" b="1" dirty="0" smtClean="0"/>
              <a:t>Do </a:t>
            </a:r>
            <a:r>
              <a:rPr lang="en-US" b="1" dirty="0"/>
              <a:t>I Need a Visa to Go to Japan</a:t>
            </a:r>
            <a:r>
              <a:rPr lang="en-US" b="1" dirty="0" smtClean="0"/>
              <a:t>?</a:t>
            </a:r>
          </a:p>
          <a:p>
            <a:pPr lvl="2"/>
            <a:r>
              <a:rPr lang="en-US" b="1" dirty="0" err="1" smtClean="0"/>
              <a:t>eHow.com</a:t>
            </a:r>
            <a:endParaRPr lang="en-US" b="1" dirty="0"/>
          </a:p>
          <a:p>
            <a:pPr lvl="2"/>
            <a:r>
              <a:rPr lang="en-US" dirty="0"/>
              <a:t>Rules regarding </a:t>
            </a:r>
            <a:r>
              <a:rPr lang="en-US" dirty="0">
                <a:hlinkClick r:id="rId2"/>
              </a:rPr>
              <a:t>travel</a:t>
            </a:r>
            <a:r>
              <a:rPr lang="en-US" dirty="0"/>
              <a:t> between the United States and Japan are governed by both countries. Entry requirements for Japan are contingent on the purpose and length of a traveler's visit.</a:t>
            </a:r>
          </a:p>
          <a:p>
            <a:pPr lvl="2"/>
            <a:r>
              <a:rPr lang="en-US" b="1" dirty="0"/>
              <a:t>Passport Requirements</a:t>
            </a:r>
          </a:p>
          <a:p>
            <a:pPr lvl="3"/>
            <a:r>
              <a:rPr lang="en-US" dirty="0"/>
              <a:t>Japan requires all U.S. citizens provide a valid passport and a return on "onward" </a:t>
            </a:r>
            <a:r>
              <a:rPr lang="en-US" u="sng" dirty="0">
                <a:hlinkClick r:id="rId3"/>
              </a:rPr>
              <a:t>ticket</a:t>
            </a:r>
            <a:r>
              <a:rPr lang="en-US" dirty="0"/>
              <a:t> for entry into the country. Additionally, the United States requires a passport for all citizens wishing to enter or re-enter the country.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61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167" cy="4343400"/>
          </a:xfrm>
        </p:spPr>
        <p:txBody>
          <a:bodyPr>
            <a:normAutofit/>
          </a:bodyPr>
          <a:lstStyle/>
          <a:p>
            <a:r>
              <a:rPr lang="en-US" i="1" dirty="0">
                <a:latin typeface="Lucida Sans" charset="0"/>
              </a:rPr>
              <a:t>Who was the prime minister of Australia during the Great Depression?</a:t>
            </a:r>
          </a:p>
          <a:p>
            <a:pPr lvl="1"/>
            <a:endParaRPr lang="en-US" sz="1800" dirty="0">
              <a:latin typeface="News Gothic MT"/>
              <a:cs typeface="News Gothic MT"/>
            </a:endParaRPr>
          </a:p>
          <a:p>
            <a:pPr lvl="1"/>
            <a:endParaRPr lang="en-US" sz="1800" dirty="0" smtClean="0">
              <a:latin typeface="News Gothic MT"/>
              <a:cs typeface="News Gothic MT"/>
            </a:endParaRPr>
          </a:p>
          <a:p>
            <a:pPr lvl="1"/>
            <a:endParaRPr lang="en-US" sz="1800" dirty="0" smtClean="0">
              <a:latin typeface="News Gothic MT"/>
              <a:cs typeface="News Gothic MT"/>
            </a:endParaRPr>
          </a:p>
          <a:p>
            <a:pPr lvl="1"/>
            <a:endParaRPr lang="en-US" sz="18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4170830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167" cy="4343400"/>
          </a:xfrm>
        </p:spPr>
        <p:txBody>
          <a:bodyPr>
            <a:normAutofit/>
          </a:bodyPr>
          <a:lstStyle/>
          <a:p>
            <a:r>
              <a:rPr lang="en-US" i="1" dirty="0">
                <a:latin typeface="Lucida Sans" charset="0"/>
              </a:rPr>
              <a:t>Who was the prime minister of Australia during the Great Depression?</a:t>
            </a:r>
          </a:p>
          <a:p>
            <a:pPr lvl="1"/>
            <a:r>
              <a:rPr lang="en-US" dirty="0"/>
              <a:t>Rank 1 snippet: </a:t>
            </a:r>
          </a:p>
          <a:p>
            <a:pPr lvl="2"/>
            <a:r>
              <a:rPr lang="en-US" dirty="0"/>
              <a:t>The conservative </a:t>
            </a:r>
            <a:r>
              <a:rPr lang="en-US" i="1" dirty="0"/>
              <a:t>Prime Minister of Australia</a:t>
            </a:r>
            <a:r>
              <a:rPr lang="en-US" dirty="0"/>
              <a:t>, Stanley Bruce</a:t>
            </a:r>
          </a:p>
          <a:p>
            <a:pPr lvl="1"/>
            <a:endParaRPr lang="en-US" sz="1800" dirty="0" smtClean="0">
              <a:latin typeface="News Gothic MT"/>
              <a:cs typeface="News Gothic MT"/>
            </a:endParaRPr>
          </a:p>
          <a:p>
            <a:pPr lvl="1"/>
            <a:endParaRPr lang="en-US" sz="18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6389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endParaRPr lang="en-US" dirty="0"/>
          </a:p>
          <a:p>
            <a:r>
              <a:rPr lang="en-US" dirty="0" smtClean="0"/>
              <a:t>573 Structure</a:t>
            </a:r>
          </a:p>
          <a:p>
            <a:endParaRPr lang="en-US" dirty="0"/>
          </a:p>
          <a:p>
            <a:r>
              <a:rPr lang="en-US" dirty="0" smtClean="0"/>
              <a:t>Question-Answering</a:t>
            </a:r>
          </a:p>
          <a:p>
            <a:endParaRPr lang="en-US" dirty="0"/>
          </a:p>
          <a:p>
            <a:r>
              <a:rPr lang="en-US" dirty="0" smtClean="0"/>
              <a:t>Shared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8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167" cy="4343400"/>
          </a:xfrm>
        </p:spPr>
        <p:txBody>
          <a:bodyPr>
            <a:normAutofit/>
          </a:bodyPr>
          <a:lstStyle/>
          <a:p>
            <a:r>
              <a:rPr lang="en-US" i="1" dirty="0">
                <a:latin typeface="Lucida Sans" charset="0"/>
              </a:rPr>
              <a:t>Who was the prime minister of Australia during the Great Depression?</a:t>
            </a:r>
          </a:p>
          <a:p>
            <a:pPr lvl="1"/>
            <a:r>
              <a:rPr lang="en-US" dirty="0"/>
              <a:t>Rank 1 snippet: </a:t>
            </a:r>
          </a:p>
          <a:p>
            <a:pPr lvl="2"/>
            <a:r>
              <a:rPr lang="en-US" dirty="0"/>
              <a:t>The conservative </a:t>
            </a:r>
            <a:r>
              <a:rPr lang="en-US" i="1" dirty="0"/>
              <a:t>Prime Minister of Australia</a:t>
            </a:r>
            <a:r>
              <a:rPr lang="en-US" dirty="0"/>
              <a:t>, Stanley </a:t>
            </a:r>
            <a:r>
              <a:rPr lang="en-US" dirty="0" smtClean="0"/>
              <a:t>Bruce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Wrong!</a:t>
            </a:r>
          </a:p>
          <a:p>
            <a:pPr lvl="2"/>
            <a:r>
              <a:rPr lang="en-US" dirty="0"/>
              <a:t>Voted out just before the </a:t>
            </a:r>
            <a:r>
              <a:rPr lang="en-US" dirty="0" smtClean="0"/>
              <a:t>Depression</a:t>
            </a:r>
            <a:endParaRPr lang="en-US" sz="2000" i="1" dirty="0" smtClean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369410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TREC QA track (1999---)</a:t>
            </a:r>
          </a:p>
          <a:p>
            <a:pPr lvl="1"/>
            <a:r>
              <a:rPr lang="en-US" dirty="0" smtClean="0"/>
              <a:t>Initially pure factoid questions, with fixed length answers</a:t>
            </a:r>
          </a:p>
          <a:p>
            <a:pPr lvl="2"/>
            <a:r>
              <a:rPr lang="en-US" dirty="0" smtClean="0"/>
              <a:t>Based on large collection of fixed documents (news)</a:t>
            </a:r>
          </a:p>
          <a:p>
            <a:pPr lvl="2"/>
            <a:r>
              <a:rPr lang="en-US" dirty="0" smtClean="0"/>
              <a:t>Increasing complexity: definitions, biographical info,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Single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66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TREC QA track (~1999---)</a:t>
            </a:r>
          </a:p>
          <a:p>
            <a:pPr lvl="1"/>
            <a:r>
              <a:rPr lang="en-US" dirty="0" smtClean="0"/>
              <a:t>Initially pure factoid questions, with fixed length answers</a:t>
            </a:r>
          </a:p>
          <a:p>
            <a:pPr lvl="2"/>
            <a:r>
              <a:rPr lang="en-US" dirty="0" smtClean="0"/>
              <a:t>Based on large collection of fixed documents (news)</a:t>
            </a:r>
          </a:p>
          <a:p>
            <a:pPr lvl="2"/>
            <a:r>
              <a:rPr lang="en-US" dirty="0" smtClean="0"/>
              <a:t>Increasing complexity: definitions, biographical info,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Single response</a:t>
            </a:r>
            <a:endParaRPr lang="en-US" dirty="0"/>
          </a:p>
          <a:p>
            <a:r>
              <a:rPr lang="en-US" dirty="0" smtClean="0"/>
              <a:t>Reading comprehension (Hirschman et al, 2000---)</a:t>
            </a:r>
          </a:p>
          <a:p>
            <a:pPr lvl="1"/>
            <a:r>
              <a:rPr lang="en-US" dirty="0" smtClean="0"/>
              <a:t>Think SAT/GRE</a:t>
            </a:r>
          </a:p>
          <a:p>
            <a:pPr lvl="2"/>
            <a:r>
              <a:rPr lang="en-US" dirty="0" smtClean="0"/>
              <a:t>Short text or article (usually middle school level)</a:t>
            </a:r>
          </a:p>
          <a:p>
            <a:pPr lvl="2"/>
            <a:r>
              <a:rPr lang="en-US" dirty="0" smtClean="0"/>
              <a:t>Answer questions based on text </a:t>
            </a:r>
          </a:p>
          <a:p>
            <a:pPr lvl="1"/>
            <a:r>
              <a:rPr lang="en-US" dirty="0" smtClean="0"/>
              <a:t>Also, ‘machine reading’</a:t>
            </a:r>
          </a:p>
        </p:txBody>
      </p:sp>
    </p:spTree>
    <p:extLst>
      <p:ext uri="{BB962C8B-B14F-4D97-AF65-F5344CB8AC3E}">
        <p14:creationId xmlns:p14="http://schemas.microsoft.com/office/powerpoint/2010/main" val="149537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TREC QA track (~1999---)</a:t>
            </a:r>
          </a:p>
          <a:p>
            <a:pPr lvl="1"/>
            <a:r>
              <a:rPr lang="en-US" dirty="0" smtClean="0"/>
              <a:t>Initially pure factoid questions, with fixed length answers</a:t>
            </a:r>
          </a:p>
          <a:p>
            <a:pPr lvl="2"/>
            <a:r>
              <a:rPr lang="en-US" dirty="0" smtClean="0"/>
              <a:t>Based on large collection of fixed documents (news)</a:t>
            </a:r>
          </a:p>
          <a:p>
            <a:pPr lvl="2"/>
            <a:r>
              <a:rPr lang="en-US" dirty="0" smtClean="0"/>
              <a:t>Increasing complexity: definitions, biographical info,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Single response</a:t>
            </a:r>
            <a:endParaRPr lang="en-US" dirty="0"/>
          </a:p>
          <a:p>
            <a:r>
              <a:rPr lang="en-US" dirty="0" smtClean="0"/>
              <a:t>Reading comprehension (Hirschman et al, 2000---)</a:t>
            </a:r>
          </a:p>
          <a:p>
            <a:pPr lvl="1"/>
            <a:r>
              <a:rPr lang="en-US" dirty="0" smtClean="0"/>
              <a:t>Think SAT/GRE</a:t>
            </a:r>
          </a:p>
          <a:p>
            <a:pPr lvl="2"/>
            <a:r>
              <a:rPr lang="en-US" dirty="0" smtClean="0"/>
              <a:t>Short text or article (usually middle school level)</a:t>
            </a:r>
          </a:p>
          <a:p>
            <a:pPr lvl="2"/>
            <a:r>
              <a:rPr lang="en-US" dirty="0" smtClean="0"/>
              <a:t>Answer questions based on text </a:t>
            </a:r>
          </a:p>
          <a:p>
            <a:pPr lvl="1"/>
            <a:r>
              <a:rPr lang="en-US" dirty="0" smtClean="0"/>
              <a:t>Also, ‘machine reading’</a:t>
            </a:r>
          </a:p>
          <a:p>
            <a:r>
              <a:rPr lang="en-US" dirty="0" smtClean="0"/>
              <a:t>And, of course, Jeopardy! and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08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</p:txBody>
      </p:sp>
    </p:spTree>
    <p:extLst>
      <p:ext uri="{BB962C8B-B14F-4D97-AF65-F5344CB8AC3E}">
        <p14:creationId xmlns:p14="http://schemas.microsoft.com/office/powerpoint/2010/main" val="3719551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</p:txBody>
      </p:sp>
    </p:spTree>
    <p:extLst>
      <p:ext uri="{BB962C8B-B14F-4D97-AF65-F5344CB8AC3E}">
        <p14:creationId xmlns:p14="http://schemas.microsoft.com/office/powerpoint/2010/main" val="3528124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</p:txBody>
      </p:sp>
    </p:spTree>
    <p:extLst>
      <p:ext uri="{BB962C8B-B14F-4D97-AF65-F5344CB8AC3E}">
        <p14:creationId xmlns:p14="http://schemas.microsoft.com/office/powerpoint/2010/main" val="841069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</p:txBody>
      </p:sp>
    </p:spTree>
    <p:extLst>
      <p:ext uri="{BB962C8B-B14F-4D97-AF65-F5344CB8AC3E}">
        <p14:creationId xmlns:p14="http://schemas.microsoft.com/office/powerpoint/2010/main" val="2410108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4121039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</p:txBody>
      </p:sp>
    </p:spTree>
    <p:extLst>
      <p:ext uri="{BB962C8B-B14F-4D97-AF65-F5344CB8AC3E}">
        <p14:creationId xmlns:p14="http://schemas.microsoft.com/office/powerpoint/2010/main" val="223902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2894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4161494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</p:txBody>
      </p:sp>
    </p:spTree>
    <p:extLst>
      <p:ext uri="{BB962C8B-B14F-4D97-AF65-F5344CB8AC3E}">
        <p14:creationId xmlns:p14="http://schemas.microsoft.com/office/powerpoint/2010/main" val="2023173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  <a:p>
            <a:pPr lvl="1"/>
            <a:r>
              <a:rPr lang="en-US" dirty="0" smtClean="0"/>
              <a:t>Co-reference</a:t>
            </a:r>
          </a:p>
        </p:txBody>
      </p:sp>
    </p:spTree>
    <p:extLst>
      <p:ext uri="{BB962C8B-B14F-4D97-AF65-F5344CB8AC3E}">
        <p14:creationId xmlns:p14="http://schemas.microsoft.com/office/powerpoint/2010/main" val="1598438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  <a:p>
            <a:pPr lvl="1"/>
            <a:r>
              <a:rPr lang="en-US" dirty="0" smtClean="0"/>
              <a:t>Co-reference</a:t>
            </a:r>
          </a:p>
          <a:p>
            <a:r>
              <a:rPr lang="en-US" dirty="0"/>
              <a:t>Deep/shallow </a:t>
            </a:r>
            <a:r>
              <a:rPr lang="en-US" dirty="0" smtClean="0"/>
              <a:t>techniques; </a:t>
            </a:r>
            <a:r>
              <a:rPr lang="en-US" smtClean="0"/>
              <a:t>machine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987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9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4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825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Presentation: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785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Presentation:</a:t>
            </a:r>
          </a:p>
          <a:p>
            <a:pPr lvl="1"/>
            <a:r>
              <a:rPr lang="en-US" dirty="0" smtClean="0"/>
              <a:t>Write a technical report</a:t>
            </a:r>
          </a:p>
          <a:p>
            <a:pPr lvl="1"/>
            <a:r>
              <a:rPr lang="en-US" dirty="0" smtClean="0"/>
              <a:t>Present plan, system, results in class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886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Presentation:</a:t>
            </a:r>
          </a:p>
          <a:p>
            <a:pPr lvl="1"/>
            <a:r>
              <a:rPr lang="en-US" dirty="0" smtClean="0"/>
              <a:t>Write a technical report</a:t>
            </a:r>
          </a:p>
          <a:p>
            <a:pPr lvl="1"/>
            <a:r>
              <a:rPr lang="en-US" dirty="0" smtClean="0"/>
              <a:t>Present plan, system, results in class</a:t>
            </a:r>
          </a:p>
          <a:p>
            <a:pPr lvl="1"/>
            <a:r>
              <a:rPr lang="en-US" dirty="0" smtClean="0"/>
              <a:t>Give/receive feedback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</p:txBody>
      </p:sp>
    </p:spTree>
    <p:extLst>
      <p:ext uri="{BB962C8B-B14F-4D97-AF65-F5344CB8AC3E}">
        <p14:creationId xmlns:p14="http://schemas.microsoft.com/office/powerpoint/2010/main" val="4003690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</p:txBody>
      </p:sp>
    </p:spTree>
    <p:extLst>
      <p:ext uri="{BB962C8B-B14F-4D97-AF65-F5344CB8AC3E}">
        <p14:creationId xmlns:p14="http://schemas.microsoft.com/office/powerpoint/2010/main" val="3702860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</a:t>
            </a:r>
            <a:r>
              <a:rPr lang="en-US" dirty="0" smtClean="0"/>
              <a:t>Setup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42006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Passage retrieval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03881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Passage retrieval</a:t>
            </a:r>
          </a:p>
          <a:p>
            <a:pPr lvl="1"/>
            <a:r>
              <a:rPr lang="en-US" dirty="0" smtClean="0"/>
              <a:t>D3: Question processing, </a:t>
            </a:r>
            <a:r>
              <a:rPr lang="en-US" dirty="0" smtClean="0"/>
              <a:t>classification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1466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Passage retrieval</a:t>
            </a:r>
          </a:p>
          <a:p>
            <a:pPr lvl="1"/>
            <a:r>
              <a:rPr lang="en-US" dirty="0" smtClean="0"/>
              <a:t>D3: Question processing, classification</a:t>
            </a:r>
          </a:p>
          <a:p>
            <a:pPr lvl="1"/>
            <a:r>
              <a:rPr lang="en-US" dirty="0" smtClean="0"/>
              <a:t>D4: Answer processing, final results</a:t>
            </a:r>
          </a:p>
        </p:txBody>
      </p:sp>
    </p:spTree>
    <p:extLst>
      <p:ext uri="{BB962C8B-B14F-4D97-AF65-F5344CB8AC3E}">
        <p14:creationId xmlns:p14="http://schemas.microsoft.com/office/powerpoint/2010/main" val="15702977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/>
              <a:t>D1: Setup</a:t>
            </a:r>
          </a:p>
          <a:p>
            <a:pPr lvl="1"/>
            <a:r>
              <a:rPr lang="en-US" dirty="0"/>
              <a:t>D2: Baseline system, Passage retrieval</a:t>
            </a:r>
          </a:p>
          <a:p>
            <a:pPr lvl="1"/>
            <a:r>
              <a:rPr lang="en-US" dirty="0"/>
              <a:t>D3: Question processing, classification</a:t>
            </a:r>
          </a:p>
          <a:p>
            <a:pPr lvl="1"/>
            <a:r>
              <a:rPr lang="en-US" dirty="0"/>
              <a:t>D4: Answer processing, final results</a:t>
            </a:r>
          </a:p>
          <a:p>
            <a:r>
              <a:rPr lang="en-US" dirty="0" smtClean="0"/>
              <a:t>Deadlines:</a:t>
            </a:r>
          </a:p>
          <a:p>
            <a:pPr lvl="1"/>
            <a:r>
              <a:rPr lang="en-US" dirty="0" smtClean="0"/>
              <a:t>Little slack in schedule; please keep to time</a:t>
            </a:r>
          </a:p>
          <a:p>
            <a:pPr lvl="1"/>
            <a:r>
              <a:rPr lang="en-US" dirty="0" smtClean="0"/>
              <a:t>Timing: ~12 hours week; sometimes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927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207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</p:txBody>
      </p:sp>
    </p:spTree>
    <p:extLst>
      <p:ext uri="{BB962C8B-B14F-4D97-AF65-F5344CB8AC3E}">
        <p14:creationId xmlns:p14="http://schemas.microsoft.com/office/powerpoint/2010/main" val="1872630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  <a:p>
            <a:pPr lvl="1"/>
            <a:r>
              <a:rPr lang="en-US" dirty="0" smtClean="0"/>
              <a:t>Explain goals, methodology, success, issues</a:t>
            </a:r>
          </a:p>
        </p:txBody>
      </p:sp>
    </p:spTree>
    <p:extLst>
      <p:ext uri="{BB962C8B-B14F-4D97-AF65-F5344CB8AC3E}">
        <p14:creationId xmlns:p14="http://schemas.microsoft.com/office/powerpoint/2010/main" val="11152266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  <a:p>
            <a:pPr lvl="1"/>
            <a:r>
              <a:rPr lang="en-US" dirty="0" smtClean="0"/>
              <a:t>Explain goals, methodology, success, issues</a:t>
            </a:r>
          </a:p>
          <a:p>
            <a:pPr lvl="1"/>
            <a:r>
              <a:rPr lang="en-US" dirty="0" smtClean="0"/>
              <a:t>Critique each others’ work</a:t>
            </a:r>
          </a:p>
        </p:txBody>
      </p:sp>
    </p:spTree>
    <p:extLst>
      <p:ext uri="{BB962C8B-B14F-4D97-AF65-F5344CB8AC3E}">
        <p14:creationId xmlns:p14="http://schemas.microsoft.com/office/powerpoint/2010/main" val="370120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8464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  <a:p>
            <a:pPr lvl="1"/>
            <a:r>
              <a:rPr lang="en-US" dirty="0" smtClean="0"/>
              <a:t>Explain goals, methodology, success, issues</a:t>
            </a:r>
          </a:p>
          <a:p>
            <a:pPr lvl="1"/>
            <a:r>
              <a:rPr lang="en-US" dirty="0" smtClean="0"/>
              <a:t>Critique each others’ work</a:t>
            </a:r>
          </a:p>
          <a:p>
            <a:pPr lvl="1"/>
            <a:r>
              <a:rPr lang="en-US" dirty="0" smtClean="0"/>
              <a:t>Attend </a:t>
            </a:r>
            <a:r>
              <a:rPr lang="en-US" b="1" dirty="0" smtClean="0"/>
              <a:t>ALL </a:t>
            </a:r>
            <a:r>
              <a:rPr lang="en-US" dirty="0" smtClean="0"/>
              <a:t>presentations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63717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385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635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503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r>
              <a:rPr lang="en-US" dirty="0"/>
              <a:t>Arrange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Distribute work equitably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687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r>
              <a:rPr lang="en-US" dirty="0"/>
              <a:t>Arrange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Distribute work equitably</a:t>
            </a:r>
          </a:p>
          <a:p>
            <a:pPr lvl="2"/>
            <a:r>
              <a:rPr lang="en-US" dirty="0" smtClean="0"/>
              <a:t>All team members receive the same grade</a:t>
            </a:r>
          </a:p>
          <a:p>
            <a:pPr lvl="3"/>
            <a:r>
              <a:rPr lang="en-US" dirty="0" smtClean="0"/>
              <a:t>End-of-course evaluation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78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teams:</a:t>
            </a:r>
          </a:p>
          <a:p>
            <a:pPr lvl="1"/>
            <a:r>
              <a:rPr lang="en-US" dirty="0" smtClean="0"/>
              <a:t>Email Ryan </a:t>
            </a:r>
            <a:r>
              <a:rPr lang="en-US" dirty="0" smtClean="0">
                <a:hlinkClick r:id="rId2"/>
              </a:rPr>
              <a:t>rgeorgi@uw.edu</a:t>
            </a:r>
            <a:r>
              <a:rPr lang="en-US" dirty="0" smtClean="0"/>
              <a:t> with the team list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873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question-answering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273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question-answering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9154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question-answering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Software: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2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r>
              <a:rPr lang="en-US" dirty="0" smtClean="0"/>
              <a:t>Conceptually</a:t>
            </a:r>
          </a:p>
          <a:p>
            <a:pPr lvl="2"/>
            <a:r>
              <a:rPr lang="en-US" dirty="0" smtClean="0"/>
              <a:t>User seeks information</a:t>
            </a:r>
          </a:p>
          <a:p>
            <a:pPr lvl="3"/>
            <a:r>
              <a:rPr lang="en-US" dirty="0" smtClean="0"/>
              <a:t>Sometimes a web site or document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10680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question-answering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Software:</a:t>
            </a:r>
          </a:p>
          <a:p>
            <a:pPr lvl="1"/>
            <a:r>
              <a:rPr lang="en-US" dirty="0" smtClean="0"/>
              <a:t>Build on existing system components, toolkits</a:t>
            </a:r>
          </a:p>
          <a:p>
            <a:pPr lvl="2"/>
            <a:r>
              <a:rPr lang="en-US" dirty="0" smtClean="0"/>
              <a:t>NLP, machine learning,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Corpora,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181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</a:t>
            </a:r>
            <a:r>
              <a:rPr lang="en-US" dirty="0" err="1" smtClean="0"/>
              <a:t>Patas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should run on </a:t>
            </a:r>
            <a:r>
              <a:rPr lang="en-US" dirty="0" err="1" smtClean="0"/>
              <a:t>patas</a:t>
            </a:r>
            <a:endParaRPr lang="en-US" dirty="0" smtClean="0"/>
          </a:p>
          <a:p>
            <a:pPr lvl="1"/>
            <a:r>
              <a:rPr lang="en-US" dirty="0" smtClean="0"/>
              <a:t>Existing infrastructure</a:t>
            </a:r>
          </a:p>
          <a:p>
            <a:pPr lvl="2"/>
            <a:r>
              <a:rPr lang="en-US" dirty="0" smtClean="0"/>
              <a:t>Software systems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Corpora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Repositories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950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</p:txBody>
      </p:sp>
    </p:spTree>
    <p:extLst>
      <p:ext uri="{BB962C8B-B14F-4D97-AF65-F5344CB8AC3E}">
        <p14:creationId xmlns:p14="http://schemas.microsoft.com/office/powerpoint/2010/main" val="41140395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046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73190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Develop methodologies to evaluate state-of-the-art</a:t>
            </a:r>
          </a:p>
          <a:p>
            <a:pPr lvl="3"/>
            <a:r>
              <a:rPr lang="en-US" dirty="0" smtClean="0"/>
              <a:t>Retrieval, Machine Translation, </a:t>
            </a:r>
            <a:r>
              <a:rPr lang="en-US" dirty="0" err="1" smtClean="0"/>
              <a:t>etc</a:t>
            </a:r>
            <a:r>
              <a:rPr lang="en-US" dirty="0" smtClean="0"/>
              <a:t>	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7871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Develop methodologies to evaluate state-of-the-art</a:t>
            </a:r>
          </a:p>
          <a:p>
            <a:pPr lvl="3"/>
            <a:r>
              <a:rPr lang="en-US" dirty="0" smtClean="0"/>
              <a:t>Retrieval, Machine Translation, </a:t>
            </a:r>
            <a:r>
              <a:rPr lang="en-US" dirty="0" err="1" smtClean="0"/>
              <a:t>etc</a:t>
            </a:r>
            <a:r>
              <a:rPr lang="en-US" dirty="0" smtClean="0"/>
              <a:t>	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Facilitate technology/knowledge transfer b/t industry/acad.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129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</p:txBody>
      </p:sp>
    </p:spTree>
    <p:extLst>
      <p:ext uri="{BB962C8B-B14F-4D97-AF65-F5344CB8AC3E}">
        <p14:creationId xmlns:p14="http://schemas.microsoft.com/office/powerpoint/2010/main" val="23087234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</p:txBody>
      </p:sp>
    </p:spTree>
    <p:extLst>
      <p:ext uri="{BB962C8B-B14F-4D97-AF65-F5344CB8AC3E}">
        <p14:creationId xmlns:p14="http://schemas.microsoft.com/office/powerpoint/2010/main" val="33423672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</p:txBody>
      </p:sp>
    </p:spTree>
    <p:extLst>
      <p:ext uri="{BB962C8B-B14F-4D97-AF65-F5344CB8AC3E}">
        <p14:creationId xmlns:p14="http://schemas.microsoft.com/office/powerpoint/2010/main" val="264238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r>
              <a:rPr lang="en-US" dirty="0" smtClean="0"/>
              <a:t>Conceptually</a:t>
            </a:r>
          </a:p>
          <a:p>
            <a:pPr lvl="2"/>
            <a:r>
              <a:rPr lang="en-US" dirty="0" smtClean="0"/>
              <a:t>User seeks information</a:t>
            </a:r>
          </a:p>
          <a:p>
            <a:pPr lvl="3"/>
            <a:r>
              <a:rPr lang="en-US" dirty="0" smtClean="0"/>
              <a:t>Sometimes a web site or document</a:t>
            </a:r>
          </a:p>
          <a:p>
            <a:pPr lvl="3"/>
            <a:r>
              <a:rPr lang="en-US" dirty="0" smtClean="0"/>
              <a:t>Very often, the answer to a question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6704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Requires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Base:</a:t>
            </a:r>
          </a:p>
        </p:txBody>
      </p:sp>
    </p:spTree>
    <p:extLst>
      <p:ext uri="{BB962C8B-B14F-4D97-AF65-F5344CB8AC3E}">
        <p14:creationId xmlns:p14="http://schemas.microsoft.com/office/powerpoint/2010/main" val="14311532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Base:</a:t>
            </a:r>
          </a:p>
          <a:p>
            <a:pPr lvl="2"/>
            <a:r>
              <a:rPr lang="en-US" dirty="0" smtClean="0"/>
              <a:t>Bragging rights</a:t>
            </a:r>
          </a:p>
        </p:txBody>
      </p:sp>
    </p:spTree>
    <p:extLst>
      <p:ext uri="{BB962C8B-B14F-4D97-AF65-F5344CB8AC3E}">
        <p14:creationId xmlns:p14="http://schemas.microsoft.com/office/powerpoint/2010/main" val="29010267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Base:</a:t>
            </a:r>
          </a:p>
          <a:p>
            <a:pPr lvl="2"/>
            <a:r>
              <a:rPr lang="en-US" dirty="0" smtClean="0"/>
              <a:t>Bragging rights</a:t>
            </a:r>
          </a:p>
          <a:p>
            <a:pPr lvl="2"/>
            <a:r>
              <a:rPr lang="en-US" dirty="0" smtClean="0"/>
              <a:t>Government research funding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648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</p:txBody>
      </p:sp>
    </p:spTree>
    <p:extLst>
      <p:ext uri="{BB962C8B-B14F-4D97-AF65-F5344CB8AC3E}">
        <p14:creationId xmlns:p14="http://schemas.microsoft.com/office/powerpoint/2010/main" val="14451331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  <a:p>
            <a:pPr lvl="1"/>
            <a:r>
              <a:rPr lang="en-US" dirty="0" smtClean="0"/>
              <a:t>ATIS: spoken dialog systems</a:t>
            </a:r>
          </a:p>
          <a:p>
            <a:pPr lvl="1"/>
            <a:r>
              <a:rPr lang="en-US" dirty="0" smtClean="0"/>
              <a:t>MUC: Message Understanding: information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40787568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  <a:p>
            <a:pPr lvl="1"/>
            <a:r>
              <a:rPr lang="en-US" dirty="0" smtClean="0"/>
              <a:t>ATIS: spoken dialog systems</a:t>
            </a:r>
          </a:p>
          <a:p>
            <a:pPr lvl="1"/>
            <a:r>
              <a:rPr lang="en-US" dirty="0" smtClean="0"/>
              <a:t>MUC: Message Understanding: information extraction</a:t>
            </a:r>
          </a:p>
          <a:p>
            <a:r>
              <a:rPr lang="en-US" dirty="0" smtClean="0"/>
              <a:t>TREC (Text Retrieval Conference)</a:t>
            </a:r>
          </a:p>
          <a:p>
            <a:pPr lvl="1"/>
            <a:r>
              <a:rPr lang="en-US" dirty="0" smtClean="0"/>
              <a:t>Arguably largest ( often &gt;100 participating teams)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ongest running (1992-current)</a:t>
            </a:r>
          </a:p>
          <a:p>
            <a:pPr lvl="1"/>
            <a:r>
              <a:rPr lang="en-US" dirty="0" smtClean="0"/>
              <a:t>Information retrieval (and related technologies)</a:t>
            </a:r>
          </a:p>
          <a:p>
            <a:pPr lvl="2"/>
            <a:r>
              <a:rPr lang="en-US" dirty="0" smtClean="0"/>
              <a:t>Actually hasn’t had ‘ad-hoc’ since ~2000, though</a:t>
            </a:r>
          </a:p>
          <a:p>
            <a:pPr lvl="1"/>
            <a:r>
              <a:rPr lang="en-US" dirty="0" smtClean="0"/>
              <a:t>Organized by NIST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312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</p:txBody>
      </p:sp>
    </p:spTree>
    <p:extLst>
      <p:ext uri="{BB962C8B-B14F-4D97-AF65-F5344CB8AC3E}">
        <p14:creationId xmlns:p14="http://schemas.microsoft.com/office/powerpoint/2010/main" val="6267554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</p:txBody>
      </p:sp>
    </p:spTree>
    <p:extLst>
      <p:ext uri="{BB962C8B-B14F-4D97-AF65-F5344CB8AC3E}">
        <p14:creationId xmlns:p14="http://schemas.microsoft.com/office/powerpoint/2010/main" val="25726548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</p:txBody>
      </p:sp>
    </p:spTree>
    <p:extLst>
      <p:ext uri="{BB962C8B-B14F-4D97-AF65-F5344CB8AC3E}">
        <p14:creationId xmlns:p14="http://schemas.microsoft.com/office/powerpoint/2010/main" val="280951918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</p:txBody>
      </p:sp>
    </p:spTree>
    <p:extLst>
      <p:ext uri="{BB962C8B-B14F-4D97-AF65-F5344CB8AC3E}">
        <p14:creationId xmlns:p14="http://schemas.microsoft.com/office/powerpoint/2010/main" val="276729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Question-Answering?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People ask questions on the web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8912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</p:txBody>
      </p:sp>
    </p:spTree>
    <p:extLst>
      <p:ext uri="{BB962C8B-B14F-4D97-AF65-F5344CB8AC3E}">
        <p14:creationId xmlns:p14="http://schemas.microsoft.com/office/powerpoint/2010/main" val="39302242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  <a:p>
            <a:pPr lvl="1"/>
            <a:r>
              <a:rPr lang="en-US" dirty="0" smtClean="0"/>
              <a:t>Video search</a:t>
            </a:r>
          </a:p>
        </p:txBody>
      </p:sp>
    </p:spTree>
    <p:extLst>
      <p:ext uri="{BB962C8B-B14F-4D97-AF65-F5344CB8AC3E}">
        <p14:creationId xmlns:p14="http://schemas.microsoft.com/office/powerpoint/2010/main" val="18651588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  <a:p>
            <a:pPr lvl="1"/>
            <a:r>
              <a:rPr lang="en-US" dirty="0" smtClean="0"/>
              <a:t>Video search</a:t>
            </a:r>
          </a:p>
          <a:p>
            <a:pPr lvl="1"/>
            <a:r>
              <a:rPr lang="en-US" dirty="0" smtClean="0"/>
              <a:t>Question Answering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64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TREC 2013:</a:t>
            </a:r>
          </a:p>
          <a:p>
            <a:pPr lvl="1"/>
            <a:r>
              <a:rPr lang="en-US" dirty="0" smtClean="0"/>
              <a:t>Contextual Suggestion</a:t>
            </a:r>
          </a:p>
          <a:p>
            <a:pPr lvl="1"/>
            <a:r>
              <a:rPr lang="en-US" dirty="0" smtClean="0"/>
              <a:t>Crowdsourcing</a:t>
            </a:r>
          </a:p>
          <a:p>
            <a:pPr lvl="1"/>
            <a:r>
              <a:rPr lang="en-US" dirty="0" smtClean="0"/>
              <a:t>Federated Web Search</a:t>
            </a:r>
          </a:p>
          <a:p>
            <a:pPr lvl="1"/>
            <a:r>
              <a:rPr lang="en-US" dirty="0" smtClean="0"/>
              <a:t>Knowledge-</a:t>
            </a:r>
            <a:r>
              <a:rPr lang="en-US" dirty="0" smtClean="0"/>
              <a:t>base </a:t>
            </a:r>
            <a:r>
              <a:rPr lang="en-US" dirty="0" smtClean="0"/>
              <a:t>Acceleration</a:t>
            </a:r>
          </a:p>
          <a:p>
            <a:pPr lvl="1"/>
            <a:r>
              <a:rPr lang="en-US" dirty="0" err="1" smtClean="0"/>
              <a:t>Microblog</a:t>
            </a:r>
            <a:endParaRPr lang="en-US" dirty="0" smtClean="0"/>
          </a:p>
          <a:p>
            <a:pPr lvl="1"/>
            <a:r>
              <a:rPr lang="en-US" dirty="0" smtClean="0"/>
              <a:t>Session</a:t>
            </a:r>
          </a:p>
          <a:p>
            <a:pPr lvl="1"/>
            <a:r>
              <a:rPr lang="en-US" dirty="0" smtClean="0"/>
              <a:t>Temporal Summarization</a:t>
            </a:r>
          </a:p>
          <a:p>
            <a:pPr lvl="1"/>
            <a:r>
              <a:rPr lang="en-US" dirty="0" smtClean="0"/>
              <a:t>Web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254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NTCIR (Japan); FIRE (India)</a:t>
            </a:r>
          </a:p>
        </p:txBody>
      </p:sp>
    </p:spTree>
    <p:extLst>
      <p:ext uri="{BB962C8B-B14F-4D97-AF65-F5344CB8AC3E}">
        <p14:creationId xmlns:p14="http://schemas.microsoft.com/office/powerpoint/2010/main" val="245430515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NTCIR (Japan);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DUC (Document Summarization)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</p:txBody>
      </p:sp>
    </p:spTree>
    <p:extLst>
      <p:ext uri="{BB962C8B-B14F-4D97-AF65-F5344CB8AC3E}">
        <p14:creationId xmlns:p14="http://schemas.microsoft.com/office/powerpoint/2010/main" val="425087967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NTCIR (Japan);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DUC (Document Summarization)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  <a:p>
            <a:r>
              <a:rPr lang="en-US" dirty="0" smtClean="0"/>
              <a:t>Various:</a:t>
            </a:r>
          </a:p>
          <a:p>
            <a:pPr lvl="1"/>
            <a:r>
              <a:rPr lang="en-US" dirty="0" err="1" smtClean="0"/>
              <a:t>CoNLL</a:t>
            </a:r>
            <a:r>
              <a:rPr lang="en-US" dirty="0" smtClean="0"/>
              <a:t> (NE, parsing,..); SENSEVAL: WSD; PASCAL (morphology); </a:t>
            </a:r>
            <a:r>
              <a:rPr lang="en-US" dirty="0" err="1" smtClean="0"/>
              <a:t>BioNLP</a:t>
            </a:r>
            <a:r>
              <a:rPr lang="en-US" dirty="0" smtClean="0"/>
              <a:t> (biological entities, relations)</a:t>
            </a:r>
          </a:p>
        </p:txBody>
      </p:sp>
    </p:spTree>
    <p:extLst>
      <p:ext uri="{BB962C8B-B14F-4D97-AF65-F5344CB8AC3E}">
        <p14:creationId xmlns:p14="http://schemas.microsoft.com/office/powerpoint/2010/main" val="419814601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NTCIR (Japan);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DUC (Document Summarization)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  <a:p>
            <a:r>
              <a:rPr lang="en-US" dirty="0" smtClean="0"/>
              <a:t>Various:</a:t>
            </a:r>
          </a:p>
          <a:p>
            <a:pPr lvl="1"/>
            <a:r>
              <a:rPr lang="en-US" dirty="0" err="1" smtClean="0"/>
              <a:t>CoNLL</a:t>
            </a:r>
            <a:r>
              <a:rPr lang="en-US" dirty="0" smtClean="0"/>
              <a:t> (NE, parsing,..); SENSEVAL: WSD; PASCAL (morphology); </a:t>
            </a:r>
            <a:r>
              <a:rPr lang="en-US" dirty="0" err="1" smtClean="0"/>
              <a:t>BioNLP</a:t>
            </a:r>
            <a:r>
              <a:rPr lang="en-US" dirty="0" smtClean="0"/>
              <a:t> (biological entities, relations)</a:t>
            </a:r>
          </a:p>
          <a:p>
            <a:pPr lvl="1"/>
            <a:r>
              <a:rPr lang="en-US" dirty="0" smtClean="0"/>
              <a:t>Mediaeval (multi-media information access)</a:t>
            </a:r>
          </a:p>
        </p:txBody>
      </p:sp>
    </p:spTree>
    <p:extLst>
      <p:ext uri="{BB962C8B-B14F-4D97-AF65-F5344CB8AC3E}">
        <p14:creationId xmlns:p14="http://schemas.microsoft.com/office/powerpoint/2010/main" val="16158937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years (1999-</a:t>
            </a:r>
            <a:r>
              <a:rPr lang="en-US" dirty="0" smtClean="0"/>
              <a:t>2007)</a:t>
            </a:r>
            <a:endParaRPr lang="en-US" dirty="0" smtClean="0"/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0024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years (1999-</a:t>
            </a:r>
            <a:r>
              <a:rPr lang="en-US" dirty="0" smtClean="0"/>
              <a:t>2007)</a:t>
            </a:r>
            <a:endParaRPr lang="en-US" dirty="0" smtClean="0"/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r>
              <a:rPr lang="en-US" dirty="0" smtClean="0"/>
              <a:t>Extended to lists, relationship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5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Question-Answering?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People ask questions on the web</a:t>
            </a:r>
          </a:p>
          <a:p>
            <a:pPr lvl="1"/>
            <a:r>
              <a:rPr lang="en-US" dirty="0" smtClean="0"/>
              <a:t>Web logs: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Which English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translation of the bible is used in official 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Catholic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liturgies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Who invented surf music?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What are the seven wonders of the world?</a:t>
            </a:r>
          </a:p>
        </p:txBody>
      </p:sp>
    </p:spTree>
    <p:extLst>
      <p:ext uri="{BB962C8B-B14F-4D97-AF65-F5344CB8AC3E}">
        <p14:creationId xmlns:p14="http://schemas.microsoft.com/office/powerpoint/2010/main" val="9423318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years (1999-</a:t>
            </a:r>
            <a:r>
              <a:rPr lang="en-US" dirty="0" smtClean="0"/>
              <a:t>2007)</a:t>
            </a:r>
            <a:endParaRPr lang="en-US" dirty="0" smtClean="0"/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r>
              <a:rPr lang="en-US" dirty="0" smtClean="0"/>
              <a:t>Extended to lists, relationship</a:t>
            </a:r>
          </a:p>
          <a:p>
            <a:pPr lvl="1"/>
            <a:r>
              <a:rPr lang="en-US" dirty="0" smtClean="0"/>
              <a:t>Extended to blog data</a:t>
            </a:r>
          </a:p>
          <a:p>
            <a:pPr lvl="1"/>
            <a:r>
              <a:rPr lang="en-US" dirty="0" smtClean="0"/>
              <a:t>Employed question series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274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years (1999-</a:t>
            </a:r>
            <a:r>
              <a:rPr lang="en-US" dirty="0" smtClean="0"/>
              <a:t>2007)</a:t>
            </a:r>
            <a:endParaRPr lang="en-US" dirty="0" smtClean="0"/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r>
              <a:rPr lang="en-US" dirty="0" smtClean="0"/>
              <a:t>Extended to lists, relationship</a:t>
            </a:r>
          </a:p>
          <a:p>
            <a:pPr lvl="1"/>
            <a:r>
              <a:rPr lang="en-US" dirty="0" smtClean="0"/>
              <a:t>Extended to blog data</a:t>
            </a:r>
          </a:p>
          <a:p>
            <a:pPr lvl="1"/>
            <a:r>
              <a:rPr lang="en-US" dirty="0" smtClean="0"/>
              <a:t>Employed question series</a:t>
            </a:r>
          </a:p>
          <a:p>
            <a:pPr lvl="1"/>
            <a:r>
              <a:rPr lang="en-US" dirty="0" smtClean="0"/>
              <a:t>Added temporal constraints</a:t>
            </a:r>
          </a:p>
          <a:p>
            <a:pPr lvl="1"/>
            <a:r>
              <a:rPr lang="en-US" dirty="0" smtClean="0"/>
              <a:t>‘Complex, interactive’ evaluation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1029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Several years (1999-2007)</a:t>
            </a:r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r>
              <a:rPr lang="en-US" dirty="0" smtClean="0"/>
              <a:t>Extended to lists, relationship</a:t>
            </a:r>
          </a:p>
          <a:p>
            <a:pPr lvl="1"/>
            <a:r>
              <a:rPr lang="en-US" dirty="0" smtClean="0"/>
              <a:t>Extended to blog data</a:t>
            </a:r>
          </a:p>
          <a:p>
            <a:pPr lvl="1"/>
            <a:r>
              <a:rPr lang="en-US" dirty="0" smtClean="0"/>
              <a:t>Employed question series</a:t>
            </a:r>
          </a:p>
          <a:p>
            <a:pPr lvl="1"/>
            <a:r>
              <a:rPr lang="en-US" dirty="0" smtClean="0"/>
              <a:t>Added temporal constraints</a:t>
            </a:r>
          </a:p>
          <a:p>
            <a:pPr lvl="1"/>
            <a:r>
              <a:rPr lang="en-US" dirty="0" smtClean="0"/>
              <a:t>‘Complex, interactive’ evaluation</a:t>
            </a:r>
          </a:p>
          <a:p>
            <a:r>
              <a:rPr lang="en-US" dirty="0" smtClean="0"/>
              <a:t>Combined with summarization to </a:t>
            </a:r>
            <a:r>
              <a:rPr lang="en-US" smtClean="0"/>
              <a:t>form TAC (2008---)</a:t>
            </a:r>
            <a:endParaRPr lang="en-US" dirty="0" smtClean="0"/>
          </a:p>
          <a:p>
            <a:pPr lvl="1"/>
            <a:r>
              <a:rPr lang="en-US" dirty="0" smtClean="0"/>
              <a:t>Text Analytics Conference</a:t>
            </a:r>
          </a:p>
          <a:p>
            <a:pPr lvl="2"/>
            <a:r>
              <a:rPr lang="en-US" dirty="0" smtClean="0"/>
              <a:t>Opinion Q/A, Knowledge-based population, Scientific Summarization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201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Provides:</a:t>
            </a:r>
          </a:p>
          <a:p>
            <a:pPr lvl="1"/>
            <a:r>
              <a:rPr lang="en-US" dirty="0"/>
              <a:t>Lists of questions</a:t>
            </a:r>
          </a:p>
          <a:p>
            <a:pPr lvl="1"/>
            <a:r>
              <a:rPr lang="en-US" dirty="0"/>
              <a:t>Document collections (licensed via LDC)</a:t>
            </a:r>
          </a:p>
          <a:p>
            <a:pPr lvl="1"/>
            <a:r>
              <a:rPr lang="en-US" dirty="0"/>
              <a:t>Ranked document results</a:t>
            </a:r>
          </a:p>
          <a:p>
            <a:pPr lvl="1"/>
            <a:r>
              <a:rPr lang="en-US" dirty="0"/>
              <a:t>Evaluation tools: Answer verification patterns</a:t>
            </a:r>
          </a:p>
          <a:p>
            <a:pPr lvl="1"/>
            <a:r>
              <a:rPr lang="en-US" dirty="0"/>
              <a:t>Derived resources:</a:t>
            </a:r>
          </a:p>
          <a:p>
            <a:pPr lvl="2"/>
            <a:r>
              <a:rPr lang="en-US" dirty="0"/>
              <a:t>E.g. Roth and Li’s question categories, training/test</a:t>
            </a:r>
          </a:p>
          <a:p>
            <a:pPr lvl="1"/>
            <a:r>
              <a:rPr lang="en-US" dirty="0"/>
              <a:t>Reams of related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6521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&lt;top&gt;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num</a:t>
            </a:r>
            <a:r>
              <a:rPr lang="en-US" dirty="0"/>
              <a:t>&gt; Number: </a:t>
            </a:r>
            <a:r>
              <a:rPr lang="en-US" dirty="0" smtClean="0"/>
              <a:t>894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desc</a:t>
            </a:r>
            <a:r>
              <a:rPr lang="en-US" dirty="0"/>
              <a:t>&gt; Description: How far is it from Denver to Aspen?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/top&gt;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07961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&lt;top&gt;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num</a:t>
            </a:r>
            <a:r>
              <a:rPr lang="en-US" dirty="0"/>
              <a:t>&gt; Number: </a:t>
            </a:r>
            <a:r>
              <a:rPr lang="en-US" dirty="0" smtClean="0"/>
              <a:t>894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desc</a:t>
            </a:r>
            <a:r>
              <a:rPr lang="en-US" dirty="0"/>
              <a:t>&gt; Description: How far is it from Denver to Aspen?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/top&gt;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top&gt;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num</a:t>
            </a:r>
            <a:r>
              <a:rPr lang="en-US" dirty="0"/>
              <a:t>&gt; Number: 895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desc</a:t>
            </a:r>
            <a:r>
              <a:rPr lang="en-US" dirty="0"/>
              <a:t>&gt; Description: What county is Modesto, California in?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/top&gt; </a:t>
            </a:r>
          </a:p>
        </p:txBody>
      </p:sp>
    </p:spTree>
    <p:extLst>
      <p:ext uri="{BB962C8B-B14F-4D97-AF65-F5344CB8AC3E}">
        <p14:creationId xmlns:p14="http://schemas.microsoft.com/office/powerpoint/2010/main" val="35488773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&lt;DOC</a:t>
            </a:r>
            <a:r>
              <a:rPr lang="en-US" dirty="0" smtClean="0"/>
              <a:t>&gt;&lt;</a:t>
            </a:r>
            <a:r>
              <a:rPr lang="en-US" dirty="0"/>
              <a:t>DOCNO&gt; APW20000817.0002 &lt;/DOCNO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&lt;</a:t>
            </a:r>
            <a:r>
              <a:rPr lang="en-US" dirty="0"/>
              <a:t>DOCTYPE&gt; NEWS STORY &lt;/DOCTYPE</a:t>
            </a:r>
            <a:r>
              <a:rPr lang="en-US" dirty="0" smtClean="0"/>
              <a:t>&gt;&lt;</a:t>
            </a:r>
            <a:r>
              <a:rPr lang="en-US" dirty="0"/>
              <a:t>DATE_TIME&gt; 2000-08-17 00:05 &lt;/DATE_TIME&gt;</a:t>
            </a:r>
          </a:p>
          <a:p>
            <a:r>
              <a:rPr lang="en-US" dirty="0"/>
              <a:t>&lt;BODY</a:t>
            </a:r>
            <a:r>
              <a:rPr lang="en-US" dirty="0" smtClean="0"/>
              <a:t>&gt; &lt;</a:t>
            </a:r>
            <a:r>
              <a:rPr lang="en-US" dirty="0"/>
              <a:t>HEADLINE&gt; 19 charged with drug trafficking  &lt;/HEADLINE&gt;</a:t>
            </a:r>
          </a:p>
          <a:p>
            <a:r>
              <a:rPr lang="en-US" dirty="0"/>
              <a:t>&lt;TEXT</a:t>
            </a:r>
            <a:r>
              <a:rPr lang="en-US" dirty="0" smtClean="0"/>
              <a:t>&gt;&lt;</a:t>
            </a:r>
            <a:r>
              <a:rPr lang="en-US" dirty="0"/>
              <a:t>P&gt;</a:t>
            </a:r>
          </a:p>
          <a:p>
            <a:r>
              <a:rPr lang="en-US" dirty="0"/>
              <a:t>	   UTICA, N.Y. (AP) - Nineteen people involved in a </a:t>
            </a:r>
            <a:r>
              <a:rPr lang="en-US" dirty="0" smtClean="0"/>
              <a:t>drug trafficking </a:t>
            </a:r>
            <a:r>
              <a:rPr lang="en-US" dirty="0"/>
              <a:t>ring in the Utica area were arrested early Wednesday</a:t>
            </a:r>
            <a:r>
              <a:rPr lang="en-US" dirty="0" smtClean="0"/>
              <a:t>, police </a:t>
            </a:r>
            <a:r>
              <a:rPr lang="en-US" dirty="0"/>
              <a:t>said.</a:t>
            </a:r>
          </a:p>
          <a:p>
            <a:r>
              <a:rPr lang="en-US" dirty="0"/>
              <a:t>&lt;/</a:t>
            </a:r>
            <a:r>
              <a:rPr lang="en-US" dirty="0" smtClean="0"/>
              <a:t>P&gt;&lt;</a:t>
            </a:r>
            <a:r>
              <a:rPr lang="en-US" dirty="0"/>
              <a:t>P&gt;</a:t>
            </a:r>
          </a:p>
          <a:p>
            <a:r>
              <a:rPr lang="en-US" dirty="0"/>
              <a:t>   Those arrested are linked to 22 others picked up in May </a:t>
            </a:r>
            <a:r>
              <a:rPr lang="en-US" dirty="0" smtClean="0"/>
              <a:t>and comprise </a:t>
            </a:r>
            <a:r>
              <a:rPr lang="en-US" dirty="0"/>
              <a:t>''a major cocaine, crack cocaine and </a:t>
            </a:r>
            <a:r>
              <a:rPr lang="en-US" dirty="0" smtClean="0"/>
              <a:t>marijuana distribution </a:t>
            </a:r>
            <a:r>
              <a:rPr lang="en-US" dirty="0"/>
              <a:t>organization,'' according to the U.S. Department </a:t>
            </a:r>
            <a:r>
              <a:rPr lang="en-US" dirty="0" smtClean="0"/>
              <a:t>of Justice</a:t>
            </a:r>
            <a:r>
              <a:rPr lang="en-US" dirty="0"/>
              <a:t>.</a:t>
            </a:r>
          </a:p>
          <a:p>
            <a:r>
              <a:rPr lang="en-US" dirty="0"/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7671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1394: </a:t>
            </a:r>
            <a:r>
              <a:rPr lang="en-US" dirty="0"/>
              <a:t>French </a:t>
            </a:r>
            <a:endParaRPr lang="en-US" dirty="0" smtClean="0"/>
          </a:p>
          <a:p>
            <a:r>
              <a:rPr lang="en-US" dirty="0" smtClean="0"/>
              <a:t>1395: </a:t>
            </a:r>
            <a:r>
              <a:rPr lang="en-US" dirty="0"/>
              <a:t>Nicole Kidman </a:t>
            </a:r>
            <a:endParaRPr lang="en-US" dirty="0" smtClean="0"/>
          </a:p>
          <a:p>
            <a:r>
              <a:rPr lang="en-US" dirty="0" smtClean="0"/>
              <a:t>1396: </a:t>
            </a:r>
            <a:r>
              <a:rPr lang="en-US" dirty="0"/>
              <a:t>Vesuvius </a:t>
            </a:r>
            <a:endParaRPr lang="en-US" dirty="0" smtClean="0"/>
          </a:p>
          <a:p>
            <a:r>
              <a:rPr lang="en-US" dirty="0" smtClean="0"/>
              <a:t>1397: </a:t>
            </a:r>
            <a:r>
              <a:rPr lang="en-US" dirty="0"/>
              <a:t>62,046 </a:t>
            </a:r>
            <a:endParaRPr lang="en-US" dirty="0" smtClean="0"/>
          </a:p>
          <a:p>
            <a:r>
              <a:rPr lang="en-US" dirty="0" smtClean="0"/>
              <a:t>1398: </a:t>
            </a:r>
            <a:r>
              <a:rPr lang="en-US" dirty="0"/>
              <a:t>1867 </a:t>
            </a:r>
            <a:endParaRPr lang="en-US" dirty="0" smtClean="0"/>
          </a:p>
          <a:p>
            <a:r>
              <a:rPr lang="en-US" dirty="0" smtClean="0"/>
              <a:t>1399: Brigadoon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7650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70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1950</TotalTime>
  <Words>3201</Words>
  <Application>Microsoft Macintosh PowerPoint</Application>
  <PresentationFormat>On-screen Show (4:3)</PresentationFormat>
  <Paragraphs>670</Paragraphs>
  <Slides>98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99" baseType="lpstr">
      <vt:lpstr>Breeze</vt:lpstr>
      <vt:lpstr>Systems &amp; Applications: Introduction</vt:lpstr>
      <vt:lpstr>Roadmap</vt:lpstr>
      <vt:lpstr>Motivation</vt:lpstr>
      <vt:lpstr>Motivation</vt:lpstr>
      <vt:lpstr>Motivation</vt:lpstr>
      <vt:lpstr>Motivation</vt:lpstr>
      <vt:lpstr>Motivation</vt:lpstr>
      <vt:lpstr>Why Question-Answering?</vt:lpstr>
      <vt:lpstr>Why Question-Answering?</vt:lpstr>
      <vt:lpstr>Why Question-Answering?</vt:lpstr>
      <vt:lpstr>Why Question-Answering?</vt:lpstr>
      <vt:lpstr>Why Question Answering?</vt:lpstr>
      <vt:lpstr>Why Question Answering?</vt:lpstr>
      <vt:lpstr>Why Question Answering?</vt:lpstr>
      <vt:lpstr>Why Question Answering?</vt:lpstr>
      <vt:lpstr>Why Question Answering?</vt:lpstr>
      <vt:lpstr>Why Question Answering?</vt:lpstr>
      <vt:lpstr>Search Engines &amp; QA</vt:lpstr>
      <vt:lpstr>Search Engines &amp; QA</vt:lpstr>
      <vt:lpstr>Search Engines &amp; QA</vt:lpstr>
      <vt:lpstr>Perspectives on QA</vt:lpstr>
      <vt:lpstr>Perspectives on QA</vt:lpstr>
      <vt:lpstr>Perspectives on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573 Structure</vt:lpstr>
      <vt:lpstr>573 Structure</vt:lpstr>
      <vt:lpstr>573 Structure</vt:lpstr>
      <vt:lpstr>573 Structure</vt:lpstr>
      <vt:lpstr>573 Structure</vt:lpstr>
      <vt:lpstr>573 Structure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Presentation</vt:lpstr>
      <vt:lpstr>Presentation</vt:lpstr>
      <vt:lpstr>Presentation</vt:lpstr>
      <vt:lpstr>Presentation</vt:lpstr>
      <vt:lpstr>Presentation</vt:lpstr>
      <vt:lpstr>Working in Teams</vt:lpstr>
      <vt:lpstr>Working in Teams</vt:lpstr>
      <vt:lpstr>Working in Teams</vt:lpstr>
      <vt:lpstr>Working in Teams</vt:lpstr>
      <vt:lpstr>Working in Teams</vt:lpstr>
      <vt:lpstr>First Task</vt:lpstr>
      <vt:lpstr>Resources</vt:lpstr>
      <vt:lpstr>Resources</vt:lpstr>
      <vt:lpstr>Resources</vt:lpstr>
      <vt:lpstr>Resources</vt:lpstr>
      <vt:lpstr>Resources: Patas</vt:lpstr>
      <vt:lpstr>Shared Task Evaluations </vt:lpstr>
      <vt:lpstr>Shared Task Evaluations </vt:lpstr>
      <vt:lpstr>Shared Task Evaluations </vt:lpstr>
      <vt:lpstr>Shared Task Evaluations </vt:lpstr>
      <vt:lpstr>Shared Task Evaluations </vt:lpstr>
      <vt:lpstr>Shared Task Evaluation</vt:lpstr>
      <vt:lpstr>Shared Task Evaluation</vt:lpstr>
      <vt:lpstr>Shared Task Evaluation</vt:lpstr>
      <vt:lpstr>Shared Task Evaluation</vt:lpstr>
      <vt:lpstr>Shared Task Evaluation</vt:lpstr>
      <vt:lpstr>Shared Task Evaluation</vt:lpstr>
      <vt:lpstr>Shared Tasks: Perspective</vt:lpstr>
      <vt:lpstr>Shared Tasks: Perspective</vt:lpstr>
      <vt:lpstr>Shared Tasks: Perspective</vt:lpstr>
      <vt:lpstr>TREC Tracks</vt:lpstr>
      <vt:lpstr>TREC Tracks</vt:lpstr>
      <vt:lpstr>TREC Tracks</vt:lpstr>
      <vt:lpstr>TREC Tracks</vt:lpstr>
      <vt:lpstr>TREC Tracks</vt:lpstr>
      <vt:lpstr>TREC Tracks</vt:lpstr>
      <vt:lpstr>TREC Tracks</vt:lpstr>
      <vt:lpstr>Current TREC tracks</vt:lpstr>
      <vt:lpstr>Other Shared Tasks</vt:lpstr>
      <vt:lpstr>Other Shared Tasks</vt:lpstr>
      <vt:lpstr>Other Shared Tasks</vt:lpstr>
      <vt:lpstr>Other Shared Tasks</vt:lpstr>
      <vt:lpstr>TREC Question-Answering</vt:lpstr>
      <vt:lpstr>TREC Question-Answering</vt:lpstr>
      <vt:lpstr>TREC Question-Answering</vt:lpstr>
      <vt:lpstr>TREC Question-Answering</vt:lpstr>
      <vt:lpstr>TREC Question-Answering</vt:lpstr>
      <vt:lpstr>TREC Question-Answering</vt:lpstr>
      <vt:lpstr>Questions</vt:lpstr>
      <vt:lpstr>Questions</vt:lpstr>
      <vt:lpstr>Documents</vt:lpstr>
      <vt:lpstr>Answer Keys</vt:lpstr>
      <vt:lpstr>Reminder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&amp; Applications: Introduction</dc:title>
  <dc:creator>Gina-Anne Levow</dc:creator>
  <cp:lastModifiedBy>Gina-Anne Levow</cp:lastModifiedBy>
  <cp:revision>36</cp:revision>
  <dcterms:created xsi:type="dcterms:W3CDTF">2011-03-29T06:13:34Z</dcterms:created>
  <dcterms:modified xsi:type="dcterms:W3CDTF">2013-04-02T17:51:18Z</dcterms:modified>
</cp:coreProperties>
</file>