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95" r:id="rId5"/>
    <p:sldId id="260" r:id="rId6"/>
    <p:sldId id="296" r:id="rId7"/>
    <p:sldId id="297" r:id="rId8"/>
    <p:sldId id="298" r:id="rId9"/>
    <p:sldId id="299" r:id="rId10"/>
    <p:sldId id="261" r:id="rId11"/>
    <p:sldId id="300" r:id="rId12"/>
    <p:sldId id="262" r:id="rId13"/>
    <p:sldId id="301" r:id="rId14"/>
    <p:sldId id="302" r:id="rId15"/>
    <p:sldId id="305" r:id="rId16"/>
    <p:sldId id="303" r:id="rId17"/>
    <p:sldId id="304" r:id="rId18"/>
    <p:sldId id="306" r:id="rId19"/>
    <p:sldId id="263" r:id="rId20"/>
    <p:sldId id="307" r:id="rId21"/>
    <p:sldId id="308" r:id="rId22"/>
    <p:sldId id="309" r:id="rId23"/>
    <p:sldId id="264" r:id="rId24"/>
    <p:sldId id="310" r:id="rId25"/>
    <p:sldId id="311" r:id="rId26"/>
    <p:sldId id="312" r:id="rId27"/>
    <p:sldId id="313" r:id="rId28"/>
    <p:sldId id="265" r:id="rId29"/>
    <p:sldId id="314" r:id="rId30"/>
    <p:sldId id="315" r:id="rId31"/>
    <p:sldId id="316" r:id="rId32"/>
    <p:sldId id="317" r:id="rId33"/>
    <p:sldId id="318" r:id="rId34"/>
    <p:sldId id="266" r:id="rId35"/>
    <p:sldId id="321" r:id="rId36"/>
    <p:sldId id="267" r:id="rId37"/>
    <p:sldId id="319" r:id="rId38"/>
    <p:sldId id="320" r:id="rId39"/>
    <p:sldId id="269" r:id="rId40"/>
    <p:sldId id="270" r:id="rId41"/>
    <p:sldId id="271" r:id="rId42"/>
    <p:sldId id="272" r:id="rId43"/>
    <p:sldId id="273" r:id="rId44"/>
    <p:sldId id="274" r:id="rId45"/>
    <p:sldId id="275" r:id="rId46"/>
    <p:sldId id="276" r:id="rId47"/>
    <p:sldId id="277" r:id="rId48"/>
    <p:sldId id="278" r:id="rId49"/>
    <p:sldId id="279" r:id="rId50"/>
    <p:sldId id="280" r:id="rId51"/>
    <p:sldId id="281" r:id="rId52"/>
    <p:sldId id="282" r:id="rId53"/>
    <p:sldId id="283" r:id="rId54"/>
    <p:sldId id="284" r:id="rId55"/>
    <p:sldId id="285" r:id="rId56"/>
    <p:sldId id="286" r:id="rId57"/>
    <p:sldId id="287" r:id="rId58"/>
    <p:sldId id="288" r:id="rId59"/>
    <p:sldId id="289" r:id="rId60"/>
    <p:sldId id="29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43" r:id="rId69"/>
    <p:sldId id="345" r:id="rId70"/>
    <p:sldId id="346" r:id="rId71"/>
    <p:sldId id="347" r:id="rId72"/>
    <p:sldId id="348" r:id="rId73"/>
    <p:sldId id="344" r:id="rId74"/>
    <p:sldId id="349" r:id="rId75"/>
    <p:sldId id="329" r:id="rId76"/>
    <p:sldId id="330" r:id="rId77"/>
    <p:sldId id="331" r:id="rId78"/>
    <p:sldId id="332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50" r:id="rId89"/>
    <p:sldId id="352" r:id="rId90"/>
    <p:sldId id="361" r:id="rId91"/>
    <p:sldId id="362" r:id="rId92"/>
    <p:sldId id="351" r:id="rId93"/>
    <p:sldId id="363" r:id="rId94"/>
    <p:sldId id="364" r:id="rId95"/>
    <p:sldId id="353" r:id="rId96"/>
    <p:sldId id="365" r:id="rId97"/>
    <p:sldId id="366" r:id="rId98"/>
    <p:sldId id="367" r:id="rId99"/>
    <p:sldId id="354" r:id="rId100"/>
    <p:sldId id="355" r:id="rId101"/>
    <p:sldId id="368" r:id="rId102"/>
    <p:sldId id="369" r:id="rId103"/>
    <p:sldId id="356" r:id="rId104"/>
    <p:sldId id="370" r:id="rId105"/>
    <p:sldId id="371" r:id="rId106"/>
    <p:sldId id="357" r:id="rId107"/>
    <p:sldId id="372" r:id="rId108"/>
    <p:sldId id="373" r:id="rId109"/>
    <p:sldId id="358" r:id="rId110"/>
    <p:sldId id="374" r:id="rId111"/>
    <p:sldId id="375" r:id="rId112"/>
    <p:sldId id="359" r:id="rId113"/>
    <p:sldId id="376" r:id="rId114"/>
    <p:sldId id="360" r:id="rId1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printerSettings" Target="printerSettings/printerSettings1.bin"/><Relationship Id="rId117" Type="http://schemas.openxmlformats.org/officeDocument/2006/relationships/presProps" Target="presProps.xml"/><Relationship Id="rId118" Type="http://schemas.openxmlformats.org/officeDocument/2006/relationships/viewProps" Target="viewProps.xml"/><Relationship Id="rId119" Type="http://schemas.openxmlformats.org/officeDocument/2006/relationships/theme" Target="theme/theme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56D1064-7F2B-834B-8F69-7405916E36C0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2C6DD2C-8C2D-E740-8573-087D9EFBBB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Question-Answering:</a:t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dirty="0" smtClean="0"/>
              <a:t>April 4</a:t>
            </a:r>
            <a:r>
              <a:rPr lang="en-US" dirty="0" smtClean="0"/>
              <a:t>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96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Novice </a:t>
            </a:r>
          </a:p>
          <a:p>
            <a:pPr lvl="1"/>
            <a:r>
              <a:rPr lang="en-US" dirty="0" smtClean="0"/>
              <a:t>Understand capabilities/limitations of system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559049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Question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</a:t>
            </a:r>
            <a:endParaRPr lang="en-US" dirty="0"/>
          </a:p>
          <a:p>
            <a:pPr lvl="1"/>
            <a:r>
              <a:rPr lang="en-US" dirty="0" smtClean="0"/>
              <a:t>“Shallow &amp; deep parsing, </a:t>
            </a:r>
            <a:r>
              <a:rPr lang="en-US" dirty="0"/>
              <a:t>logical forms, semantic role labels, </a:t>
            </a:r>
            <a:r>
              <a:rPr lang="en-US" dirty="0" err="1"/>
              <a:t>coreference</a:t>
            </a:r>
            <a:r>
              <a:rPr lang="en-US" dirty="0"/>
              <a:t>, relations, named entities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2550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Question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</a:t>
            </a:r>
            <a:endParaRPr lang="en-US" dirty="0"/>
          </a:p>
          <a:p>
            <a:pPr lvl="1"/>
            <a:r>
              <a:rPr lang="en-US" dirty="0" smtClean="0"/>
              <a:t>“Shallow &amp; deep parsing, </a:t>
            </a:r>
            <a:r>
              <a:rPr lang="en-US" dirty="0"/>
              <a:t>logical forms, semantic role labels, </a:t>
            </a:r>
            <a:r>
              <a:rPr lang="en-US" dirty="0" err="1"/>
              <a:t>coreference</a:t>
            </a:r>
            <a:r>
              <a:rPr lang="en-US" dirty="0"/>
              <a:t>, relations, named entities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Question analysis: question types, components</a:t>
            </a:r>
          </a:p>
          <a:p>
            <a:r>
              <a:rPr lang="en-US" dirty="0" smtClean="0"/>
              <a:t>Focus &amp; LAT detection: </a:t>
            </a:r>
          </a:p>
          <a:p>
            <a:pPr lvl="1"/>
            <a:r>
              <a:rPr lang="en-US" dirty="0" smtClean="0"/>
              <a:t>Finds lexical answer type and part of clue to replace with answer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9482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Question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Uses</a:t>
            </a:r>
            <a:endParaRPr lang="en-US" dirty="0"/>
          </a:p>
          <a:p>
            <a:pPr lvl="1"/>
            <a:r>
              <a:rPr lang="en-US" dirty="0" smtClean="0"/>
              <a:t>“Shallow &amp; deep parsing, </a:t>
            </a:r>
            <a:r>
              <a:rPr lang="en-US" dirty="0"/>
              <a:t>logical forms, semantic role labels, </a:t>
            </a:r>
            <a:r>
              <a:rPr lang="en-US" dirty="0" err="1"/>
              <a:t>coreference</a:t>
            </a:r>
            <a:r>
              <a:rPr lang="en-US" dirty="0"/>
              <a:t>, relations, named entities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Question analysis: question types, components</a:t>
            </a:r>
          </a:p>
          <a:p>
            <a:r>
              <a:rPr lang="en-US" dirty="0" smtClean="0"/>
              <a:t>Focus &amp; LAT detection: </a:t>
            </a:r>
          </a:p>
          <a:p>
            <a:pPr lvl="1"/>
            <a:r>
              <a:rPr lang="en-US" dirty="0" smtClean="0"/>
              <a:t>Finds lexical answer type and part of clue to replace with answer</a:t>
            </a:r>
          </a:p>
          <a:p>
            <a:r>
              <a:rPr lang="en-US" dirty="0" smtClean="0"/>
              <a:t>Relation detection: Syntactic or semantic </a:t>
            </a:r>
            <a:r>
              <a:rPr lang="en-US" dirty="0" err="1" smtClean="0"/>
              <a:t>rel’s</a:t>
            </a:r>
            <a:r>
              <a:rPr lang="en-US" dirty="0" smtClean="0"/>
              <a:t> in Q</a:t>
            </a:r>
          </a:p>
          <a:p>
            <a:r>
              <a:rPr lang="en-US" dirty="0" smtClean="0"/>
              <a:t>Decomposition: Breaks up complex Qs to solve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32153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Hypothesis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question analysis results to support search in resources and selection of answer candidates</a:t>
            </a:r>
          </a:p>
        </p:txBody>
      </p:sp>
    </p:spTree>
    <p:extLst>
      <p:ext uri="{BB962C8B-B14F-4D97-AF65-F5344CB8AC3E}">
        <p14:creationId xmlns:p14="http://schemas.microsoft.com/office/powerpoint/2010/main" val="310613033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Hypothesis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question analysis results to support search in resources and selection of answer candidates</a:t>
            </a:r>
          </a:p>
          <a:p>
            <a:r>
              <a:rPr lang="en-US" dirty="0" smtClean="0"/>
              <a:t>‘Primary search’:</a:t>
            </a:r>
          </a:p>
          <a:p>
            <a:pPr lvl="1"/>
            <a:r>
              <a:rPr lang="en-US" dirty="0" smtClean="0"/>
              <a:t>Recall-oriented search returning 250 candidates</a:t>
            </a:r>
          </a:p>
          <a:p>
            <a:pPr lvl="1"/>
            <a:r>
              <a:rPr lang="en-US" dirty="0" smtClean="0"/>
              <a:t>Document- &amp; passage-retrieval as well as KB search</a:t>
            </a:r>
          </a:p>
        </p:txBody>
      </p:sp>
    </p:spTree>
    <p:extLst>
      <p:ext uri="{BB962C8B-B14F-4D97-AF65-F5344CB8AC3E}">
        <p14:creationId xmlns:p14="http://schemas.microsoft.com/office/powerpoint/2010/main" val="340689250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Hypothesis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question analysis results to support search in resources and selection of answer candidates</a:t>
            </a:r>
          </a:p>
          <a:p>
            <a:r>
              <a:rPr lang="en-US" dirty="0" smtClean="0"/>
              <a:t>‘Primary search’:</a:t>
            </a:r>
          </a:p>
          <a:p>
            <a:pPr lvl="1"/>
            <a:r>
              <a:rPr lang="en-US" dirty="0" smtClean="0"/>
              <a:t>Recall-oriented search returning 250 candidates</a:t>
            </a:r>
          </a:p>
          <a:p>
            <a:pPr lvl="1"/>
            <a:r>
              <a:rPr lang="en-US" dirty="0" smtClean="0"/>
              <a:t>Document- &amp; passage-retrieval as well as KB search</a:t>
            </a:r>
          </a:p>
          <a:p>
            <a:r>
              <a:rPr lang="en-US" dirty="0" smtClean="0"/>
              <a:t>Candidate answer generation:</a:t>
            </a:r>
          </a:p>
          <a:p>
            <a:pPr lvl="1"/>
            <a:r>
              <a:rPr lang="en-US" dirty="0" smtClean="0"/>
              <a:t>Recall-oriented extracted of specific answer strings</a:t>
            </a:r>
          </a:p>
          <a:p>
            <a:pPr lvl="2"/>
            <a:r>
              <a:rPr lang="en-US" dirty="0" smtClean="0"/>
              <a:t>E.g. NER-based extraction from passages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4055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Filtering &amp;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Previous stages generated 100s of candidates</a:t>
            </a:r>
          </a:p>
          <a:p>
            <a:pPr lvl="1"/>
            <a:r>
              <a:rPr lang="en-US" dirty="0" smtClean="0"/>
              <a:t>Need to filter and rank </a:t>
            </a:r>
          </a:p>
        </p:txBody>
      </p:sp>
    </p:spTree>
    <p:extLst>
      <p:ext uri="{BB962C8B-B14F-4D97-AF65-F5344CB8AC3E}">
        <p14:creationId xmlns:p14="http://schemas.microsoft.com/office/powerpoint/2010/main" val="99644783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Filtering &amp;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Previous stages generated 100s of candidates</a:t>
            </a:r>
          </a:p>
          <a:p>
            <a:pPr lvl="1"/>
            <a:r>
              <a:rPr lang="en-US" dirty="0" smtClean="0"/>
              <a:t>Need to filter and rank </a:t>
            </a:r>
          </a:p>
          <a:p>
            <a:r>
              <a:rPr lang="en-US" dirty="0" smtClean="0"/>
              <a:t>Soft filtering:</a:t>
            </a:r>
          </a:p>
          <a:p>
            <a:pPr lvl="1"/>
            <a:r>
              <a:rPr lang="en-US" dirty="0" smtClean="0"/>
              <a:t>Lower resource techniques reduce candidates to ~100</a:t>
            </a:r>
          </a:p>
        </p:txBody>
      </p:sp>
    </p:spTree>
    <p:extLst>
      <p:ext uri="{BB962C8B-B14F-4D97-AF65-F5344CB8AC3E}">
        <p14:creationId xmlns:p14="http://schemas.microsoft.com/office/powerpoint/2010/main" val="103460089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Filtering &amp;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Previous stages generated 100s of candidates</a:t>
            </a:r>
          </a:p>
          <a:p>
            <a:pPr lvl="1"/>
            <a:r>
              <a:rPr lang="en-US" dirty="0" smtClean="0"/>
              <a:t>Need to filter and rank </a:t>
            </a:r>
          </a:p>
          <a:p>
            <a:r>
              <a:rPr lang="en-US" dirty="0" smtClean="0"/>
              <a:t>Soft filtering:</a:t>
            </a:r>
          </a:p>
          <a:p>
            <a:pPr lvl="1"/>
            <a:r>
              <a:rPr lang="en-US" dirty="0" smtClean="0"/>
              <a:t>Lower resource techniques reduce candidates to ~100</a:t>
            </a:r>
          </a:p>
          <a:p>
            <a:r>
              <a:rPr lang="en-US" dirty="0" smtClean="0"/>
              <a:t>Hypothesis &amp; Evidence scoring:</a:t>
            </a:r>
          </a:p>
          <a:p>
            <a:pPr lvl="1"/>
            <a:r>
              <a:rPr lang="en-US" dirty="0" smtClean="0"/>
              <a:t>Find more evidence to support candidate</a:t>
            </a:r>
          </a:p>
          <a:p>
            <a:pPr lvl="2"/>
            <a:r>
              <a:rPr lang="en-US" dirty="0" smtClean="0"/>
              <a:t>E.g. by passage retrieval augmenting query with candidate</a:t>
            </a:r>
          </a:p>
          <a:p>
            <a:pPr lvl="1"/>
            <a:r>
              <a:rPr lang="en-US" dirty="0" smtClean="0"/>
              <a:t>Many scoring </a:t>
            </a:r>
            <a:r>
              <a:rPr lang="en-US" dirty="0" err="1" smtClean="0"/>
              <a:t>fns</a:t>
            </a:r>
            <a:r>
              <a:rPr lang="en-US" dirty="0" smtClean="0"/>
              <a:t> and features, including IDF-weighted overlap, sequence matching, logical form alignment, temporal and spatial reasoning, </a:t>
            </a:r>
            <a:r>
              <a:rPr lang="en-US" dirty="0" err="1" smtClean="0"/>
              <a:t>etc</a:t>
            </a:r>
            <a:r>
              <a:rPr lang="en-US" dirty="0" smtClean="0"/>
              <a:t>, etc..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0075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71452" cy="1336956"/>
          </a:xfrm>
        </p:spPr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Answer Merging and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Merging:</a:t>
            </a:r>
          </a:p>
          <a:p>
            <a:pPr lvl="1"/>
            <a:r>
              <a:rPr lang="en-US" dirty="0" smtClean="0"/>
              <a:t>Uses matching, normalization, and </a:t>
            </a:r>
            <a:r>
              <a:rPr lang="en-US" dirty="0" err="1" smtClean="0"/>
              <a:t>coreference</a:t>
            </a:r>
            <a:r>
              <a:rPr lang="en-US" dirty="0" smtClean="0"/>
              <a:t> to integrate different forms of same concept</a:t>
            </a:r>
          </a:p>
          <a:p>
            <a:pPr lvl="2"/>
            <a:r>
              <a:rPr lang="en-US" dirty="0" smtClean="0"/>
              <a:t>e.g., ‘President Lincoln’ with ‘Honest Abe’</a:t>
            </a:r>
          </a:p>
        </p:txBody>
      </p:sp>
    </p:spTree>
    <p:extLst>
      <p:ext uri="{BB962C8B-B14F-4D97-AF65-F5344CB8AC3E}">
        <p14:creationId xmlns:p14="http://schemas.microsoft.com/office/powerpoint/2010/main" val="814675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Novice </a:t>
            </a:r>
          </a:p>
          <a:p>
            <a:pPr lvl="1"/>
            <a:r>
              <a:rPr lang="en-US" dirty="0" smtClean="0"/>
              <a:t>Understand capabilities/limitations of 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Expert</a:t>
            </a:r>
          </a:p>
          <a:p>
            <a:pPr lvl="1"/>
            <a:r>
              <a:rPr lang="en-US" dirty="0" smtClean="0"/>
              <a:t>Assume familiar with </a:t>
            </a:r>
            <a:r>
              <a:rPr lang="en-US" dirty="0" err="1" smtClean="0"/>
              <a:t>capabilties</a:t>
            </a:r>
            <a:endParaRPr lang="en-US" dirty="0" smtClean="0"/>
          </a:p>
          <a:p>
            <a:pPr lvl="1"/>
            <a:r>
              <a:rPr lang="en-US" dirty="0" smtClean="0"/>
              <a:t>Wants efficient information access</a:t>
            </a:r>
          </a:p>
          <a:p>
            <a:pPr lvl="1"/>
            <a:r>
              <a:rPr lang="en-US" dirty="0" smtClean="0"/>
              <a:t>Maybe desirable/willing to set up profile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8504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71452" cy="1336956"/>
          </a:xfrm>
        </p:spPr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Answer Merging and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Merging:</a:t>
            </a:r>
          </a:p>
          <a:p>
            <a:pPr lvl="1"/>
            <a:r>
              <a:rPr lang="en-US" dirty="0" smtClean="0"/>
              <a:t>Uses matching, normalization, and </a:t>
            </a:r>
            <a:r>
              <a:rPr lang="en-US" dirty="0" err="1" smtClean="0"/>
              <a:t>coreference</a:t>
            </a:r>
            <a:r>
              <a:rPr lang="en-US" dirty="0" smtClean="0"/>
              <a:t> to integrate different forms of same concept</a:t>
            </a:r>
          </a:p>
          <a:p>
            <a:pPr lvl="2"/>
            <a:r>
              <a:rPr lang="en-US" dirty="0" smtClean="0"/>
              <a:t>e.g., ‘President Lincoln’ with ‘Honest Abe’</a:t>
            </a:r>
          </a:p>
          <a:p>
            <a:r>
              <a:rPr lang="en-US" dirty="0" smtClean="0"/>
              <a:t>Ranking and Confidence estimation:</a:t>
            </a:r>
          </a:p>
          <a:p>
            <a:pPr lvl="1"/>
            <a:r>
              <a:rPr lang="en-US" dirty="0" smtClean="0"/>
              <a:t>Trained on large sets of questions and answers</a:t>
            </a:r>
          </a:p>
          <a:p>
            <a:pPr lvl="1"/>
            <a:r>
              <a:rPr lang="en-US" dirty="0" err="1" smtClean="0"/>
              <a:t>Metalearner</a:t>
            </a:r>
            <a:r>
              <a:rPr lang="en-US" dirty="0" smtClean="0"/>
              <a:t> built over intermediate domain learners</a:t>
            </a:r>
          </a:p>
          <a:p>
            <a:pPr lvl="2"/>
            <a:r>
              <a:rPr lang="en-US" dirty="0" smtClean="0"/>
              <a:t>Models built for different question classes</a:t>
            </a:r>
          </a:p>
        </p:txBody>
      </p:sp>
    </p:spTree>
    <p:extLst>
      <p:ext uri="{BB962C8B-B14F-4D97-AF65-F5344CB8AC3E}">
        <p14:creationId xmlns:p14="http://schemas.microsoft.com/office/powerpoint/2010/main" val="207551582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71452" cy="1336956"/>
          </a:xfrm>
        </p:spPr>
        <p:txBody>
          <a:bodyPr/>
          <a:lstStyle/>
          <a:p>
            <a:r>
              <a:rPr lang="en-US" dirty="0" smtClean="0"/>
              <a:t>Watson Components:</a:t>
            </a:r>
            <a:br>
              <a:rPr lang="en-US" dirty="0" smtClean="0"/>
            </a:br>
            <a:r>
              <a:rPr lang="en-US" dirty="0" smtClean="0"/>
              <a:t>Answer Merging and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Merging:</a:t>
            </a:r>
          </a:p>
          <a:p>
            <a:pPr lvl="1"/>
            <a:r>
              <a:rPr lang="en-US" dirty="0" smtClean="0"/>
              <a:t>Uses matching, normalization, and </a:t>
            </a:r>
            <a:r>
              <a:rPr lang="en-US" dirty="0" err="1" smtClean="0"/>
              <a:t>coreference</a:t>
            </a:r>
            <a:r>
              <a:rPr lang="en-US" dirty="0" smtClean="0"/>
              <a:t> to integrate different forms of same concept</a:t>
            </a:r>
          </a:p>
          <a:p>
            <a:pPr lvl="2"/>
            <a:r>
              <a:rPr lang="en-US" dirty="0" smtClean="0"/>
              <a:t>e.g., ‘President Lincoln’ with ‘Honest Abe’</a:t>
            </a:r>
          </a:p>
          <a:p>
            <a:r>
              <a:rPr lang="en-US" dirty="0" smtClean="0"/>
              <a:t>Ranking and Confidence estimation:</a:t>
            </a:r>
          </a:p>
          <a:p>
            <a:pPr lvl="1"/>
            <a:r>
              <a:rPr lang="en-US" dirty="0" smtClean="0"/>
              <a:t>Trained on large sets of questions and answers</a:t>
            </a:r>
          </a:p>
          <a:p>
            <a:pPr lvl="1"/>
            <a:r>
              <a:rPr lang="en-US" dirty="0" err="1" smtClean="0"/>
              <a:t>Metalearner</a:t>
            </a:r>
            <a:r>
              <a:rPr lang="en-US" dirty="0" smtClean="0"/>
              <a:t> built over intermediate domain learners</a:t>
            </a:r>
          </a:p>
          <a:p>
            <a:pPr lvl="2"/>
            <a:r>
              <a:rPr lang="en-US" dirty="0" smtClean="0"/>
              <a:t>Models built for different question classes</a:t>
            </a:r>
          </a:p>
          <a:p>
            <a:r>
              <a:rPr lang="en-US" dirty="0" smtClean="0"/>
              <a:t>Also tuned for speed, trained for strategy, betting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4974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Retuning to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system augmented with TREC-specific:</a:t>
            </a:r>
          </a:p>
          <a:p>
            <a:pPr lvl="1"/>
            <a:r>
              <a:rPr lang="en-US" dirty="0" smtClean="0"/>
              <a:t>Question analysis and classification</a:t>
            </a:r>
          </a:p>
          <a:p>
            <a:pPr lvl="1"/>
            <a:r>
              <a:rPr lang="en-US" dirty="0" smtClean="0"/>
              <a:t>Answer extraction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Used PIQUANT and </a:t>
            </a:r>
            <a:r>
              <a:rPr lang="en-US" dirty="0" err="1" smtClean="0"/>
              <a:t>OpenEphyra</a:t>
            </a:r>
            <a:r>
              <a:rPr lang="en-US" dirty="0" smtClean="0"/>
              <a:t> answer typing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733195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Retuning to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system augmented with TREC-specific:</a:t>
            </a:r>
          </a:p>
          <a:p>
            <a:pPr lvl="1"/>
            <a:r>
              <a:rPr lang="en-US" dirty="0" smtClean="0"/>
              <a:t>Question analysis and classification</a:t>
            </a:r>
          </a:p>
          <a:p>
            <a:pPr lvl="1"/>
            <a:r>
              <a:rPr lang="en-US" dirty="0" smtClean="0"/>
              <a:t>Answer extraction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Used PIQUANT and </a:t>
            </a:r>
            <a:r>
              <a:rPr lang="en-US" dirty="0" err="1" smtClean="0"/>
              <a:t>OpenEphyra</a:t>
            </a:r>
            <a:r>
              <a:rPr lang="en-US" dirty="0" smtClean="0"/>
              <a:t> answer typing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2008: </a:t>
            </a:r>
            <a:r>
              <a:rPr lang="en-US" dirty="0" err="1" smtClean="0"/>
              <a:t>Unadapted</a:t>
            </a:r>
            <a:r>
              <a:rPr lang="en-US" dirty="0" smtClean="0"/>
              <a:t>: 35% -&gt; Adapted: 60%</a:t>
            </a:r>
          </a:p>
          <a:p>
            <a:pPr lvl="1"/>
            <a:r>
              <a:rPr lang="en-US" dirty="0" smtClean="0"/>
              <a:t>2010: </a:t>
            </a:r>
            <a:r>
              <a:rPr lang="en-US" dirty="0" err="1" smtClean="0"/>
              <a:t>Unadapted</a:t>
            </a:r>
            <a:r>
              <a:rPr lang="en-US" dirty="0" smtClean="0"/>
              <a:t>: 51% -&gt; Adapted: 67%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94904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components, analyses similar to TREC QA</a:t>
            </a:r>
          </a:p>
          <a:p>
            <a:pPr lvl="1"/>
            <a:r>
              <a:rPr lang="en-US" dirty="0" smtClean="0"/>
              <a:t>Question analysis </a:t>
            </a:r>
            <a:r>
              <a:rPr lang="en-US" dirty="0" smtClean="0">
                <a:sym typeface="Wingdings"/>
              </a:rPr>
              <a:t>Passage Retrieval  Answer </a:t>
            </a:r>
            <a:r>
              <a:rPr lang="en-US" dirty="0" err="1" smtClean="0">
                <a:sym typeface="Wingdings"/>
              </a:rPr>
              <a:t>extr</a:t>
            </a:r>
            <a:r>
              <a:rPr lang="en-US" dirty="0" smtClean="0">
                <a:sym typeface="Wingdings"/>
              </a:rPr>
              <a:t>.</a:t>
            </a:r>
          </a:p>
          <a:p>
            <a:pPr lvl="2"/>
            <a:r>
              <a:rPr lang="en-US" dirty="0" smtClean="0">
                <a:sym typeface="Wingdings"/>
              </a:rPr>
              <a:t>May differ in detail, e.g. complex puzzle questions</a:t>
            </a:r>
          </a:p>
          <a:p>
            <a:r>
              <a:rPr lang="en-US" dirty="0" smtClean="0">
                <a:sym typeface="Wingdings"/>
              </a:rPr>
              <a:t>Some additional:</a:t>
            </a:r>
          </a:p>
          <a:p>
            <a:pPr lvl="1"/>
            <a:r>
              <a:rPr lang="en-US" dirty="0" smtClean="0">
                <a:sym typeface="Wingdings"/>
              </a:rPr>
              <a:t>Intensive confidence scoring, strategizing, betting</a:t>
            </a:r>
          </a:p>
          <a:p>
            <a:r>
              <a:rPr lang="en-US" dirty="0" smtClean="0">
                <a:sym typeface="Wingdings"/>
              </a:rPr>
              <a:t>Some interesting assets:</a:t>
            </a:r>
          </a:p>
          <a:p>
            <a:pPr lvl="1"/>
            <a:r>
              <a:rPr lang="en-US" dirty="0" smtClean="0">
                <a:sym typeface="Wingdings"/>
              </a:rPr>
              <a:t>Lots of QA training data, sparring matches</a:t>
            </a:r>
          </a:p>
          <a:p>
            <a:r>
              <a:rPr lang="en-US" dirty="0" smtClean="0">
                <a:sym typeface="Wingdings"/>
              </a:rPr>
              <a:t>Interesting approaches:</a:t>
            </a:r>
          </a:p>
          <a:p>
            <a:pPr lvl="1"/>
            <a:r>
              <a:rPr lang="en-US" dirty="0" smtClean="0">
                <a:sym typeface="Wingdings"/>
              </a:rPr>
              <a:t>Parallel mixtures of experts; breadth, depth of NLP</a:t>
            </a:r>
          </a:p>
        </p:txBody>
      </p:sp>
    </p:spTree>
    <p:extLst>
      <p:ext uri="{BB962C8B-B14F-4D97-AF65-F5344CB8AC3E}">
        <p14:creationId xmlns:p14="http://schemas.microsoft.com/office/powerpoint/2010/main" val="366555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</p:txBody>
      </p:sp>
    </p:spTree>
    <p:extLst>
      <p:ext uri="{BB962C8B-B14F-4D97-AF65-F5344CB8AC3E}">
        <p14:creationId xmlns:p14="http://schemas.microsoft.com/office/powerpoint/2010/main" val="3153797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Factual questions:</a:t>
            </a:r>
          </a:p>
          <a:p>
            <a:pPr lvl="1"/>
            <a:r>
              <a:rPr lang="en-US" dirty="0" smtClean="0"/>
              <a:t>Yes/no;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</p:txBody>
      </p:sp>
    </p:spTree>
    <p:extLst>
      <p:ext uri="{BB962C8B-B14F-4D97-AF65-F5344CB8AC3E}">
        <p14:creationId xmlns:p14="http://schemas.microsoft.com/office/powerpoint/2010/main" val="390702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Factual questions:</a:t>
            </a:r>
          </a:p>
          <a:p>
            <a:pPr lvl="1"/>
            <a:r>
              <a:rPr lang="en-US" dirty="0" smtClean="0"/>
              <a:t>Yes/no;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ary dramatically in difficulty</a:t>
            </a:r>
          </a:p>
          <a:p>
            <a:pPr lvl="2"/>
            <a:r>
              <a:rPr lang="en-US" dirty="0" smtClean="0"/>
              <a:t>Factoid, List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44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Factual questions:</a:t>
            </a:r>
          </a:p>
          <a:p>
            <a:pPr lvl="1"/>
            <a:r>
              <a:rPr lang="en-US" dirty="0" smtClean="0"/>
              <a:t>Yes/no;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ary dramatically in difficulty</a:t>
            </a:r>
          </a:p>
          <a:p>
            <a:pPr lvl="2"/>
            <a:r>
              <a:rPr lang="en-US" dirty="0" smtClean="0"/>
              <a:t>Factoid, List</a:t>
            </a:r>
          </a:p>
          <a:p>
            <a:pPr lvl="2"/>
            <a:r>
              <a:rPr lang="en-US" dirty="0" smtClean="0"/>
              <a:t>Definitions</a:t>
            </a:r>
          </a:p>
          <a:p>
            <a:pPr lvl="2"/>
            <a:r>
              <a:rPr lang="en-US" dirty="0" smtClean="0"/>
              <a:t>Why/how..</a:t>
            </a:r>
          </a:p>
        </p:txBody>
      </p:sp>
    </p:spTree>
    <p:extLst>
      <p:ext uri="{BB962C8B-B14F-4D97-AF65-F5344CB8AC3E}">
        <p14:creationId xmlns:p14="http://schemas.microsoft.com/office/powerpoint/2010/main" val="4261809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Factual questions:</a:t>
            </a:r>
          </a:p>
          <a:p>
            <a:pPr lvl="1"/>
            <a:r>
              <a:rPr lang="en-US" dirty="0" smtClean="0"/>
              <a:t>Yes/no;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ary dramatically in difficulty</a:t>
            </a:r>
          </a:p>
          <a:p>
            <a:pPr lvl="2"/>
            <a:r>
              <a:rPr lang="en-US" dirty="0" smtClean="0"/>
              <a:t>Factoid, List</a:t>
            </a:r>
          </a:p>
          <a:p>
            <a:pPr lvl="2"/>
            <a:r>
              <a:rPr lang="en-US" dirty="0" smtClean="0"/>
              <a:t>Definitions</a:t>
            </a:r>
          </a:p>
          <a:p>
            <a:pPr lvl="2"/>
            <a:r>
              <a:rPr lang="en-US" dirty="0" smtClean="0"/>
              <a:t>Why/how..</a:t>
            </a:r>
          </a:p>
          <a:p>
            <a:pPr lvl="2"/>
            <a:r>
              <a:rPr lang="en-US" dirty="0" smtClean="0"/>
              <a:t>Open ended: ‘What happened?’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82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Factual questions:</a:t>
            </a:r>
          </a:p>
          <a:p>
            <a:pPr lvl="1"/>
            <a:r>
              <a:rPr lang="en-US" dirty="0" smtClean="0"/>
              <a:t>Yes/no;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ary dramatically in difficulty</a:t>
            </a:r>
          </a:p>
          <a:p>
            <a:pPr lvl="2"/>
            <a:r>
              <a:rPr lang="en-US" dirty="0" smtClean="0"/>
              <a:t>Factoid, List</a:t>
            </a:r>
          </a:p>
          <a:p>
            <a:pPr lvl="2"/>
            <a:r>
              <a:rPr lang="en-US" dirty="0" smtClean="0"/>
              <a:t>Definitions</a:t>
            </a:r>
          </a:p>
          <a:p>
            <a:pPr lvl="2"/>
            <a:r>
              <a:rPr lang="en-US" dirty="0" smtClean="0"/>
              <a:t>Why/how..</a:t>
            </a:r>
          </a:p>
          <a:p>
            <a:pPr lvl="2"/>
            <a:r>
              <a:rPr lang="en-US" dirty="0" smtClean="0"/>
              <a:t>Open ended: ‘What happened?’</a:t>
            </a:r>
          </a:p>
          <a:p>
            <a:pPr lvl="1"/>
            <a:r>
              <a:rPr lang="en-US" dirty="0" smtClean="0"/>
              <a:t>Affected by form</a:t>
            </a:r>
          </a:p>
          <a:p>
            <a:pPr lvl="2"/>
            <a:r>
              <a:rPr lang="en-US" dirty="0" smtClean="0"/>
              <a:t>Who was the first president?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61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factual </a:t>
            </a:r>
            <a:r>
              <a:rPr lang="en-US" dirty="0" err="1" smtClean="0"/>
              <a:t>vs</a:t>
            </a:r>
            <a:r>
              <a:rPr lang="en-US" dirty="0" smtClean="0"/>
              <a:t> opinion </a:t>
            </a:r>
            <a:r>
              <a:rPr lang="en-US" dirty="0" err="1" smtClean="0"/>
              <a:t>vs</a:t>
            </a:r>
            <a:r>
              <a:rPr lang="en-US" dirty="0" smtClean="0"/>
              <a:t> summary</a:t>
            </a:r>
          </a:p>
          <a:p>
            <a:r>
              <a:rPr lang="en-US" dirty="0" smtClean="0"/>
              <a:t>Factual questions:</a:t>
            </a:r>
          </a:p>
          <a:p>
            <a:pPr lvl="1"/>
            <a:r>
              <a:rPr lang="en-US" dirty="0" smtClean="0"/>
              <a:t>Yes/no; </a:t>
            </a:r>
            <a:r>
              <a:rPr lang="en-US" dirty="0" err="1" smtClean="0"/>
              <a:t>wh</a:t>
            </a:r>
            <a:r>
              <a:rPr lang="en-US" dirty="0" smtClean="0"/>
              <a:t>-questions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ary dramatically in difficulty</a:t>
            </a:r>
          </a:p>
          <a:p>
            <a:pPr lvl="2"/>
            <a:r>
              <a:rPr lang="en-US" dirty="0" smtClean="0"/>
              <a:t>Factoid, List</a:t>
            </a:r>
          </a:p>
          <a:p>
            <a:pPr lvl="2"/>
            <a:r>
              <a:rPr lang="en-US" dirty="0" smtClean="0"/>
              <a:t>Definitions</a:t>
            </a:r>
          </a:p>
          <a:p>
            <a:pPr lvl="2"/>
            <a:r>
              <a:rPr lang="en-US" dirty="0" smtClean="0"/>
              <a:t>Why/how..</a:t>
            </a:r>
          </a:p>
          <a:p>
            <a:pPr lvl="2"/>
            <a:r>
              <a:rPr lang="en-US" dirty="0" smtClean="0"/>
              <a:t>Open ended: ‘What happened?’</a:t>
            </a:r>
          </a:p>
          <a:p>
            <a:pPr lvl="1"/>
            <a:r>
              <a:rPr lang="en-US" dirty="0" smtClean="0"/>
              <a:t>Affected by form</a:t>
            </a:r>
          </a:p>
          <a:p>
            <a:pPr lvl="2"/>
            <a:r>
              <a:rPr lang="en-US" dirty="0" smtClean="0"/>
              <a:t>Who was the first president? </a:t>
            </a:r>
            <a:r>
              <a:rPr lang="en-US" dirty="0" err="1" smtClean="0"/>
              <a:t>Vs</a:t>
            </a:r>
            <a:r>
              <a:rPr lang="en-US" dirty="0" smtClean="0"/>
              <a:t> Name the first president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19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tests!</a:t>
            </a:r>
          </a:p>
        </p:txBody>
      </p:sp>
    </p:spTree>
    <p:extLst>
      <p:ext uri="{BB962C8B-B14F-4D97-AF65-F5344CB8AC3E}">
        <p14:creationId xmlns:p14="http://schemas.microsoft.com/office/powerpoint/2010/main" val="59660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Dimensions of the problem</a:t>
            </a:r>
          </a:p>
          <a:p>
            <a:r>
              <a:rPr lang="en-US" dirty="0" smtClean="0"/>
              <a:t>A (very) brief history</a:t>
            </a:r>
          </a:p>
          <a:p>
            <a:r>
              <a:rPr lang="en-US" dirty="0" smtClean="0"/>
              <a:t>Architecture of a QA system</a:t>
            </a:r>
          </a:p>
          <a:p>
            <a:r>
              <a:rPr lang="en-US" dirty="0" smtClean="0"/>
              <a:t>QA and resources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Challenges</a:t>
            </a:r>
            <a:endParaRPr lang="en-US" dirty="0"/>
          </a:p>
          <a:p>
            <a:r>
              <a:rPr lang="en-US" dirty="0" smtClean="0"/>
              <a:t>Logistics Check-in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38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tests!</a:t>
            </a:r>
          </a:p>
          <a:p>
            <a:pPr lvl="1"/>
            <a:r>
              <a:rPr lang="en-US" dirty="0" smtClean="0"/>
              <a:t>Form:</a:t>
            </a:r>
          </a:p>
          <a:p>
            <a:pPr lvl="2"/>
            <a:r>
              <a:rPr lang="en-US" dirty="0" smtClean="0"/>
              <a:t>Short answer</a:t>
            </a:r>
          </a:p>
          <a:p>
            <a:pPr lvl="2"/>
            <a:r>
              <a:rPr lang="en-US" dirty="0" smtClean="0"/>
              <a:t>Long answer</a:t>
            </a:r>
          </a:p>
          <a:p>
            <a:pPr lvl="2"/>
            <a:r>
              <a:rPr lang="en-US" dirty="0" smtClean="0"/>
              <a:t>Narrative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3642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 tests!</a:t>
            </a:r>
          </a:p>
          <a:p>
            <a:pPr lvl="1"/>
            <a:r>
              <a:rPr lang="en-US" dirty="0" smtClean="0"/>
              <a:t>Form:</a:t>
            </a:r>
          </a:p>
          <a:p>
            <a:pPr lvl="2"/>
            <a:r>
              <a:rPr lang="en-US" dirty="0" smtClean="0"/>
              <a:t>Short answer</a:t>
            </a:r>
          </a:p>
          <a:p>
            <a:pPr lvl="2"/>
            <a:r>
              <a:rPr lang="en-US" dirty="0" smtClean="0"/>
              <a:t>Long answer</a:t>
            </a:r>
          </a:p>
          <a:p>
            <a:pPr lvl="2"/>
            <a:r>
              <a:rPr lang="en-US" dirty="0" smtClean="0"/>
              <a:t>Narrative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Processing:</a:t>
            </a:r>
          </a:p>
          <a:p>
            <a:pPr lvl="2"/>
            <a:r>
              <a:rPr lang="en-US" dirty="0" smtClean="0"/>
              <a:t>Extractive </a:t>
            </a:r>
            <a:r>
              <a:rPr lang="en-US" dirty="0" err="1" smtClean="0"/>
              <a:t>vs</a:t>
            </a:r>
            <a:r>
              <a:rPr lang="en-US" dirty="0" smtClean="0"/>
              <a:t> generated </a:t>
            </a:r>
            <a:r>
              <a:rPr lang="en-US" dirty="0" err="1" smtClean="0"/>
              <a:t>vs</a:t>
            </a:r>
            <a:r>
              <a:rPr lang="en-US" dirty="0" smtClean="0"/>
              <a:t> synthetic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5199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tests!</a:t>
            </a:r>
          </a:p>
          <a:p>
            <a:pPr lvl="1"/>
            <a:r>
              <a:rPr lang="en-US" dirty="0" smtClean="0"/>
              <a:t>Form:</a:t>
            </a:r>
          </a:p>
          <a:p>
            <a:pPr lvl="2"/>
            <a:r>
              <a:rPr lang="en-US" dirty="0" smtClean="0"/>
              <a:t>Short answer</a:t>
            </a:r>
          </a:p>
          <a:p>
            <a:pPr lvl="2"/>
            <a:r>
              <a:rPr lang="en-US" dirty="0" smtClean="0"/>
              <a:t>Long answer</a:t>
            </a:r>
          </a:p>
          <a:p>
            <a:pPr lvl="2"/>
            <a:r>
              <a:rPr lang="en-US" dirty="0" smtClean="0"/>
              <a:t>Narrative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Processing:</a:t>
            </a:r>
          </a:p>
          <a:p>
            <a:pPr lvl="2"/>
            <a:r>
              <a:rPr lang="en-US" dirty="0" smtClean="0"/>
              <a:t>Extractive </a:t>
            </a:r>
            <a:r>
              <a:rPr lang="en-US" dirty="0" err="1" smtClean="0"/>
              <a:t>vs</a:t>
            </a:r>
            <a:r>
              <a:rPr lang="en-US" dirty="0" smtClean="0"/>
              <a:t> generated </a:t>
            </a:r>
            <a:r>
              <a:rPr lang="en-US" dirty="0" err="1" smtClean="0"/>
              <a:t>vs</a:t>
            </a:r>
            <a:r>
              <a:rPr lang="en-US" dirty="0" smtClean="0"/>
              <a:t> synthetic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 the limit -&gt; summarization</a:t>
            </a:r>
          </a:p>
          <a:p>
            <a:pPr lvl="2"/>
            <a:r>
              <a:rPr lang="en-US" i="1" dirty="0" smtClean="0"/>
              <a:t>What is the book about?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9326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an answer good?</a:t>
            </a:r>
          </a:p>
        </p:txBody>
      </p:sp>
    </p:spTree>
    <p:extLst>
      <p:ext uri="{BB962C8B-B14F-4D97-AF65-F5344CB8AC3E}">
        <p14:creationId xmlns:p14="http://schemas.microsoft.com/office/powerpoint/2010/main" val="1524230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an answer good?</a:t>
            </a:r>
          </a:p>
          <a:p>
            <a:pPr lvl="1"/>
            <a:r>
              <a:rPr lang="en-US" dirty="0" smtClean="0"/>
              <a:t>Bare answer</a:t>
            </a:r>
          </a:p>
        </p:txBody>
      </p:sp>
    </p:spTree>
    <p:extLst>
      <p:ext uri="{BB962C8B-B14F-4D97-AF65-F5344CB8AC3E}">
        <p14:creationId xmlns:p14="http://schemas.microsoft.com/office/powerpoint/2010/main" val="3508436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an answer good?</a:t>
            </a:r>
          </a:p>
          <a:p>
            <a:pPr lvl="1"/>
            <a:r>
              <a:rPr lang="en-US" dirty="0" smtClean="0"/>
              <a:t>Bare answer</a:t>
            </a:r>
          </a:p>
          <a:p>
            <a:pPr lvl="1"/>
            <a:r>
              <a:rPr lang="en-US" dirty="0" smtClean="0"/>
              <a:t>Longer with justification</a:t>
            </a:r>
          </a:p>
        </p:txBody>
      </p:sp>
    </p:spTree>
    <p:extLst>
      <p:ext uri="{BB962C8B-B14F-4D97-AF65-F5344CB8AC3E}">
        <p14:creationId xmlns:p14="http://schemas.microsoft.com/office/powerpoint/2010/main" val="2918415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an answer good?</a:t>
            </a:r>
          </a:p>
          <a:p>
            <a:pPr lvl="1"/>
            <a:r>
              <a:rPr lang="en-US" dirty="0" smtClean="0"/>
              <a:t>Bare answer</a:t>
            </a:r>
          </a:p>
          <a:p>
            <a:pPr lvl="1"/>
            <a:r>
              <a:rPr lang="en-US" dirty="0" smtClean="0"/>
              <a:t>Longer with justification</a:t>
            </a:r>
          </a:p>
          <a:p>
            <a:pPr lvl="2"/>
            <a:r>
              <a:rPr lang="en-US" dirty="0" smtClean="0"/>
              <a:t>Implementation </a:t>
            </a:r>
            <a:r>
              <a:rPr lang="en-US" dirty="0" err="1" smtClean="0"/>
              <a:t>vs</a:t>
            </a:r>
            <a:r>
              <a:rPr lang="en-US" dirty="0" smtClean="0"/>
              <a:t> Usability</a:t>
            </a:r>
          </a:p>
          <a:p>
            <a:pPr lvl="2"/>
            <a:endParaRPr lang="en-US" dirty="0"/>
          </a:p>
          <a:p>
            <a:r>
              <a:rPr lang="en-US" dirty="0" smtClean="0"/>
              <a:t>QA interfaces still rudimentary</a:t>
            </a:r>
          </a:p>
          <a:p>
            <a:pPr lvl="1"/>
            <a:r>
              <a:rPr lang="en-US" dirty="0" smtClean="0"/>
              <a:t>Ideally should be</a:t>
            </a:r>
          </a:p>
        </p:txBody>
      </p:sp>
    </p:spTree>
    <p:extLst>
      <p:ext uri="{BB962C8B-B14F-4D97-AF65-F5344CB8AC3E}">
        <p14:creationId xmlns:p14="http://schemas.microsoft.com/office/powerpoint/2010/main" val="3236010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an answer good?</a:t>
            </a:r>
          </a:p>
          <a:p>
            <a:pPr lvl="1"/>
            <a:r>
              <a:rPr lang="en-US" dirty="0" smtClean="0"/>
              <a:t>Bare answer</a:t>
            </a:r>
          </a:p>
          <a:p>
            <a:pPr lvl="1"/>
            <a:r>
              <a:rPr lang="en-US" dirty="0" smtClean="0"/>
              <a:t>Longer with justification</a:t>
            </a:r>
          </a:p>
          <a:p>
            <a:pPr lvl="2"/>
            <a:r>
              <a:rPr lang="en-US" dirty="0" smtClean="0"/>
              <a:t>Implementation </a:t>
            </a:r>
            <a:r>
              <a:rPr lang="en-US" dirty="0" err="1" smtClean="0"/>
              <a:t>vs</a:t>
            </a:r>
            <a:r>
              <a:rPr lang="en-US" dirty="0" smtClean="0"/>
              <a:t> Usability</a:t>
            </a:r>
          </a:p>
          <a:p>
            <a:pPr lvl="2"/>
            <a:endParaRPr lang="en-US" dirty="0"/>
          </a:p>
          <a:p>
            <a:r>
              <a:rPr lang="en-US" dirty="0" smtClean="0"/>
              <a:t>QA interfaces still rudimentary</a:t>
            </a:r>
          </a:p>
          <a:p>
            <a:pPr lvl="1"/>
            <a:r>
              <a:rPr lang="en-US" dirty="0" smtClean="0"/>
              <a:t>Ideally should be</a:t>
            </a:r>
          </a:p>
          <a:p>
            <a:pPr lvl="2"/>
            <a:r>
              <a:rPr lang="en-US" dirty="0" smtClean="0"/>
              <a:t>Interactive, support refinement, dialogic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52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(Very)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6207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Earliest systems: NL queries to databases (</a:t>
            </a:r>
            <a:r>
              <a:rPr lang="en-US" dirty="0" smtClean="0"/>
              <a:t>60s</a:t>
            </a:r>
            <a:r>
              <a:rPr lang="en-US" dirty="0" smtClean="0"/>
              <a:t>-70s)</a:t>
            </a:r>
          </a:p>
          <a:p>
            <a:pPr lvl="1"/>
            <a:r>
              <a:rPr lang="en-US" dirty="0" smtClean="0"/>
              <a:t>BASEBALL, LUNAR</a:t>
            </a:r>
          </a:p>
        </p:txBody>
      </p:sp>
    </p:spTree>
    <p:extLst>
      <p:ext uri="{BB962C8B-B14F-4D97-AF65-F5344CB8AC3E}">
        <p14:creationId xmlns:p14="http://schemas.microsoft.com/office/powerpoint/2010/main" val="28318179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(Very)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6207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Earliest systems: NL queries to databases (60-s-70s)</a:t>
            </a:r>
          </a:p>
          <a:p>
            <a:pPr lvl="1"/>
            <a:r>
              <a:rPr lang="en-US" dirty="0" smtClean="0"/>
              <a:t>BASEBALL, LUNAR</a:t>
            </a:r>
          </a:p>
          <a:p>
            <a:pPr lvl="1"/>
            <a:r>
              <a:rPr lang="en-US" dirty="0" smtClean="0"/>
              <a:t>Linguistically sophisticated: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yntax, semantics, quantification, ,,,</a:t>
            </a:r>
          </a:p>
        </p:txBody>
      </p:sp>
    </p:spTree>
    <p:extLst>
      <p:ext uri="{BB962C8B-B14F-4D97-AF65-F5344CB8AC3E}">
        <p14:creationId xmlns:p14="http://schemas.microsoft.com/office/powerpoint/2010/main" val="323801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/>
          </a:bodyPr>
          <a:lstStyle/>
          <a:p>
            <a:r>
              <a:rPr lang="en-US" dirty="0" smtClean="0"/>
              <a:t>Basic structure:</a:t>
            </a:r>
          </a:p>
          <a:p>
            <a:pPr lvl="1"/>
            <a:r>
              <a:rPr lang="en-US" dirty="0" smtClean="0"/>
              <a:t>Question analysis</a:t>
            </a:r>
          </a:p>
          <a:p>
            <a:pPr lvl="1"/>
            <a:r>
              <a:rPr lang="en-US" dirty="0" smtClean="0"/>
              <a:t>Answer search</a:t>
            </a:r>
          </a:p>
          <a:p>
            <a:pPr lvl="1"/>
            <a:r>
              <a:rPr lang="en-US" dirty="0" smtClean="0"/>
              <a:t>Answer selection and presentation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4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(Very)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6207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Earliest systems: NL queries to databases (60-s-70s)</a:t>
            </a:r>
          </a:p>
          <a:p>
            <a:pPr lvl="1"/>
            <a:r>
              <a:rPr lang="en-US" dirty="0" smtClean="0"/>
              <a:t>BASEBALL, LUNAR</a:t>
            </a:r>
          </a:p>
          <a:p>
            <a:pPr lvl="1"/>
            <a:r>
              <a:rPr lang="en-US" dirty="0" smtClean="0"/>
              <a:t>Linguistically sophisticated: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yntax, semantics, quantification, ,,,</a:t>
            </a:r>
          </a:p>
          <a:p>
            <a:pPr lvl="1"/>
            <a:r>
              <a:rPr lang="en-US" dirty="0" smtClean="0"/>
              <a:t>Restricted domain!</a:t>
            </a:r>
          </a:p>
        </p:txBody>
      </p:sp>
    </p:spTree>
    <p:extLst>
      <p:ext uri="{BB962C8B-B14F-4D97-AF65-F5344CB8AC3E}">
        <p14:creationId xmlns:p14="http://schemas.microsoft.com/office/powerpoint/2010/main" val="35857965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(Very)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6207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Earliest systems: NL queries to databases (60-s-70s)</a:t>
            </a:r>
          </a:p>
          <a:p>
            <a:pPr lvl="1"/>
            <a:r>
              <a:rPr lang="en-US" dirty="0" smtClean="0"/>
              <a:t>BASEBALL, LUNAR</a:t>
            </a:r>
          </a:p>
          <a:p>
            <a:pPr lvl="1"/>
            <a:r>
              <a:rPr lang="en-US" dirty="0" smtClean="0"/>
              <a:t>Linguistically sophisticated: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yntax, semantics, quantification, ,,,</a:t>
            </a:r>
          </a:p>
          <a:p>
            <a:pPr lvl="1"/>
            <a:r>
              <a:rPr lang="en-US" dirty="0" smtClean="0"/>
              <a:t>Restricted domain!</a:t>
            </a:r>
          </a:p>
          <a:p>
            <a:r>
              <a:rPr lang="en-US" dirty="0" smtClean="0"/>
              <a:t>Spoken dialogue systems (Turing!, 70s-current)</a:t>
            </a:r>
          </a:p>
          <a:p>
            <a:pPr lvl="1"/>
            <a:r>
              <a:rPr lang="en-US" dirty="0" smtClean="0"/>
              <a:t>SHRDLU (blocks world), MIT’s Jupiter , lots more</a:t>
            </a:r>
          </a:p>
        </p:txBody>
      </p:sp>
    </p:spTree>
    <p:extLst>
      <p:ext uri="{BB962C8B-B14F-4D97-AF65-F5344CB8AC3E}">
        <p14:creationId xmlns:p14="http://schemas.microsoft.com/office/powerpoint/2010/main" val="2473917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(Very)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6207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Earliest systems: NL queries to databases (60-s-70s)</a:t>
            </a:r>
          </a:p>
          <a:p>
            <a:pPr lvl="1"/>
            <a:r>
              <a:rPr lang="en-US" dirty="0" smtClean="0"/>
              <a:t>BASEBALL, LUNAR</a:t>
            </a:r>
          </a:p>
          <a:p>
            <a:pPr lvl="1"/>
            <a:r>
              <a:rPr lang="en-US" dirty="0" smtClean="0"/>
              <a:t>Linguistically sophisticated: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yntax, semantics, quantification, ,,,</a:t>
            </a:r>
          </a:p>
          <a:p>
            <a:pPr lvl="1"/>
            <a:r>
              <a:rPr lang="en-US" dirty="0" smtClean="0"/>
              <a:t>Restricted domain!</a:t>
            </a:r>
          </a:p>
          <a:p>
            <a:r>
              <a:rPr lang="en-US" dirty="0" smtClean="0"/>
              <a:t>Spoken dialogue systems (Turing!, 70s-current)</a:t>
            </a:r>
          </a:p>
          <a:p>
            <a:pPr lvl="1"/>
            <a:r>
              <a:rPr lang="en-US" dirty="0" smtClean="0"/>
              <a:t>SHRDLU (blocks world), MIT’s Jupiter , lots more</a:t>
            </a:r>
          </a:p>
          <a:p>
            <a:r>
              <a:rPr lang="en-US" dirty="0" smtClean="0"/>
              <a:t>Reading comprehension: (~2000)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181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(Very)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62077" cy="4343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Earliest systems: NL queries to databases (60-s-70s)</a:t>
            </a:r>
          </a:p>
          <a:p>
            <a:pPr lvl="1"/>
            <a:r>
              <a:rPr lang="en-US" dirty="0" smtClean="0"/>
              <a:t>BASEBALL, LUNAR</a:t>
            </a:r>
          </a:p>
          <a:p>
            <a:pPr lvl="1"/>
            <a:r>
              <a:rPr lang="en-US" dirty="0" smtClean="0"/>
              <a:t>Linguistically sophisticated: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yntax, semantics, quantification, ,,,</a:t>
            </a:r>
          </a:p>
          <a:p>
            <a:pPr lvl="1"/>
            <a:r>
              <a:rPr lang="en-US" dirty="0" smtClean="0"/>
              <a:t>Restricted domain!</a:t>
            </a:r>
          </a:p>
          <a:p>
            <a:r>
              <a:rPr lang="en-US" dirty="0" smtClean="0"/>
              <a:t>Spoken dialogue systems (Turing!, 70s-current)</a:t>
            </a:r>
          </a:p>
          <a:p>
            <a:pPr lvl="1"/>
            <a:r>
              <a:rPr lang="en-US" dirty="0" smtClean="0"/>
              <a:t>SHRDLU (blocks world), MIT’s Jupiter , lots more</a:t>
            </a:r>
          </a:p>
          <a:p>
            <a:r>
              <a:rPr lang="en-US" dirty="0" smtClean="0"/>
              <a:t>Reading comprehension: (~2000)</a:t>
            </a:r>
          </a:p>
          <a:p>
            <a:r>
              <a:rPr lang="en-US" dirty="0" smtClean="0"/>
              <a:t>Information retrieval (TREC); Information extraction (MUC)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11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Architecture</a:t>
            </a:r>
            <a:endParaRPr lang="en-US" dirty="0"/>
          </a:p>
        </p:txBody>
      </p:sp>
      <p:pic>
        <p:nvPicPr>
          <p:cNvPr id="4" name="fig 23.8.jpg" descr="fig 2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30" b="-662"/>
          <a:stretch/>
        </p:blipFill>
        <p:spPr bwMode="auto">
          <a:xfrm>
            <a:off x="549275" y="1444532"/>
            <a:ext cx="8042276" cy="5200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1603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09833"/>
          </a:xfrm>
        </p:spPr>
        <p:txBody>
          <a:bodyPr>
            <a:normAutofit/>
          </a:bodyPr>
          <a:lstStyle/>
          <a:p>
            <a:r>
              <a:rPr lang="en-US" dirty="0" smtClean="0"/>
              <a:t>Given a document collection and a query:</a:t>
            </a:r>
          </a:p>
        </p:txBody>
      </p:sp>
    </p:spTree>
    <p:extLst>
      <p:ext uri="{BB962C8B-B14F-4D97-AF65-F5344CB8AC3E}">
        <p14:creationId xmlns:p14="http://schemas.microsoft.com/office/powerpoint/2010/main" val="16402666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09833"/>
          </a:xfrm>
        </p:spPr>
        <p:txBody>
          <a:bodyPr>
            <a:normAutofit/>
          </a:bodyPr>
          <a:lstStyle/>
          <a:p>
            <a:r>
              <a:rPr lang="en-US" dirty="0" smtClean="0"/>
              <a:t>Given a document collection and a query:</a:t>
            </a:r>
          </a:p>
          <a:p>
            <a:r>
              <a:rPr lang="en-US" dirty="0" smtClean="0"/>
              <a:t>Execute the following steps:</a:t>
            </a:r>
          </a:p>
        </p:txBody>
      </p:sp>
    </p:spTree>
    <p:extLst>
      <p:ext uri="{BB962C8B-B14F-4D97-AF65-F5344CB8AC3E}">
        <p14:creationId xmlns:p14="http://schemas.microsoft.com/office/powerpoint/2010/main" val="20916720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09833"/>
          </a:xfrm>
        </p:spPr>
        <p:txBody>
          <a:bodyPr>
            <a:normAutofit/>
          </a:bodyPr>
          <a:lstStyle/>
          <a:p>
            <a:r>
              <a:rPr lang="en-US" dirty="0" smtClean="0"/>
              <a:t>Given a document collection and a query:</a:t>
            </a:r>
          </a:p>
          <a:p>
            <a:r>
              <a:rPr lang="en-US" dirty="0" smtClean="0"/>
              <a:t>Execute the following steps:</a:t>
            </a:r>
          </a:p>
          <a:p>
            <a:pPr lvl="1"/>
            <a:r>
              <a:rPr lang="en-US" dirty="0" smtClean="0"/>
              <a:t>Question processing</a:t>
            </a:r>
          </a:p>
          <a:p>
            <a:pPr lvl="1"/>
            <a:r>
              <a:rPr lang="en-US" dirty="0" smtClean="0"/>
              <a:t>Document collection processing</a:t>
            </a:r>
          </a:p>
          <a:p>
            <a:pPr lvl="1"/>
            <a:r>
              <a:rPr lang="en-US" dirty="0" smtClean="0"/>
              <a:t>Passage retrieval</a:t>
            </a:r>
          </a:p>
          <a:p>
            <a:pPr lvl="1"/>
            <a:r>
              <a:rPr lang="en-US" dirty="0" smtClean="0"/>
              <a:t>Answer processing and presentation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65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09833"/>
          </a:xfrm>
        </p:spPr>
        <p:txBody>
          <a:bodyPr>
            <a:normAutofit/>
          </a:bodyPr>
          <a:lstStyle/>
          <a:p>
            <a:r>
              <a:rPr lang="en-US" dirty="0" smtClean="0"/>
              <a:t>Given a document collection and a query:</a:t>
            </a:r>
          </a:p>
          <a:p>
            <a:r>
              <a:rPr lang="en-US" dirty="0" smtClean="0"/>
              <a:t>Execute the following steps:</a:t>
            </a:r>
          </a:p>
          <a:p>
            <a:pPr lvl="1"/>
            <a:r>
              <a:rPr lang="en-US" dirty="0" smtClean="0"/>
              <a:t>Question processing</a:t>
            </a:r>
          </a:p>
          <a:p>
            <a:pPr lvl="1"/>
            <a:r>
              <a:rPr lang="en-US" dirty="0" smtClean="0"/>
              <a:t>Document collection processing</a:t>
            </a:r>
          </a:p>
          <a:p>
            <a:pPr lvl="1"/>
            <a:r>
              <a:rPr lang="en-US" dirty="0" smtClean="0"/>
              <a:t>Passage retrieval</a:t>
            </a:r>
          </a:p>
          <a:p>
            <a:pPr lvl="1"/>
            <a:r>
              <a:rPr lang="en-US" dirty="0" smtClean="0"/>
              <a:t>Answer processing and presentation</a:t>
            </a:r>
          </a:p>
          <a:p>
            <a:pPr lvl="1"/>
            <a:r>
              <a:rPr lang="en-US" dirty="0" smtClean="0"/>
              <a:t>Evaluation</a:t>
            </a:r>
          </a:p>
          <a:p>
            <a:r>
              <a:rPr lang="en-US" dirty="0" smtClean="0"/>
              <a:t>Systems vary in detailed structure, and complexity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052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AskMSR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Shallow Processing for QA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9792" r="5469" b="38542"/>
          <a:stretch>
            <a:fillRect/>
          </a:stretch>
        </p:blipFill>
        <p:spPr bwMode="auto">
          <a:xfrm>
            <a:off x="76200" y="2374900"/>
            <a:ext cx="89916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9086" y="229134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dirty="0">
                <a:latin typeface="Times New Roman" charset="0"/>
              </a:rPr>
              <a:t>1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30293" y="237490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dirty="0">
                <a:latin typeface="Times New Roman" charset="0"/>
              </a:rPr>
              <a:t>2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007732" y="324261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dirty="0" smtClean="0">
                <a:latin typeface="Times New Roman" charset="0"/>
              </a:rPr>
              <a:t>3</a:t>
            </a:r>
            <a:endParaRPr lang="en-GB" dirty="0">
              <a:latin typeface="Times New Roman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882900" y="3242618"/>
            <a:ext cx="3048000" cy="132303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07732" y="518850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82900" y="524740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4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structure:</a:t>
            </a:r>
          </a:p>
          <a:p>
            <a:pPr lvl="1"/>
            <a:r>
              <a:rPr lang="en-US" dirty="0" smtClean="0"/>
              <a:t>Question analysis</a:t>
            </a:r>
          </a:p>
          <a:p>
            <a:pPr lvl="1"/>
            <a:r>
              <a:rPr lang="en-US" dirty="0" smtClean="0"/>
              <a:t>Answer search</a:t>
            </a:r>
          </a:p>
          <a:p>
            <a:pPr lvl="1"/>
            <a:r>
              <a:rPr lang="en-US" dirty="0" smtClean="0"/>
              <a:t>Answer selection and presentation</a:t>
            </a:r>
          </a:p>
          <a:p>
            <a:r>
              <a:rPr lang="en-US" dirty="0" smtClean="0"/>
              <a:t>Rich problem domain: Tasks vary on</a:t>
            </a:r>
          </a:p>
          <a:p>
            <a:pPr lvl="1"/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Question types</a:t>
            </a:r>
          </a:p>
          <a:p>
            <a:pPr lvl="1"/>
            <a:r>
              <a:rPr lang="en-US" dirty="0" smtClean="0"/>
              <a:t>Answer types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Presentation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141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72" y="107576"/>
            <a:ext cx="8889187" cy="1336956"/>
          </a:xfrm>
        </p:spPr>
        <p:txBody>
          <a:bodyPr/>
          <a:lstStyle/>
          <a:p>
            <a:r>
              <a:rPr lang="en-US" sz="4200" dirty="0" smtClean="0"/>
              <a:t>Deep Processing Technique for QA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LCC (Moldovan, </a:t>
            </a:r>
            <a:r>
              <a:rPr lang="en-US" dirty="0" err="1" smtClean="0"/>
              <a:t>Harabagiu</a:t>
            </a:r>
            <a:r>
              <a:rPr lang="en-US" dirty="0" smtClean="0"/>
              <a:t>, et al)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1" t="19466" r="5496" b="12137"/>
          <a:stretch>
            <a:fillRect/>
          </a:stretch>
        </p:blipFill>
        <p:spPr bwMode="auto">
          <a:xfrm>
            <a:off x="0" y="2244588"/>
            <a:ext cx="9144000" cy="461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6357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17032"/>
          </a:xfrm>
        </p:spPr>
        <p:txBody>
          <a:bodyPr>
            <a:normAutofit/>
          </a:bodyPr>
          <a:lstStyle/>
          <a:p>
            <a:r>
              <a:rPr lang="en-US" dirty="0" smtClean="0"/>
              <a:t>Convert question </a:t>
            </a:r>
            <a:r>
              <a:rPr lang="en-US" dirty="0" smtClean="0"/>
              <a:t>to suitable </a:t>
            </a:r>
            <a:r>
              <a:rPr lang="en-US" dirty="0" smtClean="0"/>
              <a:t>form for IR</a:t>
            </a:r>
          </a:p>
          <a:p>
            <a:r>
              <a:rPr lang="en-US" dirty="0" smtClean="0"/>
              <a:t>Strategy depends on document collection</a:t>
            </a:r>
          </a:p>
          <a:p>
            <a:pPr lvl="1"/>
            <a:r>
              <a:rPr lang="en-US" dirty="0" smtClean="0"/>
              <a:t>Web (or similar large collection):</a:t>
            </a:r>
          </a:p>
        </p:txBody>
      </p:sp>
    </p:spTree>
    <p:extLst>
      <p:ext uri="{BB962C8B-B14F-4D97-AF65-F5344CB8AC3E}">
        <p14:creationId xmlns:p14="http://schemas.microsoft.com/office/powerpoint/2010/main" val="16808233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17032"/>
          </a:xfrm>
        </p:spPr>
        <p:txBody>
          <a:bodyPr>
            <a:normAutofit/>
          </a:bodyPr>
          <a:lstStyle/>
          <a:p>
            <a:r>
              <a:rPr lang="en-US" dirty="0" smtClean="0"/>
              <a:t>Convert question suitable form for IR</a:t>
            </a:r>
          </a:p>
          <a:p>
            <a:r>
              <a:rPr lang="en-US" dirty="0" smtClean="0"/>
              <a:t>Strategy depends on document collection</a:t>
            </a:r>
          </a:p>
          <a:p>
            <a:pPr lvl="1"/>
            <a:r>
              <a:rPr lang="en-US" dirty="0" smtClean="0"/>
              <a:t>Web (or similar large collection):</a:t>
            </a:r>
          </a:p>
          <a:p>
            <a:pPr lvl="2"/>
            <a:r>
              <a:rPr lang="en-US" dirty="0" smtClean="0"/>
              <a:t>‘stop structure’ removal: </a:t>
            </a:r>
          </a:p>
          <a:p>
            <a:pPr lvl="3"/>
            <a:r>
              <a:rPr lang="en-US" dirty="0" smtClean="0"/>
              <a:t>Delete function words, q-words, even low content verbs</a:t>
            </a:r>
          </a:p>
          <a:p>
            <a:pPr lvl="1"/>
            <a:r>
              <a:rPr lang="en-US" dirty="0" smtClean="0"/>
              <a:t>Corporate sites (or similar smaller collection):</a:t>
            </a:r>
          </a:p>
        </p:txBody>
      </p:sp>
    </p:spTree>
    <p:extLst>
      <p:ext uri="{BB962C8B-B14F-4D97-AF65-F5344CB8AC3E}">
        <p14:creationId xmlns:p14="http://schemas.microsoft.com/office/powerpoint/2010/main" val="29247200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17032"/>
          </a:xfrm>
        </p:spPr>
        <p:txBody>
          <a:bodyPr>
            <a:normAutofit/>
          </a:bodyPr>
          <a:lstStyle/>
          <a:p>
            <a:r>
              <a:rPr lang="en-US" dirty="0" smtClean="0"/>
              <a:t>Convert question suitable form for IR</a:t>
            </a:r>
          </a:p>
          <a:p>
            <a:r>
              <a:rPr lang="en-US" dirty="0" smtClean="0"/>
              <a:t>Strategy depends on document collection</a:t>
            </a:r>
          </a:p>
          <a:p>
            <a:pPr lvl="1"/>
            <a:r>
              <a:rPr lang="en-US" dirty="0" smtClean="0"/>
              <a:t>Web (or similar large collection):</a:t>
            </a:r>
          </a:p>
          <a:p>
            <a:pPr lvl="2"/>
            <a:r>
              <a:rPr lang="en-US" dirty="0" smtClean="0"/>
              <a:t>‘stop structure’ removal: </a:t>
            </a:r>
          </a:p>
          <a:p>
            <a:pPr lvl="3"/>
            <a:r>
              <a:rPr lang="en-US" dirty="0" smtClean="0"/>
              <a:t>Delete function words, q-words, even low content verbs</a:t>
            </a:r>
          </a:p>
          <a:p>
            <a:pPr lvl="1"/>
            <a:r>
              <a:rPr lang="en-US" dirty="0" smtClean="0"/>
              <a:t>Corporate sites (or similar smaller collection):</a:t>
            </a:r>
          </a:p>
          <a:p>
            <a:pPr lvl="2"/>
            <a:r>
              <a:rPr lang="en-US" dirty="0" smtClean="0"/>
              <a:t>Query expansion</a:t>
            </a:r>
          </a:p>
          <a:p>
            <a:pPr lvl="3"/>
            <a:r>
              <a:rPr lang="en-US" dirty="0" smtClean="0"/>
              <a:t>Can’t count on document diversity to recover word variation</a:t>
            </a:r>
          </a:p>
        </p:txBody>
      </p:sp>
    </p:spTree>
    <p:extLst>
      <p:ext uri="{BB962C8B-B14F-4D97-AF65-F5344CB8AC3E}">
        <p14:creationId xmlns:p14="http://schemas.microsoft.com/office/powerpoint/2010/main" val="28661443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17032"/>
          </a:xfrm>
        </p:spPr>
        <p:txBody>
          <a:bodyPr>
            <a:normAutofit/>
          </a:bodyPr>
          <a:lstStyle/>
          <a:p>
            <a:r>
              <a:rPr lang="en-US" dirty="0" smtClean="0"/>
              <a:t>Convert question suitable form for IR</a:t>
            </a:r>
          </a:p>
          <a:p>
            <a:r>
              <a:rPr lang="en-US" dirty="0" smtClean="0"/>
              <a:t>Strategy depends on document collection</a:t>
            </a:r>
          </a:p>
          <a:p>
            <a:pPr lvl="1"/>
            <a:r>
              <a:rPr lang="en-US" dirty="0" smtClean="0"/>
              <a:t>Web (or similar large collection):</a:t>
            </a:r>
          </a:p>
          <a:p>
            <a:pPr lvl="2"/>
            <a:r>
              <a:rPr lang="en-US" dirty="0" smtClean="0"/>
              <a:t>‘stop structure’ removal: </a:t>
            </a:r>
          </a:p>
          <a:p>
            <a:pPr lvl="3"/>
            <a:r>
              <a:rPr lang="en-US" dirty="0" smtClean="0"/>
              <a:t>Delete function words, q-words, even low content verbs</a:t>
            </a:r>
          </a:p>
          <a:p>
            <a:pPr lvl="1"/>
            <a:r>
              <a:rPr lang="en-US" dirty="0" smtClean="0"/>
              <a:t>Corporate sites (or similar smaller collection):</a:t>
            </a:r>
          </a:p>
          <a:p>
            <a:pPr lvl="2"/>
            <a:r>
              <a:rPr lang="en-US" dirty="0" smtClean="0"/>
              <a:t>Query expansion</a:t>
            </a:r>
          </a:p>
          <a:p>
            <a:pPr lvl="3"/>
            <a:r>
              <a:rPr lang="en-US" dirty="0" smtClean="0"/>
              <a:t>Can’t count on document diversity to recover word variation</a:t>
            </a:r>
          </a:p>
          <a:p>
            <a:pPr lvl="3"/>
            <a:r>
              <a:rPr lang="en-US" dirty="0" smtClean="0"/>
              <a:t>Add morphological variants, </a:t>
            </a:r>
            <a:r>
              <a:rPr lang="en-US" dirty="0" err="1" smtClean="0"/>
              <a:t>WordNet</a:t>
            </a:r>
            <a:r>
              <a:rPr lang="en-US" dirty="0" smtClean="0"/>
              <a:t> as thesaurus</a:t>
            </a:r>
          </a:p>
        </p:txBody>
      </p:sp>
    </p:spTree>
    <p:extLst>
      <p:ext uri="{BB962C8B-B14F-4D97-AF65-F5344CB8AC3E}">
        <p14:creationId xmlns:p14="http://schemas.microsoft.com/office/powerpoint/2010/main" val="20261323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17032"/>
          </a:xfrm>
        </p:spPr>
        <p:txBody>
          <a:bodyPr>
            <a:normAutofit/>
          </a:bodyPr>
          <a:lstStyle/>
          <a:p>
            <a:r>
              <a:rPr lang="en-US" dirty="0" smtClean="0"/>
              <a:t>Convert question suitable form for IR</a:t>
            </a:r>
          </a:p>
          <a:p>
            <a:r>
              <a:rPr lang="en-US" dirty="0" smtClean="0"/>
              <a:t>Strategy depends on document collection</a:t>
            </a:r>
          </a:p>
          <a:p>
            <a:pPr lvl="1"/>
            <a:r>
              <a:rPr lang="en-US" dirty="0" smtClean="0"/>
              <a:t>Web (or similar large collection):</a:t>
            </a:r>
          </a:p>
          <a:p>
            <a:pPr lvl="2"/>
            <a:r>
              <a:rPr lang="en-US" dirty="0" smtClean="0"/>
              <a:t>‘stop structure’ removal: </a:t>
            </a:r>
          </a:p>
          <a:p>
            <a:pPr lvl="3"/>
            <a:r>
              <a:rPr lang="en-US" dirty="0" smtClean="0"/>
              <a:t>Delete function words, q-words, even low content verbs</a:t>
            </a:r>
          </a:p>
          <a:p>
            <a:pPr lvl="1"/>
            <a:r>
              <a:rPr lang="en-US" dirty="0" smtClean="0"/>
              <a:t>Corporate sites (or similar smaller collection):</a:t>
            </a:r>
          </a:p>
          <a:p>
            <a:pPr lvl="2"/>
            <a:r>
              <a:rPr lang="en-US" dirty="0" smtClean="0"/>
              <a:t>Query expansion</a:t>
            </a:r>
          </a:p>
          <a:p>
            <a:pPr lvl="3"/>
            <a:r>
              <a:rPr lang="en-US" dirty="0" smtClean="0"/>
              <a:t>Can’t count on document diversity to recover word variation</a:t>
            </a:r>
          </a:p>
          <a:p>
            <a:pPr lvl="3"/>
            <a:r>
              <a:rPr lang="en-US" dirty="0" smtClean="0"/>
              <a:t>Add morphological variants, </a:t>
            </a:r>
            <a:r>
              <a:rPr lang="en-US" dirty="0" err="1" smtClean="0"/>
              <a:t>WordNet</a:t>
            </a:r>
            <a:r>
              <a:rPr lang="en-US" dirty="0" smtClean="0"/>
              <a:t> as thesaurus</a:t>
            </a:r>
          </a:p>
          <a:p>
            <a:pPr lvl="3"/>
            <a:r>
              <a:rPr lang="en-US" dirty="0" smtClean="0"/>
              <a:t>Reformulate as declarative: rule-based</a:t>
            </a:r>
          </a:p>
          <a:p>
            <a:pPr lvl="4"/>
            <a:r>
              <a:rPr lang="en-US" dirty="0" smtClean="0"/>
              <a:t>Where is X located -&gt; X is located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060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 recognition</a:t>
            </a:r>
          </a:p>
          <a:p>
            <a:pPr lvl="1"/>
            <a:r>
              <a:rPr lang="en-US" dirty="0" smtClean="0"/>
              <a:t>Who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390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 recognition</a:t>
            </a:r>
          </a:p>
          <a:p>
            <a:pPr lvl="1"/>
            <a:r>
              <a:rPr lang="en-US" dirty="0" smtClean="0"/>
              <a:t>Who -&gt; Person</a:t>
            </a:r>
          </a:p>
          <a:p>
            <a:pPr lvl="1"/>
            <a:r>
              <a:rPr lang="en-US" dirty="0" smtClean="0"/>
              <a:t>What Canadian city -&gt;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746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 recognition</a:t>
            </a:r>
          </a:p>
          <a:p>
            <a:pPr lvl="1"/>
            <a:r>
              <a:rPr lang="en-US" dirty="0" smtClean="0"/>
              <a:t>Who -&gt; Person</a:t>
            </a:r>
          </a:p>
          <a:p>
            <a:pPr lvl="1"/>
            <a:r>
              <a:rPr lang="en-US" dirty="0" smtClean="0"/>
              <a:t>What Canadian city -&gt; City</a:t>
            </a:r>
          </a:p>
          <a:p>
            <a:pPr lvl="1"/>
            <a:r>
              <a:rPr lang="en-US" dirty="0" smtClean="0"/>
              <a:t>What is surf music -&gt; Definition</a:t>
            </a:r>
          </a:p>
          <a:p>
            <a:r>
              <a:rPr lang="en-US" dirty="0" smtClean="0"/>
              <a:t>Identifies type of entity (e.g. </a:t>
            </a:r>
            <a:r>
              <a:rPr lang="en-US" dirty="0"/>
              <a:t>N</a:t>
            </a:r>
            <a:r>
              <a:rPr lang="en-US" dirty="0" smtClean="0"/>
              <a:t>amed </a:t>
            </a:r>
            <a:r>
              <a:rPr lang="en-US" dirty="0"/>
              <a:t>E</a:t>
            </a:r>
            <a:r>
              <a:rPr lang="en-US" dirty="0" smtClean="0"/>
              <a:t>ntity) or form (biography, definition) to return as answer</a:t>
            </a:r>
          </a:p>
        </p:txBody>
      </p:sp>
    </p:spTree>
    <p:extLst>
      <p:ext uri="{BB962C8B-B14F-4D97-AF65-F5344CB8AC3E}">
        <p14:creationId xmlns:p14="http://schemas.microsoft.com/office/powerpoint/2010/main" val="1122063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 recognition</a:t>
            </a:r>
          </a:p>
          <a:p>
            <a:pPr lvl="1"/>
            <a:r>
              <a:rPr lang="en-US" dirty="0" smtClean="0"/>
              <a:t>Who -&gt; Person</a:t>
            </a:r>
          </a:p>
          <a:p>
            <a:pPr lvl="1"/>
            <a:r>
              <a:rPr lang="en-US" dirty="0" smtClean="0"/>
              <a:t>What Canadian city -&gt; City</a:t>
            </a:r>
          </a:p>
          <a:p>
            <a:pPr lvl="1"/>
            <a:r>
              <a:rPr lang="en-US" dirty="0" smtClean="0"/>
              <a:t>What is surf music -&gt; Definition</a:t>
            </a:r>
          </a:p>
          <a:p>
            <a:r>
              <a:rPr lang="en-US" dirty="0" smtClean="0"/>
              <a:t>Identifies type of entity (e.g. </a:t>
            </a:r>
            <a:r>
              <a:rPr lang="en-US" dirty="0"/>
              <a:t>N</a:t>
            </a:r>
            <a:r>
              <a:rPr lang="en-US" dirty="0" smtClean="0"/>
              <a:t>amed </a:t>
            </a:r>
            <a:r>
              <a:rPr lang="en-US" dirty="0"/>
              <a:t>E</a:t>
            </a:r>
            <a:r>
              <a:rPr lang="en-US" dirty="0" smtClean="0"/>
              <a:t>ntity) or form (biography, definition) to return as answer</a:t>
            </a:r>
          </a:p>
          <a:p>
            <a:pPr lvl="1"/>
            <a:r>
              <a:rPr lang="en-US" dirty="0" smtClean="0"/>
              <a:t>Build ontology of answer types (by hand)</a:t>
            </a:r>
          </a:p>
          <a:p>
            <a:r>
              <a:rPr lang="en-US" dirty="0" smtClean="0"/>
              <a:t>Train classifiers to recognize</a:t>
            </a:r>
          </a:p>
        </p:txBody>
      </p:sp>
    </p:spTree>
    <p:extLst>
      <p:ext uri="{BB962C8B-B14F-4D97-AF65-F5344CB8AC3E}">
        <p14:creationId xmlns:p14="http://schemas.microsoft.com/office/powerpoint/2010/main" val="406511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vary by:</a:t>
            </a:r>
          </a:p>
          <a:p>
            <a:pPr lvl="1"/>
            <a:r>
              <a:rPr lang="en-US" dirty="0" smtClean="0"/>
              <a:t>Answer sources</a:t>
            </a:r>
          </a:p>
          <a:p>
            <a:pPr lvl="2"/>
            <a:r>
              <a:rPr lang="en-US" dirty="0" smtClean="0"/>
              <a:t>Structured: e.g., database fields</a:t>
            </a:r>
          </a:p>
          <a:p>
            <a:pPr lvl="2"/>
            <a:r>
              <a:rPr lang="en-US" dirty="0" smtClean="0"/>
              <a:t>Semi-structured: e.g., database with comments</a:t>
            </a:r>
          </a:p>
          <a:p>
            <a:pPr lvl="2"/>
            <a:r>
              <a:rPr lang="en-US" dirty="0" smtClean="0"/>
              <a:t>Free text</a:t>
            </a:r>
          </a:p>
        </p:txBody>
      </p:sp>
    </p:spTree>
    <p:extLst>
      <p:ext uri="{BB962C8B-B14F-4D97-AF65-F5344CB8AC3E}">
        <p14:creationId xmlns:p14="http://schemas.microsoft.com/office/powerpoint/2010/main" val="2616988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type recognition</a:t>
            </a:r>
          </a:p>
          <a:p>
            <a:pPr lvl="1"/>
            <a:r>
              <a:rPr lang="en-US" dirty="0" smtClean="0"/>
              <a:t>Who -&gt; Person</a:t>
            </a:r>
          </a:p>
          <a:p>
            <a:pPr lvl="1"/>
            <a:r>
              <a:rPr lang="en-US" dirty="0" smtClean="0"/>
              <a:t>What Canadian city -&gt; City</a:t>
            </a:r>
          </a:p>
          <a:p>
            <a:pPr lvl="1"/>
            <a:r>
              <a:rPr lang="en-US" dirty="0" smtClean="0"/>
              <a:t>What is surf music -&gt; Definition</a:t>
            </a:r>
          </a:p>
          <a:p>
            <a:r>
              <a:rPr lang="en-US" dirty="0" smtClean="0"/>
              <a:t>Identifies type of entity (e.g. </a:t>
            </a:r>
            <a:r>
              <a:rPr lang="en-US" dirty="0"/>
              <a:t>N</a:t>
            </a:r>
            <a:r>
              <a:rPr lang="en-US" dirty="0" smtClean="0"/>
              <a:t>amed </a:t>
            </a:r>
            <a:r>
              <a:rPr lang="en-US" dirty="0"/>
              <a:t>E</a:t>
            </a:r>
            <a:r>
              <a:rPr lang="en-US" dirty="0" smtClean="0"/>
              <a:t>ntity) or form (biography, definition) to return as answer</a:t>
            </a:r>
          </a:p>
          <a:p>
            <a:pPr lvl="1"/>
            <a:r>
              <a:rPr lang="en-US" dirty="0" smtClean="0"/>
              <a:t>Build ontology of answer types (by hand)</a:t>
            </a:r>
          </a:p>
          <a:p>
            <a:r>
              <a:rPr lang="en-US" dirty="0" smtClean="0"/>
              <a:t>Train classifiers to recognize</a:t>
            </a:r>
          </a:p>
          <a:p>
            <a:pPr lvl="1"/>
            <a:r>
              <a:rPr lang="en-US" dirty="0" smtClean="0"/>
              <a:t>Using POS, NE, words</a:t>
            </a:r>
          </a:p>
        </p:txBody>
      </p:sp>
    </p:spTree>
    <p:extLst>
      <p:ext uri="{BB962C8B-B14F-4D97-AF65-F5344CB8AC3E}">
        <p14:creationId xmlns:p14="http://schemas.microsoft.com/office/powerpoint/2010/main" val="4368043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Answer type recognition</a:t>
            </a:r>
          </a:p>
          <a:p>
            <a:pPr lvl="1"/>
            <a:r>
              <a:rPr lang="en-US" dirty="0" smtClean="0"/>
              <a:t>Who -&gt; Person</a:t>
            </a:r>
          </a:p>
          <a:p>
            <a:pPr lvl="1"/>
            <a:r>
              <a:rPr lang="en-US" dirty="0" smtClean="0"/>
              <a:t>What Canadian city -&gt; City</a:t>
            </a:r>
          </a:p>
          <a:p>
            <a:pPr lvl="1"/>
            <a:r>
              <a:rPr lang="en-US" dirty="0" smtClean="0"/>
              <a:t>What is surf music -&gt; Definition</a:t>
            </a:r>
          </a:p>
          <a:p>
            <a:r>
              <a:rPr lang="en-US" dirty="0" smtClean="0"/>
              <a:t>Identifies type of entity (e.g. </a:t>
            </a:r>
            <a:r>
              <a:rPr lang="en-US" dirty="0"/>
              <a:t>N</a:t>
            </a:r>
            <a:r>
              <a:rPr lang="en-US" dirty="0" smtClean="0"/>
              <a:t>amed </a:t>
            </a:r>
            <a:r>
              <a:rPr lang="en-US" dirty="0"/>
              <a:t>E</a:t>
            </a:r>
            <a:r>
              <a:rPr lang="en-US" dirty="0" smtClean="0"/>
              <a:t>ntity) or form (biography, definition) to return as answer</a:t>
            </a:r>
          </a:p>
          <a:p>
            <a:pPr lvl="1"/>
            <a:r>
              <a:rPr lang="en-US" dirty="0" smtClean="0"/>
              <a:t>Build ontology of answer types (by hand)</a:t>
            </a:r>
          </a:p>
          <a:p>
            <a:r>
              <a:rPr lang="en-US" dirty="0" smtClean="0"/>
              <a:t>Train classifiers to recognize</a:t>
            </a:r>
          </a:p>
          <a:p>
            <a:pPr lvl="1"/>
            <a:r>
              <a:rPr lang="en-US" dirty="0" smtClean="0"/>
              <a:t>Using POS, NE, words</a:t>
            </a:r>
          </a:p>
          <a:p>
            <a:pPr lvl="1"/>
            <a:r>
              <a:rPr lang="en-US" dirty="0" err="1" smtClean="0"/>
              <a:t>Synsets</a:t>
            </a:r>
            <a:r>
              <a:rPr lang="en-US" dirty="0" smtClean="0"/>
              <a:t>, hyper/hypo-</a:t>
            </a:r>
            <a:r>
              <a:rPr lang="en-US" smtClean="0"/>
              <a:t>nyms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796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fig 23.9a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98" y="-1"/>
            <a:ext cx="8406842" cy="6584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9635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fig 23.9b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5" y="576803"/>
            <a:ext cx="8952539" cy="603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29305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just perform general information retrieval?</a:t>
            </a:r>
          </a:p>
        </p:txBody>
      </p:sp>
    </p:spTree>
    <p:extLst>
      <p:ext uri="{BB962C8B-B14F-4D97-AF65-F5344CB8AC3E}">
        <p14:creationId xmlns:p14="http://schemas.microsoft.com/office/powerpoint/2010/main" val="23796051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just perform general information retrieval?</a:t>
            </a:r>
          </a:p>
          <a:p>
            <a:pPr lvl="1"/>
            <a:r>
              <a:rPr lang="en-US" dirty="0" smtClean="0"/>
              <a:t>Documents too big, non-specific for answers</a:t>
            </a:r>
          </a:p>
          <a:p>
            <a:r>
              <a:rPr lang="en-US" dirty="0" smtClean="0"/>
              <a:t>Identify shorter, focused spans (e.g., sentences) </a:t>
            </a:r>
          </a:p>
        </p:txBody>
      </p:sp>
    </p:spTree>
    <p:extLst>
      <p:ext uri="{BB962C8B-B14F-4D97-AF65-F5344CB8AC3E}">
        <p14:creationId xmlns:p14="http://schemas.microsoft.com/office/powerpoint/2010/main" val="9565802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 just perform general information retrieval?</a:t>
            </a:r>
          </a:p>
          <a:p>
            <a:pPr lvl="1"/>
            <a:r>
              <a:rPr lang="en-US" dirty="0" smtClean="0"/>
              <a:t>Documents too big, non-specific for answers</a:t>
            </a:r>
          </a:p>
          <a:p>
            <a:r>
              <a:rPr lang="en-US" dirty="0" smtClean="0"/>
              <a:t>Identify shorter, focused spans (e.g., sentences) </a:t>
            </a:r>
          </a:p>
          <a:p>
            <a:pPr lvl="1"/>
            <a:r>
              <a:rPr lang="en-US" dirty="0" smtClean="0"/>
              <a:t>Filter for correct type: answer type classification</a:t>
            </a:r>
          </a:p>
          <a:p>
            <a:pPr lvl="1"/>
            <a:r>
              <a:rPr lang="en-US" dirty="0" smtClean="0"/>
              <a:t>Rank passages based on a trained classifier</a:t>
            </a:r>
          </a:p>
          <a:p>
            <a:pPr lvl="2"/>
            <a:r>
              <a:rPr lang="en-US" dirty="0" smtClean="0"/>
              <a:t>Features:</a:t>
            </a:r>
          </a:p>
          <a:p>
            <a:pPr lvl="3"/>
            <a:r>
              <a:rPr lang="en-US" dirty="0" smtClean="0"/>
              <a:t>Question keywords, Named Entities</a:t>
            </a:r>
          </a:p>
          <a:p>
            <a:pPr lvl="3"/>
            <a:r>
              <a:rPr lang="en-US" dirty="0" smtClean="0"/>
              <a:t>Longest overlapping sequence, </a:t>
            </a:r>
          </a:p>
          <a:p>
            <a:pPr lvl="3"/>
            <a:r>
              <a:rPr lang="en-US" dirty="0" smtClean="0"/>
              <a:t>Shortest keyword-covering span</a:t>
            </a:r>
          </a:p>
          <a:p>
            <a:pPr lvl="3"/>
            <a:r>
              <a:rPr lang="en-US" dirty="0" smtClean="0"/>
              <a:t>N-gram overlap b/t question and passage	</a:t>
            </a:r>
          </a:p>
        </p:txBody>
      </p:sp>
    </p:spTree>
    <p:extLst>
      <p:ext uri="{BB962C8B-B14F-4D97-AF65-F5344CB8AC3E}">
        <p14:creationId xmlns:p14="http://schemas.microsoft.com/office/powerpoint/2010/main" val="10721700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</a:t>
            </a:r>
            <a:r>
              <a:rPr lang="en-US" smtClean="0"/>
              <a:t>not just perform </a:t>
            </a:r>
            <a:r>
              <a:rPr lang="en-US" dirty="0" smtClean="0"/>
              <a:t>general </a:t>
            </a:r>
            <a:r>
              <a:rPr lang="en-US" smtClean="0"/>
              <a:t>information retrieval?</a:t>
            </a:r>
            <a:endParaRPr lang="en-US" dirty="0" smtClean="0"/>
          </a:p>
          <a:p>
            <a:pPr lvl="1"/>
            <a:r>
              <a:rPr lang="en-US" dirty="0" smtClean="0"/>
              <a:t>Documents too big, non-specific for answers</a:t>
            </a:r>
          </a:p>
          <a:p>
            <a:r>
              <a:rPr lang="en-US" dirty="0" smtClean="0"/>
              <a:t>Identify shorter, focused spans (e.g., sentences) </a:t>
            </a:r>
          </a:p>
          <a:p>
            <a:pPr lvl="1"/>
            <a:r>
              <a:rPr lang="en-US" dirty="0" smtClean="0"/>
              <a:t>Filter for correct type: answer type classification</a:t>
            </a:r>
          </a:p>
          <a:p>
            <a:pPr lvl="1"/>
            <a:r>
              <a:rPr lang="en-US" dirty="0" smtClean="0"/>
              <a:t>Rank passages based on a trained classifier</a:t>
            </a:r>
          </a:p>
          <a:p>
            <a:pPr lvl="2"/>
            <a:r>
              <a:rPr lang="en-US" dirty="0" smtClean="0"/>
              <a:t>Features:</a:t>
            </a:r>
          </a:p>
          <a:p>
            <a:pPr lvl="3"/>
            <a:r>
              <a:rPr lang="en-US" dirty="0" smtClean="0"/>
              <a:t>Question keywords, Named Entities</a:t>
            </a:r>
          </a:p>
          <a:p>
            <a:pPr lvl="3"/>
            <a:r>
              <a:rPr lang="en-US" dirty="0" smtClean="0"/>
              <a:t>Longest overlapping sequence, </a:t>
            </a:r>
          </a:p>
          <a:p>
            <a:pPr lvl="3"/>
            <a:r>
              <a:rPr lang="en-US" dirty="0" smtClean="0"/>
              <a:t>Shortest keyword-covering span</a:t>
            </a:r>
          </a:p>
          <a:p>
            <a:pPr lvl="3"/>
            <a:r>
              <a:rPr lang="en-US" dirty="0" smtClean="0"/>
              <a:t>N-gram overlap b/t question and passage	</a:t>
            </a:r>
          </a:p>
          <a:p>
            <a:pPr lvl="1"/>
            <a:r>
              <a:rPr lang="en-US" dirty="0" smtClean="0"/>
              <a:t>For web search, use result snippets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478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33205"/>
          </a:xfrm>
        </p:spPr>
        <p:txBody>
          <a:bodyPr>
            <a:normAutofit/>
          </a:bodyPr>
          <a:lstStyle/>
          <a:p>
            <a:r>
              <a:rPr lang="en-US" dirty="0" smtClean="0"/>
              <a:t>Find the specific answer in the passage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384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33205"/>
          </a:xfrm>
        </p:spPr>
        <p:txBody>
          <a:bodyPr>
            <a:normAutofit/>
          </a:bodyPr>
          <a:lstStyle/>
          <a:p>
            <a:r>
              <a:rPr lang="en-US" dirty="0" smtClean="0"/>
              <a:t>Find the specific answer in the passage</a:t>
            </a:r>
          </a:p>
          <a:p>
            <a:r>
              <a:rPr lang="en-US" dirty="0" smtClean="0"/>
              <a:t>Pattern extraction-based:</a:t>
            </a:r>
          </a:p>
          <a:p>
            <a:pPr lvl="1"/>
            <a:r>
              <a:rPr lang="en-US" dirty="0" smtClean="0"/>
              <a:t>Include answer types, regular expressions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Similar to relation extraction:</a:t>
            </a:r>
          </a:p>
          <a:p>
            <a:pPr lvl="2"/>
            <a:r>
              <a:rPr lang="en-US" dirty="0" smtClean="0"/>
              <a:t>Learn relation b/t answer type and aspect of question</a:t>
            </a:r>
          </a:p>
          <a:p>
            <a:pPr lvl="1"/>
            <a:endParaRPr lang="en-US" dirty="0"/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87536"/>
            <a:ext cx="86106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54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vary by:</a:t>
            </a:r>
          </a:p>
          <a:p>
            <a:pPr lvl="1"/>
            <a:r>
              <a:rPr lang="en-US" dirty="0" smtClean="0"/>
              <a:t>Answer sources</a:t>
            </a:r>
          </a:p>
          <a:p>
            <a:pPr lvl="2"/>
            <a:r>
              <a:rPr lang="en-US" dirty="0" smtClean="0"/>
              <a:t>Structured: e.g., database fields</a:t>
            </a:r>
          </a:p>
          <a:p>
            <a:pPr lvl="2"/>
            <a:r>
              <a:rPr lang="en-US" dirty="0" smtClean="0"/>
              <a:t>Semi-structured: e.g., database with comments</a:t>
            </a:r>
          </a:p>
          <a:p>
            <a:pPr lvl="2"/>
            <a:r>
              <a:rPr lang="en-US" dirty="0" smtClean="0"/>
              <a:t>Free text</a:t>
            </a:r>
          </a:p>
          <a:p>
            <a:pPr lvl="3"/>
            <a:r>
              <a:rPr lang="en-US" dirty="0" smtClean="0"/>
              <a:t>Web</a:t>
            </a:r>
          </a:p>
          <a:p>
            <a:pPr lvl="3"/>
            <a:r>
              <a:rPr lang="en-US" dirty="0" smtClean="0"/>
              <a:t>Fixed document collection (Typical TREC QA)</a:t>
            </a:r>
          </a:p>
        </p:txBody>
      </p:sp>
    </p:spTree>
    <p:extLst>
      <p:ext uri="{BB962C8B-B14F-4D97-AF65-F5344CB8AC3E}">
        <p14:creationId xmlns:p14="http://schemas.microsoft.com/office/powerpoint/2010/main" val="26096870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33205"/>
          </a:xfrm>
        </p:spPr>
        <p:txBody>
          <a:bodyPr>
            <a:normAutofit/>
          </a:bodyPr>
          <a:lstStyle/>
          <a:p>
            <a:r>
              <a:rPr lang="en-US" dirty="0" smtClean="0"/>
              <a:t>Find the specific answer in the passage</a:t>
            </a:r>
          </a:p>
          <a:p>
            <a:r>
              <a:rPr lang="en-US" dirty="0" smtClean="0"/>
              <a:t>Pattern extraction-based:</a:t>
            </a:r>
          </a:p>
          <a:p>
            <a:pPr lvl="1"/>
            <a:r>
              <a:rPr lang="en-US" dirty="0" smtClean="0"/>
              <a:t>Include answer types, regular expressions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Similar to relation extraction:</a:t>
            </a:r>
          </a:p>
          <a:p>
            <a:pPr lvl="2"/>
            <a:r>
              <a:rPr lang="en-US" dirty="0" smtClean="0"/>
              <a:t>Learn relation b/t answer type and aspect of question</a:t>
            </a:r>
          </a:p>
          <a:p>
            <a:pPr lvl="3"/>
            <a:r>
              <a:rPr lang="en-US" dirty="0" smtClean="0"/>
              <a:t>E.g. date-of-birth/person name; term/definition</a:t>
            </a:r>
          </a:p>
          <a:p>
            <a:pPr lvl="4"/>
            <a:r>
              <a:rPr lang="en-US" dirty="0" smtClean="0"/>
              <a:t>Can use bootstrap strategy for contexts</a:t>
            </a:r>
          </a:p>
          <a:p>
            <a:pPr lvl="4"/>
            <a:r>
              <a:rPr lang="en-US" dirty="0" smtClean="0"/>
              <a:t>&lt;NAME&gt; (&lt;BD&gt;-&lt;DD&gt;) or &lt;NAME&gt; was born on &lt;BD&gt;</a:t>
            </a:r>
          </a:p>
          <a:p>
            <a:pPr lvl="1"/>
            <a:endParaRPr lang="en-US" dirty="0"/>
          </a:p>
        </p:txBody>
      </p:sp>
      <p:pic>
        <p:nvPicPr>
          <p:cNvPr id="4" name="fig 23.11.jpg" descr="fig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87536"/>
            <a:ext cx="86106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8112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279075464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  <a:p>
            <a:r>
              <a:rPr lang="en-US" dirty="0" smtClean="0"/>
              <a:t>QA resources:</a:t>
            </a:r>
          </a:p>
          <a:p>
            <a:pPr lvl="1"/>
            <a:r>
              <a:rPr lang="en-US" dirty="0" smtClean="0"/>
              <a:t>Sets of questions with answers for development/test</a:t>
            </a:r>
          </a:p>
        </p:txBody>
      </p:sp>
    </p:spTree>
    <p:extLst>
      <p:ext uri="{BB962C8B-B14F-4D97-AF65-F5344CB8AC3E}">
        <p14:creationId xmlns:p14="http://schemas.microsoft.com/office/powerpoint/2010/main" val="17812151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  <a:p>
            <a:r>
              <a:rPr lang="en-US" dirty="0" smtClean="0"/>
              <a:t>QA resources:</a:t>
            </a:r>
          </a:p>
          <a:p>
            <a:pPr lvl="1"/>
            <a:r>
              <a:rPr lang="en-US" dirty="0" smtClean="0"/>
              <a:t>Sets of questions with answers for development/test</a:t>
            </a:r>
          </a:p>
          <a:p>
            <a:pPr lvl="2"/>
            <a:r>
              <a:rPr lang="en-US" dirty="0" smtClean="0"/>
              <a:t>Specifically manually constructed/manually annotated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64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  <a:p>
            <a:r>
              <a:rPr lang="en-US" dirty="0" smtClean="0"/>
              <a:t>QA resources:</a:t>
            </a:r>
          </a:p>
          <a:p>
            <a:pPr lvl="1"/>
            <a:r>
              <a:rPr lang="en-US" dirty="0" smtClean="0"/>
              <a:t>Sets of questions with answers for development/test</a:t>
            </a:r>
          </a:p>
          <a:p>
            <a:pPr lvl="2"/>
            <a:r>
              <a:rPr lang="en-US" dirty="0" smtClean="0"/>
              <a:t>Specifically manually constructed/manually annotated</a:t>
            </a:r>
          </a:p>
          <a:p>
            <a:pPr lvl="2"/>
            <a:r>
              <a:rPr lang="en-US" dirty="0" smtClean="0"/>
              <a:t> ‘Found data’</a:t>
            </a:r>
          </a:p>
        </p:txBody>
      </p:sp>
    </p:spTree>
    <p:extLst>
      <p:ext uri="{BB962C8B-B14F-4D97-AF65-F5344CB8AC3E}">
        <p14:creationId xmlns:p14="http://schemas.microsoft.com/office/powerpoint/2010/main" val="66466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  <a:p>
            <a:r>
              <a:rPr lang="en-US" dirty="0" smtClean="0"/>
              <a:t>QA resources:</a:t>
            </a:r>
          </a:p>
          <a:p>
            <a:pPr lvl="1"/>
            <a:r>
              <a:rPr lang="en-US" dirty="0" smtClean="0"/>
              <a:t>Sets of questions with answers for development/test</a:t>
            </a:r>
          </a:p>
          <a:p>
            <a:pPr lvl="2"/>
            <a:r>
              <a:rPr lang="en-US" dirty="0" smtClean="0"/>
              <a:t>Specifically manually constructed/manually annotated</a:t>
            </a:r>
          </a:p>
          <a:p>
            <a:pPr lvl="2"/>
            <a:r>
              <a:rPr lang="en-US" dirty="0" smtClean="0"/>
              <a:t> ‘Found data’</a:t>
            </a:r>
          </a:p>
          <a:p>
            <a:pPr lvl="3"/>
            <a:r>
              <a:rPr lang="en-US" dirty="0" smtClean="0"/>
              <a:t>Trivia games!!!, FAQs, Answer Sites,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5317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  <a:p>
            <a:r>
              <a:rPr lang="en-US" dirty="0" smtClean="0"/>
              <a:t>QA resources:</a:t>
            </a:r>
          </a:p>
          <a:p>
            <a:pPr lvl="1"/>
            <a:r>
              <a:rPr lang="en-US" dirty="0" smtClean="0"/>
              <a:t>Sets of questions with answers for development/test</a:t>
            </a:r>
          </a:p>
          <a:p>
            <a:pPr lvl="2"/>
            <a:r>
              <a:rPr lang="en-US" dirty="0" smtClean="0"/>
              <a:t>Specifically manually constructed/manually annotated</a:t>
            </a:r>
          </a:p>
          <a:p>
            <a:pPr lvl="2"/>
            <a:r>
              <a:rPr lang="en-US" dirty="0" smtClean="0"/>
              <a:t> ‘Found data’</a:t>
            </a:r>
          </a:p>
          <a:p>
            <a:pPr lvl="3"/>
            <a:r>
              <a:rPr lang="en-US" dirty="0" smtClean="0"/>
              <a:t>Trivia games!!!, FAQs, Answer Sites,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Multiple choice tests (IP???)</a:t>
            </a:r>
          </a:p>
        </p:txBody>
      </p:sp>
    </p:spTree>
    <p:extLst>
      <p:ext uri="{BB962C8B-B14F-4D97-AF65-F5344CB8AC3E}">
        <p14:creationId xmlns:p14="http://schemas.microsoft.com/office/powerpoint/2010/main" val="4566623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System development requires resources</a:t>
            </a:r>
          </a:p>
          <a:p>
            <a:pPr lvl="1"/>
            <a:r>
              <a:rPr lang="en-US" dirty="0" smtClean="0"/>
              <a:t>Especially true of data-driven machine learning</a:t>
            </a:r>
          </a:p>
          <a:p>
            <a:r>
              <a:rPr lang="en-US" dirty="0" smtClean="0"/>
              <a:t>QA resources:</a:t>
            </a:r>
          </a:p>
          <a:p>
            <a:pPr lvl="1"/>
            <a:r>
              <a:rPr lang="en-US" dirty="0" smtClean="0"/>
              <a:t>Sets of questions with answers for development/test</a:t>
            </a:r>
          </a:p>
          <a:p>
            <a:pPr lvl="2"/>
            <a:r>
              <a:rPr lang="en-US" dirty="0" smtClean="0"/>
              <a:t>Specifically manually constructed/manually annotated </a:t>
            </a:r>
          </a:p>
          <a:p>
            <a:pPr lvl="2"/>
            <a:r>
              <a:rPr lang="en-US" dirty="0" smtClean="0"/>
              <a:t> ‘Found data’</a:t>
            </a:r>
          </a:p>
          <a:p>
            <a:pPr lvl="3"/>
            <a:r>
              <a:rPr lang="en-US" dirty="0" smtClean="0"/>
              <a:t>Trivia games!!!, FAQs, Answer Sites,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3"/>
            <a:r>
              <a:rPr lang="en-US" dirty="0" smtClean="0"/>
              <a:t>Multiple choice tests (IP???)</a:t>
            </a:r>
          </a:p>
          <a:p>
            <a:pPr lvl="3"/>
            <a:r>
              <a:rPr lang="en-US" dirty="0" smtClean="0"/>
              <a:t>Partial data: Web logs – queries and click-</a:t>
            </a:r>
            <a:r>
              <a:rPr lang="en-US" dirty="0" err="1" smtClean="0"/>
              <a:t>throughs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721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Proxies for world knowledge: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: Synonymy; IS-A hierarchy</a:t>
            </a:r>
          </a:p>
        </p:txBody>
      </p:sp>
    </p:spTree>
    <p:extLst>
      <p:ext uri="{BB962C8B-B14F-4D97-AF65-F5344CB8AC3E}">
        <p14:creationId xmlns:p14="http://schemas.microsoft.com/office/powerpoint/2010/main" val="1645102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Proxies for world knowledge: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: Synonymy; IS-A hierarchy</a:t>
            </a:r>
          </a:p>
          <a:p>
            <a:pPr lvl="1"/>
            <a:r>
              <a:rPr lang="en-US" dirty="0" smtClean="0"/>
              <a:t>Wikipedia</a:t>
            </a:r>
          </a:p>
        </p:txBody>
      </p:sp>
    </p:spTree>
    <p:extLst>
      <p:ext uri="{BB962C8B-B14F-4D97-AF65-F5344CB8AC3E}">
        <p14:creationId xmlns:p14="http://schemas.microsoft.com/office/powerpoint/2010/main" val="3527157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vary by:</a:t>
            </a:r>
          </a:p>
          <a:p>
            <a:pPr lvl="1"/>
            <a:r>
              <a:rPr lang="en-US" dirty="0" smtClean="0"/>
              <a:t>Answer sources</a:t>
            </a:r>
          </a:p>
          <a:p>
            <a:pPr lvl="2"/>
            <a:r>
              <a:rPr lang="en-US" dirty="0" smtClean="0"/>
              <a:t>Structured: e.g., database fields</a:t>
            </a:r>
          </a:p>
          <a:p>
            <a:pPr lvl="2"/>
            <a:r>
              <a:rPr lang="en-US" dirty="0" smtClean="0"/>
              <a:t>Semi-structured: e.g., database with comments</a:t>
            </a:r>
          </a:p>
          <a:p>
            <a:pPr lvl="2"/>
            <a:r>
              <a:rPr lang="en-US" dirty="0" smtClean="0"/>
              <a:t>Free text</a:t>
            </a:r>
          </a:p>
          <a:p>
            <a:pPr lvl="3"/>
            <a:r>
              <a:rPr lang="en-US" dirty="0" smtClean="0"/>
              <a:t>Web</a:t>
            </a:r>
          </a:p>
          <a:p>
            <a:pPr lvl="3"/>
            <a:r>
              <a:rPr lang="en-US" dirty="0" smtClean="0"/>
              <a:t>Fixed document collection (Typical TREC QA)</a:t>
            </a:r>
          </a:p>
        </p:txBody>
      </p:sp>
    </p:spTree>
    <p:extLst>
      <p:ext uri="{BB962C8B-B14F-4D97-AF65-F5344CB8AC3E}">
        <p14:creationId xmlns:p14="http://schemas.microsoft.com/office/powerpoint/2010/main" val="29924078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Proxies for world knowledge: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: Synonymy; IS-A hierarchy</a:t>
            </a:r>
          </a:p>
          <a:p>
            <a:pPr lvl="1"/>
            <a:r>
              <a:rPr lang="en-US" dirty="0" smtClean="0"/>
              <a:t>Wikipedia</a:t>
            </a:r>
          </a:p>
          <a:p>
            <a:pPr lvl="1"/>
            <a:r>
              <a:rPr lang="en-US" dirty="0" smtClean="0"/>
              <a:t>Web itself</a:t>
            </a:r>
          </a:p>
          <a:p>
            <a:pPr lvl="1"/>
            <a:r>
              <a:rPr lang="en-US" dirty="0" smtClean="0"/>
              <a:t>….</a:t>
            </a:r>
          </a:p>
          <a:p>
            <a:pPr lvl="1"/>
            <a:endParaRPr lang="en-US" dirty="0"/>
          </a:p>
          <a:p>
            <a:r>
              <a:rPr lang="en-US" dirty="0" smtClean="0"/>
              <a:t>Term management:</a:t>
            </a:r>
          </a:p>
          <a:p>
            <a:pPr lvl="1"/>
            <a:r>
              <a:rPr lang="en-US" dirty="0" smtClean="0"/>
              <a:t>Acronym lists</a:t>
            </a:r>
          </a:p>
          <a:p>
            <a:pPr lvl="1"/>
            <a:r>
              <a:rPr lang="en-US" dirty="0" smtClean="0"/>
              <a:t>Gazetteers </a:t>
            </a:r>
          </a:p>
          <a:p>
            <a:pPr lvl="1"/>
            <a:r>
              <a:rPr lang="en-US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7901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General: Machine learning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4880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General: Machine learning tools</a:t>
            </a:r>
          </a:p>
          <a:p>
            <a:r>
              <a:rPr lang="en-US" dirty="0" smtClean="0"/>
              <a:t>Passage/Document retrieval:</a:t>
            </a:r>
          </a:p>
          <a:p>
            <a:pPr lvl="1"/>
            <a:r>
              <a:rPr lang="en-US" dirty="0" smtClean="0"/>
              <a:t>Information retrieval engine:</a:t>
            </a:r>
          </a:p>
          <a:p>
            <a:pPr lvl="2"/>
            <a:r>
              <a:rPr lang="en-US" dirty="0" err="1" smtClean="0"/>
              <a:t>Lucene</a:t>
            </a:r>
            <a:r>
              <a:rPr lang="en-US" dirty="0" smtClean="0"/>
              <a:t>, Indri/lemur, MG</a:t>
            </a:r>
          </a:p>
          <a:p>
            <a:pPr lvl="1"/>
            <a:r>
              <a:rPr lang="en-US" dirty="0" smtClean="0"/>
              <a:t>Sentence breaking, etc..</a:t>
            </a:r>
          </a:p>
        </p:txBody>
      </p:sp>
    </p:spTree>
    <p:extLst>
      <p:ext uri="{BB962C8B-B14F-4D97-AF65-F5344CB8AC3E}">
        <p14:creationId xmlns:p14="http://schemas.microsoft.com/office/powerpoint/2010/main" val="180269233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General: Machine learning tools</a:t>
            </a:r>
          </a:p>
          <a:p>
            <a:r>
              <a:rPr lang="en-US" dirty="0" smtClean="0"/>
              <a:t>Passage/Document retrieval:</a:t>
            </a:r>
          </a:p>
          <a:p>
            <a:pPr lvl="1"/>
            <a:r>
              <a:rPr lang="en-US" dirty="0" smtClean="0"/>
              <a:t>Information retrieval engine:</a:t>
            </a:r>
          </a:p>
          <a:p>
            <a:pPr lvl="2"/>
            <a:r>
              <a:rPr lang="en-US" dirty="0" err="1" smtClean="0"/>
              <a:t>Lucene</a:t>
            </a:r>
            <a:r>
              <a:rPr lang="en-US" dirty="0" smtClean="0"/>
              <a:t>, Indri/lemur, MG</a:t>
            </a:r>
          </a:p>
          <a:p>
            <a:pPr lvl="1"/>
            <a:r>
              <a:rPr lang="en-US" dirty="0" smtClean="0"/>
              <a:t>Sentence breaking, etc..</a:t>
            </a:r>
          </a:p>
          <a:p>
            <a:r>
              <a:rPr lang="en-US" dirty="0" smtClean="0"/>
              <a:t>Query processing:</a:t>
            </a:r>
          </a:p>
          <a:p>
            <a:pPr lvl="1"/>
            <a:r>
              <a:rPr lang="en-US" dirty="0" smtClean="0"/>
              <a:t>Named entity extraction</a:t>
            </a:r>
          </a:p>
          <a:p>
            <a:pPr lvl="1"/>
            <a:r>
              <a:rPr lang="en-US" dirty="0" smtClean="0"/>
              <a:t>Synonymy expansion</a:t>
            </a:r>
          </a:p>
          <a:p>
            <a:pPr lvl="1"/>
            <a:r>
              <a:rPr lang="en-US" dirty="0" smtClean="0"/>
              <a:t>Parsing?</a:t>
            </a:r>
          </a:p>
        </p:txBody>
      </p:sp>
    </p:spTree>
    <p:extLst>
      <p:ext uri="{BB962C8B-B14F-4D97-AF65-F5344CB8AC3E}">
        <p14:creationId xmlns:p14="http://schemas.microsoft.com/office/powerpoint/2010/main" val="95404441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General: Machine learning tools</a:t>
            </a:r>
          </a:p>
          <a:p>
            <a:r>
              <a:rPr lang="en-US" dirty="0" smtClean="0"/>
              <a:t>Passage/Document retrieval:</a:t>
            </a:r>
          </a:p>
          <a:p>
            <a:pPr lvl="1"/>
            <a:r>
              <a:rPr lang="en-US" dirty="0" smtClean="0"/>
              <a:t>Information retrieval engine:</a:t>
            </a:r>
          </a:p>
          <a:p>
            <a:pPr lvl="2"/>
            <a:r>
              <a:rPr lang="en-US" dirty="0" err="1" smtClean="0"/>
              <a:t>Lucene</a:t>
            </a:r>
            <a:r>
              <a:rPr lang="en-US" dirty="0" smtClean="0"/>
              <a:t>, Indri/lemur, MG</a:t>
            </a:r>
          </a:p>
          <a:p>
            <a:pPr lvl="1"/>
            <a:r>
              <a:rPr lang="en-US" dirty="0" smtClean="0"/>
              <a:t>Sentence breaking, etc..</a:t>
            </a:r>
          </a:p>
          <a:p>
            <a:r>
              <a:rPr lang="en-US" dirty="0" smtClean="0"/>
              <a:t>Query processing:</a:t>
            </a:r>
          </a:p>
          <a:p>
            <a:pPr lvl="1"/>
            <a:r>
              <a:rPr lang="en-US" dirty="0" smtClean="0"/>
              <a:t>Named entity extraction</a:t>
            </a:r>
          </a:p>
          <a:p>
            <a:pPr lvl="1"/>
            <a:r>
              <a:rPr lang="en-US" dirty="0" smtClean="0"/>
              <a:t>Synonymy expansion</a:t>
            </a:r>
          </a:p>
          <a:p>
            <a:pPr lvl="1"/>
            <a:r>
              <a:rPr lang="en-US" dirty="0" smtClean="0"/>
              <a:t>Parsing?</a:t>
            </a:r>
          </a:p>
          <a:p>
            <a:r>
              <a:rPr lang="en-US" dirty="0" smtClean="0"/>
              <a:t>Answer extraction:</a:t>
            </a:r>
          </a:p>
          <a:p>
            <a:pPr lvl="1"/>
            <a:r>
              <a:rPr lang="en-US" dirty="0" smtClean="0"/>
              <a:t>NER, IE (patterns)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7282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Candidate criteria:</a:t>
            </a:r>
          </a:p>
          <a:p>
            <a:pPr lvl="1"/>
            <a:r>
              <a:rPr lang="en-US" dirty="0" smtClean="0"/>
              <a:t>Relevance</a:t>
            </a:r>
          </a:p>
          <a:p>
            <a:pPr lvl="1"/>
            <a:r>
              <a:rPr lang="en-US" dirty="0" smtClean="0"/>
              <a:t>Correctness</a:t>
            </a:r>
          </a:p>
          <a:p>
            <a:pPr lvl="1"/>
            <a:r>
              <a:rPr lang="en-US" dirty="0" smtClean="0"/>
              <a:t>Conciseness: 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 extra information</a:t>
            </a:r>
          </a:p>
          <a:p>
            <a:pPr lvl="1"/>
            <a:r>
              <a:rPr lang="en-US" dirty="0" smtClean="0"/>
              <a:t>Completeness: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enalize partial answers</a:t>
            </a:r>
          </a:p>
          <a:p>
            <a:pPr lvl="1"/>
            <a:r>
              <a:rPr lang="en-US" dirty="0" smtClean="0"/>
              <a:t>Coherence: </a:t>
            </a:r>
          </a:p>
          <a:p>
            <a:pPr lvl="2"/>
            <a:r>
              <a:rPr lang="en-US" dirty="0" smtClean="0"/>
              <a:t>Easily readable</a:t>
            </a:r>
          </a:p>
          <a:p>
            <a:pPr lvl="1"/>
            <a:r>
              <a:rPr lang="en-US" dirty="0" smtClean="0"/>
              <a:t>Justification</a:t>
            </a:r>
          </a:p>
          <a:p>
            <a:r>
              <a:rPr lang="en-US" dirty="0" smtClean="0"/>
              <a:t>Tension among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5423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Consistency/repeatability:</a:t>
            </a:r>
          </a:p>
          <a:p>
            <a:pPr lvl="1"/>
            <a:r>
              <a:rPr lang="en-US" dirty="0" smtClean="0"/>
              <a:t>Are answers scored reliability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887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Consistency/repeatability:</a:t>
            </a:r>
          </a:p>
          <a:p>
            <a:pPr lvl="1"/>
            <a:r>
              <a:rPr lang="en-US" dirty="0" smtClean="0"/>
              <a:t>Are answers scored reliability?</a:t>
            </a:r>
          </a:p>
          <a:p>
            <a:pPr lvl="1"/>
            <a:endParaRPr lang="en-US" dirty="0"/>
          </a:p>
          <a:p>
            <a:r>
              <a:rPr lang="en-US" dirty="0" smtClean="0"/>
              <a:t>Automation:</a:t>
            </a:r>
          </a:p>
          <a:p>
            <a:pPr lvl="1"/>
            <a:r>
              <a:rPr lang="en-US" dirty="0" smtClean="0"/>
              <a:t>Can answers be scored automatically?</a:t>
            </a:r>
          </a:p>
          <a:p>
            <a:pPr lvl="1"/>
            <a:r>
              <a:rPr lang="en-US" dirty="0" smtClean="0"/>
              <a:t>Required for machine learning tune/test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7591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Consistency/repeatability:</a:t>
            </a:r>
          </a:p>
          <a:p>
            <a:pPr lvl="1"/>
            <a:r>
              <a:rPr lang="en-US" dirty="0" smtClean="0"/>
              <a:t>Are answers scored reliability?</a:t>
            </a:r>
          </a:p>
          <a:p>
            <a:pPr lvl="1"/>
            <a:endParaRPr lang="en-US" dirty="0"/>
          </a:p>
          <a:p>
            <a:r>
              <a:rPr lang="en-US" dirty="0" smtClean="0"/>
              <a:t>Automation:</a:t>
            </a:r>
          </a:p>
          <a:p>
            <a:pPr lvl="1"/>
            <a:r>
              <a:rPr lang="en-US" dirty="0" smtClean="0"/>
              <a:t>Can answers be scored automatically?</a:t>
            </a:r>
          </a:p>
          <a:p>
            <a:pPr lvl="1"/>
            <a:r>
              <a:rPr lang="en-US" dirty="0" smtClean="0"/>
              <a:t>Required for machine learning tune/test</a:t>
            </a:r>
          </a:p>
          <a:p>
            <a:pPr lvl="2"/>
            <a:r>
              <a:rPr lang="en-US" dirty="0" smtClean="0"/>
              <a:t>Short answer answer keys</a:t>
            </a:r>
          </a:p>
          <a:p>
            <a:pPr lvl="3"/>
            <a:r>
              <a:rPr lang="en-US" dirty="0" err="1" smtClean="0"/>
              <a:t>Litkowski’s</a:t>
            </a:r>
            <a:r>
              <a:rPr lang="en-US" dirty="0" smtClean="0"/>
              <a:t>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839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Classical:</a:t>
            </a:r>
          </a:p>
          <a:p>
            <a:pPr lvl="1"/>
            <a:r>
              <a:rPr lang="en-US" dirty="0" smtClean="0"/>
              <a:t>Return ranked list of answer candidates</a:t>
            </a:r>
          </a:p>
        </p:txBody>
      </p:sp>
    </p:spTree>
    <p:extLst>
      <p:ext uri="{BB962C8B-B14F-4D97-AF65-F5344CB8AC3E}">
        <p14:creationId xmlns:p14="http://schemas.microsoft.com/office/powerpoint/2010/main" val="299637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vary by:</a:t>
            </a:r>
          </a:p>
          <a:p>
            <a:pPr lvl="1"/>
            <a:r>
              <a:rPr lang="en-US" dirty="0" smtClean="0"/>
              <a:t>Answer sources</a:t>
            </a:r>
          </a:p>
          <a:p>
            <a:pPr lvl="2"/>
            <a:r>
              <a:rPr lang="en-US" dirty="0" smtClean="0"/>
              <a:t>Structured: e.g., database fields</a:t>
            </a:r>
          </a:p>
          <a:p>
            <a:pPr lvl="2"/>
            <a:r>
              <a:rPr lang="en-US" dirty="0" smtClean="0"/>
              <a:t>Semi-structured: e.g., database with comments</a:t>
            </a:r>
          </a:p>
          <a:p>
            <a:pPr lvl="2"/>
            <a:r>
              <a:rPr lang="en-US" dirty="0" smtClean="0"/>
              <a:t>Free text</a:t>
            </a:r>
          </a:p>
          <a:p>
            <a:pPr lvl="3"/>
            <a:r>
              <a:rPr lang="en-US" dirty="0" smtClean="0"/>
              <a:t>Web</a:t>
            </a:r>
          </a:p>
          <a:p>
            <a:pPr lvl="3"/>
            <a:r>
              <a:rPr lang="en-US" dirty="0" smtClean="0"/>
              <a:t>Fixed document collection (Typical TREC QA)</a:t>
            </a:r>
          </a:p>
          <a:p>
            <a:pPr lvl="3"/>
            <a:r>
              <a:rPr lang="en-US" dirty="0" smtClean="0"/>
              <a:t>Book or encyclopedia</a:t>
            </a:r>
          </a:p>
          <a:p>
            <a:pPr lvl="3"/>
            <a:r>
              <a:rPr lang="en-US" dirty="0" smtClean="0"/>
              <a:t>Specific passage/article (reading comprehension)</a:t>
            </a:r>
          </a:p>
          <a:p>
            <a:pPr marL="968375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66595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Classical:</a:t>
            </a:r>
          </a:p>
          <a:p>
            <a:pPr lvl="1"/>
            <a:r>
              <a:rPr lang="en-US" dirty="0" smtClean="0"/>
              <a:t>Return ranked list of answer candidates</a:t>
            </a:r>
          </a:p>
          <a:p>
            <a:pPr lvl="1"/>
            <a:r>
              <a:rPr lang="en-US" dirty="0" smtClean="0"/>
              <a:t>Idea: Correct answer higher in list =&gt; higher score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Measure: Mean Reciprocal Rank (MRR)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079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Classical:</a:t>
            </a:r>
          </a:p>
          <a:p>
            <a:pPr lvl="1"/>
            <a:r>
              <a:rPr lang="en-US" dirty="0" smtClean="0"/>
              <a:t>Return ranked list of answer candidates</a:t>
            </a:r>
          </a:p>
          <a:p>
            <a:pPr lvl="1"/>
            <a:r>
              <a:rPr lang="en-US" dirty="0" smtClean="0"/>
              <a:t>Idea: Correct answer higher in list =&gt; higher score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Measure: Mean Reciprocal Rank (MRR)</a:t>
            </a:r>
          </a:p>
          <a:p>
            <a:pPr lvl="2"/>
            <a:r>
              <a:rPr lang="en-US" dirty="0" smtClean="0"/>
              <a:t>For each question,</a:t>
            </a:r>
          </a:p>
          <a:p>
            <a:pPr lvl="3"/>
            <a:r>
              <a:rPr lang="en-US" dirty="0"/>
              <a:t>G</a:t>
            </a:r>
            <a:r>
              <a:rPr lang="en-US" dirty="0" smtClean="0"/>
              <a:t>et reciprocal of rank of first correct answer</a:t>
            </a:r>
          </a:p>
          <a:p>
            <a:pPr lvl="4"/>
            <a:r>
              <a:rPr lang="en-US" dirty="0" smtClean="0"/>
              <a:t>E.g. correct answer is 4 =&gt; ¼	</a:t>
            </a:r>
          </a:p>
          <a:p>
            <a:pPr lvl="4"/>
            <a:r>
              <a:rPr lang="en-US" dirty="0" smtClean="0"/>
              <a:t>None correct =&gt; 0</a:t>
            </a:r>
          </a:p>
          <a:p>
            <a:pPr lvl="2"/>
            <a:r>
              <a:rPr lang="en-US" dirty="0" smtClean="0"/>
              <a:t>Average over all questions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94956"/>
              </p:ext>
            </p:extLst>
          </p:nvPr>
        </p:nvGraphicFramePr>
        <p:xfrm>
          <a:off x="5364287" y="4331408"/>
          <a:ext cx="2873249" cy="1483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1155700" imgH="596900" progId="Equation.3">
                  <p:embed/>
                </p:oleObj>
              </mc:Choice>
              <mc:Fallback>
                <p:oleObj name="Equation" r:id="rId3" imgW="1155700" imgH="596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4287" y="4331408"/>
                        <a:ext cx="2873249" cy="1483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86908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Applications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3666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Open-domain free text search</a:t>
            </a:r>
          </a:p>
          <a:p>
            <a:pPr lvl="2"/>
            <a:r>
              <a:rPr lang="en-US" dirty="0" smtClean="0"/>
              <a:t>Fixed collections </a:t>
            </a:r>
          </a:p>
          <a:p>
            <a:pPr lvl="2"/>
            <a:r>
              <a:rPr lang="en-US" dirty="0" smtClean="0"/>
              <a:t>News, blogs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2015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Open-domain free text search</a:t>
            </a:r>
          </a:p>
          <a:p>
            <a:pPr lvl="2"/>
            <a:r>
              <a:rPr lang="en-US" dirty="0" smtClean="0"/>
              <a:t>Fixed collections </a:t>
            </a:r>
          </a:p>
          <a:p>
            <a:pPr lvl="2"/>
            <a:r>
              <a:rPr lang="en-US" dirty="0" smtClean="0"/>
              <a:t>News, blogs</a:t>
            </a:r>
          </a:p>
          <a:p>
            <a:pPr lvl="1"/>
            <a:r>
              <a:rPr lang="en-US" dirty="0" smtClean="0"/>
              <a:t>Users</a:t>
            </a:r>
          </a:p>
          <a:p>
            <a:pPr lvl="2"/>
            <a:r>
              <a:rPr lang="en-US" dirty="0" smtClean="0"/>
              <a:t>Novice</a:t>
            </a:r>
          </a:p>
          <a:p>
            <a:pPr lvl="1"/>
            <a:r>
              <a:rPr lang="en-US" dirty="0" smtClean="0"/>
              <a:t>Question types</a:t>
            </a:r>
          </a:p>
        </p:txBody>
      </p:sp>
    </p:spTree>
    <p:extLst>
      <p:ext uri="{BB962C8B-B14F-4D97-AF65-F5344CB8AC3E}">
        <p14:creationId xmlns:p14="http://schemas.microsoft.com/office/powerpoint/2010/main" val="226674096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Open-domain free text search</a:t>
            </a:r>
          </a:p>
          <a:p>
            <a:pPr lvl="2"/>
            <a:r>
              <a:rPr lang="en-US" dirty="0" smtClean="0"/>
              <a:t>Fixed collections </a:t>
            </a:r>
          </a:p>
          <a:p>
            <a:pPr lvl="2"/>
            <a:r>
              <a:rPr lang="en-US" dirty="0" smtClean="0"/>
              <a:t>News, blogs</a:t>
            </a:r>
          </a:p>
          <a:p>
            <a:pPr lvl="1"/>
            <a:r>
              <a:rPr lang="en-US" dirty="0" smtClean="0"/>
              <a:t>Users</a:t>
            </a:r>
          </a:p>
          <a:p>
            <a:pPr lvl="2"/>
            <a:r>
              <a:rPr lang="en-US" dirty="0" smtClean="0"/>
              <a:t>Novice</a:t>
            </a:r>
          </a:p>
          <a:p>
            <a:pPr lvl="1"/>
            <a:r>
              <a:rPr lang="en-US" dirty="0" smtClean="0"/>
              <a:t>Question types</a:t>
            </a:r>
          </a:p>
          <a:p>
            <a:pPr lvl="2"/>
            <a:r>
              <a:rPr lang="en-US" dirty="0" smtClean="0"/>
              <a:t>Factoid -&gt; List, relation,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Answer types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1231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Open-domain free text search</a:t>
            </a:r>
          </a:p>
          <a:p>
            <a:pPr lvl="2"/>
            <a:r>
              <a:rPr lang="en-US" dirty="0" smtClean="0"/>
              <a:t>Fixed collections </a:t>
            </a:r>
          </a:p>
          <a:p>
            <a:pPr lvl="2"/>
            <a:r>
              <a:rPr lang="en-US" dirty="0" smtClean="0"/>
              <a:t>News, blogs</a:t>
            </a:r>
          </a:p>
          <a:p>
            <a:pPr lvl="1"/>
            <a:r>
              <a:rPr lang="en-US" dirty="0" smtClean="0"/>
              <a:t>Users</a:t>
            </a:r>
          </a:p>
          <a:p>
            <a:pPr lvl="2"/>
            <a:r>
              <a:rPr lang="en-US" dirty="0" smtClean="0"/>
              <a:t>Novice</a:t>
            </a:r>
          </a:p>
          <a:p>
            <a:pPr lvl="1"/>
            <a:r>
              <a:rPr lang="en-US" dirty="0" smtClean="0"/>
              <a:t>Question types</a:t>
            </a:r>
          </a:p>
          <a:p>
            <a:pPr lvl="2"/>
            <a:r>
              <a:rPr lang="en-US" dirty="0" smtClean="0"/>
              <a:t>Factoid -&gt; List, relation,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Answer types</a:t>
            </a:r>
          </a:p>
          <a:p>
            <a:pPr lvl="2"/>
            <a:r>
              <a:rPr lang="en-US" dirty="0" smtClean="0"/>
              <a:t>Predominantly extractive, short answer in context</a:t>
            </a:r>
          </a:p>
          <a:p>
            <a:pPr lvl="1"/>
            <a:r>
              <a:rPr lang="en-US" dirty="0" smtClean="0"/>
              <a:t>Evaluation: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5737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TREC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243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Applications</a:t>
            </a:r>
          </a:p>
          <a:p>
            <a:pPr lvl="2"/>
            <a:r>
              <a:rPr lang="en-US" dirty="0" smtClean="0"/>
              <a:t>Open-domain free text search</a:t>
            </a:r>
          </a:p>
          <a:p>
            <a:pPr lvl="2"/>
            <a:r>
              <a:rPr lang="en-US" dirty="0" smtClean="0"/>
              <a:t>Fixed collections </a:t>
            </a:r>
          </a:p>
          <a:p>
            <a:pPr lvl="2"/>
            <a:r>
              <a:rPr lang="en-US" dirty="0" smtClean="0"/>
              <a:t>News, blogs</a:t>
            </a:r>
          </a:p>
          <a:p>
            <a:pPr lvl="1"/>
            <a:r>
              <a:rPr lang="en-US" dirty="0" smtClean="0"/>
              <a:t>Users</a:t>
            </a:r>
          </a:p>
          <a:p>
            <a:pPr lvl="2"/>
            <a:r>
              <a:rPr lang="en-US" dirty="0" smtClean="0"/>
              <a:t>Novice</a:t>
            </a:r>
          </a:p>
          <a:p>
            <a:pPr lvl="1"/>
            <a:r>
              <a:rPr lang="en-US" dirty="0" smtClean="0"/>
              <a:t>Question types</a:t>
            </a:r>
          </a:p>
          <a:p>
            <a:pPr lvl="2"/>
            <a:r>
              <a:rPr lang="en-US" dirty="0" smtClean="0"/>
              <a:t>Factoid -&gt; List, relation,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Answer types</a:t>
            </a:r>
          </a:p>
          <a:p>
            <a:pPr lvl="2"/>
            <a:r>
              <a:rPr lang="en-US" dirty="0" smtClean="0"/>
              <a:t>Predominantly extractive, short answer in context</a:t>
            </a:r>
          </a:p>
          <a:p>
            <a:pPr lvl="1"/>
            <a:r>
              <a:rPr lang="en-US" dirty="0" smtClean="0"/>
              <a:t>Evaluation:</a:t>
            </a:r>
          </a:p>
          <a:p>
            <a:pPr lvl="2"/>
            <a:r>
              <a:rPr lang="en-US" dirty="0" smtClean="0"/>
              <a:t>Official</a:t>
            </a:r>
            <a:r>
              <a:rPr lang="en-US" smtClean="0"/>
              <a:t>: human; </a:t>
            </a:r>
            <a:r>
              <a:rPr lang="en-US" dirty="0" smtClean="0"/>
              <a:t>proxy</a:t>
            </a:r>
            <a:r>
              <a:rPr lang="en-US" smtClean="0"/>
              <a:t>: patterns</a:t>
            </a:r>
            <a:endParaRPr lang="en-US" dirty="0" smtClean="0"/>
          </a:p>
          <a:p>
            <a:pPr lvl="1"/>
            <a:r>
              <a:rPr lang="en-US" dirty="0" smtClean="0"/>
              <a:t>Presentation: One interactive track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9149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&amp; Jeopardy!™ </a:t>
            </a:r>
            <a:r>
              <a:rPr lang="en-US" dirty="0" err="1" smtClean="0"/>
              <a:t>vs</a:t>
            </a:r>
            <a:r>
              <a:rPr lang="en-US" dirty="0" smtClean="0"/>
              <a:t>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QA </a:t>
            </a:r>
            <a:r>
              <a:rPr lang="en-US" dirty="0" err="1" smtClean="0"/>
              <a:t>vs</a:t>
            </a:r>
            <a:r>
              <a:rPr lang="en-US" dirty="0" smtClean="0"/>
              <a:t> Jeopardy!</a:t>
            </a:r>
          </a:p>
          <a:p>
            <a:endParaRPr lang="en-US" dirty="0" smtClean="0"/>
          </a:p>
          <a:p>
            <a:r>
              <a:rPr lang="en-US" dirty="0" smtClean="0"/>
              <a:t>TREC QA systems on Jeopardy! task</a:t>
            </a:r>
          </a:p>
          <a:p>
            <a:endParaRPr lang="en-US" dirty="0" smtClean="0"/>
          </a:p>
          <a:p>
            <a:r>
              <a:rPr lang="en-US" dirty="0" smtClean="0"/>
              <a:t>Design strategies</a:t>
            </a:r>
          </a:p>
          <a:p>
            <a:endParaRPr lang="en-US" dirty="0" smtClean="0"/>
          </a:p>
          <a:p>
            <a:r>
              <a:rPr lang="en-US" dirty="0" smtClean="0"/>
              <a:t>Watson components</a:t>
            </a:r>
          </a:p>
          <a:p>
            <a:endParaRPr lang="en-US" dirty="0"/>
          </a:p>
          <a:p>
            <a:r>
              <a:rPr lang="en-US" dirty="0" err="1" smtClean="0"/>
              <a:t>DeepQA</a:t>
            </a:r>
            <a:r>
              <a:rPr lang="en-US" dirty="0" smtClean="0"/>
              <a:t> on TREC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3308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</a:t>
            </a:r>
            <a:r>
              <a:rPr lang="en-US" dirty="0" err="1" smtClean="0"/>
              <a:t>vs</a:t>
            </a:r>
            <a:r>
              <a:rPr lang="en-US" dirty="0" smtClean="0"/>
              <a:t>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Both:</a:t>
            </a:r>
          </a:p>
        </p:txBody>
      </p:sp>
    </p:spTree>
    <p:extLst>
      <p:ext uri="{BB962C8B-B14F-4D97-AF65-F5344CB8AC3E}">
        <p14:creationId xmlns:p14="http://schemas.microsoft.com/office/powerpoint/2010/main" val="59014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vary by:</a:t>
            </a:r>
          </a:p>
          <a:p>
            <a:pPr lvl="1"/>
            <a:r>
              <a:rPr lang="en-US" dirty="0" smtClean="0"/>
              <a:t>Answer sources</a:t>
            </a:r>
          </a:p>
          <a:p>
            <a:pPr lvl="2"/>
            <a:r>
              <a:rPr lang="en-US" dirty="0" smtClean="0"/>
              <a:t>Structured: e.g., database fields</a:t>
            </a:r>
          </a:p>
          <a:p>
            <a:pPr lvl="2"/>
            <a:r>
              <a:rPr lang="en-US" dirty="0" smtClean="0"/>
              <a:t>Semi-structured: e.g., database with comments</a:t>
            </a:r>
          </a:p>
          <a:p>
            <a:pPr lvl="2"/>
            <a:r>
              <a:rPr lang="en-US" dirty="0" smtClean="0"/>
              <a:t>Free text</a:t>
            </a:r>
          </a:p>
          <a:p>
            <a:pPr lvl="3"/>
            <a:r>
              <a:rPr lang="en-US" dirty="0" smtClean="0"/>
              <a:t>Web</a:t>
            </a:r>
          </a:p>
          <a:p>
            <a:pPr lvl="3"/>
            <a:r>
              <a:rPr lang="en-US" dirty="0" smtClean="0"/>
              <a:t>Fixed document collection (Typical TREC QA)</a:t>
            </a:r>
          </a:p>
          <a:p>
            <a:pPr lvl="3"/>
            <a:r>
              <a:rPr lang="en-US" dirty="0" smtClean="0"/>
              <a:t>Book or encyclopedia</a:t>
            </a:r>
          </a:p>
          <a:p>
            <a:pPr lvl="3"/>
            <a:r>
              <a:rPr lang="en-US" dirty="0" smtClean="0"/>
              <a:t>Specific passage/article (reading comprehension)</a:t>
            </a:r>
          </a:p>
          <a:p>
            <a:pPr lvl="1"/>
            <a:r>
              <a:rPr lang="en-US" dirty="0" smtClean="0"/>
              <a:t>Media and modality:</a:t>
            </a:r>
          </a:p>
          <a:p>
            <a:pPr lvl="2"/>
            <a:r>
              <a:rPr lang="en-US" dirty="0" smtClean="0"/>
              <a:t>Within or cross-language; video/images/speech</a:t>
            </a:r>
          </a:p>
          <a:p>
            <a:pPr marL="968375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59126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</a:t>
            </a:r>
            <a:r>
              <a:rPr lang="en-US" dirty="0" err="1" smtClean="0"/>
              <a:t>vs</a:t>
            </a:r>
            <a:r>
              <a:rPr lang="en-US" dirty="0" smtClean="0"/>
              <a:t>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Both:</a:t>
            </a:r>
          </a:p>
          <a:p>
            <a:pPr lvl="1"/>
            <a:r>
              <a:rPr lang="en-US" dirty="0" smtClean="0"/>
              <a:t>Open domain ‘questions’; factoids</a:t>
            </a:r>
            <a:endParaRPr lang="en-US" dirty="0"/>
          </a:p>
          <a:p>
            <a:r>
              <a:rPr lang="en-US" dirty="0" smtClean="0"/>
              <a:t>TREC QA:</a:t>
            </a:r>
          </a:p>
          <a:p>
            <a:pPr lvl="1"/>
            <a:r>
              <a:rPr lang="en-US" dirty="0" smtClean="0"/>
              <a:t>‘Small’ fixed doc set evidence, can access Web</a:t>
            </a:r>
          </a:p>
          <a:p>
            <a:pPr lvl="1"/>
            <a:r>
              <a:rPr lang="en-US" dirty="0" smtClean="0"/>
              <a:t>No timing, no penalty for guessing wrong, no betting</a:t>
            </a:r>
          </a:p>
        </p:txBody>
      </p:sp>
    </p:spTree>
    <p:extLst>
      <p:ext uri="{BB962C8B-B14F-4D97-AF65-F5344CB8AC3E}">
        <p14:creationId xmlns:p14="http://schemas.microsoft.com/office/powerpoint/2010/main" val="61936274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</a:t>
            </a:r>
            <a:r>
              <a:rPr lang="en-US" dirty="0" err="1" smtClean="0"/>
              <a:t>vs</a:t>
            </a:r>
            <a:r>
              <a:rPr lang="en-US" dirty="0" smtClean="0"/>
              <a:t>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Both:</a:t>
            </a:r>
          </a:p>
          <a:p>
            <a:pPr lvl="1"/>
            <a:r>
              <a:rPr lang="en-US" dirty="0" smtClean="0"/>
              <a:t>Open domain ‘questions’; factoids</a:t>
            </a:r>
            <a:endParaRPr lang="en-US" dirty="0"/>
          </a:p>
          <a:p>
            <a:r>
              <a:rPr lang="en-US" dirty="0" smtClean="0"/>
              <a:t>TREC QA:</a:t>
            </a:r>
          </a:p>
          <a:p>
            <a:pPr lvl="1"/>
            <a:r>
              <a:rPr lang="en-US" dirty="0" smtClean="0"/>
              <a:t>‘Small’ fixed doc set evidence, can access Web</a:t>
            </a:r>
          </a:p>
          <a:p>
            <a:pPr lvl="1"/>
            <a:r>
              <a:rPr lang="en-US" dirty="0" smtClean="0"/>
              <a:t>No timing, no penalty for guessing wrong, no betting</a:t>
            </a:r>
          </a:p>
          <a:p>
            <a:r>
              <a:rPr lang="en-US" dirty="0" smtClean="0"/>
              <a:t>Jeopardy!:</a:t>
            </a:r>
          </a:p>
          <a:p>
            <a:pPr lvl="1"/>
            <a:r>
              <a:rPr lang="en-US" dirty="0" smtClean="0"/>
              <a:t>Timing, confidence key; betting</a:t>
            </a:r>
          </a:p>
          <a:p>
            <a:pPr lvl="1"/>
            <a:r>
              <a:rPr lang="en-US" dirty="0" smtClean="0"/>
              <a:t>Board; Known question categories; Clues &amp; puzzles</a:t>
            </a:r>
            <a:endParaRPr lang="en-US" dirty="0"/>
          </a:p>
          <a:p>
            <a:pPr lvl="1"/>
            <a:r>
              <a:rPr lang="en-US" dirty="0" smtClean="0"/>
              <a:t>No live Web access, no fixed doc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2162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Systems for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TREC QA somewhat similar to Jeopardy!</a:t>
            </a:r>
          </a:p>
        </p:txBody>
      </p:sp>
    </p:spTree>
    <p:extLst>
      <p:ext uri="{BB962C8B-B14F-4D97-AF65-F5344CB8AC3E}">
        <p14:creationId xmlns:p14="http://schemas.microsoft.com/office/powerpoint/2010/main" val="62950251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Systems for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TREC QA somewhat similar to Jeopardy!</a:t>
            </a:r>
          </a:p>
          <a:p>
            <a:r>
              <a:rPr lang="en-US" dirty="0" smtClean="0"/>
              <a:t>Possible approach: extend existing QA systems</a:t>
            </a:r>
          </a:p>
          <a:p>
            <a:pPr lvl="1"/>
            <a:r>
              <a:rPr lang="en-US" dirty="0" smtClean="0"/>
              <a:t>IBM’s PIQUANT:</a:t>
            </a:r>
          </a:p>
          <a:p>
            <a:pPr lvl="2"/>
            <a:r>
              <a:rPr lang="en-US" dirty="0" smtClean="0"/>
              <a:t>Closed document set QA, in top 3 at TREC: 30+%</a:t>
            </a:r>
          </a:p>
          <a:p>
            <a:pPr lvl="1"/>
            <a:r>
              <a:rPr lang="en-US" dirty="0" smtClean="0"/>
              <a:t>CMU’s </a:t>
            </a:r>
            <a:r>
              <a:rPr lang="en-US" dirty="0" err="1" smtClean="0"/>
              <a:t>OpenEphyra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Web evidence-based system: 45% on TREC2002</a:t>
            </a:r>
          </a:p>
        </p:txBody>
      </p:sp>
    </p:spTree>
    <p:extLst>
      <p:ext uri="{BB962C8B-B14F-4D97-AF65-F5344CB8AC3E}">
        <p14:creationId xmlns:p14="http://schemas.microsoft.com/office/powerpoint/2010/main" val="114688294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TREC QA Systems for 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TREC QA somewhat similar to Jeopardy!</a:t>
            </a:r>
          </a:p>
          <a:p>
            <a:r>
              <a:rPr lang="en-US" dirty="0" smtClean="0"/>
              <a:t>Possible approach: extend existing QA systems</a:t>
            </a:r>
          </a:p>
          <a:p>
            <a:pPr lvl="1"/>
            <a:r>
              <a:rPr lang="en-US" dirty="0" smtClean="0"/>
              <a:t>IBM’s PIQUANT:</a:t>
            </a:r>
          </a:p>
          <a:p>
            <a:pPr lvl="2"/>
            <a:r>
              <a:rPr lang="en-US" dirty="0" smtClean="0"/>
              <a:t>Closed document set QA, in top 3 at TREC: 30+%</a:t>
            </a:r>
          </a:p>
          <a:p>
            <a:pPr lvl="1"/>
            <a:r>
              <a:rPr lang="en-US" dirty="0" smtClean="0"/>
              <a:t>CMU’s </a:t>
            </a:r>
            <a:r>
              <a:rPr lang="en-US" dirty="0" err="1" smtClean="0"/>
              <a:t>OpenEphyra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Web evidence-based system: 45% on TREC2002</a:t>
            </a:r>
          </a:p>
          <a:p>
            <a:r>
              <a:rPr lang="en-US" dirty="0" smtClean="0"/>
              <a:t>Applied to 500 random Jeopardy questions</a:t>
            </a:r>
          </a:p>
          <a:p>
            <a:pPr lvl="1"/>
            <a:r>
              <a:rPr lang="en-US" dirty="0" smtClean="0"/>
              <a:t>Both systems under 15% overall</a:t>
            </a:r>
          </a:p>
          <a:p>
            <a:pPr lvl="2"/>
            <a:r>
              <a:rPr lang="en-US" dirty="0" smtClean="0"/>
              <a:t>PIQUANT ~45% when ‘highly confident’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2490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/>
          <a:lstStyle/>
          <a:p>
            <a:r>
              <a:rPr lang="en-US" dirty="0" smtClean="0"/>
              <a:t>Massive parallelism</a:t>
            </a:r>
          </a:p>
          <a:p>
            <a:pPr lvl="1"/>
            <a:r>
              <a:rPr lang="en-US" dirty="0" smtClean="0"/>
              <a:t>Consider multiple paths and hypotheses</a:t>
            </a:r>
          </a:p>
        </p:txBody>
      </p:sp>
    </p:spTree>
    <p:extLst>
      <p:ext uri="{BB962C8B-B14F-4D97-AF65-F5344CB8AC3E}">
        <p14:creationId xmlns:p14="http://schemas.microsoft.com/office/powerpoint/2010/main" val="427625190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/>
          <a:lstStyle/>
          <a:p>
            <a:r>
              <a:rPr lang="en-US" dirty="0" smtClean="0"/>
              <a:t>Massive parallelism</a:t>
            </a:r>
          </a:p>
          <a:p>
            <a:pPr lvl="1"/>
            <a:r>
              <a:rPr lang="en-US" dirty="0" smtClean="0"/>
              <a:t>Consider multiple paths and hypotheses</a:t>
            </a:r>
          </a:p>
          <a:p>
            <a:r>
              <a:rPr lang="en-US" dirty="0" smtClean="0"/>
              <a:t>Combine experts</a:t>
            </a:r>
          </a:p>
          <a:p>
            <a:pPr lvl="1"/>
            <a:r>
              <a:rPr lang="en-US" dirty="0" smtClean="0"/>
              <a:t>Integrate diverse analysis components</a:t>
            </a:r>
          </a:p>
        </p:txBody>
      </p:sp>
    </p:spTree>
    <p:extLst>
      <p:ext uri="{BB962C8B-B14F-4D97-AF65-F5344CB8AC3E}">
        <p14:creationId xmlns:p14="http://schemas.microsoft.com/office/powerpoint/2010/main" val="186004814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/>
          <a:lstStyle/>
          <a:p>
            <a:r>
              <a:rPr lang="en-US" dirty="0" smtClean="0"/>
              <a:t>Massive parallelism</a:t>
            </a:r>
          </a:p>
          <a:p>
            <a:pPr lvl="1"/>
            <a:r>
              <a:rPr lang="en-US" dirty="0" smtClean="0"/>
              <a:t>Consider multiple paths and hypotheses</a:t>
            </a:r>
          </a:p>
          <a:p>
            <a:r>
              <a:rPr lang="en-US" dirty="0" smtClean="0"/>
              <a:t>Combine experts</a:t>
            </a:r>
          </a:p>
          <a:p>
            <a:pPr lvl="1"/>
            <a:r>
              <a:rPr lang="en-US" dirty="0" smtClean="0"/>
              <a:t>Integrate diverse analysis components</a:t>
            </a:r>
          </a:p>
          <a:p>
            <a:r>
              <a:rPr lang="en-US" dirty="0" smtClean="0"/>
              <a:t>Confidence estimation:</a:t>
            </a:r>
          </a:p>
          <a:p>
            <a:pPr lvl="1"/>
            <a:r>
              <a:rPr lang="en-US" dirty="0" smtClean="0"/>
              <a:t>All components estimate confidence; learn to combine</a:t>
            </a:r>
          </a:p>
        </p:txBody>
      </p:sp>
    </p:spTree>
    <p:extLst>
      <p:ext uri="{BB962C8B-B14F-4D97-AF65-F5344CB8AC3E}">
        <p14:creationId xmlns:p14="http://schemas.microsoft.com/office/powerpoint/2010/main" val="271944432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DeepQA</a:t>
            </a:r>
            <a:r>
              <a:rPr lang="en-US" dirty="0" smtClean="0"/>
              <a:t> Design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/>
          <a:lstStyle/>
          <a:p>
            <a:r>
              <a:rPr lang="en-US" dirty="0" smtClean="0"/>
              <a:t>Massive parallelism</a:t>
            </a:r>
          </a:p>
          <a:p>
            <a:pPr lvl="1"/>
            <a:r>
              <a:rPr lang="en-US" dirty="0" smtClean="0"/>
              <a:t>Consider multiple paths and hypotheses</a:t>
            </a:r>
          </a:p>
          <a:p>
            <a:r>
              <a:rPr lang="en-US" dirty="0" smtClean="0"/>
              <a:t>Combine experts</a:t>
            </a:r>
          </a:p>
          <a:p>
            <a:pPr lvl="1"/>
            <a:r>
              <a:rPr lang="en-US" dirty="0" smtClean="0"/>
              <a:t>Integrate diverse analysis components</a:t>
            </a:r>
          </a:p>
          <a:p>
            <a:r>
              <a:rPr lang="en-US" dirty="0" smtClean="0"/>
              <a:t>Confidence estimation:</a:t>
            </a:r>
          </a:p>
          <a:p>
            <a:pPr lvl="1"/>
            <a:r>
              <a:rPr lang="en-US" dirty="0" smtClean="0"/>
              <a:t>All components estimate confidence; learn to combine</a:t>
            </a:r>
          </a:p>
          <a:p>
            <a:r>
              <a:rPr lang="en-US" dirty="0" smtClean="0"/>
              <a:t>Integrate shallow/deep processing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45818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Components: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acquisition:</a:t>
            </a:r>
          </a:p>
          <a:p>
            <a:pPr lvl="1"/>
            <a:r>
              <a:rPr lang="en-US" dirty="0" smtClean="0"/>
              <a:t>Corpora: encyclopedias, news articles, thesauri, </a:t>
            </a:r>
            <a:r>
              <a:rPr lang="en-US" dirty="0" err="1" smtClean="0"/>
              <a:t>etc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Automatic corpus expansion via web search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Knowledge bases: DBs,  </a:t>
            </a:r>
            <a:r>
              <a:rPr lang="en-US" dirty="0" err="1" smtClean="0"/>
              <a:t>dbPedia</a:t>
            </a:r>
            <a:r>
              <a:rPr lang="en-US" dirty="0" smtClean="0"/>
              <a:t>, </a:t>
            </a:r>
            <a:r>
              <a:rPr lang="en-US" dirty="0" err="1" smtClean="0"/>
              <a:t>Yago</a:t>
            </a:r>
            <a:r>
              <a:rPr lang="en-US" dirty="0" smtClean="0"/>
              <a:t>, </a:t>
            </a:r>
            <a:r>
              <a:rPr lang="en-US" dirty="0" err="1" smtClean="0"/>
              <a:t>WordNet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7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1027</TotalTime>
  <Words>3790</Words>
  <Application>Microsoft Macintosh PowerPoint</Application>
  <PresentationFormat>On-screen Show (4:3)</PresentationFormat>
  <Paragraphs>776</Paragraphs>
  <Slides>114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114</vt:i4>
      </vt:variant>
    </vt:vector>
  </HeadingPairs>
  <TitlesOfParts>
    <vt:vector size="116" baseType="lpstr">
      <vt:lpstr>Breeze</vt:lpstr>
      <vt:lpstr>Equation</vt:lpstr>
      <vt:lpstr>Question-Answering: Overview</vt:lpstr>
      <vt:lpstr>Roadmap</vt:lpstr>
      <vt:lpstr>Dimensions of QA</vt:lpstr>
      <vt:lpstr>Dimensions of QA</vt:lpstr>
      <vt:lpstr>Applications</vt:lpstr>
      <vt:lpstr>Applications</vt:lpstr>
      <vt:lpstr>Applications</vt:lpstr>
      <vt:lpstr>Applications</vt:lpstr>
      <vt:lpstr>Applications</vt:lpstr>
      <vt:lpstr>Users</vt:lpstr>
      <vt:lpstr>Users</vt:lpstr>
      <vt:lpstr>Question Types</vt:lpstr>
      <vt:lpstr>Question Types</vt:lpstr>
      <vt:lpstr>Question Types</vt:lpstr>
      <vt:lpstr>Question Types</vt:lpstr>
      <vt:lpstr>Question Types</vt:lpstr>
      <vt:lpstr>Question Types</vt:lpstr>
      <vt:lpstr>Question Types</vt:lpstr>
      <vt:lpstr>Answers</vt:lpstr>
      <vt:lpstr>Answers</vt:lpstr>
      <vt:lpstr>Answers</vt:lpstr>
      <vt:lpstr>Answers</vt:lpstr>
      <vt:lpstr>Evaluation &amp; Presentation</vt:lpstr>
      <vt:lpstr>Evaluation &amp; Presentation</vt:lpstr>
      <vt:lpstr>Evaluation &amp; Presentation</vt:lpstr>
      <vt:lpstr>Evaluation &amp; Presentation</vt:lpstr>
      <vt:lpstr>Evaluation &amp; Presentation</vt:lpstr>
      <vt:lpstr>(Very) Brief History</vt:lpstr>
      <vt:lpstr>(Very) Brief History</vt:lpstr>
      <vt:lpstr>(Very) Brief History</vt:lpstr>
      <vt:lpstr>(Very) Brief History</vt:lpstr>
      <vt:lpstr>(Very) Brief History</vt:lpstr>
      <vt:lpstr>(Very) Brief History</vt:lpstr>
      <vt:lpstr>General Architecture</vt:lpstr>
      <vt:lpstr>Basic Strategy</vt:lpstr>
      <vt:lpstr>Basic Strategy</vt:lpstr>
      <vt:lpstr>Basic Strategy</vt:lpstr>
      <vt:lpstr>Basic Strategy</vt:lpstr>
      <vt:lpstr>AskMSR</vt:lpstr>
      <vt:lpstr>Deep Processing Technique for QA</vt:lpstr>
      <vt:lpstr>Query Formulation</vt:lpstr>
      <vt:lpstr>Query Formulation</vt:lpstr>
      <vt:lpstr>Query Formulation</vt:lpstr>
      <vt:lpstr>Query Formulation</vt:lpstr>
      <vt:lpstr>Query Formulation</vt:lpstr>
      <vt:lpstr>Question Classification</vt:lpstr>
      <vt:lpstr>Question Classification</vt:lpstr>
      <vt:lpstr>Question Classification</vt:lpstr>
      <vt:lpstr>Question Classification</vt:lpstr>
      <vt:lpstr>Question Classification</vt:lpstr>
      <vt:lpstr>Question Classification</vt:lpstr>
      <vt:lpstr>PowerPoint Presentation</vt:lpstr>
      <vt:lpstr>PowerPoint Presentation</vt:lpstr>
      <vt:lpstr>Passage Retrieval</vt:lpstr>
      <vt:lpstr>Passage Retrieval</vt:lpstr>
      <vt:lpstr>Passage Retrieval</vt:lpstr>
      <vt:lpstr>Passage Retrieval</vt:lpstr>
      <vt:lpstr>Answer Processing</vt:lpstr>
      <vt:lpstr>Answer Processing</vt:lpstr>
      <vt:lpstr>Answer Processing</vt:lpstr>
      <vt:lpstr>Resources</vt:lpstr>
      <vt:lpstr>Resources</vt:lpstr>
      <vt:lpstr>Resources</vt:lpstr>
      <vt:lpstr>Resources</vt:lpstr>
      <vt:lpstr>Resources</vt:lpstr>
      <vt:lpstr>Resources</vt:lpstr>
      <vt:lpstr>Resources</vt:lpstr>
      <vt:lpstr>Information Resources</vt:lpstr>
      <vt:lpstr>Information Resources</vt:lpstr>
      <vt:lpstr>Information Resources</vt:lpstr>
      <vt:lpstr>Software Resources</vt:lpstr>
      <vt:lpstr>Software Resources</vt:lpstr>
      <vt:lpstr>Software Resources</vt:lpstr>
      <vt:lpstr>Software Resources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Dimensions of TREC QA</vt:lpstr>
      <vt:lpstr>Dimensions of TREC QA</vt:lpstr>
      <vt:lpstr>Dimensions of TREC QA</vt:lpstr>
      <vt:lpstr>Dimensions of TREC QA</vt:lpstr>
      <vt:lpstr>Dimensions of TREC QA</vt:lpstr>
      <vt:lpstr>Dimensions of TREC QA</vt:lpstr>
      <vt:lpstr>Watson &amp; Jeopardy!™ vs QA</vt:lpstr>
      <vt:lpstr>TREC QA vs Jeopardy!</vt:lpstr>
      <vt:lpstr>TREC QA vs Jeopardy!</vt:lpstr>
      <vt:lpstr>TREC QA vs Jeopardy!</vt:lpstr>
      <vt:lpstr>TREC QA Systems for Jeopardy!</vt:lpstr>
      <vt:lpstr>TREC QA Systems for Jeopardy!</vt:lpstr>
      <vt:lpstr>TREC QA Systems for Jeopardy!</vt:lpstr>
      <vt:lpstr>DeepQA Design Strategies</vt:lpstr>
      <vt:lpstr>DeepQA Design Strategies</vt:lpstr>
      <vt:lpstr>DeepQA Design Strategies</vt:lpstr>
      <vt:lpstr>DeepQA Design Strategies</vt:lpstr>
      <vt:lpstr>Watson Components: Content</vt:lpstr>
      <vt:lpstr>Watson Components: Question Analysis</vt:lpstr>
      <vt:lpstr>Watson Components: Question Analysis</vt:lpstr>
      <vt:lpstr>Watson Components: Question Analysis</vt:lpstr>
      <vt:lpstr>Watson Components: Hypothesis Generation</vt:lpstr>
      <vt:lpstr>Watson Components: Hypothesis Generation</vt:lpstr>
      <vt:lpstr>Watson Components: Hypothesis Generation</vt:lpstr>
      <vt:lpstr>Watson Components: Filtering &amp; Scoring</vt:lpstr>
      <vt:lpstr>Watson Components: Filtering &amp; Scoring</vt:lpstr>
      <vt:lpstr>Watson Components: Filtering &amp; Scoring</vt:lpstr>
      <vt:lpstr>Watson Components: Answer Merging and Ranking</vt:lpstr>
      <vt:lpstr>Watson Components: Answer Merging and Ranking</vt:lpstr>
      <vt:lpstr>Watson Components: Answer Merging and Ranking</vt:lpstr>
      <vt:lpstr>Retuning to TREC QA</vt:lpstr>
      <vt:lpstr>Retuning to TREC QA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Question-Answering: Introduction</dc:title>
  <dc:creator>Gina-Anne Levow</dc:creator>
  <cp:lastModifiedBy>Gina-Anne Levow</cp:lastModifiedBy>
  <cp:revision>34</cp:revision>
  <dcterms:created xsi:type="dcterms:W3CDTF">2011-03-31T19:26:20Z</dcterms:created>
  <dcterms:modified xsi:type="dcterms:W3CDTF">2013-04-04T18:18:32Z</dcterms:modified>
</cp:coreProperties>
</file>