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7"/>
  </p:notesMasterIdLst>
  <p:sldIdLst>
    <p:sldId id="256" r:id="rId2"/>
    <p:sldId id="257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85" r:id="rId26"/>
    <p:sldId id="386" r:id="rId27"/>
    <p:sldId id="387" r:id="rId28"/>
    <p:sldId id="388" r:id="rId29"/>
    <p:sldId id="389" r:id="rId30"/>
    <p:sldId id="390" r:id="rId31"/>
    <p:sldId id="391" r:id="rId32"/>
    <p:sldId id="392" r:id="rId33"/>
    <p:sldId id="393" r:id="rId34"/>
    <p:sldId id="394" r:id="rId35"/>
    <p:sldId id="395" r:id="rId36"/>
    <p:sldId id="396" r:id="rId37"/>
    <p:sldId id="397" r:id="rId38"/>
    <p:sldId id="398" r:id="rId39"/>
    <p:sldId id="399" r:id="rId40"/>
    <p:sldId id="400" r:id="rId41"/>
    <p:sldId id="401" r:id="rId42"/>
    <p:sldId id="402" r:id="rId43"/>
    <p:sldId id="403" r:id="rId44"/>
    <p:sldId id="404" r:id="rId45"/>
    <p:sldId id="405" r:id="rId46"/>
    <p:sldId id="406" r:id="rId47"/>
    <p:sldId id="258" r:id="rId48"/>
    <p:sldId id="259" r:id="rId49"/>
    <p:sldId id="260" r:id="rId50"/>
    <p:sldId id="261" r:id="rId51"/>
    <p:sldId id="262" r:id="rId52"/>
    <p:sldId id="263" r:id="rId53"/>
    <p:sldId id="264" r:id="rId54"/>
    <p:sldId id="265" r:id="rId55"/>
    <p:sldId id="266" r:id="rId56"/>
    <p:sldId id="267" r:id="rId57"/>
    <p:sldId id="268" r:id="rId58"/>
    <p:sldId id="269" r:id="rId59"/>
    <p:sldId id="270" r:id="rId60"/>
    <p:sldId id="271" r:id="rId61"/>
    <p:sldId id="272" r:id="rId62"/>
    <p:sldId id="273" r:id="rId63"/>
    <p:sldId id="274" r:id="rId64"/>
    <p:sldId id="275" r:id="rId65"/>
    <p:sldId id="276" r:id="rId66"/>
    <p:sldId id="277" r:id="rId67"/>
    <p:sldId id="278" r:id="rId68"/>
    <p:sldId id="279" r:id="rId69"/>
    <p:sldId id="281" r:id="rId70"/>
    <p:sldId id="282" r:id="rId71"/>
    <p:sldId id="283" r:id="rId72"/>
    <p:sldId id="284" r:id="rId73"/>
    <p:sldId id="285" r:id="rId74"/>
    <p:sldId id="286" r:id="rId75"/>
    <p:sldId id="287" r:id="rId76"/>
    <p:sldId id="288" r:id="rId77"/>
    <p:sldId id="289" r:id="rId78"/>
    <p:sldId id="290" r:id="rId79"/>
    <p:sldId id="291" r:id="rId80"/>
    <p:sldId id="292" r:id="rId81"/>
    <p:sldId id="293" r:id="rId82"/>
    <p:sldId id="294" r:id="rId83"/>
    <p:sldId id="295" r:id="rId84"/>
    <p:sldId id="296" r:id="rId85"/>
    <p:sldId id="297" r:id="rId86"/>
    <p:sldId id="298" r:id="rId87"/>
    <p:sldId id="299" r:id="rId88"/>
    <p:sldId id="300" r:id="rId89"/>
    <p:sldId id="301" r:id="rId90"/>
    <p:sldId id="302" r:id="rId91"/>
    <p:sldId id="303" r:id="rId92"/>
    <p:sldId id="304" r:id="rId93"/>
    <p:sldId id="305" r:id="rId94"/>
    <p:sldId id="306" r:id="rId95"/>
    <p:sldId id="307" r:id="rId96"/>
    <p:sldId id="308" r:id="rId97"/>
    <p:sldId id="309" r:id="rId98"/>
    <p:sldId id="310" r:id="rId99"/>
    <p:sldId id="311" r:id="rId100"/>
    <p:sldId id="312" r:id="rId101"/>
    <p:sldId id="313" r:id="rId102"/>
    <p:sldId id="314" r:id="rId103"/>
    <p:sldId id="315" r:id="rId104"/>
    <p:sldId id="316" r:id="rId105"/>
    <p:sldId id="317" r:id="rId106"/>
    <p:sldId id="318" r:id="rId107"/>
    <p:sldId id="319" r:id="rId108"/>
    <p:sldId id="320" r:id="rId109"/>
    <p:sldId id="321" r:id="rId110"/>
    <p:sldId id="322" r:id="rId111"/>
    <p:sldId id="323" r:id="rId112"/>
    <p:sldId id="324" r:id="rId113"/>
    <p:sldId id="407" r:id="rId114"/>
    <p:sldId id="325" r:id="rId115"/>
    <p:sldId id="326" r:id="rId1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11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viewProps" Target="viewProps.xml"/><Relationship Id="rId121" Type="http://schemas.openxmlformats.org/officeDocument/2006/relationships/theme" Target="theme/theme1.xml"/><Relationship Id="rId122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notesMaster" Target="notesMasters/notesMaster1.xml"/><Relationship Id="rId118" Type="http://schemas.openxmlformats.org/officeDocument/2006/relationships/printerSettings" Target="printerSettings/printerSettings1.bin"/><Relationship Id="rId119" Type="http://schemas.openxmlformats.org/officeDocument/2006/relationships/presProps" Target="presProps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56528-C050-3148-A5E1-6F2ED7E62445}" type="datetimeFigureOut">
              <a:rPr lang="en-US" smtClean="0"/>
              <a:t>4/9/13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2B9C4-3A51-794D-8D19-0CB334F86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4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48CC90-D42A-6843-8708-481BBE88252B}" type="slidenum">
              <a:rPr lang="en-US"/>
              <a:pPr/>
              <a:t>65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44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0275" cy="3514725"/>
          </a:xfrm>
          <a:ln/>
        </p:spPr>
        <p:txBody>
          <a:bodyPr wrap="none" anchor="ctr"/>
          <a:lstStyle>
            <a:lvl1pPr defTabSz="4492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492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3500-6F31-5245-BB67-0867C4C6B075}" type="datetimeFigureOut">
              <a:rPr lang="en-US" smtClean="0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7C05-CC1E-C94D-983E-FC606B621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3500-6F31-5245-BB67-0867C4C6B075}" type="datetimeFigureOut">
              <a:rPr lang="en-US" smtClean="0"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7C05-CC1E-C94D-983E-FC606B6218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3500-6F31-5245-BB67-0867C4C6B075}" type="datetimeFigureOut">
              <a:rPr lang="en-US" smtClean="0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7C05-CC1E-C94D-983E-FC606B621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3500-6F31-5245-BB67-0867C4C6B075}" type="datetimeFigureOut">
              <a:rPr lang="en-US" smtClean="0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7C05-CC1E-C94D-983E-FC606B621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FCF2A7-E0E8-6149-BC9C-4A226C5995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08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CE2938-7A92-9247-AE21-393C9C6716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3500-6F31-5245-BB67-0867C4C6B075}" type="datetimeFigureOut">
              <a:rPr lang="en-US" smtClean="0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7C05-CC1E-C94D-983E-FC606B621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3500-6F31-5245-BB67-0867C4C6B075}" type="datetimeFigureOut">
              <a:rPr lang="en-US" smtClean="0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7C05-CC1E-C94D-983E-FC606B6218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3500-6F31-5245-BB67-0867C4C6B075}" type="datetimeFigureOut">
              <a:rPr lang="en-US" smtClean="0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7C05-CC1E-C94D-983E-FC606B621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3500-6F31-5245-BB67-0867C4C6B075}" type="datetimeFigureOut">
              <a:rPr lang="en-US" smtClean="0"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7C05-CC1E-C94D-983E-FC606B621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3500-6F31-5245-BB67-0867C4C6B075}" type="datetimeFigureOut">
              <a:rPr lang="en-US" smtClean="0"/>
              <a:t>4/9/13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7C05-CC1E-C94D-983E-FC606B621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3500-6F31-5245-BB67-0867C4C6B075}" type="datetimeFigureOut">
              <a:rPr lang="en-US" smtClean="0"/>
              <a:t>4/9/13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7C05-CC1E-C94D-983E-FC606B621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3500-6F31-5245-BB67-0867C4C6B075}" type="datetimeFigureOut">
              <a:rPr lang="en-US" smtClean="0"/>
              <a:t>4/9/13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7C05-CC1E-C94D-983E-FC606B621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3500-6F31-5245-BB67-0867C4C6B075}" type="datetimeFigureOut">
              <a:rPr lang="en-US" smtClean="0"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7C05-CC1E-C94D-983E-FC606B6218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363500-6F31-5245-BB67-0867C4C6B075}" type="datetimeFigureOut">
              <a:rPr lang="en-US" smtClean="0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C0577C05-CC1E-C94D-983E-FC606B6218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5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182" y="1523999"/>
            <a:ext cx="6996545" cy="1724867"/>
          </a:xfrm>
        </p:spPr>
        <p:txBody>
          <a:bodyPr/>
          <a:lstStyle/>
          <a:p>
            <a:r>
              <a:rPr lang="en-US" dirty="0" smtClean="0"/>
              <a:t>Deep Processing QA</a:t>
            </a:r>
            <a:br>
              <a:rPr lang="en-US" dirty="0" smtClean="0"/>
            </a:br>
            <a:r>
              <a:rPr lang="en-US" dirty="0" smtClean="0"/>
              <a:t>&amp; Information Retrieval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Ling573</a:t>
            </a:r>
          </a:p>
          <a:p>
            <a:r>
              <a:rPr lang="en-US" dirty="0" smtClean="0"/>
              <a:t>NLP Systems and Applications</a:t>
            </a:r>
          </a:p>
          <a:p>
            <a:r>
              <a:rPr lang="en-US" dirty="0" smtClean="0"/>
              <a:t>April 11,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04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Question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target and series, how deal with reference?</a:t>
            </a:r>
          </a:p>
        </p:txBody>
      </p:sp>
    </p:spTree>
    <p:extLst>
      <p:ext uri="{BB962C8B-B14F-4D97-AF65-F5344CB8AC3E}">
        <p14:creationId xmlns:p14="http://schemas.microsoft.com/office/powerpoint/2010/main" val="87052607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Rank-specific P &amp;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201131" cy="4343400"/>
          </a:xfrm>
        </p:spPr>
        <p:txBody>
          <a:bodyPr/>
          <a:lstStyle/>
          <a:p>
            <a:r>
              <a:rPr lang="en-US" dirty="0" err="1" smtClean="0"/>
              <a:t>Precision</a:t>
            </a:r>
            <a:r>
              <a:rPr lang="en-US" baseline="-25000" dirty="0" err="1" smtClean="0"/>
              <a:t>rank</a:t>
            </a:r>
            <a:r>
              <a:rPr lang="en-US" dirty="0" smtClean="0"/>
              <a:t>: based on fraction of </a:t>
            </a:r>
            <a:r>
              <a:rPr lang="en-US" dirty="0" err="1" smtClean="0"/>
              <a:t>reldocs</a:t>
            </a:r>
            <a:r>
              <a:rPr lang="en-US" dirty="0" smtClean="0"/>
              <a:t> at rank</a:t>
            </a:r>
          </a:p>
          <a:p>
            <a:r>
              <a:rPr lang="en-US" dirty="0" err="1" smtClean="0"/>
              <a:t>Recall</a:t>
            </a:r>
            <a:r>
              <a:rPr lang="en-US" baseline="-25000" dirty="0" err="1" smtClean="0"/>
              <a:t>rank</a:t>
            </a:r>
            <a:r>
              <a:rPr lang="en-US" dirty="0" smtClean="0"/>
              <a:t>:  similarly</a:t>
            </a:r>
          </a:p>
          <a:p>
            <a:r>
              <a:rPr lang="en-US" dirty="0" smtClean="0"/>
              <a:t>Note: Recall is non-decreasing; Precision varies</a:t>
            </a:r>
          </a:p>
        </p:txBody>
      </p:sp>
    </p:spTree>
    <p:extLst>
      <p:ext uri="{BB962C8B-B14F-4D97-AF65-F5344CB8AC3E}">
        <p14:creationId xmlns:p14="http://schemas.microsoft.com/office/powerpoint/2010/main" val="307164198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Rank-specific P &amp;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201131" cy="4343400"/>
          </a:xfrm>
        </p:spPr>
        <p:txBody>
          <a:bodyPr/>
          <a:lstStyle/>
          <a:p>
            <a:r>
              <a:rPr lang="en-US" dirty="0" err="1" smtClean="0"/>
              <a:t>Precision</a:t>
            </a:r>
            <a:r>
              <a:rPr lang="en-US" baseline="-25000" dirty="0" err="1" smtClean="0"/>
              <a:t>rank</a:t>
            </a:r>
            <a:r>
              <a:rPr lang="en-US" dirty="0" smtClean="0"/>
              <a:t>: based on fraction of </a:t>
            </a:r>
            <a:r>
              <a:rPr lang="en-US" dirty="0" err="1" smtClean="0"/>
              <a:t>reldocs</a:t>
            </a:r>
            <a:r>
              <a:rPr lang="en-US" dirty="0" smtClean="0"/>
              <a:t> at rank</a:t>
            </a:r>
          </a:p>
          <a:p>
            <a:r>
              <a:rPr lang="en-US" dirty="0" err="1" smtClean="0"/>
              <a:t>Recall</a:t>
            </a:r>
            <a:r>
              <a:rPr lang="en-US" baseline="-25000" dirty="0" err="1" smtClean="0"/>
              <a:t>rank</a:t>
            </a:r>
            <a:r>
              <a:rPr lang="en-US" dirty="0" smtClean="0"/>
              <a:t>:  similarly</a:t>
            </a:r>
          </a:p>
          <a:p>
            <a:r>
              <a:rPr lang="en-US" dirty="0" smtClean="0"/>
              <a:t>Note: Recall is non-decreasing; Precision varies</a:t>
            </a:r>
          </a:p>
          <a:p>
            <a:r>
              <a:rPr lang="en-US" dirty="0" smtClean="0"/>
              <a:t>Issue: too many numbers; no holistic view</a:t>
            </a:r>
          </a:p>
        </p:txBody>
      </p:sp>
    </p:spTree>
    <p:extLst>
      <p:ext uri="{BB962C8B-B14F-4D97-AF65-F5344CB8AC3E}">
        <p14:creationId xmlns:p14="http://schemas.microsoft.com/office/powerpoint/2010/main" val="422769893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Rank-specific P &amp;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201131" cy="4343400"/>
          </a:xfrm>
        </p:spPr>
        <p:txBody>
          <a:bodyPr/>
          <a:lstStyle/>
          <a:p>
            <a:r>
              <a:rPr lang="en-US" dirty="0" err="1" smtClean="0"/>
              <a:t>Precision</a:t>
            </a:r>
            <a:r>
              <a:rPr lang="en-US" baseline="-25000" dirty="0" err="1" smtClean="0"/>
              <a:t>rank</a:t>
            </a:r>
            <a:r>
              <a:rPr lang="en-US" dirty="0" smtClean="0"/>
              <a:t>: based on fraction of </a:t>
            </a:r>
            <a:r>
              <a:rPr lang="en-US" dirty="0" err="1" smtClean="0"/>
              <a:t>reldocs</a:t>
            </a:r>
            <a:r>
              <a:rPr lang="en-US" dirty="0" smtClean="0"/>
              <a:t> at rank</a:t>
            </a:r>
          </a:p>
          <a:p>
            <a:r>
              <a:rPr lang="en-US" dirty="0" err="1" smtClean="0"/>
              <a:t>Recall</a:t>
            </a:r>
            <a:r>
              <a:rPr lang="en-US" baseline="-25000" dirty="0" err="1" smtClean="0"/>
              <a:t>rank</a:t>
            </a:r>
            <a:r>
              <a:rPr lang="en-US" dirty="0" smtClean="0"/>
              <a:t>:  similarly</a:t>
            </a:r>
          </a:p>
          <a:p>
            <a:r>
              <a:rPr lang="en-US" dirty="0" smtClean="0"/>
              <a:t>Note: Recall is non-decreasing; Precision varies</a:t>
            </a:r>
          </a:p>
          <a:p>
            <a:r>
              <a:rPr lang="en-US" dirty="0" smtClean="0"/>
              <a:t>Issue: too many numbers; no holistic view</a:t>
            </a:r>
          </a:p>
          <a:p>
            <a:pPr lvl="1"/>
            <a:r>
              <a:rPr lang="en-US" dirty="0" smtClean="0"/>
              <a:t>Typically, compute precision at 11 fixed levels of recall</a:t>
            </a:r>
          </a:p>
          <a:p>
            <a:pPr lvl="1"/>
            <a:r>
              <a:rPr lang="en-US" dirty="0" smtClean="0"/>
              <a:t>Interpolated precision: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Can smooth variations in precision</a:t>
            </a:r>
          </a:p>
          <a:p>
            <a:pPr lvl="2"/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861373"/>
              </p:ext>
            </p:extLst>
          </p:nvPr>
        </p:nvGraphicFramePr>
        <p:xfrm>
          <a:off x="1787649" y="4804314"/>
          <a:ext cx="4300692" cy="53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3" imgW="2159000" imgH="266700" progId="Equation.3">
                  <p:embed/>
                </p:oleObj>
              </mc:Choice>
              <mc:Fallback>
                <p:oleObj name="Equation" r:id="rId3" imgW="21590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87649" y="4804314"/>
                        <a:ext cx="4300692" cy="53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495881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Interpolated Precision</a:t>
            </a:r>
            <a:endParaRPr lang="en-US" dirty="0"/>
          </a:p>
        </p:txBody>
      </p:sp>
      <p:pic>
        <p:nvPicPr>
          <p:cNvPr id="4" name="fig 23.5.jpg" descr="fig 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4" r="1422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63122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graph of precision </a:t>
            </a:r>
            <a:r>
              <a:rPr lang="en-US" dirty="0" err="1" smtClean="0"/>
              <a:t>vs</a:t>
            </a:r>
            <a:r>
              <a:rPr lang="en-US" dirty="0" smtClean="0"/>
              <a:t> recall </a:t>
            </a:r>
          </a:p>
          <a:p>
            <a:pPr lvl="1"/>
            <a:r>
              <a:rPr lang="en-US" dirty="0" smtClean="0"/>
              <a:t>Averaged over queries</a:t>
            </a:r>
          </a:p>
          <a:p>
            <a:pPr lvl="1"/>
            <a:r>
              <a:rPr lang="en-US" dirty="0" smtClean="0"/>
              <a:t>Compare graphs</a:t>
            </a:r>
            <a:endParaRPr lang="en-US" dirty="0"/>
          </a:p>
        </p:txBody>
      </p:sp>
      <p:pic>
        <p:nvPicPr>
          <p:cNvPr id="4" name="fig 23.6.jpg" descr="fig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001" y="2947489"/>
            <a:ext cx="5957915" cy="387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48785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Average Precision (MAP)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Traverse ranked document list:</a:t>
            </a:r>
          </a:p>
          <a:p>
            <a:pPr lvl="1"/>
            <a:r>
              <a:rPr lang="en-US" dirty="0" smtClean="0"/>
              <a:t>Compute precision each time relevant doc found</a:t>
            </a:r>
          </a:p>
        </p:txBody>
      </p:sp>
    </p:spTree>
    <p:extLst>
      <p:ext uri="{BB962C8B-B14F-4D97-AF65-F5344CB8AC3E}">
        <p14:creationId xmlns:p14="http://schemas.microsoft.com/office/powerpoint/2010/main" val="241257832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Average Precision (MAP)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Traverse ranked document list:</a:t>
            </a:r>
          </a:p>
          <a:p>
            <a:pPr lvl="1"/>
            <a:r>
              <a:rPr lang="en-US" dirty="0" smtClean="0"/>
              <a:t>Compute precision each time relevant doc found</a:t>
            </a:r>
          </a:p>
          <a:p>
            <a:pPr lvl="2"/>
            <a:r>
              <a:rPr lang="en-US" dirty="0" smtClean="0"/>
              <a:t>Average precision up to some fixed cutoff</a:t>
            </a:r>
          </a:p>
          <a:p>
            <a:pPr lvl="2"/>
            <a:r>
              <a:rPr lang="en-US" dirty="0" err="1" smtClean="0"/>
              <a:t>R</a:t>
            </a:r>
            <a:r>
              <a:rPr lang="en-US" baseline="-25000" dirty="0" err="1" smtClean="0"/>
              <a:t>r</a:t>
            </a:r>
            <a:r>
              <a:rPr lang="en-US" dirty="0" smtClean="0"/>
              <a:t>: set of relevant documents at or above r</a:t>
            </a:r>
          </a:p>
          <a:p>
            <a:pPr lvl="2"/>
            <a:r>
              <a:rPr lang="en-US" dirty="0" smtClean="0"/>
              <a:t>Precision(d) : precision at rank when doc d found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600627"/>
              </p:ext>
            </p:extLst>
          </p:nvPr>
        </p:nvGraphicFramePr>
        <p:xfrm>
          <a:off x="1835075" y="3817410"/>
          <a:ext cx="2861962" cy="981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3" imgW="1333500" imgH="457200" progId="Equation.3">
                  <p:embed/>
                </p:oleObj>
              </mc:Choice>
              <mc:Fallback>
                <p:oleObj name="Equation" r:id="rId3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075" y="3817410"/>
                        <a:ext cx="2861962" cy="981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375833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Average Precision (MAP)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Traverse ranked document list:</a:t>
            </a:r>
          </a:p>
          <a:p>
            <a:pPr lvl="1"/>
            <a:r>
              <a:rPr lang="en-US" dirty="0" smtClean="0"/>
              <a:t>Compute precision each time relevant doc found</a:t>
            </a:r>
          </a:p>
          <a:p>
            <a:pPr lvl="2"/>
            <a:r>
              <a:rPr lang="en-US" dirty="0" smtClean="0"/>
              <a:t>Average precision up to some fixed cutoff</a:t>
            </a:r>
          </a:p>
          <a:p>
            <a:pPr lvl="2"/>
            <a:r>
              <a:rPr lang="en-US" dirty="0" err="1" smtClean="0"/>
              <a:t>R</a:t>
            </a:r>
            <a:r>
              <a:rPr lang="en-US" baseline="-25000" dirty="0" err="1" smtClean="0"/>
              <a:t>r</a:t>
            </a:r>
            <a:r>
              <a:rPr lang="en-US" dirty="0" smtClean="0"/>
              <a:t>: set of relevant documents at or above r</a:t>
            </a:r>
          </a:p>
          <a:p>
            <a:pPr lvl="2"/>
            <a:r>
              <a:rPr lang="en-US" dirty="0" smtClean="0"/>
              <a:t>Precision(d) : precision at rank when doc d found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Mean Average Precision: 0.6</a:t>
            </a:r>
          </a:p>
          <a:p>
            <a:pPr lvl="2"/>
            <a:r>
              <a:rPr lang="en-US" dirty="0" smtClean="0"/>
              <a:t>Compute average over all queries of these averages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10837"/>
              </p:ext>
            </p:extLst>
          </p:nvPr>
        </p:nvGraphicFramePr>
        <p:xfrm>
          <a:off x="1835075" y="3563410"/>
          <a:ext cx="2861962" cy="981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3" imgW="1333500" imgH="457200" progId="Equation.3">
                  <p:embed/>
                </p:oleObj>
              </mc:Choice>
              <mc:Fallback>
                <p:oleObj name="Equation" r:id="rId3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075" y="3563410"/>
                        <a:ext cx="2861962" cy="981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645731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Average Precision (MAP)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Traverse ranked document list:</a:t>
            </a:r>
          </a:p>
          <a:p>
            <a:pPr lvl="1"/>
            <a:r>
              <a:rPr lang="en-US" dirty="0" smtClean="0"/>
              <a:t>Compute precision each time relevant doc found</a:t>
            </a:r>
          </a:p>
          <a:p>
            <a:pPr lvl="2"/>
            <a:r>
              <a:rPr lang="en-US" dirty="0" smtClean="0"/>
              <a:t>Average precision up to some fixed cutoff</a:t>
            </a:r>
          </a:p>
          <a:p>
            <a:pPr lvl="2"/>
            <a:r>
              <a:rPr lang="en-US" dirty="0" err="1" smtClean="0"/>
              <a:t>R</a:t>
            </a:r>
            <a:r>
              <a:rPr lang="en-US" baseline="-25000" dirty="0" err="1" smtClean="0"/>
              <a:t>r</a:t>
            </a:r>
            <a:r>
              <a:rPr lang="en-US" dirty="0" smtClean="0"/>
              <a:t>: set of relevant documents at or above r</a:t>
            </a:r>
          </a:p>
          <a:p>
            <a:pPr lvl="2"/>
            <a:r>
              <a:rPr lang="en-US" dirty="0" smtClean="0"/>
              <a:t>Precision(d) : precision at rank when doc d found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Mean Average Precision: 0.6</a:t>
            </a:r>
          </a:p>
          <a:p>
            <a:pPr lvl="2"/>
            <a:r>
              <a:rPr lang="en-US" dirty="0" smtClean="0"/>
              <a:t>Compute average of all queries of these averages</a:t>
            </a:r>
          </a:p>
          <a:p>
            <a:pPr lvl="2"/>
            <a:r>
              <a:rPr lang="en-US" dirty="0" smtClean="0"/>
              <a:t>Precision-oriented measure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199743"/>
              </p:ext>
            </p:extLst>
          </p:nvPr>
        </p:nvGraphicFramePr>
        <p:xfrm>
          <a:off x="1835075" y="3494137"/>
          <a:ext cx="2861962" cy="981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3" imgW="1333500" imgH="457200" progId="Equation.3">
                  <p:embed/>
                </p:oleObj>
              </mc:Choice>
              <mc:Fallback>
                <p:oleObj name="Equation" r:id="rId3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075" y="3494137"/>
                        <a:ext cx="2861962" cy="981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008047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Average Precision (MAP)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Traverse ranked document list:</a:t>
            </a:r>
          </a:p>
          <a:p>
            <a:pPr lvl="1"/>
            <a:r>
              <a:rPr lang="en-US" dirty="0" smtClean="0"/>
              <a:t>Compute precision each time relevant doc found</a:t>
            </a:r>
          </a:p>
          <a:p>
            <a:pPr lvl="2"/>
            <a:r>
              <a:rPr lang="en-US" dirty="0" smtClean="0"/>
              <a:t>Average precision up to some fixed cutoff</a:t>
            </a:r>
          </a:p>
          <a:p>
            <a:pPr lvl="2"/>
            <a:r>
              <a:rPr lang="en-US" dirty="0" err="1" smtClean="0"/>
              <a:t>R</a:t>
            </a:r>
            <a:r>
              <a:rPr lang="en-US" baseline="-25000" dirty="0" err="1" smtClean="0"/>
              <a:t>r</a:t>
            </a:r>
            <a:r>
              <a:rPr lang="en-US" dirty="0" smtClean="0"/>
              <a:t>: set of relevant documents at or above r</a:t>
            </a:r>
          </a:p>
          <a:p>
            <a:pPr lvl="2"/>
            <a:r>
              <a:rPr lang="en-US" dirty="0" smtClean="0"/>
              <a:t>Precision(d) : precision at rank when doc d found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Mean Average Precision: 0.6</a:t>
            </a:r>
          </a:p>
          <a:p>
            <a:pPr lvl="2"/>
            <a:r>
              <a:rPr lang="en-US" dirty="0" smtClean="0"/>
              <a:t>Compute average of all queries of these averages</a:t>
            </a:r>
          </a:p>
          <a:p>
            <a:pPr lvl="2"/>
            <a:r>
              <a:rPr lang="en-US" dirty="0" smtClean="0"/>
              <a:t>Precision-oriented measure</a:t>
            </a:r>
          </a:p>
          <a:p>
            <a:r>
              <a:rPr lang="en-US" dirty="0" smtClean="0"/>
              <a:t>Single crisp measure: common TREC Ad-hoc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301567"/>
              </p:ext>
            </p:extLst>
          </p:nvPr>
        </p:nvGraphicFramePr>
        <p:xfrm>
          <a:off x="1835075" y="3309410"/>
          <a:ext cx="2861962" cy="981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tion" r:id="rId3" imgW="1333500" imgH="457200" progId="Equation.3">
                  <p:embed/>
                </p:oleObj>
              </mc:Choice>
              <mc:Fallback>
                <p:oleObj name="Equation" r:id="rId3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075" y="3309410"/>
                        <a:ext cx="2861962" cy="981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2625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Question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target and series, how deal with reference?</a:t>
            </a:r>
          </a:p>
          <a:p>
            <a:r>
              <a:rPr lang="en-US" dirty="0" smtClean="0"/>
              <a:t>Shallowest approach:</a:t>
            </a:r>
          </a:p>
          <a:p>
            <a:pPr lvl="1"/>
            <a:r>
              <a:rPr lang="en-US" dirty="0" smtClean="0"/>
              <a:t>Concatenation:</a:t>
            </a:r>
          </a:p>
          <a:p>
            <a:pPr lvl="2"/>
            <a:r>
              <a:rPr lang="en-US" dirty="0" smtClean="0"/>
              <a:t>Add the ‘target’ to the question</a:t>
            </a:r>
          </a:p>
        </p:txBody>
      </p:sp>
    </p:spTree>
    <p:extLst>
      <p:ext uri="{BB962C8B-B14F-4D97-AF65-F5344CB8AC3E}">
        <p14:creationId xmlns:p14="http://schemas.microsoft.com/office/powerpoint/2010/main" val="5289280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Retrieval systems</a:t>
            </a:r>
          </a:p>
          <a:p>
            <a:endParaRPr lang="en-US" dirty="0"/>
          </a:p>
          <a:p>
            <a:r>
              <a:rPr lang="en-US" dirty="0" smtClean="0"/>
              <a:t>Improving document retrieval</a:t>
            </a:r>
          </a:p>
          <a:p>
            <a:pPr lvl="1"/>
            <a:r>
              <a:rPr lang="en-US" dirty="0" smtClean="0"/>
              <a:t>Compression &amp; Expansion techniques</a:t>
            </a:r>
          </a:p>
          <a:p>
            <a:pPr lvl="1"/>
            <a:endParaRPr lang="en-US" dirty="0"/>
          </a:p>
          <a:p>
            <a:r>
              <a:rPr lang="en-US" dirty="0" smtClean="0"/>
              <a:t>Passage retrieval:</a:t>
            </a:r>
          </a:p>
          <a:p>
            <a:pPr lvl="1"/>
            <a:r>
              <a:rPr lang="en-US" dirty="0" smtClean="0"/>
              <a:t>Contrasting techniques</a:t>
            </a:r>
          </a:p>
          <a:p>
            <a:pPr lvl="1"/>
            <a:r>
              <a:rPr lang="en-US" dirty="0" smtClean="0"/>
              <a:t>Interactions with document </a:t>
            </a:r>
            <a:r>
              <a:rPr lang="en-US" dirty="0" err="1" smtClean="0"/>
              <a:t>retreival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90879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Retrieval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Three available systems</a:t>
            </a:r>
          </a:p>
          <a:p>
            <a:pPr lvl="1"/>
            <a:r>
              <a:rPr lang="en-US" dirty="0" err="1" smtClean="0"/>
              <a:t>Lucene</a:t>
            </a:r>
            <a:r>
              <a:rPr lang="en-US" dirty="0" smtClean="0"/>
              <a:t>: Apache</a:t>
            </a:r>
          </a:p>
          <a:p>
            <a:pPr lvl="2"/>
            <a:r>
              <a:rPr lang="en-US" dirty="0" smtClean="0"/>
              <a:t>Boolean systems with Vector Space Ranking</a:t>
            </a:r>
          </a:p>
          <a:p>
            <a:pPr lvl="2"/>
            <a:r>
              <a:rPr lang="en-US" dirty="0" smtClean="0"/>
              <a:t>Provides basic CLI/API (Java, Python)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Indri/Lemur: </a:t>
            </a:r>
            <a:r>
              <a:rPr lang="en-US" dirty="0" err="1" smtClean="0"/>
              <a:t>Umass</a:t>
            </a:r>
            <a:r>
              <a:rPr lang="en-US" dirty="0" smtClean="0"/>
              <a:t> /CMU</a:t>
            </a:r>
          </a:p>
          <a:p>
            <a:pPr lvl="2"/>
            <a:r>
              <a:rPr lang="en-US" dirty="0" smtClean="0"/>
              <a:t>Language Modeling system  (best ad-hoc)</a:t>
            </a:r>
          </a:p>
          <a:p>
            <a:pPr lvl="2"/>
            <a:r>
              <a:rPr lang="en-US" dirty="0" smtClean="0"/>
              <a:t>‘Structured query language</a:t>
            </a:r>
          </a:p>
          <a:p>
            <a:pPr lvl="3"/>
            <a:r>
              <a:rPr lang="en-US" dirty="0" smtClean="0"/>
              <a:t>Weighting, </a:t>
            </a:r>
          </a:p>
          <a:p>
            <a:pPr lvl="2"/>
            <a:r>
              <a:rPr lang="en-US" dirty="0" smtClean="0"/>
              <a:t>Provides both CLI/API (C++,Java)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Managing Gigabytes (MG):</a:t>
            </a:r>
          </a:p>
          <a:p>
            <a:pPr lvl="2"/>
            <a:r>
              <a:rPr lang="en-US" dirty="0" smtClean="0"/>
              <a:t>Straightforward VSM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46391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Retrieval System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components:</a:t>
            </a:r>
          </a:p>
          <a:p>
            <a:pPr lvl="1"/>
            <a:r>
              <a:rPr lang="en-US" dirty="0" smtClean="0"/>
              <a:t>Document indexing</a:t>
            </a:r>
          </a:p>
          <a:p>
            <a:pPr lvl="2"/>
            <a:r>
              <a:rPr lang="en-US" dirty="0" smtClean="0"/>
              <a:t>Reads document text</a:t>
            </a:r>
          </a:p>
          <a:p>
            <a:pPr lvl="3"/>
            <a:r>
              <a:rPr lang="en-US" dirty="0" smtClean="0"/>
              <a:t>Performs basic analysis</a:t>
            </a:r>
          </a:p>
          <a:p>
            <a:pPr lvl="4"/>
            <a:r>
              <a:rPr lang="en-US" dirty="0" smtClean="0"/>
              <a:t>Minimally – tokenization, stopping, case folding</a:t>
            </a:r>
          </a:p>
          <a:p>
            <a:pPr lvl="4"/>
            <a:r>
              <a:rPr lang="en-US" dirty="0" smtClean="0"/>
              <a:t>Potentially stemming, semantics, phrasing,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2"/>
            <a:r>
              <a:rPr lang="en-US" dirty="0" smtClean="0"/>
              <a:t>Builds index representation </a:t>
            </a:r>
          </a:p>
        </p:txBody>
      </p:sp>
    </p:spTree>
    <p:extLst>
      <p:ext uri="{BB962C8B-B14F-4D97-AF65-F5344CB8AC3E}">
        <p14:creationId xmlns:p14="http://schemas.microsoft.com/office/powerpoint/2010/main" val="143011563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Retrieval System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Main components:</a:t>
            </a:r>
          </a:p>
          <a:p>
            <a:pPr lvl="1"/>
            <a:r>
              <a:rPr lang="en-US" dirty="0" smtClean="0"/>
              <a:t>Document indexing</a:t>
            </a:r>
          </a:p>
          <a:p>
            <a:pPr lvl="2"/>
            <a:r>
              <a:rPr lang="en-US" dirty="0" smtClean="0"/>
              <a:t>Reads document text</a:t>
            </a:r>
          </a:p>
          <a:p>
            <a:pPr lvl="3"/>
            <a:r>
              <a:rPr lang="en-US" dirty="0" smtClean="0"/>
              <a:t>Performs basic analysis</a:t>
            </a:r>
          </a:p>
          <a:p>
            <a:pPr lvl="4"/>
            <a:r>
              <a:rPr lang="en-US" dirty="0" smtClean="0"/>
              <a:t>Minimally – tokenization, stopping, case folding</a:t>
            </a:r>
          </a:p>
          <a:p>
            <a:pPr lvl="4"/>
            <a:r>
              <a:rPr lang="en-US" dirty="0" smtClean="0"/>
              <a:t>Potentially stemming, semantics, phrasing,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2"/>
            <a:r>
              <a:rPr lang="en-US" dirty="0" smtClean="0"/>
              <a:t>Builds index representation </a:t>
            </a:r>
          </a:p>
          <a:p>
            <a:pPr lvl="1"/>
            <a:r>
              <a:rPr lang="en-US" dirty="0" smtClean="0"/>
              <a:t>Query processing and retrieval</a:t>
            </a:r>
          </a:p>
          <a:p>
            <a:pPr lvl="2"/>
            <a:r>
              <a:rPr lang="en-US" dirty="0" smtClean="0"/>
              <a:t>Analyzes query (similar to document)</a:t>
            </a:r>
          </a:p>
          <a:p>
            <a:pPr lvl="3"/>
            <a:r>
              <a:rPr lang="en-US" dirty="0" smtClean="0"/>
              <a:t>Incorporates any additional term weighting,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2"/>
            <a:r>
              <a:rPr lang="en-US" dirty="0" smtClean="0"/>
              <a:t>Retrieves based on query content</a:t>
            </a:r>
          </a:p>
          <a:p>
            <a:pPr lvl="3"/>
            <a:r>
              <a:rPr lang="en-US" dirty="0" smtClean="0"/>
              <a:t>Returns ranked document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0908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(I/L)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594725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indri-5.0/</a:t>
            </a:r>
            <a:r>
              <a:rPr lang="en-US" dirty="0" err="1"/>
              <a:t>buildindex</a:t>
            </a:r>
            <a:r>
              <a:rPr lang="en-US" dirty="0"/>
              <a:t>/</a:t>
            </a:r>
            <a:r>
              <a:rPr lang="en-US" dirty="0" err="1"/>
              <a:t>IndriBuildIndex</a:t>
            </a:r>
            <a:r>
              <a:rPr lang="en-US" dirty="0"/>
              <a:t> </a:t>
            </a:r>
            <a:r>
              <a:rPr lang="en-US" dirty="0" err="1" smtClean="0"/>
              <a:t>parameter_file</a:t>
            </a:r>
            <a:endParaRPr lang="en-US" dirty="0" smtClean="0"/>
          </a:p>
          <a:p>
            <a:pPr lvl="1"/>
            <a:r>
              <a:rPr lang="en-US" dirty="0" smtClean="0"/>
              <a:t>XML parameter file specifies:</a:t>
            </a:r>
          </a:p>
          <a:p>
            <a:pPr lvl="2"/>
            <a:r>
              <a:rPr lang="en-US" dirty="0" smtClean="0"/>
              <a:t> Minimally:</a:t>
            </a:r>
          </a:p>
          <a:p>
            <a:pPr lvl="3"/>
            <a:r>
              <a:rPr lang="en-US" dirty="0" smtClean="0"/>
              <a:t>Index: path to output</a:t>
            </a:r>
          </a:p>
          <a:p>
            <a:pPr lvl="3"/>
            <a:r>
              <a:rPr lang="en-US" dirty="0" smtClean="0"/>
              <a:t>Corpus (+): path to corpus, corpus type</a:t>
            </a:r>
          </a:p>
          <a:p>
            <a:pPr lvl="2"/>
            <a:r>
              <a:rPr lang="en-US" dirty="0" smtClean="0"/>
              <a:t>Optionally:</a:t>
            </a:r>
          </a:p>
          <a:p>
            <a:pPr lvl="3"/>
            <a:r>
              <a:rPr lang="en-US" dirty="0" smtClean="0"/>
              <a:t>Stemmer, field information</a:t>
            </a:r>
          </a:p>
          <a:p>
            <a:r>
              <a:rPr lang="en-US" dirty="0"/>
              <a:t>indri-5.0/</a:t>
            </a:r>
            <a:r>
              <a:rPr lang="en-US" dirty="0" err="1"/>
              <a:t>runquery</a:t>
            </a:r>
            <a:r>
              <a:rPr lang="en-US" dirty="0"/>
              <a:t>/</a:t>
            </a:r>
            <a:r>
              <a:rPr lang="en-US" dirty="0" err="1"/>
              <a:t>IndriRunQuery</a:t>
            </a:r>
            <a:r>
              <a:rPr lang="en-US" dirty="0"/>
              <a:t> </a:t>
            </a:r>
            <a:r>
              <a:rPr lang="en-US" dirty="0" err="1" smtClean="0"/>
              <a:t>query_parameter_file</a:t>
            </a:r>
            <a:r>
              <a:rPr lang="en-US" dirty="0" smtClean="0"/>
              <a:t> </a:t>
            </a:r>
            <a:r>
              <a:rPr lang="en-US" dirty="0"/>
              <a:t>-</a:t>
            </a:r>
            <a:r>
              <a:rPr lang="en-US" dirty="0" smtClean="0"/>
              <a:t>count</a:t>
            </a:r>
            <a:r>
              <a:rPr lang="en-US" dirty="0"/>
              <a:t>=1000 </a:t>
            </a:r>
            <a:r>
              <a:rPr lang="en-US" dirty="0" smtClean="0"/>
              <a:t>\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</a:t>
            </a:r>
            <a:r>
              <a:rPr lang="en-US" dirty="0"/>
              <a:t>index=/path/to/index -</a:t>
            </a:r>
            <a:r>
              <a:rPr lang="en-US" dirty="0" err="1"/>
              <a:t>trecFormat</a:t>
            </a:r>
            <a:r>
              <a:rPr lang="en-US" dirty="0"/>
              <a:t>=true &gt; </a:t>
            </a:r>
            <a:r>
              <a:rPr lang="en-US" dirty="0" err="1"/>
              <a:t>result_file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smtClean="0"/>
              <a:t>	Parameter file:  formatted queries w/query #</a:t>
            </a:r>
          </a:p>
        </p:txBody>
      </p:sp>
    </p:spTree>
    <p:extLst>
      <p:ext uri="{BB962C8B-B14F-4D97-AF65-F5344CB8AC3E}">
        <p14:creationId xmlns:p14="http://schemas.microsoft.com/office/powerpoint/2010/main" val="20578702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Collection of classes to support IR</a:t>
            </a:r>
          </a:p>
          <a:p>
            <a:pPr lvl="1"/>
            <a:r>
              <a:rPr lang="en-US" dirty="0" smtClean="0"/>
              <a:t>Less directly linked to TREC</a:t>
            </a:r>
          </a:p>
          <a:p>
            <a:pPr lvl="2"/>
            <a:r>
              <a:rPr lang="en-US" dirty="0" smtClean="0"/>
              <a:t>E.g. query, doc readers</a:t>
            </a:r>
          </a:p>
          <a:p>
            <a:r>
              <a:rPr lang="en-US" dirty="0" err="1" smtClean="0"/>
              <a:t>IndexWriter</a:t>
            </a:r>
            <a:r>
              <a:rPr lang="en-US" dirty="0" smtClean="0"/>
              <a:t> class</a:t>
            </a:r>
          </a:p>
          <a:p>
            <a:pPr lvl="1"/>
            <a:r>
              <a:rPr lang="en-US" dirty="0" smtClean="0"/>
              <a:t>Builds, extends index</a:t>
            </a:r>
          </a:p>
          <a:p>
            <a:pPr lvl="1"/>
            <a:r>
              <a:rPr lang="en-US" dirty="0" smtClean="0"/>
              <a:t>Applies analyzers to content</a:t>
            </a:r>
          </a:p>
          <a:p>
            <a:pPr lvl="2"/>
            <a:r>
              <a:rPr lang="en-US" dirty="0" err="1" smtClean="0"/>
              <a:t>SimpleAnalyzer</a:t>
            </a:r>
            <a:r>
              <a:rPr lang="en-US" dirty="0" smtClean="0"/>
              <a:t>: stops, case folds, tokenizes</a:t>
            </a:r>
          </a:p>
          <a:p>
            <a:pPr lvl="2"/>
            <a:r>
              <a:rPr lang="en-US" dirty="0" smtClean="0"/>
              <a:t>Also Stemmer classes, other </a:t>
            </a:r>
            <a:r>
              <a:rPr lang="en-US" dirty="0" err="1" smtClean="0"/>
              <a:t>langs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Classes to read, search, analyze index</a:t>
            </a:r>
          </a:p>
          <a:p>
            <a:r>
              <a:rPr lang="en-US" dirty="0" err="1" smtClean="0"/>
              <a:t>QueryParser</a:t>
            </a:r>
            <a:r>
              <a:rPr lang="en-US" dirty="0" smtClean="0"/>
              <a:t> parses query (fields, boosting, </a:t>
            </a:r>
            <a:r>
              <a:rPr lang="en-US" dirty="0" err="1" smtClean="0"/>
              <a:t>regexp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7986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Question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target and series, how deal with reference?</a:t>
            </a:r>
          </a:p>
          <a:p>
            <a:r>
              <a:rPr lang="en-US" dirty="0" smtClean="0"/>
              <a:t>Shallowest approach:</a:t>
            </a:r>
          </a:p>
          <a:p>
            <a:pPr lvl="1"/>
            <a:r>
              <a:rPr lang="en-US" dirty="0" smtClean="0"/>
              <a:t>Concatenation:</a:t>
            </a:r>
          </a:p>
          <a:p>
            <a:pPr lvl="2"/>
            <a:r>
              <a:rPr lang="en-US" dirty="0" smtClean="0"/>
              <a:t>Add the ‘target’ to the question</a:t>
            </a:r>
          </a:p>
          <a:p>
            <a:r>
              <a:rPr lang="en-US" dirty="0" smtClean="0"/>
              <a:t>Shallow approach:</a:t>
            </a:r>
          </a:p>
          <a:p>
            <a:pPr lvl="1"/>
            <a:r>
              <a:rPr lang="en-US" dirty="0" smtClean="0"/>
              <a:t>Replacement:</a:t>
            </a:r>
          </a:p>
          <a:p>
            <a:pPr lvl="2"/>
            <a:r>
              <a:rPr lang="en-US" dirty="0" smtClean="0"/>
              <a:t>Replace all pronouns with target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40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Question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target and series, how deal with reference?</a:t>
            </a:r>
          </a:p>
          <a:p>
            <a:r>
              <a:rPr lang="en-US" dirty="0" smtClean="0"/>
              <a:t>Shallowest approach:</a:t>
            </a:r>
          </a:p>
          <a:p>
            <a:pPr lvl="1"/>
            <a:r>
              <a:rPr lang="en-US" dirty="0" smtClean="0"/>
              <a:t>Concatenation:</a:t>
            </a:r>
          </a:p>
          <a:p>
            <a:pPr lvl="2"/>
            <a:r>
              <a:rPr lang="en-US" dirty="0" smtClean="0"/>
              <a:t>Add the ‘target’ to the question</a:t>
            </a:r>
          </a:p>
          <a:p>
            <a:r>
              <a:rPr lang="en-US" dirty="0" smtClean="0"/>
              <a:t>Shallow approach:</a:t>
            </a:r>
          </a:p>
          <a:p>
            <a:pPr lvl="1"/>
            <a:r>
              <a:rPr lang="en-US" dirty="0" smtClean="0"/>
              <a:t>Replacement:</a:t>
            </a:r>
          </a:p>
          <a:p>
            <a:pPr lvl="2"/>
            <a:r>
              <a:rPr lang="en-US" dirty="0" smtClean="0"/>
              <a:t>Replace all pronouns with target</a:t>
            </a:r>
          </a:p>
          <a:p>
            <a:r>
              <a:rPr lang="en-US" dirty="0" smtClean="0"/>
              <a:t>Least shallow approach:</a:t>
            </a:r>
          </a:p>
          <a:p>
            <a:pPr lvl="1"/>
            <a:r>
              <a:rPr lang="en-US" dirty="0" smtClean="0"/>
              <a:t>Heuristic reference 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73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Series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clear winning strategy</a:t>
            </a:r>
          </a:p>
        </p:txBody>
      </p:sp>
    </p:spTree>
    <p:extLst>
      <p:ext uri="{BB962C8B-B14F-4D97-AF65-F5344CB8AC3E}">
        <p14:creationId xmlns:p14="http://schemas.microsoft.com/office/powerpoint/2010/main" val="3217425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Series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clear winning strategy</a:t>
            </a:r>
          </a:p>
          <a:p>
            <a:pPr lvl="1"/>
            <a:r>
              <a:rPr lang="en-US" dirty="0" smtClean="0"/>
              <a:t>All largely about the target</a:t>
            </a:r>
          </a:p>
          <a:p>
            <a:pPr lvl="2"/>
            <a:r>
              <a:rPr lang="en-US" dirty="0" smtClean="0"/>
              <a:t>So no big win for anaphora resolution</a:t>
            </a:r>
          </a:p>
          <a:p>
            <a:pPr lvl="2"/>
            <a:r>
              <a:rPr lang="en-US" dirty="0" smtClean="0"/>
              <a:t>If using bag-of-words features in search, works fine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28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Series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clear winning strategy</a:t>
            </a:r>
          </a:p>
          <a:p>
            <a:pPr lvl="1"/>
            <a:r>
              <a:rPr lang="en-US" dirty="0" smtClean="0"/>
              <a:t>All largely about the target</a:t>
            </a:r>
          </a:p>
          <a:p>
            <a:pPr lvl="2"/>
            <a:r>
              <a:rPr lang="en-US" dirty="0" smtClean="0"/>
              <a:t>So no big win for anaphora resolution</a:t>
            </a:r>
          </a:p>
          <a:p>
            <a:pPr lvl="2"/>
            <a:r>
              <a:rPr lang="en-US" dirty="0" smtClean="0"/>
              <a:t>If using bag-of-words features in search, works fine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‘Replacement’ strategy can be problematic </a:t>
            </a:r>
          </a:p>
          <a:p>
            <a:pPr lvl="3"/>
            <a:r>
              <a:rPr lang="en-US" dirty="0" smtClean="0"/>
              <a:t>E.g. Target=Nirvana:</a:t>
            </a:r>
          </a:p>
          <a:p>
            <a:pPr lvl="3"/>
            <a:r>
              <a:rPr lang="en-US" dirty="0"/>
              <a:t>What is their biggest hit?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53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Series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clear winning strategy</a:t>
            </a:r>
          </a:p>
          <a:p>
            <a:pPr lvl="1"/>
            <a:r>
              <a:rPr lang="en-US" dirty="0" smtClean="0"/>
              <a:t>All largely about the target</a:t>
            </a:r>
          </a:p>
          <a:p>
            <a:pPr lvl="2"/>
            <a:r>
              <a:rPr lang="en-US" dirty="0" smtClean="0"/>
              <a:t>So no big win for anaphora resolution</a:t>
            </a:r>
          </a:p>
          <a:p>
            <a:pPr lvl="2"/>
            <a:r>
              <a:rPr lang="en-US" dirty="0" smtClean="0"/>
              <a:t>If using bag-of-words features in search, works fine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‘Replacement’ strategy can be problematic </a:t>
            </a:r>
          </a:p>
          <a:p>
            <a:pPr lvl="3"/>
            <a:r>
              <a:rPr lang="en-US" dirty="0" smtClean="0"/>
              <a:t>E.g. Target=Nirvana:</a:t>
            </a:r>
          </a:p>
          <a:p>
            <a:pPr lvl="3"/>
            <a:r>
              <a:rPr lang="en-US" dirty="0"/>
              <a:t>What is their biggest hit?</a:t>
            </a:r>
            <a:endParaRPr lang="en-US" dirty="0" smtClean="0"/>
          </a:p>
          <a:p>
            <a:pPr lvl="3"/>
            <a:r>
              <a:rPr lang="en-US" dirty="0"/>
              <a:t>When was the band formed</a:t>
            </a:r>
            <a:r>
              <a:rPr lang="en-US" dirty="0" smtClean="0"/>
              <a:t>?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620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Series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clear winning strategy</a:t>
            </a:r>
          </a:p>
          <a:p>
            <a:pPr lvl="1"/>
            <a:r>
              <a:rPr lang="en-US" dirty="0" smtClean="0"/>
              <a:t>All largely about the target</a:t>
            </a:r>
          </a:p>
          <a:p>
            <a:pPr lvl="2"/>
            <a:r>
              <a:rPr lang="en-US" dirty="0" smtClean="0"/>
              <a:t>So no big win for anaphora resolution</a:t>
            </a:r>
          </a:p>
          <a:p>
            <a:pPr lvl="2"/>
            <a:r>
              <a:rPr lang="en-US" dirty="0" smtClean="0"/>
              <a:t>If using bag-of-words features in search, works fine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‘Replacement’ strategy can be problematic </a:t>
            </a:r>
          </a:p>
          <a:p>
            <a:pPr lvl="3"/>
            <a:r>
              <a:rPr lang="en-US" dirty="0" smtClean="0"/>
              <a:t>E.g. Target=Nirvana:</a:t>
            </a:r>
          </a:p>
          <a:p>
            <a:pPr lvl="3"/>
            <a:r>
              <a:rPr lang="en-US" dirty="0"/>
              <a:t>What is their biggest hit?</a:t>
            </a:r>
            <a:endParaRPr lang="en-US" dirty="0" smtClean="0"/>
          </a:p>
          <a:p>
            <a:pPr lvl="3"/>
            <a:r>
              <a:rPr lang="en-US" dirty="0"/>
              <a:t>When was the band formed</a:t>
            </a:r>
            <a:r>
              <a:rPr lang="en-US" dirty="0" smtClean="0"/>
              <a:t>?</a:t>
            </a:r>
          </a:p>
          <a:p>
            <a:pPr lvl="4"/>
            <a:r>
              <a:rPr lang="en-US" dirty="0" smtClean="0"/>
              <a:t>Wouldn’t replace ‘the band’</a:t>
            </a:r>
            <a:endParaRPr lang="en-US" dirty="0"/>
          </a:p>
          <a:p>
            <a:pPr lvl="3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825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Series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clear winning strategy</a:t>
            </a:r>
          </a:p>
          <a:p>
            <a:pPr lvl="1"/>
            <a:r>
              <a:rPr lang="en-US" dirty="0" smtClean="0"/>
              <a:t>All largely about the target</a:t>
            </a:r>
          </a:p>
          <a:p>
            <a:pPr lvl="2"/>
            <a:r>
              <a:rPr lang="en-US" dirty="0" smtClean="0"/>
              <a:t>So no big win for anaphora resolution</a:t>
            </a:r>
          </a:p>
          <a:p>
            <a:pPr lvl="2"/>
            <a:r>
              <a:rPr lang="en-US" dirty="0" smtClean="0"/>
              <a:t>If using bag-of-words features in search, works fine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‘Replacement’ strategy can be problematic </a:t>
            </a:r>
          </a:p>
          <a:p>
            <a:pPr lvl="3"/>
            <a:r>
              <a:rPr lang="en-US" dirty="0" smtClean="0"/>
              <a:t>E.g. Target=Nirvana:</a:t>
            </a:r>
          </a:p>
          <a:p>
            <a:pPr lvl="3"/>
            <a:r>
              <a:rPr lang="en-US" dirty="0"/>
              <a:t>What is their biggest hit?</a:t>
            </a:r>
            <a:endParaRPr lang="en-US" dirty="0" smtClean="0"/>
          </a:p>
          <a:p>
            <a:pPr lvl="3"/>
            <a:r>
              <a:rPr lang="en-US" dirty="0"/>
              <a:t>When was the band formed</a:t>
            </a:r>
            <a:r>
              <a:rPr lang="en-US" dirty="0" smtClean="0"/>
              <a:t>?</a:t>
            </a:r>
          </a:p>
          <a:p>
            <a:pPr lvl="4"/>
            <a:r>
              <a:rPr lang="en-US" smtClean="0"/>
              <a:t>Wouldn’t </a:t>
            </a:r>
            <a:r>
              <a:rPr lang="en-US" dirty="0" smtClean="0"/>
              <a:t>replace ‘the band’</a:t>
            </a:r>
            <a:endParaRPr lang="en-US" dirty="0"/>
          </a:p>
          <a:p>
            <a:pPr lvl="3"/>
            <a:endParaRPr lang="en-US" dirty="0"/>
          </a:p>
          <a:p>
            <a:pPr lvl="1"/>
            <a:r>
              <a:rPr lang="en-US" dirty="0" smtClean="0"/>
              <a:t>Most teams concatenate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91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Roadmap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PowerAnswer-2: Deep processing Q/A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Problem</a:t>
            </a:r>
            <a:r>
              <a:rPr lang="en-US" dirty="0"/>
              <a:t>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Matching Topics and Documents	</a:t>
            </a:r>
          </a:p>
          <a:p>
            <a:pPr>
              <a:lnSpc>
                <a:spcPct val="90000"/>
              </a:lnSpc>
            </a:pPr>
            <a:r>
              <a:rPr lang="en-US" dirty="0"/>
              <a:t>Methods: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Vector </a:t>
            </a:r>
            <a:r>
              <a:rPr lang="en-US" dirty="0"/>
              <a:t>Space </a:t>
            </a:r>
            <a:r>
              <a:rPr lang="en-US" dirty="0" smtClean="0"/>
              <a:t>Model</a:t>
            </a:r>
          </a:p>
          <a:p>
            <a:pPr>
              <a:lnSpc>
                <a:spcPct val="90000"/>
              </a:lnSpc>
            </a:pPr>
            <a:r>
              <a:rPr lang="en-US" smtClean="0"/>
              <a:t>Retrieval evaluation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356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PowerAnswer-2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Factoid QA system: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8117"/>
            <a:ext cx="9144000" cy="342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20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PowerAnswer-2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592" y="1600201"/>
            <a:ext cx="8325192" cy="4343400"/>
          </a:xfrm>
        </p:spPr>
        <p:txBody>
          <a:bodyPr/>
          <a:lstStyle/>
          <a:p>
            <a:r>
              <a:rPr lang="en-US" dirty="0" smtClean="0"/>
              <a:t>Standard main components:</a:t>
            </a:r>
          </a:p>
          <a:p>
            <a:pPr lvl="1"/>
            <a:r>
              <a:rPr lang="en-US" dirty="0" smtClean="0"/>
              <a:t>Question analysis, passage retrieval, answer processing</a:t>
            </a:r>
          </a:p>
        </p:txBody>
      </p:sp>
    </p:spTree>
    <p:extLst>
      <p:ext uri="{BB962C8B-B14F-4D97-AF65-F5344CB8AC3E}">
        <p14:creationId xmlns:p14="http://schemas.microsoft.com/office/powerpoint/2010/main" val="3378407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PowerAnswer-2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592" y="1600201"/>
            <a:ext cx="8325192" cy="4343400"/>
          </a:xfrm>
        </p:spPr>
        <p:txBody>
          <a:bodyPr/>
          <a:lstStyle/>
          <a:p>
            <a:r>
              <a:rPr lang="en-US" dirty="0" smtClean="0"/>
              <a:t>Standard main components:</a:t>
            </a:r>
          </a:p>
          <a:p>
            <a:pPr lvl="1"/>
            <a:r>
              <a:rPr lang="en-US" dirty="0" smtClean="0"/>
              <a:t>Question analysis, passage retrieval, answer processing</a:t>
            </a:r>
          </a:p>
          <a:p>
            <a:r>
              <a:rPr lang="en-US" dirty="0" smtClean="0"/>
              <a:t>Web-based answer boosting</a:t>
            </a:r>
          </a:p>
        </p:txBody>
      </p:sp>
    </p:spTree>
    <p:extLst>
      <p:ext uri="{BB962C8B-B14F-4D97-AF65-F5344CB8AC3E}">
        <p14:creationId xmlns:p14="http://schemas.microsoft.com/office/powerpoint/2010/main" val="266471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PowerAnswer-2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592" y="1600201"/>
            <a:ext cx="8325192" cy="4343400"/>
          </a:xfrm>
        </p:spPr>
        <p:txBody>
          <a:bodyPr/>
          <a:lstStyle/>
          <a:p>
            <a:r>
              <a:rPr lang="en-US" dirty="0" smtClean="0"/>
              <a:t>Standard main components:</a:t>
            </a:r>
          </a:p>
          <a:p>
            <a:pPr lvl="1"/>
            <a:r>
              <a:rPr lang="en-US" dirty="0" smtClean="0"/>
              <a:t>Question analysis, passage retrieval, answer processing</a:t>
            </a:r>
          </a:p>
          <a:p>
            <a:r>
              <a:rPr lang="en-US" dirty="0" smtClean="0"/>
              <a:t>Web-based answer boosting</a:t>
            </a:r>
          </a:p>
          <a:p>
            <a:r>
              <a:rPr lang="en-US" dirty="0" smtClean="0"/>
              <a:t>Complex components:</a:t>
            </a:r>
          </a:p>
        </p:txBody>
      </p:sp>
    </p:spTree>
    <p:extLst>
      <p:ext uri="{BB962C8B-B14F-4D97-AF65-F5344CB8AC3E}">
        <p14:creationId xmlns:p14="http://schemas.microsoft.com/office/powerpoint/2010/main" val="185771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PowerAnswer-2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592" y="1600201"/>
            <a:ext cx="8325192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Standard main components:</a:t>
            </a:r>
          </a:p>
          <a:p>
            <a:pPr lvl="1"/>
            <a:r>
              <a:rPr lang="en-US" dirty="0" smtClean="0"/>
              <a:t>Question analysis, passage retrieval, answer processing</a:t>
            </a:r>
          </a:p>
          <a:p>
            <a:r>
              <a:rPr lang="en-US" dirty="0" smtClean="0"/>
              <a:t>Web-based answer boosting</a:t>
            </a:r>
          </a:p>
          <a:p>
            <a:r>
              <a:rPr lang="en-US" dirty="0" smtClean="0"/>
              <a:t>Complex components:</a:t>
            </a:r>
          </a:p>
          <a:p>
            <a:pPr lvl="1"/>
            <a:r>
              <a:rPr lang="en-US" dirty="0" smtClean="0"/>
              <a:t>COGEX </a:t>
            </a:r>
            <a:r>
              <a:rPr lang="en-US" dirty="0" err="1" smtClean="0"/>
              <a:t>abductive</a:t>
            </a:r>
            <a:r>
              <a:rPr lang="en-US" dirty="0" smtClean="0"/>
              <a:t> </a:t>
            </a:r>
            <a:r>
              <a:rPr lang="en-US" dirty="0" err="1" smtClean="0"/>
              <a:t>prover</a:t>
            </a:r>
            <a:endParaRPr lang="en-US" dirty="0" smtClean="0"/>
          </a:p>
          <a:p>
            <a:pPr lvl="1"/>
            <a:r>
              <a:rPr lang="en-US" dirty="0" smtClean="0"/>
              <a:t>Word knowledge, semantics:</a:t>
            </a:r>
          </a:p>
          <a:p>
            <a:pPr lvl="2"/>
            <a:r>
              <a:rPr lang="en-US" dirty="0" smtClean="0"/>
              <a:t>Extended </a:t>
            </a:r>
            <a:r>
              <a:rPr lang="en-US" dirty="0" err="1" smtClean="0"/>
              <a:t>WordNet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Temporal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89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Web-Based Boosting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search engine queries from question</a:t>
            </a:r>
          </a:p>
        </p:txBody>
      </p:sp>
    </p:spTree>
    <p:extLst>
      <p:ext uri="{BB962C8B-B14F-4D97-AF65-F5344CB8AC3E}">
        <p14:creationId xmlns:p14="http://schemas.microsoft.com/office/powerpoint/2010/main" val="2426931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Web-Based Boosting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search engine queries from question</a:t>
            </a:r>
          </a:p>
          <a:p>
            <a:r>
              <a:rPr lang="en-US" dirty="0" smtClean="0"/>
              <a:t>Extract most redundant answers from search</a:t>
            </a:r>
          </a:p>
          <a:p>
            <a:pPr lvl="1"/>
            <a:r>
              <a:rPr lang="en-US" dirty="0" smtClean="0"/>
              <a:t>Cf. </a:t>
            </a:r>
            <a:r>
              <a:rPr lang="en-US" dirty="0" err="1" smtClean="0"/>
              <a:t>Dumais</a:t>
            </a:r>
            <a:r>
              <a:rPr lang="en-US" dirty="0" smtClean="0"/>
              <a:t> et al – </a:t>
            </a:r>
            <a:r>
              <a:rPr lang="en-US" dirty="0" err="1" smtClean="0"/>
              <a:t>AskMSR</a:t>
            </a:r>
            <a:r>
              <a:rPr lang="en-US" dirty="0" smtClean="0"/>
              <a:t>; Lin – ARANEA</a:t>
            </a:r>
          </a:p>
          <a:p>
            <a:pPr marL="34925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073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Web-Based Boosting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search engine queries from question</a:t>
            </a:r>
          </a:p>
          <a:p>
            <a:r>
              <a:rPr lang="en-US" dirty="0" smtClean="0"/>
              <a:t>Extract most redundant answers from search</a:t>
            </a:r>
          </a:p>
          <a:p>
            <a:pPr lvl="1"/>
            <a:r>
              <a:rPr lang="en-US" dirty="0" smtClean="0"/>
              <a:t>Cf. </a:t>
            </a:r>
            <a:r>
              <a:rPr lang="en-US" dirty="0" err="1" smtClean="0"/>
              <a:t>Dumais</a:t>
            </a:r>
            <a:r>
              <a:rPr lang="en-US" dirty="0" smtClean="0"/>
              <a:t> et al - </a:t>
            </a:r>
            <a:r>
              <a:rPr lang="en-US" dirty="0" err="1"/>
              <a:t>AskMSR</a:t>
            </a:r>
            <a:r>
              <a:rPr lang="en-US" dirty="0"/>
              <a:t>; Lin – </a:t>
            </a:r>
            <a:r>
              <a:rPr lang="en-US" dirty="0" smtClean="0"/>
              <a:t>ARANEA</a:t>
            </a:r>
          </a:p>
          <a:p>
            <a:r>
              <a:rPr lang="en-US" dirty="0" smtClean="0"/>
              <a:t>Increase weight on TREC candidates that match</a:t>
            </a:r>
          </a:p>
          <a:p>
            <a:pPr lvl="1"/>
            <a:r>
              <a:rPr lang="en-US" dirty="0" smtClean="0"/>
              <a:t>Higher weight if higher frequency</a:t>
            </a:r>
          </a:p>
        </p:txBody>
      </p:sp>
    </p:spTree>
    <p:extLst>
      <p:ext uri="{BB962C8B-B14F-4D97-AF65-F5344CB8AC3E}">
        <p14:creationId xmlns:p14="http://schemas.microsoft.com/office/powerpoint/2010/main" val="784426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Web-Based Boosting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search engine queries from question</a:t>
            </a:r>
          </a:p>
          <a:p>
            <a:r>
              <a:rPr lang="en-US" dirty="0" smtClean="0"/>
              <a:t>Extract most redundant answers from search</a:t>
            </a:r>
          </a:p>
          <a:p>
            <a:pPr lvl="1"/>
            <a:r>
              <a:rPr lang="en-US" dirty="0" smtClean="0"/>
              <a:t>Cf. </a:t>
            </a:r>
            <a:r>
              <a:rPr lang="en-US" dirty="0" err="1" smtClean="0"/>
              <a:t>Dumais</a:t>
            </a:r>
            <a:r>
              <a:rPr lang="en-US" dirty="0" smtClean="0"/>
              <a:t> et al - </a:t>
            </a:r>
            <a:r>
              <a:rPr lang="en-US" dirty="0" err="1"/>
              <a:t>AskMSR</a:t>
            </a:r>
            <a:r>
              <a:rPr lang="en-US" dirty="0"/>
              <a:t>; Lin – </a:t>
            </a:r>
            <a:r>
              <a:rPr lang="en-US" dirty="0" smtClean="0"/>
              <a:t>ARANEA</a:t>
            </a:r>
          </a:p>
          <a:p>
            <a:r>
              <a:rPr lang="en-US" dirty="0" smtClean="0"/>
              <a:t>Increase weight on TREC candidates that match</a:t>
            </a:r>
          </a:p>
          <a:p>
            <a:pPr lvl="1"/>
            <a:r>
              <a:rPr lang="en-US" dirty="0" smtClean="0"/>
              <a:t>Higher weight if higher frequency</a:t>
            </a:r>
          </a:p>
          <a:p>
            <a:r>
              <a:rPr lang="en-US" dirty="0" smtClean="0"/>
              <a:t>Intuition:</a:t>
            </a:r>
          </a:p>
          <a:p>
            <a:pPr lvl="1"/>
            <a:r>
              <a:rPr lang="en-US" dirty="0" smtClean="0"/>
              <a:t>Common terms in search likely  to be answer</a:t>
            </a:r>
          </a:p>
          <a:p>
            <a:pPr lvl="1"/>
            <a:r>
              <a:rPr lang="en-US" dirty="0" smtClean="0"/>
              <a:t>QA answer search too focused on query terms</a:t>
            </a:r>
          </a:p>
        </p:txBody>
      </p:sp>
    </p:spTree>
    <p:extLst>
      <p:ext uri="{BB962C8B-B14F-4D97-AF65-F5344CB8AC3E}">
        <p14:creationId xmlns:p14="http://schemas.microsoft.com/office/powerpoint/2010/main" val="2483752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Web-Based Boosting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Create search engine queries from question</a:t>
            </a:r>
          </a:p>
          <a:p>
            <a:r>
              <a:rPr lang="en-US" dirty="0" smtClean="0"/>
              <a:t>Extract most redundant answers from search</a:t>
            </a:r>
          </a:p>
          <a:p>
            <a:pPr lvl="1"/>
            <a:r>
              <a:rPr lang="en-US" dirty="0" smtClean="0"/>
              <a:t>Cf. </a:t>
            </a:r>
            <a:r>
              <a:rPr lang="en-US" dirty="0" err="1" smtClean="0"/>
              <a:t>Dumais</a:t>
            </a:r>
            <a:r>
              <a:rPr lang="en-US" dirty="0" smtClean="0"/>
              <a:t> et al - </a:t>
            </a:r>
            <a:r>
              <a:rPr lang="en-US" dirty="0" err="1"/>
              <a:t>AskMSR</a:t>
            </a:r>
            <a:r>
              <a:rPr lang="en-US" dirty="0"/>
              <a:t>; Lin – </a:t>
            </a:r>
            <a:r>
              <a:rPr lang="en-US" dirty="0" smtClean="0"/>
              <a:t>ARANEA</a:t>
            </a:r>
          </a:p>
          <a:p>
            <a:r>
              <a:rPr lang="en-US" dirty="0" smtClean="0"/>
              <a:t>Increase weight on TREC candidates that match</a:t>
            </a:r>
          </a:p>
          <a:p>
            <a:pPr lvl="1"/>
            <a:r>
              <a:rPr lang="en-US" dirty="0" smtClean="0"/>
              <a:t>Higher weight if higher frequency</a:t>
            </a:r>
          </a:p>
          <a:p>
            <a:r>
              <a:rPr lang="en-US" dirty="0" smtClean="0"/>
              <a:t>Intuition:</a:t>
            </a:r>
          </a:p>
          <a:p>
            <a:pPr lvl="1"/>
            <a:r>
              <a:rPr lang="en-US" dirty="0" smtClean="0"/>
              <a:t>Common terms in search likely  to be answer</a:t>
            </a:r>
          </a:p>
          <a:p>
            <a:pPr lvl="1"/>
            <a:r>
              <a:rPr lang="en-US" dirty="0" smtClean="0"/>
              <a:t>QA answer search too focused on query terms</a:t>
            </a:r>
          </a:p>
          <a:p>
            <a:pPr lvl="1"/>
            <a:r>
              <a:rPr lang="en-US" dirty="0" smtClean="0"/>
              <a:t>Reweighting improves</a:t>
            </a:r>
          </a:p>
          <a:p>
            <a:r>
              <a:rPr lang="en-US" dirty="0" smtClean="0"/>
              <a:t>Web-boosting improves significantly: 20%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94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PowerAnswer2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Language Computer Corp. </a:t>
            </a:r>
          </a:p>
          <a:p>
            <a:pPr lvl="1"/>
            <a:r>
              <a:rPr lang="en-US" dirty="0" smtClean="0"/>
              <a:t>Lots of UT Dallas affiliates</a:t>
            </a:r>
          </a:p>
          <a:p>
            <a:r>
              <a:rPr lang="en-US" dirty="0" smtClean="0"/>
              <a:t>Tasks: factoid questions</a:t>
            </a:r>
            <a:endParaRPr lang="en-US" dirty="0"/>
          </a:p>
          <a:p>
            <a:r>
              <a:rPr lang="en-US" dirty="0" smtClean="0"/>
              <a:t>Major novel components:</a:t>
            </a:r>
          </a:p>
          <a:p>
            <a:pPr lvl="1"/>
            <a:r>
              <a:rPr lang="en-US" dirty="0" smtClean="0"/>
              <a:t>Web-boosting of results</a:t>
            </a:r>
          </a:p>
          <a:p>
            <a:pPr lvl="1"/>
            <a:r>
              <a:rPr lang="en-US" dirty="0" smtClean="0"/>
              <a:t>COGEX logic </a:t>
            </a:r>
            <a:r>
              <a:rPr lang="en-US" dirty="0" err="1" smtClean="0"/>
              <a:t>prover</a:t>
            </a:r>
            <a:endParaRPr lang="en-US" dirty="0" smtClean="0"/>
          </a:p>
          <a:p>
            <a:pPr lvl="1"/>
            <a:r>
              <a:rPr lang="en-US" dirty="0" smtClean="0"/>
              <a:t>Temporal event processing</a:t>
            </a:r>
          </a:p>
          <a:p>
            <a:pPr lvl="1"/>
            <a:r>
              <a:rPr lang="en-US" dirty="0" smtClean="0"/>
              <a:t>Extended semantic chains</a:t>
            </a:r>
          </a:p>
          <a:p>
            <a:r>
              <a:rPr lang="en-US" dirty="0" smtClean="0"/>
              <a:t>Results: “Above median”: 53.4% main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561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Deep Processing: </a:t>
            </a:r>
            <a:br>
              <a:rPr lang="en-US" dirty="0" smtClean="0"/>
            </a:br>
            <a:r>
              <a:rPr lang="en-US" dirty="0" smtClean="0"/>
              <a:t>Query/Answer Formulation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22295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Preliminary shallow processing:</a:t>
            </a:r>
          </a:p>
          <a:p>
            <a:pPr lvl="1"/>
            <a:r>
              <a:rPr lang="en-US" dirty="0" smtClean="0"/>
              <a:t>Tokenization, POS tagging, NE recognition, Preprocess</a:t>
            </a:r>
          </a:p>
        </p:txBody>
      </p:sp>
    </p:spTree>
    <p:extLst>
      <p:ext uri="{BB962C8B-B14F-4D97-AF65-F5344CB8AC3E}">
        <p14:creationId xmlns:p14="http://schemas.microsoft.com/office/powerpoint/2010/main" val="322793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Deep Processing: </a:t>
            </a:r>
            <a:br>
              <a:rPr lang="en-US" dirty="0" smtClean="0"/>
            </a:br>
            <a:r>
              <a:rPr lang="en-US" dirty="0" smtClean="0"/>
              <a:t>Query/Answer Formulation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22295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Preliminary shallow processing:</a:t>
            </a:r>
          </a:p>
          <a:p>
            <a:pPr lvl="1"/>
            <a:r>
              <a:rPr lang="en-US" dirty="0" smtClean="0"/>
              <a:t>Tokenization, POS tagging, NE recognition, Preprocess</a:t>
            </a:r>
          </a:p>
          <a:p>
            <a:r>
              <a:rPr lang="en-US" dirty="0" smtClean="0"/>
              <a:t>Parsing creates syntactic representation:</a:t>
            </a:r>
          </a:p>
          <a:p>
            <a:pPr lvl="1"/>
            <a:r>
              <a:rPr lang="en-US" dirty="0" smtClean="0"/>
              <a:t>Focused on nouns, verbs, and particles </a:t>
            </a:r>
          </a:p>
          <a:p>
            <a:pPr lvl="2"/>
            <a:r>
              <a:rPr lang="en-US" dirty="0" smtClean="0"/>
              <a:t>Attachment</a:t>
            </a:r>
          </a:p>
        </p:txBody>
      </p:sp>
    </p:spTree>
    <p:extLst>
      <p:ext uri="{BB962C8B-B14F-4D97-AF65-F5344CB8AC3E}">
        <p14:creationId xmlns:p14="http://schemas.microsoft.com/office/powerpoint/2010/main" val="2202156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Deep Processing: </a:t>
            </a:r>
            <a:br>
              <a:rPr lang="en-US" dirty="0" smtClean="0"/>
            </a:br>
            <a:r>
              <a:rPr lang="en-US" dirty="0" smtClean="0"/>
              <a:t>Query/Answer Formulation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22295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Preliminary shallow processing:</a:t>
            </a:r>
          </a:p>
          <a:p>
            <a:pPr lvl="1"/>
            <a:r>
              <a:rPr lang="en-US" dirty="0" smtClean="0"/>
              <a:t>Tokenization, POS tagging, NE recognition, Preprocess</a:t>
            </a:r>
          </a:p>
          <a:p>
            <a:r>
              <a:rPr lang="en-US" dirty="0" smtClean="0"/>
              <a:t>Parsing creates syntactic representation:</a:t>
            </a:r>
          </a:p>
          <a:p>
            <a:pPr lvl="1"/>
            <a:r>
              <a:rPr lang="en-US" dirty="0" smtClean="0"/>
              <a:t>Focused on nouns, verbs, and particles </a:t>
            </a:r>
          </a:p>
          <a:p>
            <a:pPr lvl="2"/>
            <a:r>
              <a:rPr lang="en-US" dirty="0" smtClean="0"/>
              <a:t>Attachment</a:t>
            </a:r>
          </a:p>
          <a:p>
            <a:r>
              <a:rPr lang="en-US" dirty="0" err="1" smtClean="0"/>
              <a:t>Coreference</a:t>
            </a:r>
            <a:r>
              <a:rPr lang="en-US" dirty="0" smtClean="0"/>
              <a:t> resolution links entity references</a:t>
            </a:r>
          </a:p>
        </p:txBody>
      </p:sp>
    </p:spTree>
    <p:extLst>
      <p:ext uri="{BB962C8B-B14F-4D97-AF65-F5344CB8AC3E}">
        <p14:creationId xmlns:p14="http://schemas.microsoft.com/office/powerpoint/2010/main" val="1150843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Deep Processing: </a:t>
            </a:r>
            <a:br>
              <a:rPr lang="en-US" dirty="0" smtClean="0"/>
            </a:br>
            <a:r>
              <a:rPr lang="en-US" dirty="0" smtClean="0"/>
              <a:t>Query/Answer Formulation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22295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Preliminary shallow processing:</a:t>
            </a:r>
          </a:p>
          <a:p>
            <a:pPr lvl="1"/>
            <a:r>
              <a:rPr lang="en-US" dirty="0" smtClean="0"/>
              <a:t>Tokenization, POS tagging, NE recognition, Preprocess</a:t>
            </a:r>
          </a:p>
          <a:p>
            <a:r>
              <a:rPr lang="en-US" dirty="0" smtClean="0"/>
              <a:t>Parsing creates syntactic representation:</a:t>
            </a:r>
          </a:p>
          <a:p>
            <a:pPr lvl="1"/>
            <a:r>
              <a:rPr lang="en-US" dirty="0" smtClean="0"/>
              <a:t>Focused on nouns, verbs, and particles </a:t>
            </a:r>
          </a:p>
          <a:p>
            <a:pPr lvl="2"/>
            <a:r>
              <a:rPr lang="en-US" dirty="0" smtClean="0"/>
              <a:t>Attachment</a:t>
            </a:r>
          </a:p>
          <a:p>
            <a:r>
              <a:rPr lang="en-US" dirty="0" err="1" smtClean="0"/>
              <a:t>Coreference</a:t>
            </a:r>
            <a:r>
              <a:rPr lang="en-US" dirty="0" smtClean="0"/>
              <a:t> resolution links entity references</a:t>
            </a:r>
          </a:p>
          <a:p>
            <a:r>
              <a:rPr lang="en-US" dirty="0" smtClean="0"/>
              <a:t>Translate to full logical form</a:t>
            </a:r>
          </a:p>
          <a:p>
            <a:pPr lvl="1"/>
            <a:r>
              <a:rPr lang="en-US" dirty="0" smtClean="0"/>
              <a:t>As close as possible to syntax</a:t>
            </a:r>
          </a:p>
        </p:txBody>
      </p:sp>
    </p:spTree>
    <p:extLst>
      <p:ext uri="{BB962C8B-B14F-4D97-AF65-F5344CB8AC3E}">
        <p14:creationId xmlns:p14="http://schemas.microsoft.com/office/powerpoint/2010/main" val="1881131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to Logical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594224"/>
            <a:ext cx="4572000" cy="312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33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to Logical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594224"/>
            <a:ext cx="4572000" cy="31257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1824"/>
            <a:ext cx="4724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986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to Logical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5175624"/>
            <a:ext cx="4102100" cy="833438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594224"/>
            <a:ext cx="4572000" cy="31257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1824"/>
            <a:ext cx="4724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684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Deep Processing:</a:t>
            </a:r>
            <a:br>
              <a:rPr lang="en-US" dirty="0" smtClean="0"/>
            </a:br>
            <a:r>
              <a:rPr lang="en-US" dirty="0" smtClean="0"/>
              <a:t>Answer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Lexical chains:</a:t>
            </a:r>
          </a:p>
          <a:p>
            <a:pPr lvl="1"/>
            <a:r>
              <a:rPr lang="en-US" dirty="0" smtClean="0"/>
              <a:t>Bridge gap in lexical choice b/t Q and A</a:t>
            </a:r>
          </a:p>
          <a:p>
            <a:pPr lvl="2"/>
            <a:r>
              <a:rPr lang="en-US" dirty="0" smtClean="0"/>
              <a:t>Improve retrieval and answer selection</a:t>
            </a:r>
          </a:p>
        </p:txBody>
      </p:sp>
    </p:spTree>
    <p:extLst>
      <p:ext uri="{BB962C8B-B14F-4D97-AF65-F5344CB8AC3E}">
        <p14:creationId xmlns:p14="http://schemas.microsoft.com/office/powerpoint/2010/main" val="181871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Deep Processing:</a:t>
            </a:r>
            <a:br>
              <a:rPr lang="en-US" dirty="0" smtClean="0"/>
            </a:br>
            <a:r>
              <a:rPr lang="en-US" dirty="0" smtClean="0"/>
              <a:t>Answer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Lexical chains:</a:t>
            </a:r>
          </a:p>
          <a:p>
            <a:pPr lvl="1"/>
            <a:r>
              <a:rPr lang="en-US" dirty="0" smtClean="0"/>
              <a:t>Bridge gap in lexical choice b/t Q and A</a:t>
            </a:r>
          </a:p>
          <a:p>
            <a:pPr lvl="2"/>
            <a:r>
              <a:rPr lang="en-US" dirty="0" smtClean="0"/>
              <a:t>Improve retrieval and answer selection</a:t>
            </a:r>
          </a:p>
          <a:p>
            <a:pPr lvl="1"/>
            <a:r>
              <a:rPr lang="en-US" dirty="0" smtClean="0"/>
              <a:t>Create connections between </a:t>
            </a:r>
            <a:r>
              <a:rPr lang="en-US" dirty="0" err="1" smtClean="0"/>
              <a:t>synsets</a:t>
            </a:r>
            <a:r>
              <a:rPr lang="en-US" dirty="0" smtClean="0"/>
              <a:t> through topicality</a:t>
            </a:r>
          </a:p>
          <a:p>
            <a:pPr lvl="2"/>
            <a:r>
              <a:rPr lang="en-US" i="1" dirty="0">
                <a:latin typeface="Lucida Sans" charset="0"/>
              </a:rPr>
              <a:t>Q: When was the internal combustion engine invented?</a:t>
            </a:r>
          </a:p>
          <a:p>
            <a:pPr lvl="2"/>
            <a:r>
              <a:rPr lang="en-US" i="1" dirty="0">
                <a:latin typeface="Lucida Sans" charset="0"/>
              </a:rPr>
              <a:t>A: The first internal-combustion engine was built in 1867.</a:t>
            </a:r>
          </a:p>
          <a:p>
            <a:pPr lvl="2"/>
            <a:r>
              <a:rPr lang="en-US" dirty="0">
                <a:latin typeface="Lucida Sans" charset="0"/>
              </a:rPr>
              <a:t>invent → </a:t>
            </a:r>
            <a:r>
              <a:rPr lang="en-US" dirty="0" err="1">
                <a:latin typeface="Lucida Sans" charset="0"/>
              </a:rPr>
              <a:t>create_mentally</a:t>
            </a:r>
            <a:r>
              <a:rPr lang="en-US" dirty="0">
                <a:latin typeface="Lucida Sans" charset="0"/>
              </a:rPr>
              <a:t> → create → build</a:t>
            </a:r>
          </a:p>
          <a:p>
            <a:pPr marL="6858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633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Deep Processing:</a:t>
            </a:r>
            <a:br>
              <a:rPr lang="en-US" dirty="0" smtClean="0"/>
            </a:br>
            <a:r>
              <a:rPr lang="en-US" dirty="0" smtClean="0"/>
              <a:t>Answer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Lexical chains:</a:t>
            </a:r>
          </a:p>
          <a:p>
            <a:pPr lvl="1"/>
            <a:r>
              <a:rPr lang="en-US" dirty="0" smtClean="0"/>
              <a:t>Bridge gap in lexical choice b/t Q and A</a:t>
            </a:r>
          </a:p>
          <a:p>
            <a:pPr lvl="2"/>
            <a:r>
              <a:rPr lang="en-US" dirty="0" smtClean="0"/>
              <a:t>Improve retrieval and answer selection</a:t>
            </a:r>
          </a:p>
          <a:p>
            <a:pPr lvl="1"/>
            <a:r>
              <a:rPr lang="en-US" dirty="0" smtClean="0"/>
              <a:t>Create connections between </a:t>
            </a:r>
            <a:r>
              <a:rPr lang="en-US" dirty="0" err="1" smtClean="0"/>
              <a:t>synsets</a:t>
            </a:r>
            <a:r>
              <a:rPr lang="en-US" dirty="0" smtClean="0"/>
              <a:t> through topicality</a:t>
            </a:r>
          </a:p>
          <a:p>
            <a:pPr lvl="2"/>
            <a:r>
              <a:rPr lang="en-US" i="1" dirty="0">
                <a:latin typeface="Lucida Sans" charset="0"/>
              </a:rPr>
              <a:t>Q: When was the internal combustion engine invented?</a:t>
            </a:r>
          </a:p>
          <a:p>
            <a:pPr lvl="2"/>
            <a:r>
              <a:rPr lang="en-US" i="1" dirty="0">
                <a:latin typeface="Lucida Sans" charset="0"/>
              </a:rPr>
              <a:t>A: The first internal-combustion engine was built in 1867.</a:t>
            </a:r>
          </a:p>
          <a:p>
            <a:pPr lvl="2"/>
            <a:r>
              <a:rPr lang="en-US" dirty="0">
                <a:latin typeface="Lucida Sans" charset="0"/>
              </a:rPr>
              <a:t>invent → </a:t>
            </a:r>
            <a:r>
              <a:rPr lang="en-US" dirty="0" err="1">
                <a:latin typeface="Lucida Sans" charset="0"/>
              </a:rPr>
              <a:t>create_mentally</a:t>
            </a:r>
            <a:r>
              <a:rPr lang="en-US" dirty="0">
                <a:latin typeface="Lucida Sans" charset="0"/>
              </a:rPr>
              <a:t> → create → build</a:t>
            </a:r>
          </a:p>
          <a:p>
            <a:pPr marL="685800" lvl="2" indent="0">
              <a:buNone/>
            </a:pPr>
            <a:endParaRPr lang="en-US" dirty="0"/>
          </a:p>
          <a:p>
            <a:r>
              <a:rPr lang="en-US" dirty="0" smtClean="0"/>
              <a:t>Perform </a:t>
            </a:r>
            <a:r>
              <a:rPr lang="en-US" dirty="0" err="1" smtClean="0"/>
              <a:t>abductive</a:t>
            </a:r>
            <a:r>
              <a:rPr lang="en-US" dirty="0" smtClean="0"/>
              <a:t> reasoning b/t QLF &amp; ALF</a:t>
            </a:r>
          </a:p>
          <a:p>
            <a:pPr lvl="1"/>
            <a:r>
              <a:rPr lang="en-US" dirty="0" smtClean="0"/>
              <a:t>Tries to justify answer given question </a:t>
            </a:r>
          </a:p>
        </p:txBody>
      </p:sp>
    </p:spTree>
    <p:extLst>
      <p:ext uri="{BB962C8B-B14F-4D97-AF65-F5344CB8AC3E}">
        <p14:creationId xmlns:p14="http://schemas.microsoft.com/office/powerpoint/2010/main" val="2160638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Challenges: Co-reference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Single, basic referent: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844" y="2225197"/>
            <a:ext cx="4053368" cy="135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69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Deep Processing:</a:t>
            </a:r>
            <a:br>
              <a:rPr lang="en-US" dirty="0" smtClean="0"/>
            </a:br>
            <a:r>
              <a:rPr lang="en-US" dirty="0" smtClean="0"/>
              <a:t>Answer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Lexical chains:</a:t>
            </a:r>
          </a:p>
          <a:p>
            <a:pPr lvl="1"/>
            <a:r>
              <a:rPr lang="en-US" dirty="0" smtClean="0"/>
              <a:t>Bridge gap in lexical choice b/t Q and A</a:t>
            </a:r>
          </a:p>
          <a:p>
            <a:pPr lvl="2"/>
            <a:r>
              <a:rPr lang="en-US" dirty="0" smtClean="0"/>
              <a:t>Improve retrieval and answer selection</a:t>
            </a:r>
          </a:p>
          <a:p>
            <a:pPr lvl="1"/>
            <a:r>
              <a:rPr lang="en-US" dirty="0" smtClean="0"/>
              <a:t>Create connections between </a:t>
            </a:r>
            <a:r>
              <a:rPr lang="en-US" dirty="0" err="1" smtClean="0"/>
              <a:t>synsets</a:t>
            </a:r>
            <a:r>
              <a:rPr lang="en-US" dirty="0" smtClean="0"/>
              <a:t> through topicality</a:t>
            </a:r>
          </a:p>
          <a:p>
            <a:pPr lvl="2"/>
            <a:r>
              <a:rPr lang="en-US" i="1" dirty="0">
                <a:latin typeface="Lucida Sans" charset="0"/>
              </a:rPr>
              <a:t>Q: When was the internal combustion engine invented?</a:t>
            </a:r>
          </a:p>
          <a:p>
            <a:pPr lvl="2"/>
            <a:r>
              <a:rPr lang="en-US" i="1" dirty="0">
                <a:latin typeface="Lucida Sans" charset="0"/>
              </a:rPr>
              <a:t>A: The first internal-combustion engine was built in 1867.</a:t>
            </a:r>
          </a:p>
          <a:p>
            <a:pPr lvl="2"/>
            <a:r>
              <a:rPr lang="en-US" dirty="0">
                <a:latin typeface="Lucida Sans" charset="0"/>
              </a:rPr>
              <a:t>invent → </a:t>
            </a:r>
            <a:r>
              <a:rPr lang="en-US" dirty="0" err="1">
                <a:latin typeface="Lucida Sans" charset="0"/>
              </a:rPr>
              <a:t>create_mentally</a:t>
            </a:r>
            <a:r>
              <a:rPr lang="en-US" dirty="0">
                <a:latin typeface="Lucida Sans" charset="0"/>
              </a:rPr>
              <a:t> → create → build</a:t>
            </a:r>
          </a:p>
          <a:p>
            <a:pPr marL="685800" lvl="2" indent="0">
              <a:buNone/>
            </a:pPr>
            <a:endParaRPr lang="en-US" dirty="0"/>
          </a:p>
          <a:p>
            <a:r>
              <a:rPr lang="en-US" dirty="0" smtClean="0"/>
              <a:t>Perform </a:t>
            </a:r>
            <a:r>
              <a:rPr lang="en-US" dirty="0" err="1" smtClean="0"/>
              <a:t>abductive</a:t>
            </a:r>
            <a:r>
              <a:rPr lang="en-US" dirty="0" smtClean="0"/>
              <a:t> reasoning b/t QLF &amp; ALF</a:t>
            </a:r>
          </a:p>
          <a:p>
            <a:pPr lvl="1"/>
            <a:r>
              <a:rPr lang="en-US" dirty="0" smtClean="0"/>
              <a:t>Tries to justify answer given question </a:t>
            </a:r>
          </a:p>
          <a:p>
            <a:pPr lvl="1"/>
            <a:r>
              <a:rPr lang="en-US" dirty="0" smtClean="0"/>
              <a:t>Yields 12% improvement in accuracy!</a:t>
            </a:r>
          </a:p>
        </p:txBody>
      </p:sp>
    </p:spTree>
    <p:extLst>
      <p:ext uri="{BB962C8B-B14F-4D97-AF65-F5344CB8AC3E}">
        <p14:creationId xmlns:p14="http://schemas.microsoft.com/office/powerpoint/2010/main" val="2444691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427284" cy="4696809"/>
          </a:xfrm>
        </p:spPr>
        <p:txBody>
          <a:bodyPr>
            <a:normAutofit/>
          </a:bodyPr>
          <a:lstStyle/>
          <a:p>
            <a:r>
              <a:rPr lang="en-US" dirty="0" smtClean="0"/>
              <a:t>16% of factoid questions include time reference</a:t>
            </a:r>
          </a:p>
        </p:txBody>
      </p:sp>
    </p:spTree>
    <p:extLst>
      <p:ext uri="{BB962C8B-B14F-4D97-AF65-F5344CB8AC3E}">
        <p14:creationId xmlns:p14="http://schemas.microsoft.com/office/powerpoint/2010/main" val="112145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427284" cy="4696809"/>
          </a:xfrm>
        </p:spPr>
        <p:txBody>
          <a:bodyPr>
            <a:normAutofit/>
          </a:bodyPr>
          <a:lstStyle/>
          <a:p>
            <a:r>
              <a:rPr lang="en-US" dirty="0" smtClean="0"/>
              <a:t>16% of factoid questions include time reference</a:t>
            </a:r>
          </a:p>
          <a:p>
            <a:r>
              <a:rPr lang="en-US" dirty="0" smtClean="0"/>
              <a:t>Index documents by date: absolute, relative</a:t>
            </a:r>
          </a:p>
        </p:txBody>
      </p:sp>
    </p:spTree>
    <p:extLst>
      <p:ext uri="{BB962C8B-B14F-4D97-AF65-F5344CB8AC3E}">
        <p14:creationId xmlns:p14="http://schemas.microsoft.com/office/powerpoint/2010/main" val="2969425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427284" cy="4696809"/>
          </a:xfrm>
        </p:spPr>
        <p:txBody>
          <a:bodyPr>
            <a:normAutofit/>
          </a:bodyPr>
          <a:lstStyle/>
          <a:p>
            <a:r>
              <a:rPr lang="en-US" dirty="0" smtClean="0"/>
              <a:t>16% of factoid questions include time reference</a:t>
            </a:r>
          </a:p>
          <a:p>
            <a:r>
              <a:rPr lang="en-US" dirty="0" smtClean="0"/>
              <a:t>Index documents by date: absolute, relative</a:t>
            </a:r>
          </a:p>
          <a:p>
            <a:r>
              <a:rPr lang="en-US" dirty="0" smtClean="0"/>
              <a:t>Identify temporal relations b/t events</a:t>
            </a:r>
          </a:p>
          <a:p>
            <a:pPr lvl="1"/>
            <a:r>
              <a:rPr lang="en-US" dirty="0" smtClean="0"/>
              <a:t>Store as triples of (S, E1, E2)</a:t>
            </a:r>
          </a:p>
          <a:p>
            <a:pPr lvl="2"/>
            <a:r>
              <a:rPr lang="en-US" dirty="0" smtClean="0"/>
              <a:t>S is temporal relation signal – e.g. during, after</a:t>
            </a:r>
          </a:p>
        </p:txBody>
      </p:sp>
    </p:spTree>
    <p:extLst>
      <p:ext uri="{BB962C8B-B14F-4D97-AF65-F5344CB8AC3E}">
        <p14:creationId xmlns:p14="http://schemas.microsoft.com/office/powerpoint/2010/main" val="4233701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427284" cy="4696809"/>
          </a:xfrm>
        </p:spPr>
        <p:txBody>
          <a:bodyPr>
            <a:normAutofit/>
          </a:bodyPr>
          <a:lstStyle/>
          <a:p>
            <a:r>
              <a:rPr lang="en-US" dirty="0" smtClean="0"/>
              <a:t>16% of factoid questions include time reference</a:t>
            </a:r>
          </a:p>
          <a:p>
            <a:r>
              <a:rPr lang="en-US" dirty="0" smtClean="0"/>
              <a:t>Index documents by date: absolute, relative</a:t>
            </a:r>
          </a:p>
          <a:p>
            <a:r>
              <a:rPr lang="en-US" dirty="0" smtClean="0"/>
              <a:t>Identify temporal relations b/t events</a:t>
            </a:r>
          </a:p>
          <a:p>
            <a:pPr lvl="1"/>
            <a:r>
              <a:rPr lang="en-US" dirty="0" smtClean="0"/>
              <a:t>Store as triples of (S, E1, E2)</a:t>
            </a:r>
          </a:p>
          <a:p>
            <a:pPr lvl="2"/>
            <a:r>
              <a:rPr lang="en-US" dirty="0" smtClean="0"/>
              <a:t>S is temporal relation signal – e.g. during, after</a:t>
            </a:r>
          </a:p>
          <a:p>
            <a:r>
              <a:rPr lang="en-US" dirty="0" smtClean="0"/>
              <a:t>Answer selection:</a:t>
            </a:r>
          </a:p>
          <a:p>
            <a:pPr lvl="1"/>
            <a:r>
              <a:rPr lang="en-US" dirty="0" smtClean="0"/>
              <a:t>Prefer passages matching Question temporal constraint</a:t>
            </a:r>
          </a:p>
          <a:p>
            <a:pPr lvl="1"/>
            <a:r>
              <a:rPr lang="en-US" dirty="0" smtClean="0"/>
              <a:t>Discover events related by temporal signals in Q &amp; As</a:t>
            </a:r>
          </a:p>
          <a:p>
            <a:pPr lvl="1"/>
            <a:r>
              <a:rPr lang="en-US" dirty="0" smtClean="0"/>
              <a:t>Perform temporal unification; boost good As</a:t>
            </a:r>
          </a:p>
        </p:txBody>
      </p:sp>
    </p:spTree>
    <p:extLst>
      <p:ext uri="{BB962C8B-B14F-4D97-AF65-F5344CB8AC3E}">
        <p14:creationId xmlns:p14="http://schemas.microsoft.com/office/powerpoint/2010/main" val="3154590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427284" cy="46968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16% of factoid questions include time reference</a:t>
            </a:r>
          </a:p>
          <a:p>
            <a:r>
              <a:rPr lang="en-US" dirty="0" smtClean="0"/>
              <a:t>Index documents by date: absolute, relative</a:t>
            </a:r>
          </a:p>
          <a:p>
            <a:r>
              <a:rPr lang="en-US" dirty="0" smtClean="0"/>
              <a:t>Identify temporal relations b/t events</a:t>
            </a:r>
          </a:p>
          <a:p>
            <a:pPr lvl="1"/>
            <a:r>
              <a:rPr lang="en-US" dirty="0" smtClean="0"/>
              <a:t>Store as triples of (S, E1, E2)</a:t>
            </a:r>
          </a:p>
          <a:p>
            <a:pPr lvl="2"/>
            <a:r>
              <a:rPr lang="en-US" dirty="0" smtClean="0"/>
              <a:t>S is temporal relation signal – e.g. during, after</a:t>
            </a:r>
          </a:p>
          <a:p>
            <a:r>
              <a:rPr lang="en-US" dirty="0" smtClean="0"/>
              <a:t>Answer selection:</a:t>
            </a:r>
          </a:p>
          <a:p>
            <a:pPr lvl="1"/>
            <a:r>
              <a:rPr lang="en-US" dirty="0" smtClean="0"/>
              <a:t>Prefer passages matching Question temporal constraint</a:t>
            </a:r>
          </a:p>
          <a:p>
            <a:pPr lvl="1"/>
            <a:r>
              <a:rPr lang="en-US" dirty="0" smtClean="0"/>
              <a:t>Discover events related by temporal signals in Q &amp; As</a:t>
            </a:r>
          </a:p>
          <a:p>
            <a:pPr lvl="1"/>
            <a:r>
              <a:rPr lang="en-US" dirty="0" smtClean="0"/>
              <a:t>Perform temporal unification; boost good As</a:t>
            </a:r>
          </a:p>
          <a:p>
            <a:r>
              <a:rPr lang="en-US" dirty="0" smtClean="0"/>
              <a:t>Improves only by 2%</a:t>
            </a:r>
          </a:p>
          <a:p>
            <a:pPr lvl="1"/>
            <a:r>
              <a:rPr lang="en-US" dirty="0" smtClean="0"/>
              <a:t>Mostly captured by surface forms</a:t>
            </a:r>
          </a:p>
        </p:txBody>
      </p:sp>
    </p:spTree>
    <p:extLst>
      <p:ext uri="{BB962C8B-B14F-4D97-AF65-F5344CB8AC3E}">
        <p14:creationId xmlns:p14="http://schemas.microsoft.com/office/powerpoint/2010/main" val="3561735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 r="911"/>
          <a:stretch/>
        </p:blipFill>
        <p:spPr>
          <a:xfrm>
            <a:off x="2133600" y="1444532"/>
            <a:ext cx="4967816" cy="268297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858793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Matching Topics and Documents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main perspectives:</a:t>
            </a:r>
          </a:p>
          <a:p>
            <a:pPr lvl="1"/>
            <a:r>
              <a:rPr lang="en-US" dirty="0"/>
              <a:t>Pre-defined, fixed, finite topics:</a:t>
            </a:r>
          </a:p>
          <a:p>
            <a:pPr lvl="2"/>
            <a:r>
              <a:rPr lang="ja-JP" altLang="en-US" dirty="0">
                <a:latin typeface="Arial"/>
              </a:rPr>
              <a:t>“</a:t>
            </a:r>
            <a:r>
              <a:rPr lang="en-US" dirty="0"/>
              <a:t>Text Classification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179027"/>
      </p:ext>
    </p:extLst>
  </p:cSld>
  <p:clrMapOvr>
    <a:masterClrMapping/>
  </p:clrMapOvr>
  <p:transition xmlns:p14="http://schemas.microsoft.com/office/powerpoint/2010/main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Matching Topics and Documents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main perspectives:</a:t>
            </a:r>
          </a:p>
          <a:p>
            <a:pPr lvl="1"/>
            <a:r>
              <a:rPr lang="en-US" dirty="0"/>
              <a:t>Pre-defined, fixed, finite topics:</a:t>
            </a:r>
          </a:p>
          <a:p>
            <a:pPr lvl="2"/>
            <a:r>
              <a:rPr lang="ja-JP" altLang="en-US" dirty="0">
                <a:latin typeface="Arial"/>
              </a:rPr>
              <a:t>“</a:t>
            </a:r>
            <a:r>
              <a:rPr lang="en-US" dirty="0"/>
              <a:t>Text Classification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Arbitrary topics, typically defined by statement of information need (aka query)</a:t>
            </a:r>
          </a:p>
          <a:p>
            <a:pPr lvl="2"/>
            <a:r>
              <a:rPr lang="ja-JP" altLang="en-US" dirty="0">
                <a:latin typeface="Arial"/>
              </a:rPr>
              <a:t>“</a:t>
            </a:r>
            <a:r>
              <a:rPr lang="en-US" dirty="0"/>
              <a:t>Information Retrieval</a:t>
            </a:r>
            <a:r>
              <a:rPr lang="ja-JP" altLang="en-US" dirty="0" smtClean="0">
                <a:latin typeface="Arial"/>
              </a:rPr>
              <a:t>”</a:t>
            </a:r>
            <a:endParaRPr lang="en-US" altLang="ja-JP" dirty="0" smtClean="0">
              <a:latin typeface="Arial"/>
            </a:endParaRPr>
          </a:p>
          <a:p>
            <a:pPr lvl="3"/>
            <a:r>
              <a:rPr lang="en-US" dirty="0" smtClean="0">
                <a:latin typeface="Arial"/>
              </a:rPr>
              <a:t>Ad-</a:t>
            </a:r>
            <a:r>
              <a:rPr lang="en-US" smtClean="0">
                <a:latin typeface="Arial"/>
              </a:rPr>
              <a:t>hoc retrieval</a:t>
            </a:r>
            <a:endParaRPr lang="en-US"/>
          </a:p>
          <a:p>
            <a:pPr lvl="1">
              <a:buFontTx/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99694"/>
      </p:ext>
    </p:extLst>
  </p:cSld>
  <p:clrMapOvr>
    <a:masterClrMapping/>
  </p:clrMapOvr>
  <p:transition xmlns:p14="http://schemas.microsoft.com/office/powerpoint/2010/main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Information Retrieval Components</a:t>
            </a:r>
            <a:endParaRPr lang="en-US" sz="4000" dirty="0"/>
          </a:p>
        </p:txBody>
      </p:sp>
      <p:sp>
        <p:nvSpPr>
          <p:cNvPr id="272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Document collection:</a:t>
            </a:r>
          </a:p>
          <a:p>
            <a:pPr lvl="1"/>
            <a:r>
              <a:rPr lang="en-US" dirty="0" smtClean="0"/>
              <a:t>Used to satisfy user requests, collection of: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394319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Challenges: Co-reference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Single, basic referent: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Multiple possible antecedents:</a:t>
            </a:r>
          </a:p>
          <a:p>
            <a:pPr lvl="1"/>
            <a:r>
              <a:rPr lang="en-US" dirty="0" smtClean="0"/>
              <a:t>Depends on previous correct answers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844" y="2225197"/>
            <a:ext cx="4053368" cy="1351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229" y="4331973"/>
            <a:ext cx="6193331" cy="252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30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Information Retrieval Components</a:t>
            </a:r>
            <a:endParaRPr lang="en-US" sz="4000" dirty="0"/>
          </a:p>
        </p:txBody>
      </p:sp>
      <p:sp>
        <p:nvSpPr>
          <p:cNvPr id="272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Document collection:</a:t>
            </a:r>
          </a:p>
          <a:p>
            <a:pPr lvl="1"/>
            <a:r>
              <a:rPr lang="en-US" dirty="0" smtClean="0"/>
              <a:t>Used to satisfy user requests, collection of:</a:t>
            </a:r>
            <a:endParaRPr lang="en-US" dirty="0"/>
          </a:p>
          <a:p>
            <a:pPr lvl="1"/>
            <a:r>
              <a:rPr lang="en-US" dirty="0" smtClean="0"/>
              <a:t>Documents:</a:t>
            </a:r>
          </a:p>
          <a:p>
            <a:pPr lvl="2"/>
            <a:r>
              <a:rPr lang="en-US" dirty="0" smtClean="0"/>
              <a:t>Basic unit available for retrieval</a:t>
            </a:r>
          </a:p>
        </p:txBody>
      </p:sp>
    </p:spTree>
    <p:extLst>
      <p:ext uri="{BB962C8B-B14F-4D97-AF65-F5344CB8AC3E}">
        <p14:creationId xmlns:p14="http://schemas.microsoft.com/office/powerpoint/2010/main" val="3831469007"/>
      </p:ext>
    </p:extLst>
  </p:cSld>
  <p:clrMapOvr>
    <a:masterClrMapping/>
  </p:clrMapOvr>
  <p:transition xmlns:p14="http://schemas.microsoft.com/office/powerpoint/2010/main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Information Retrieval Components</a:t>
            </a:r>
            <a:endParaRPr lang="en-US" sz="4000" dirty="0"/>
          </a:p>
        </p:txBody>
      </p:sp>
      <p:sp>
        <p:nvSpPr>
          <p:cNvPr id="272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Document collection:</a:t>
            </a:r>
          </a:p>
          <a:p>
            <a:pPr lvl="1"/>
            <a:r>
              <a:rPr lang="en-US" dirty="0" smtClean="0"/>
              <a:t>Used to satisfy user requests, collection of:</a:t>
            </a:r>
            <a:endParaRPr lang="en-US" dirty="0"/>
          </a:p>
          <a:p>
            <a:pPr lvl="1"/>
            <a:r>
              <a:rPr lang="en-US" dirty="0" smtClean="0"/>
              <a:t>Documents:</a:t>
            </a:r>
          </a:p>
          <a:p>
            <a:pPr lvl="2"/>
            <a:r>
              <a:rPr lang="en-US" dirty="0" smtClean="0"/>
              <a:t>Basic unit available for retrieval</a:t>
            </a:r>
          </a:p>
          <a:p>
            <a:pPr lvl="3"/>
            <a:r>
              <a:rPr lang="en-US" dirty="0" smtClean="0"/>
              <a:t>Typically: Newspaper story, encyclopedia entry</a:t>
            </a:r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8221370"/>
      </p:ext>
    </p:extLst>
  </p:cSld>
  <p:clrMapOvr>
    <a:masterClrMapping/>
  </p:clrMapOvr>
  <p:transition xmlns:p14="http://schemas.microsoft.com/office/powerpoint/2010/main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Information Retrieval Components</a:t>
            </a:r>
            <a:endParaRPr lang="en-US" sz="4000" dirty="0"/>
          </a:p>
        </p:txBody>
      </p:sp>
      <p:sp>
        <p:nvSpPr>
          <p:cNvPr id="272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Document collection:</a:t>
            </a:r>
          </a:p>
          <a:p>
            <a:pPr lvl="1"/>
            <a:r>
              <a:rPr lang="en-US" dirty="0" smtClean="0"/>
              <a:t>Used to satisfy user requests, collection of:</a:t>
            </a:r>
            <a:endParaRPr lang="en-US" dirty="0"/>
          </a:p>
          <a:p>
            <a:pPr lvl="1"/>
            <a:r>
              <a:rPr lang="en-US" dirty="0" smtClean="0"/>
              <a:t>Documents:</a:t>
            </a:r>
          </a:p>
          <a:p>
            <a:pPr lvl="2"/>
            <a:r>
              <a:rPr lang="en-US" dirty="0" smtClean="0"/>
              <a:t>Basic unit available for retrieval</a:t>
            </a:r>
          </a:p>
          <a:p>
            <a:pPr lvl="3"/>
            <a:r>
              <a:rPr lang="en-US" dirty="0" smtClean="0"/>
              <a:t>Typically: Newspaper story, encyclopedia entry</a:t>
            </a:r>
          </a:p>
          <a:p>
            <a:pPr lvl="3"/>
            <a:r>
              <a:rPr lang="en-US" dirty="0" smtClean="0"/>
              <a:t>Alternatively: paragraphs, sentences; web page,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64207"/>
      </p:ext>
    </p:extLst>
  </p:cSld>
  <p:clrMapOvr>
    <a:masterClrMapping/>
  </p:clrMapOvr>
  <p:transition xmlns:p14="http://schemas.microsoft.com/office/powerpoint/2010/main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Information Retrieval Components</a:t>
            </a:r>
            <a:endParaRPr lang="en-US" sz="4000" dirty="0"/>
          </a:p>
        </p:txBody>
      </p:sp>
      <p:sp>
        <p:nvSpPr>
          <p:cNvPr id="272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Document collection:</a:t>
            </a:r>
          </a:p>
          <a:p>
            <a:pPr lvl="1"/>
            <a:r>
              <a:rPr lang="en-US" dirty="0" smtClean="0"/>
              <a:t>Used to satisfy user requests, collection of:</a:t>
            </a:r>
            <a:endParaRPr lang="en-US" dirty="0"/>
          </a:p>
          <a:p>
            <a:pPr lvl="1"/>
            <a:r>
              <a:rPr lang="en-US" dirty="0" smtClean="0"/>
              <a:t>Documents:</a:t>
            </a:r>
          </a:p>
          <a:p>
            <a:pPr lvl="2"/>
            <a:r>
              <a:rPr lang="en-US" dirty="0" smtClean="0"/>
              <a:t>Basic unit available for retrieval</a:t>
            </a:r>
          </a:p>
          <a:p>
            <a:pPr lvl="3"/>
            <a:r>
              <a:rPr lang="en-US" dirty="0" smtClean="0"/>
              <a:t>Typically: Newspaper story, encyclopedia entry</a:t>
            </a:r>
          </a:p>
          <a:p>
            <a:pPr lvl="3"/>
            <a:r>
              <a:rPr lang="en-US" dirty="0" smtClean="0"/>
              <a:t>Alternatively: paragraphs, sentences; web page, site</a:t>
            </a:r>
            <a:endParaRPr lang="en-US" dirty="0"/>
          </a:p>
          <a:p>
            <a:r>
              <a:rPr lang="en-US" dirty="0" smtClean="0"/>
              <a:t>Query: </a:t>
            </a:r>
          </a:p>
          <a:p>
            <a:pPr lvl="1"/>
            <a:r>
              <a:rPr lang="en-US" dirty="0" smtClean="0"/>
              <a:t>Specification of information need 	</a:t>
            </a:r>
          </a:p>
        </p:txBody>
      </p:sp>
    </p:spTree>
    <p:extLst>
      <p:ext uri="{BB962C8B-B14F-4D97-AF65-F5344CB8AC3E}">
        <p14:creationId xmlns:p14="http://schemas.microsoft.com/office/powerpoint/2010/main" val="1819878803"/>
      </p:ext>
    </p:extLst>
  </p:cSld>
  <p:clrMapOvr>
    <a:masterClrMapping/>
  </p:clrMapOvr>
  <p:transition xmlns:p14="http://schemas.microsoft.com/office/powerpoint/2010/main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Information Retrieval Components</a:t>
            </a:r>
            <a:endParaRPr lang="en-US" sz="4000" dirty="0"/>
          </a:p>
        </p:txBody>
      </p:sp>
      <p:sp>
        <p:nvSpPr>
          <p:cNvPr id="272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Document collection:</a:t>
            </a:r>
          </a:p>
          <a:p>
            <a:pPr lvl="1"/>
            <a:r>
              <a:rPr lang="en-US" dirty="0" smtClean="0"/>
              <a:t>Used to satisfy user requests, collection of:</a:t>
            </a:r>
            <a:endParaRPr lang="en-US" dirty="0"/>
          </a:p>
          <a:p>
            <a:pPr lvl="1"/>
            <a:r>
              <a:rPr lang="en-US" dirty="0" smtClean="0"/>
              <a:t>Documents:</a:t>
            </a:r>
          </a:p>
          <a:p>
            <a:pPr lvl="2"/>
            <a:r>
              <a:rPr lang="en-US" dirty="0" smtClean="0"/>
              <a:t>Basic unit available for retrieval</a:t>
            </a:r>
          </a:p>
          <a:p>
            <a:pPr lvl="3"/>
            <a:r>
              <a:rPr lang="en-US" dirty="0" smtClean="0"/>
              <a:t>Typically: Newspaper story, encyclopedia entry</a:t>
            </a:r>
          </a:p>
          <a:p>
            <a:pPr lvl="3"/>
            <a:r>
              <a:rPr lang="en-US" dirty="0" smtClean="0"/>
              <a:t>Alternatively: paragraphs, sentences; web page, site</a:t>
            </a:r>
            <a:endParaRPr lang="en-US" dirty="0"/>
          </a:p>
          <a:p>
            <a:r>
              <a:rPr lang="en-US" dirty="0" smtClean="0"/>
              <a:t>Query: </a:t>
            </a:r>
          </a:p>
          <a:p>
            <a:pPr lvl="1"/>
            <a:r>
              <a:rPr lang="en-US" dirty="0" smtClean="0"/>
              <a:t>Specification of information need 	</a:t>
            </a:r>
          </a:p>
          <a:p>
            <a:r>
              <a:rPr lang="en-US" dirty="0" smtClean="0"/>
              <a:t>Terms:</a:t>
            </a:r>
          </a:p>
          <a:p>
            <a:pPr lvl="1"/>
            <a:r>
              <a:rPr lang="en-US" dirty="0" smtClean="0"/>
              <a:t>Minimal units for query/document</a:t>
            </a:r>
          </a:p>
        </p:txBody>
      </p:sp>
    </p:spTree>
    <p:extLst>
      <p:ext uri="{BB962C8B-B14F-4D97-AF65-F5344CB8AC3E}">
        <p14:creationId xmlns:p14="http://schemas.microsoft.com/office/powerpoint/2010/main" val="1375853425"/>
      </p:ext>
    </p:extLst>
  </p:cSld>
  <p:clrMapOvr>
    <a:masterClrMapping/>
  </p:clrMapOvr>
  <p:transition xmlns:p14="http://schemas.microsoft.com/office/powerpoint/2010/main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Information Retrieval Components</a:t>
            </a:r>
            <a:endParaRPr lang="en-US" sz="4000" dirty="0"/>
          </a:p>
        </p:txBody>
      </p:sp>
      <p:sp>
        <p:nvSpPr>
          <p:cNvPr id="272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Document collection:</a:t>
            </a:r>
          </a:p>
          <a:p>
            <a:pPr lvl="1"/>
            <a:r>
              <a:rPr lang="en-US" dirty="0" smtClean="0"/>
              <a:t>Used to satisfy user requests, collection of:</a:t>
            </a:r>
            <a:endParaRPr lang="en-US" dirty="0"/>
          </a:p>
          <a:p>
            <a:pPr lvl="1"/>
            <a:r>
              <a:rPr lang="en-US" dirty="0" smtClean="0"/>
              <a:t>Documents:</a:t>
            </a:r>
          </a:p>
          <a:p>
            <a:pPr lvl="2"/>
            <a:r>
              <a:rPr lang="en-US" dirty="0" smtClean="0"/>
              <a:t>Basic unit available for retrieval</a:t>
            </a:r>
          </a:p>
          <a:p>
            <a:pPr lvl="3"/>
            <a:r>
              <a:rPr lang="en-US" dirty="0" smtClean="0"/>
              <a:t>Typically: Newspaper story, encyclopedia entry</a:t>
            </a:r>
          </a:p>
          <a:p>
            <a:pPr lvl="3"/>
            <a:r>
              <a:rPr lang="en-US" dirty="0" smtClean="0"/>
              <a:t>Alternatively: paragraphs, sentences; web page, site</a:t>
            </a:r>
            <a:endParaRPr lang="en-US" dirty="0"/>
          </a:p>
          <a:p>
            <a:r>
              <a:rPr lang="en-US" dirty="0" smtClean="0"/>
              <a:t>Query: </a:t>
            </a:r>
          </a:p>
          <a:p>
            <a:pPr lvl="1"/>
            <a:r>
              <a:rPr lang="en-US" dirty="0" smtClean="0"/>
              <a:t>Specification of information need 	</a:t>
            </a:r>
          </a:p>
          <a:p>
            <a:r>
              <a:rPr lang="en-US" dirty="0" smtClean="0"/>
              <a:t>Terms:</a:t>
            </a:r>
          </a:p>
          <a:p>
            <a:pPr lvl="1"/>
            <a:r>
              <a:rPr lang="en-US" dirty="0" smtClean="0"/>
              <a:t>Minimal units for query/document</a:t>
            </a:r>
          </a:p>
          <a:p>
            <a:pPr lvl="2"/>
            <a:r>
              <a:rPr lang="en-US" dirty="0" smtClean="0"/>
              <a:t>Words, or phrases</a:t>
            </a:r>
          </a:p>
        </p:txBody>
      </p:sp>
    </p:spTree>
    <p:extLst>
      <p:ext uri="{BB962C8B-B14F-4D97-AF65-F5344CB8AC3E}">
        <p14:creationId xmlns:p14="http://schemas.microsoft.com/office/powerpoint/2010/main" val="2756968077"/>
      </p:ext>
    </p:extLst>
  </p:cSld>
  <p:clrMapOvr>
    <a:masterClrMapping/>
  </p:clrMapOvr>
  <p:transition xmlns:p14="http://schemas.microsoft.com/office/powerpoint/2010/main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Retrieval Architecture</a:t>
            </a:r>
            <a:endParaRPr lang="en-US" dirty="0"/>
          </a:p>
        </p:txBody>
      </p:sp>
      <p:pic>
        <p:nvPicPr>
          <p:cNvPr id="4" name="fig 23.2.jpg" descr="fig 2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8343" y="1600201"/>
            <a:ext cx="8611234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7692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Space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340302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Basic representation:</a:t>
            </a:r>
          </a:p>
          <a:p>
            <a:pPr lvl="1"/>
            <a:r>
              <a:rPr lang="en-US" dirty="0" smtClean="0"/>
              <a:t>Document and query semantics defined by their terms</a:t>
            </a:r>
          </a:p>
        </p:txBody>
      </p:sp>
    </p:spTree>
    <p:extLst>
      <p:ext uri="{BB962C8B-B14F-4D97-AF65-F5344CB8AC3E}">
        <p14:creationId xmlns:p14="http://schemas.microsoft.com/office/powerpoint/2010/main" val="29726545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Space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340302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Basic representation:</a:t>
            </a:r>
          </a:p>
          <a:p>
            <a:pPr lvl="1"/>
            <a:r>
              <a:rPr lang="en-US" dirty="0" smtClean="0"/>
              <a:t>Document and query semantics defined by their terms</a:t>
            </a:r>
          </a:p>
          <a:p>
            <a:pPr lvl="1"/>
            <a:r>
              <a:rPr lang="en-US" dirty="0" smtClean="0"/>
              <a:t>Typically ignore any syntax</a:t>
            </a:r>
          </a:p>
          <a:p>
            <a:pPr lvl="2"/>
            <a:r>
              <a:rPr lang="en-US" dirty="0" smtClean="0"/>
              <a:t>Bag-of-words  (or Bag-of-terms)</a:t>
            </a:r>
          </a:p>
          <a:p>
            <a:pPr lvl="3"/>
            <a:r>
              <a:rPr lang="en-US" dirty="0" smtClean="0"/>
              <a:t>Dog bites man == Man bites dog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180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Space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340302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Basic representation:</a:t>
            </a:r>
          </a:p>
          <a:p>
            <a:pPr lvl="1"/>
            <a:r>
              <a:rPr lang="en-US" dirty="0" smtClean="0"/>
              <a:t>Document and query semantics defined by their terms</a:t>
            </a:r>
          </a:p>
          <a:p>
            <a:pPr lvl="1"/>
            <a:r>
              <a:rPr lang="en-US" dirty="0" smtClean="0"/>
              <a:t>Typically ignore any syntax</a:t>
            </a:r>
          </a:p>
          <a:p>
            <a:pPr lvl="2"/>
            <a:r>
              <a:rPr lang="en-US" dirty="0" smtClean="0"/>
              <a:t>Bag-of-words  (or Bag-of-terms)</a:t>
            </a:r>
          </a:p>
          <a:p>
            <a:pPr lvl="3"/>
            <a:r>
              <a:rPr lang="en-US" dirty="0" smtClean="0"/>
              <a:t>Dog bites man == Man bites dog</a:t>
            </a:r>
          </a:p>
          <a:p>
            <a:pPr lvl="1"/>
            <a:endParaRPr lang="en-US" dirty="0"/>
          </a:p>
          <a:p>
            <a:r>
              <a:rPr lang="en-US" sz="2800" dirty="0"/>
              <a:t>Represent documents and queries as</a:t>
            </a:r>
          </a:p>
          <a:p>
            <a:pPr lvl="1"/>
            <a:r>
              <a:rPr lang="en-US" sz="2400" dirty="0"/>
              <a:t>Vectors of term-based features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881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Challenges: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 answers:</a:t>
            </a:r>
          </a:p>
          <a:p>
            <a:pPr lvl="1"/>
            <a:r>
              <a:rPr lang="en-US" dirty="0" smtClean="0"/>
              <a:t>Not just nominal concepts</a:t>
            </a:r>
          </a:p>
        </p:txBody>
      </p:sp>
    </p:spTree>
    <p:extLst>
      <p:ext uri="{BB962C8B-B14F-4D97-AF65-F5344CB8AC3E}">
        <p14:creationId xmlns:p14="http://schemas.microsoft.com/office/powerpoint/2010/main" val="4102953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Space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340302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Basic representation:</a:t>
            </a:r>
          </a:p>
          <a:p>
            <a:pPr lvl="1"/>
            <a:r>
              <a:rPr lang="en-US" dirty="0" smtClean="0"/>
              <a:t>Document and query semantics defined by their terms</a:t>
            </a:r>
          </a:p>
          <a:p>
            <a:pPr lvl="1"/>
            <a:r>
              <a:rPr lang="en-US" dirty="0" smtClean="0"/>
              <a:t>Typically ignore any syntax</a:t>
            </a:r>
          </a:p>
          <a:p>
            <a:pPr lvl="2"/>
            <a:r>
              <a:rPr lang="en-US" dirty="0" smtClean="0"/>
              <a:t>Bag-of-words  (or Bag-of-terms)</a:t>
            </a:r>
          </a:p>
          <a:p>
            <a:pPr lvl="3"/>
            <a:r>
              <a:rPr lang="en-US" dirty="0" smtClean="0"/>
              <a:t>Dog bites man == Man bites dog</a:t>
            </a:r>
          </a:p>
          <a:p>
            <a:pPr lvl="1"/>
            <a:endParaRPr lang="en-US" dirty="0"/>
          </a:p>
          <a:p>
            <a:r>
              <a:rPr lang="en-US" sz="2800" dirty="0"/>
              <a:t>Represent documents and queries as</a:t>
            </a:r>
          </a:p>
          <a:p>
            <a:pPr lvl="1"/>
            <a:r>
              <a:rPr lang="en-US" sz="2400" dirty="0"/>
              <a:t>Vectors of term-based features</a:t>
            </a:r>
          </a:p>
          <a:p>
            <a:pPr lvl="1"/>
            <a:r>
              <a:rPr lang="en-US" sz="2400" dirty="0" smtClean="0"/>
              <a:t>E.g. </a:t>
            </a:r>
            <a:endParaRPr lang="en-US" sz="2400" dirty="0"/>
          </a:p>
          <a:p>
            <a:pPr lvl="1"/>
            <a:r>
              <a:rPr lang="en-US" i="1" dirty="0" smtClean="0"/>
              <a:t>N:</a:t>
            </a:r>
          </a:p>
          <a:p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534669"/>
              </p:ext>
            </p:extLst>
          </p:nvPr>
        </p:nvGraphicFramePr>
        <p:xfrm>
          <a:off x="1816432" y="4738080"/>
          <a:ext cx="66167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3" imgW="2768600" imgH="266700" progId="Equation.3">
                  <p:embed/>
                </p:oleObj>
              </mc:Choice>
              <mc:Fallback>
                <p:oleObj name="Equation" r:id="rId3" imgW="27686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432" y="4738080"/>
                        <a:ext cx="661670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80710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Space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340302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Basic representation:</a:t>
            </a:r>
          </a:p>
          <a:p>
            <a:pPr lvl="1"/>
            <a:r>
              <a:rPr lang="en-US" dirty="0" smtClean="0"/>
              <a:t>Document and query semantics defined by their terms</a:t>
            </a:r>
          </a:p>
          <a:p>
            <a:pPr lvl="1"/>
            <a:r>
              <a:rPr lang="en-US" dirty="0" smtClean="0"/>
              <a:t>Typically ignore any syntax</a:t>
            </a:r>
          </a:p>
          <a:p>
            <a:pPr lvl="2"/>
            <a:r>
              <a:rPr lang="en-US" dirty="0" smtClean="0"/>
              <a:t>Bag-of-words  (or Bag-of-terms)</a:t>
            </a:r>
          </a:p>
          <a:p>
            <a:pPr lvl="3"/>
            <a:r>
              <a:rPr lang="en-US" dirty="0" smtClean="0"/>
              <a:t>Dog bites man == Man bites dog</a:t>
            </a:r>
          </a:p>
          <a:p>
            <a:pPr lvl="1"/>
            <a:endParaRPr lang="en-US" dirty="0"/>
          </a:p>
          <a:p>
            <a:r>
              <a:rPr lang="en-US" sz="2800" dirty="0"/>
              <a:t>Represent documents and queries as</a:t>
            </a:r>
          </a:p>
          <a:p>
            <a:pPr lvl="1"/>
            <a:r>
              <a:rPr lang="en-US" sz="2400" dirty="0"/>
              <a:t>Vectors of term-based features</a:t>
            </a:r>
          </a:p>
          <a:p>
            <a:pPr lvl="1"/>
            <a:r>
              <a:rPr lang="en-US" sz="2400" dirty="0" smtClean="0"/>
              <a:t>E.g. </a:t>
            </a:r>
            <a:endParaRPr lang="en-US" sz="2400" dirty="0"/>
          </a:p>
          <a:p>
            <a:pPr lvl="1"/>
            <a:r>
              <a:rPr lang="en-US" i="1" dirty="0" smtClean="0"/>
              <a:t>N:</a:t>
            </a:r>
          </a:p>
          <a:p>
            <a:pPr lvl="2"/>
            <a:r>
              <a:rPr lang="en-US" dirty="0" smtClean="0"/>
              <a:t># of terms in vocabulary of collection: Problem?</a:t>
            </a:r>
          </a:p>
          <a:p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297402"/>
              </p:ext>
            </p:extLst>
          </p:nvPr>
        </p:nvGraphicFramePr>
        <p:xfrm>
          <a:off x="1816432" y="4564130"/>
          <a:ext cx="66167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3" imgW="2768600" imgH="266700" progId="Equation.3">
                  <p:embed/>
                </p:oleObj>
              </mc:Choice>
              <mc:Fallback>
                <p:oleObj name="Equation" r:id="rId3" imgW="27686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432" y="4564130"/>
                        <a:ext cx="661670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2870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Solution 1: </a:t>
            </a:r>
            <a:endParaRPr lang="en-US" sz="2800" dirty="0" smtClean="0"/>
          </a:p>
          <a:p>
            <a:pPr lvl="1"/>
            <a:r>
              <a:rPr lang="en-US" sz="2600" dirty="0" smtClean="0"/>
              <a:t>Binary </a:t>
            </a:r>
            <a:r>
              <a:rPr lang="en-US" sz="2600" dirty="0"/>
              <a:t>features: </a:t>
            </a:r>
            <a:endParaRPr lang="en-US" sz="2600" dirty="0" smtClean="0"/>
          </a:p>
          <a:p>
            <a:pPr lvl="2"/>
            <a:r>
              <a:rPr lang="en-US" sz="2400" dirty="0" smtClean="0"/>
              <a:t>w=</a:t>
            </a:r>
            <a:r>
              <a:rPr lang="en-US" sz="2400" dirty="0"/>
              <a:t>1 if </a:t>
            </a:r>
            <a:r>
              <a:rPr lang="en-US" sz="2400" dirty="0" smtClean="0"/>
              <a:t>term present</a:t>
            </a:r>
            <a:r>
              <a:rPr lang="en-US" sz="2400" dirty="0"/>
              <a:t>, 0 </a:t>
            </a:r>
            <a:r>
              <a:rPr lang="en-US" sz="2400" dirty="0" smtClean="0"/>
              <a:t>otherwise</a:t>
            </a:r>
          </a:p>
          <a:p>
            <a:pPr lvl="2"/>
            <a:endParaRPr lang="en-US" sz="2400" dirty="0"/>
          </a:p>
          <a:p>
            <a:pPr lvl="1"/>
            <a:r>
              <a:rPr lang="en-US" sz="2400" dirty="0" smtClean="0"/>
              <a:t>Similarity:</a:t>
            </a:r>
          </a:p>
          <a:p>
            <a:pPr lvl="2"/>
            <a:r>
              <a:rPr lang="en-US" dirty="0" smtClean="0"/>
              <a:t>Number </a:t>
            </a:r>
            <a:r>
              <a:rPr lang="en-US" dirty="0"/>
              <a:t>of terms in common</a:t>
            </a:r>
          </a:p>
          <a:p>
            <a:pPr lvl="2"/>
            <a:r>
              <a:rPr lang="en-US" dirty="0"/>
              <a:t>Dot </a:t>
            </a:r>
            <a:r>
              <a:rPr lang="en-US" dirty="0" smtClean="0"/>
              <a:t>product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Issues?</a:t>
            </a:r>
            <a:endParaRPr lang="en-US" dirty="0"/>
          </a:p>
          <a:p>
            <a:pPr lvl="3"/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270086"/>
              </p:ext>
            </p:extLst>
          </p:nvPr>
        </p:nvGraphicFramePr>
        <p:xfrm>
          <a:off x="2015000" y="4129762"/>
          <a:ext cx="337502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3" imgW="1384300" imgH="457200" progId="Equation.3">
                  <p:embed/>
                </p:oleObj>
              </mc:Choice>
              <mc:Fallback>
                <p:oleObj name="Equation" r:id="rId3" imgW="1384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000" y="4129762"/>
                        <a:ext cx="3375025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91166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VSM Weights</a:t>
            </a:r>
            <a:endParaRPr lang="en-US" dirty="0"/>
          </a:p>
        </p:txBody>
      </p:sp>
      <p:sp>
        <p:nvSpPr>
          <p:cNvPr id="276483" name="Rectangle 3"/>
          <p:cNvSpPr>
            <a:spLocks noGrp="1" noChangeArrowheads="1"/>
          </p:cNvSpPr>
          <p:nvPr>
            <p:ph idx="1"/>
          </p:nvPr>
        </p:nvSpPr>
        <p:spPr>
          <a:xfrm>
            <a:off x="243550" y="1600201"/>
            <a:ext cx="8750405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should the weights be?</a:t>
            </a:r>
          </a:p>
          <a:p>
            <a:r>
              <a:rPr lang="ja-JP" altLang="en-US" sz="2800" dirty="0">
                <a:latin typeface="Arial"/>
              </a:rPr>
              <a:t>“</a:t>
            </a:r>
            <a:r>
              <a:rPr lang="en-US" sz="2800" dirty="0" err="1"/>
              <a:t>Aboutness</a:t>
            </a:r>
            <a:r>
              <a:rPr lang="ja-JP" altLang="en-US" sz="2800" dirty="0">
                <a:latin typeface="Arial"/>
              </a:rPr>
              <a:t>”</a:t>
            </a:r>
            <a:endParaRPr lang="en-US" sz="2800" dirty="0"/>
          </a:p>
          <a:p>
            <a:pPr lvl="1"/>
            <a:r>
              <a:rPr lang="en-US" sz="2400" dirty="0"/>
              <a:t>To what degree is this term what document is about</a:t>
            </a:r>
            <a:r>
              <a:rPr lang="en-US" sz="2400" dirty="0" smtClean="0"/>
              <a:t>?</a:t>
            </a:r>
            <a:endParaRPr lang="en-US" sz="2400" dirty="0"/>
          </a:p>
          <a:p>
            <a:pPr lvl="1"/>
            <a:r>
              <a:rPr lang="en-US" sz="2400" dirty="0"/>
              <a:t>Within document </a:t>
            </a:r>
            <a:r>
              <a:rPr lang="en-US" sz="2400" dirty="0" smtClean="0"/>
              <a:t>measure</a:t>
            </a:r>
            <a:endParaRPr lang="en-US" sz="2400" dirty="0"/>
          </a:p>
          <a:p>
            <a:pPr lvl="1"/>
            <a:r>
              <a:rPr lang="en-US" sz="2400" dirty="0"/>
              <a:t>Term frequency (</a:t>
            </a:r>
            <a:r>
              <a:rPr lang="en-US" sz="2400" dirty="0" err="1"/>
              <a:t>tf</a:t>
            </a:r>
            <a:r>
              <a:rPr lang="en-US" sz="2400" dirty="0"/>
              <a:t>): # occurrences of t in doc </a:t>
            </a:r>
            <a:r>
              <a:rPr lang="en-US" sz="2400" dirty="0" smtClean="0"/>
              <a:t>j</a:t>
            </a:r>
          </a:p>
          <a:p>
            <a:pPr lvl="1"/>
            <a:endParaRPr lang="en-US" sz="2400" dirty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Terms: chicken, fried, oil, pepper</a:t>
            </a:r>
          </a:p>
          <a:p>
            <a:pPr lvl="1"/>
            <a:r>
              <a:rPr lang="en-US" dirty="0" smtClean="0"/>
              <a:t>D1: fried chicken recipe: (8, 2, 7,4)</a:t>
            </a:r>
          </a:p>
          <a:p>
            <a:pPr lvl="1"/>
            <a:r>
              <a:rPr lang="en-US" dirty="0" smtClean="0"/>
              <a:t>D2: poached chick recipe: (6, 0, 0, 0)</a:t>
            </a:r>
          </a:p>
          <a:p>
            <a:pPr lvl="1"/>
            <a:r>
              <a:rPr lang="en-US" dirty="0" smtClean="0"/>
              <a:t>Q: fried chicken: (1, 1, 0, 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8316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Space Model </a:t>
            </a:r>
            <a:r>
              <a:rPr lang="en-US" dirty="0" smtClean="0"/>
              <a:t>(II)</a:t>
            </a:r>
            <a:endParaRPr lang="en-US" dirty="0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 smtClean="0"/>
              <a:t>Documents &amp; queries: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Document </a:t>
            </a:r>
            <a:r>
              <a:rPr lang="en-US" sz="2400" dirty="0"/>
              <a:t>collection: term-by-document matrix</a:t>
            </a:r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View </a:t>
            </a:r>
            <a:r>
              <a:rPr lang="en-US" sz="2400" dirty="0"/>
              <a:t>as vector in multidimensional space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Nearby vectors are related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Normalize </a:t>
            </a:r>
            <a:r>
              <a:rPr lang="en-US" sz="2400" dirty="0"/>
              <a:t>for vector length					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295" y="2547699"/>
            <a:ext cx="1823137" cy="133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50390"/>
      </p:ext>
    </p:extLst>
  </p:cSld>
  <p:clrMapOvr>
    <a:masterClrMapping/>
  </p:clrMapOvr>
  <p:transition xmlns:p14="http://schemas.microsoft.com/office/powerpoint/2010/main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568325"/>
            <a:ext cx="7808912" cy="11461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49263">
              <a:buSzPct val="45000"/>
              <a:buFont typeface="StarSymbo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Vector Space Model</a:t>
            </a:r>
          </a:p>
        </p:txBody>
      </p:sp>
      <p:sp>
        <p:nvSpPr>
          <p:cNvPr id="273421" name="Text Box 13"/>
          <p:cNvSpPr txBox="1">
            <a:spLocks noChangeArrowheads="1"/>
          </p:cNvSpPr>
          <p:nvPr/>
        </p:nvSpPr>
        <p:spPr bwMode="auto">
          <a:xfrm>
            <a:off x="1347788" y="5549900"/>
            <a:ext cx="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buClr>
                <a:srgbClr val="000000"/>
              </a:buClr>
              <a:buSzPct val="45000"/>
              <a:buFont typeface="StarSymbol" charset="0"/>
              <a:buNone/>
            </a:pPr>
            <a:endParaRPr lang="en-GB" sz="2200" dirty="0">
              <a:latin typeface="Times New Roman" charset="0"/>
            </a:endParaRPr>
          </a:p>
        </p:txBody>
      </p:sp>
      <p:sp>
        <p:nvSpPr>
          <p:cNvPr id="273422" name="Text Box 14"/>
          <p:cNvSpPr txBox="1">
            <a:spLocks noChangeArrowheads="1"/>
          </p:cNvSpPr>
          <p:nvPr/>
        </p:nvSpPr>
        <p:spPr bwMode="auto">
          <a:xfrm>
            <a:off x="1068388" y="5924550"/>
            <a:ext cx="78501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200" dirty="0">
                <a:latin typeface="Times New Roman" charset="0"/>
              </a:rPr>
              <a:t>		</a:t>
            </a:r>
          </a:p>
        </p:txBody>
      </p:sp>
      <p:pic>
        <p:nvPicPr>
          <p:cNvPr id="15" name="fig 23.3.jpg" descr="fig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9042"/>
            <a:ext cx="861060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9429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Vector Similarity Computation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Normalization:</a:t>
            </a:r>
          </a:p>
          <a:p>
            <a:pPr lvl="1"/>
            <a:r>
              <a:rPr lang="en-US" sz="2600" dirty="0" smtClean="0"/>
              <a:t>Improve over dot product</a:t>
            </a:r>
          </a:p>
          <a:p>
            <a:pPr lvl="2"/>
            <a:r>
              <a:rPr lang="en-US" sz="2400" dirty="0" smtClean="0"/>
              <a:t>Capture weights</a:t>
            </a:r>
          </a:p>
          <a:p>
            <a:pPr lvl="2"/>
            <a:r>
              <a:rPr lang="en-US" sz="2400" dirty="0" smtClean="0"/>
              <a:t>Compensate for document length</a:t>
            </a:r>
          </a:p>
          <a:p>
            <a:pPr lvl="1"/>
            <a:r>
              <a:rPr lang="en-US" sz="2400" dirty="0" smtClean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19999"/>
      </p:ext>
    </p:extLst>
  </p:cSld>
  <p:clrMapOvr>
    <a:masterClrMapping/>
  </p:clrMapOvr>
  <p:transition xmlns:p14="http://schemas.microsoft.com/office/powerpoint/2010/main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Vector Similarity Computation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Normalization:</a:t>
            </a:r>
          </a:p>
          <a:p>
            <a:pPr lvl="1"/>
            <a:r>
              <a:rPr lang="en-US" sz="2600" dirty="0" smtClean="0"/>
              <a:t>Improve over dot product</a:t>
            </a:r>
          </a:p>
          <a:p>
            <a:pPr lvl="2"/>
            <a:r>
              <a:rPr lang="en-US" sz="2400" dirty="0" smtClean="0"/>
              <a:t>Capture weights</a:t>
            </a:r>
          </a:p>
          <a:p>
            <a:pPr lvl="2"/>
            <a:r>
              <a:rPr lang="en-US" sz="2400" dirty="0" smtClean="0"/>
              <a:t>Compensate for document length</a:t>
            </a:r>
          </a:p>
          <a:p>
            <a:pPr lvl="1"/>
            <a:r>
              <a:rPr lang="en-US" sz="2600" dirty="0" smtClean="0"/>
              <a:t>Cosine similarity</a:t>
            </a:r>
          </a:p>
          <a:p>
            <a:pPr lvl="1"/>
            <a:endParaRPr lang="en-US" sz="2600" dirty="0"/>
          </a:p>
          <a:p>
            <a:pPr lvl="1"/>
            <a:endParaRPr lang="en-US" sz="2600" dirty="0" smtClean="0"/>
          </a:p>
          <a:p>
            <a:pPr lvl="1"/>
            <a:endParaRPr lang="en-US" sz="2600" dirty="0"/>
          </a:p>
        </p:txBody>
      </p:sp>
      <p:graphicFrame>
        <p:nvGraphicFramePr>
          <p:cNvPr id="278533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596777988"/>
              </p:ext>
            </p:extLst>
          </p:nvPr>
        </p:nvGraphicFramePr>
        <p:xfrm>
          <a:off x="2964135" y="3477803"/>
          <a:ext cx="4666665" cy="1584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3" imgW="2057400" imgH="698500" progId="Equation.3">
                  <p:embed/>
                </p:oleObj>
              </mc:Choice>
              <mc:Fallback>
                <p:oleObj name="Equation" r:id="rId3" imgW="20574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4135" y="3477803"/>
                        <a:ext cx="4666665" cy="15841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7811036"/>
      </p:ext>
    </p:extLst>
  </p:cSld>
  <p:clrMapOvr>
    <a:masterClrMapping/>
  </p:clrMapOvr>
  <p:transition xmlns:p14="http://schemas.microsoft.com/office/powerpoint/2010/main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Vector Similarity Computation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Normalization:</a:t>
            </a:r>
          </a:p>
          <a:p>
            <a:pPr lvl="1"/>
            <a:r>
              <a:rPr lang="en-US" sz="2600" dirty="0" smtClean="0"/>
              <a:t>Improve over dot product</a:t>
            </a:r>
          </a:p>
          <a:p>
            <a:pPr lvl="2"/>
            <a:r>
              <a:rPr lang="en-US" sz="2400" dirty="0" smtClean="0"/>
              <a:t>Capture weights</a:t>
            </a:r>
          </a:p>
          <a:p>
            <a:pPr lvl="2"/>
            <a:r>
              <a:rPr lang="en-US" sz="2400" dirty="0" smtClean="0"/>
              <a:t>Compensate for document length</a:t>
            </a:r>
          </a:p>
          <a:p>
            <a:pPr lvl="1"/>
            <a:r>
              <a:rPr lang="en-US" sz="2600" dirty="0" smtClean="0"/>
              <a:t>Cosine similarity</a:t>
            </a:r>
          </a:p>
          <a:p>
            <a:pPr lvl="1"/>
            <a:endParaRPr lang="en-US" sz="2600" dirty="0"/>
          </a:p>
          <a:p>
            <a:pPr lvl="1"/>
            <a:endParaRPr lang="en-US" sz="2600" dirty="0" smtClean="0"/>
          </a:p>
          <a:p>
            <a:pPr lvl="1"/>
            <a:endParaRPr lang="en-US" sz="2600" dirty="0"/>
          </a:p>
          <a:p>
            <a:pPr lvl="2"/>
            <a:r>
              <a:rPr lang="en-US" sz="2400" dirty="0" smtClean="0"/>
              <a:t>Identical vectors: </a:t>
            </a:r>
          </a:p>
        </p:txBody>
      </p:sp>
      <p:graphicFrame>
        <p:nvGraphicFramePr>
          <p:cNvPr id="278533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691045650"/>
              </p:ext>
            </p:extLst>
          </p:nvPr>
        </p:nvGraphicFramePr>
        <p:xfrm>
          <a:off x="2964135" y="3477803"/>
          <a:ext cx="4666665" cy="1584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3" imgW="2057400" imgH="698500" progId="Equation.3">
                  <p:embed/>
                </p:oleObj>
              </mc:Choice>
              <mc:Fallback>
                <p:oleObj name="Equation" r:id="rId3" imgW="20574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4135" y="3477803"/>
                        <a:ext cx="4666665" cy="15841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0175276"/>
      </p:ext>
    </p:extLst>
  </p:cSld>
  <p:clrMapOvr>
    <a:masterClrMapping/>
  </p:clrMapOvr>
  <p:transition xmlns:p14="http://schemas.microsoft.com/office/powerpoint/2010/main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Vector Similarity Computation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Normalization:</a:t>
            </a:r>
          </a:p>
          <a:p>
            <a:pPr lvl="1"/>
            <a:r>
              <a:rPr lang="en-US" sz="2600" dirty="0" smtClean="0"/>
              <a:t>Improve over dot product</a:t>
            </a:r>
          </a:p>
          <a:p>
            <a:pPr lvl="2"/>
            <a:r>
              <a:rPr lang="en-US" sz="2400" dirty="0" smtClean="0"/>
              <a:t>Capture weights</a:t>
            </a:r>
          </a:p>
          <a:p>
            <a:pPr lvl="2"/>
            <a:r>
              <a:rPr lang="en-US" sz="2400" dirty="0" smtClean="0"/>
              <a:t>Compensate for document length</a:t>
            </a:r>
          </a:p>
          <a:p>
            <a:pPr lvl="1"/>
            <a:r>
              <a:rPr lang="en-US" sz="2600" dirty="0" smtClean="0"/>
              <a:t>Cosine similarity</a:t>
            </a:r>
          </a:p>
          <a:p>
            <a:pPr lvl="1"/>
            <a:endParaRPr lang="en-US" sz="2600" dirty="0"/>
          </a:p>
          <a:p>
            <a:pPr lvl="1"/>
            <a:endParaRPr lang="en-US" sz="2600" dirty="0" smtClean="0"/>
          </a:p>
          <a:p>
            <a:pPr lvl="1"/>
            <a:endParaRPr lang="en-US" sz="2600" dirty="0"/>
          </a:p>
          <a:p>
            <a:pPr lvl="2"/>
            <a:r>
              <a:rPr lang="en-US" sz="2400" dirty="0" smtClean="0"/>
              <a:t>Identical vectors: 1</a:t>
            </a:r>
          </a:p>
          <a:p>
            <a:pPr lvl="2"/>
            <a:r>
              <a:rPr lang="en-US" sz="2400" dirty="0" smtClean="0"/>
              <a:t>No overlap: </a:t>
            </a:r>
          </a:p>
        </p:txBody>
      </p:sp>
      <p:graphicFrame>
        <p:nvGraphicFramePr>
          <p:cNvPr id="278533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718439501"/>
              </p:ext>
            </p:extLst>
          </p:nvPr>
        </p:nvGraphicFramePr>
        <p:xfrm>
          <a:off x="2964135" y="3477803"/>
          <a:ext cx="4666665" cy="1584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3" imgW="2057400" imgH="698500" progId="Equation.3">
                  <p:embed/>
                </p:oleObj>
              </mc:Choice>
              <mc:Fallback>
                <p:oleObj name="Equation" r:id="rId3" imgW="20574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4135" y="3477803"/>
                        <a:ext cx="4666665" cy="15841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2598285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Challenges: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 answers:</a:t>
            </a:r>
          </a:p>
          <a:p>
            <a:pPr lvl="1"/>
            <a:r>
              <a:rPr lang="en-US" dirty="0" smtClean="0"/>
              <a:t>Not just nominal concepts</a:t>
            </a:r>
          </a:p>
          <a:p>
            <a:pPr lvl="1"/>
            <a:r>
              <a:rPr lang="en-US" dirty="0" smtClean="0"/>
              <a:t>Nominal events:</a:t>
            </a:r>
          </a:p>
          <a:p>
            <a:pPr lvl="2"/>
            <a:r>
              <a:rPr lang="en-US" dirty="0" smtClean="0"/>
              <a:t>Preakness 1998</a:t>
            </a:r>
          </a:p>
        </p:txBody>
      </p:sp>
    </p:spTree>
    <p:extLst>
      <p:ext uri="{BB962C8B-B14F-4D97-AF65-F5344CB8AC3E}">
        <p14:creationId xmlns:p14="http://schemas.microsoft.com/office/powerpoint/2010/main" val="241030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Vector Similarity Computation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Normalization:</a:t>
            </a:r>
          </a:p>
          <a:p>
            <a:pPr lvl="1"/>
            <a:r>
              <a:rPr lang="en-US" sz="2600" dirty="0" smtClean="0"/>
              <a:t>Improve over dot product</a:t>
            </a:r>
          </a:p>
          <a:p>
            <a:pPr lvl="2"/>
            <a:r>
              <a:rPr lang="en-US" sz="2400" dirty="0" smtClean="0"/>
              <a:t>Capture weights</a:t>
            </a:r>
          </a:p>
          <a:p>
            <a:pPr lvl="2"/>
            <a:r>
              <a:rPr lang="en-US" sz="2400" dirty="0" smtClean="0"/>
              <a:t>Compensate for document length</a:t>
            </a:r>
          </a:p>
          <a:p>
            <a:pPr lvl="1"/>
            <a:r>
              <a:rPr lang="en-US" sz="2600" dirty="0" smtClean="0"/>
              <a:t>Cosine similarity</a:t>
            </a:r>
          </a:p>
          <a:p>
            <a:pPr lvl="1"/>
            <a:endParaRPr lang="en-US" sz="2600" dirty="0"/>
          </a:p>
          <a:p>
            <a:pPr lvl="1"/>
            <a:endParaRPr lang="en-US" sz="2600" dirty="0" smtClean="0"/>
          </a:p>
          <a:p>
            <a:pPr lvl="1"/>
            <a:endParaRPr lang="en-US" sz="2600" dirty="0"/>
          </a:p>
          <a:p>
            <a:pPr lvl="2"/>
            <a:r>
              <a:rPr lang="en-US" sz="2400" dirty="0" smtClean="0"/>
              <a:t>Identical vectors: 1</a:t>
            </a:r>
          </a:p>
          <a:p>
            <a:pPr lvl="2"/>
            <a:r>
              <a:rPr lang="en-US" sz="2400" dirty="0" smtClean="0"/>
              <a:t>No overlap</a:t>
            </a:r>
            <a:r>
              <a:rPr lang="en-US" sz="2400" smtClean="0"/>
              <a:t>: 0</a:t>
            </a:r>
            <a:endParaRPr lang="en-US" sz="2400" dirty="0" smtClean="0"/>
          </a:p>
        </p:txBody>
      </p:sp>
      <p:graphicFrame>
        <p:nvGraphicFramePr>
          <p:cNvPr id="278533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755397345"/>
              </p:ext>
            </p:extLst>
          </p:nvPr>
        </p:nvGraphicFramePr>
        <p:xfrm>
          <a:off x="2964135" y="3477803"/>
          <a:ext cx="4666665" cy="1584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3" imgW="2057400" imgH="698500" progId="Equation.3">
                  <p:embed/>
                </p:oleObj>
              </mc:Choice>
              <mc:Fallback>
                <p:oleObj name="Equation" r:id="rId3" imgW="20574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4135" y="3477803"/>
                        <a:ext cx="4666665" cy="15841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9180126"/>
      </p:ext>
    </p:extLst>
  </p:cSld>
  <p:clrMapOvr>
    <a:masterClrMapping/>
  </p:clrMapOvr>
  <p:transition xmlns:p14="http://schemas.microsoft.com/office/powerpoint/2010/main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 </a:t>
            </a:r>
            <a:r>
              <a:rPr lang="en-US" dirty="0" smtClean="0"/>
              <a:t>Weighting </a:t>
            </a:r>
            <a:r>
              <a:rPr lang="en-US" dirty="0" err="1" smtClean="0"/>
              <a:t>Redux</a:t>
            </a:r>
            <a:endParaRPr lang="en-US" dirty="0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8382000" cy="4525963"/>
          </a:xfrm>
        </p:spPr>
        <p:txBody>
          <a:bodyPr/>
          <a:lstStyle/>
          <a:p>
            <a:r>
              <a:rPr lang="ja-JP" altLang="en-US" sz="2800" dirty="0">
                <a:latin typeface="Arial"/>
              </a:rPr>
              <a:t>“</a:t>
            </a:r>
            <a:r>
              <a:rPr lang="en-US" sz="2800" dirty="0" err="1"/>
              <a:t>Aboutness</a:t>
            </a:r>
            <a:r>
              <a:rPr lang="ja-JP" altLang="en-US" sz="2800" dirty="0">
                <a:latin typeface="Arial"/>
              </a:rPr>
              <a:t>”</a:t>
            </a:r>
            <a:endParaRPr lang="en-US" sz="2800" dirty="0"/>
          </a:p>
          <a:p>
            <a:pPr lvl="1"/>
            <a:r>
              <a:rPr lang="en-US" sz="2400" dirty="0" smtClean="0"/>
              <a:t>Term </a:t>
            </a:r>
            <a:r>
              <a:rPr lang="en-US" sz="2400" dirty="0"/>
              <a:t>frequency (</a:t>
            </a:r>
            <a:r>
              <a:rPr lang="en-US" sz="2400" dirty="0" err="1"/>
              <a:t>tf</a:t>
            </a:r>
            <a:r>
              <a:rPr lang="en-US" sz="2400" dirty="0"/>
              <a:t>): # occurrences of t in doc </a:t>
            </a:r>
            <a:r>
              <a:rPr lang="en-US" sz="2400" dirty="0" smtClean="0"/>
              <a:t>j</a:t>
            </a:r>
          </a:p>
          <a:p>
            <a:endParaRPr lang="en-US" sz="2800" dirty="0"/>
          </a:p>
          <a:p>
            <a:pPr lvl="2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8246179"/>
      </p:ext>
    </p:extLst>
  </p:cSld>
  <p:clrMapOvr>
    <a:masterClrMapping/>
  </p:clrMapOvr>
  <p:transition xmlns:p14="http://schemas.microsoft.com/office/powerpoint/2010/main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 </a:t>
            </a:r>
            <a:r>
              <a:rPr lang="en-US" dirty="0" smtClean="0"/>
              <a:t>Weighting </a:t>
            </a:r>
            <a:r>
              <a:rPr lang="en-US" dirty="0" err="1" smtClean="0"/>
              <a:t>Redux</a:t>
            </a:r>
            <a:endParaRPr lang="en-US" dirty="0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8382000" cy="4525963"/>
          </a:xfrm>
        </p:spPr>
        <p:txBody>
          <a:bodyPr/>
          <a:lstStyle/>
          <a:p>
            <a:r>
              <a:rPr lang="ja-JP" altLang="en-US" sz="2800" dirty="0">
                <a:latin typeface="Arial"/>
              </a:rPr>
              <a:t>“</a:t>
            </a:r>
            <a:r>
              <a:rPr lang="en-US" sz="2800" dirty="0" err="1"/>
              <a:t>Aboutness</a:t>
            </a:r>
            <a:r>
              <a:rPr lang="ja-JP" altLang="en-US" sz="2800" dirty="0">
                <a:latin typeface="Arial"/>
              </a:rPr>
              <a:t>”</a:t>
            </a:r>
            <a:endParaRPr lang="en-US" sz="2800" dirty="0"/>
          </a:p>
          <a:p>
            <a:pPr lvl="1"/>
            <a:r>
              <a:rPr lang="en-US" sz="2400" dirty="0" smtClean="0"/>
              <a:t>Term </a:t>
            </a:r>
            <a:r>
              <a:rPr lang="en-US" sz="2400" dirty="0"/>
              <a:t>frequency (</a:t>
            </a:r>
            <a:r>
              <a:rPr lang="en-US" sz="2400" dirty="0" err="1"/>
              <a:t>tf</a:t>
            </a:r>
            <a:r>
              <a:rPr lang="en-US" sz="2400" dirty="0"/>
              <a:t>): # occurrences of t in doc </a:t>
            </a:r>
            <a:r>
              <a:rPr lang="en-US" sz="2400" dirty="0" smtClean="0"/>
              <a:t>j</a:t>
            </a:r>
          </a:p>
          <a:p>
            <a:pPr lvl="2"/>
            <a:r>
              <a:rPr lang="en-US" dirty="0" smtClean="0"/>
              <a:t>Chicken: 6; Fried: 1 </a:t>
            </a:r>
            <a:r>
              <a:rPr lang="en-US" dirty="0" err="1" smtClean="0"/>
              <a:t>vs</a:t>
            </a:r>
            <a:r>
              <a:rPr lang="en-US" dirty="0" smtClean="0"/>
              <a:t> Chicken: 1; Fried: 6 </a:t>
            </a:r>
          </a:p>
        </p:txBody>
      </p:sp>
    </p:spTree>
    <p:extLst>
      <p:ext uri="{BB962C8B-B14F-4D97-AF65-F5344CB8AC3E}">
        <p14:creationId xmlns:p14="http://schemas.microsoft.com/office/powerpoint/2010/main" val="2559883251"/>
      </p:ext>
    </p:extLst>
  </p:cSld>
  <p:clrMapOvr>
    <a:masterClrMapping/>
  </p:clrMapOvr>
  <p:transition xmlns:p14="http://schemas.microsoft.com/office/powerpoint/2010/main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 </a:t>
            </a:r>
            <a:r>
              <a:rPr lang="en-US" dirty="0" smtClean="0"/>
              <a:t>Weighting </a:t>
            </a:r>
            <a:r>
              <a:rPr lang="en-US" dirty="0" err="1" smtClean="0"/>
              <a:t>Redux</a:t>
            </a:r>
            <a:endParaRPr lang="en-US" dirty="0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8382000" cy="4525963"/>
          </a:xfrm>
        </p:spPr>
        <p:txBody>
          <a:bodyPr/>
          <a:lstStyle/>
          <a:p>
            <a:r>
              <a:rPr lang="ja-JP" altLang="en-US" sz="2800" dirty="0">
                <a:latin typeface="Arial"/>
              </a:rPr>
              <a:t>“</a:t>
            </a:r>
            <a:r>
              <a:rPr lang="en-US" sz="2800" dirty="0" err="1"/>
              <a:t>Aboutness</a:t>
            </a:r>
            <a:r>
              <a:rPr lang="ja-JP" altLang="en-US" sz="2800" dirty="0">
                <a:latin typeface="Arial"/>
              </a:rPr>
              <a:t>”</a:t>
            </a:r>
            <a:endParaRPr lang="en-US" sz="2800" dirty="0"/>
          </a:p>
          <a:p>
            <a:pPr lvl="1"/>
            <a:r>
              <a:rPr lang="en-US" sz="2400" dirty="0" smtClean="0"/>
              <a:t>Term </a:t>
            </a:r>
            <a:r>
              <a:rPr lang="en-US" sz="2400" dirty="0"/>
              <a:t>frequency (</a:t>
            </a:r>
            <a:r>
              <a:rPr lang="en-US" sz="2400" dirty="0" err="1"/>
              <a:t>tf</a:t>
            </a:r>
            <a:r>
              <a:rPr lang="en-US" sz="2400" dirty="0"/>
              <a:t>): # occurrences of t in doc </a:t>
            </a:r>
            <a:r>
              <a:rPr lang="en-US" sz="2400" dirty="0" smtClean="0"/>
              <a:t>j</a:t>
            </a:r>
          </a:p>
          <a:p>
            <a:pPr lvl="2"/>
            <a:r>
              <a:rPr lang="en-US" dirty="0" smtClean="0"/>
              <a:t>Chicken: 6; Fried: 1 </a:t>
            </a:r>
            <a:r>
              <a:rPr lang="en-US" dirty="0" err="1" smtClean="0"/>
              <a:t>vs</a:t>
            </a:r>
            <a:r>
              <a:rPr lang="en-US" dirty="0" smtClean="0"/>
              <a:t> Chicken: 1; Fried: 6 </a:t>
            </a:r>
          </a:p>
          <a:p>
            <a:r>
              <a:rPr lang="en-US" dirty="0" smtClean="0"/>
              <a:t>Question: what about ‘Representative’ </a:t>
            </a:r>
            <a:r>
              <a:rPr lang="en-US" dirty="0" err="1" smtClean="0"/>
              <a:t>vs</a:t>
            </a:r>
            <a:r>
              <a:rPr lang="en-US" dirty="0" smtClean="0"/>
              <a:t> ‘</a:t>
            </a:r>
            <a:r>
              <a:rPr lang="en-US" dirty="0" err="1" smtClean="0"/>
              <a:t>Giffords</a:t>
            </a:r>
            <a:r>
              <a:rPr lang="en-US" dirty="0" smtClean="0"/>
              <a:t>’?</a:t>
            </a:r>
            <a:endParaRPr lang="en-US" dirty="0"/>
          </a:p>
          <a:p>
            <a:pPr lvl="2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4119352"/>
      </p:ext>
    </p:extLst>
  </p:cSld>
  <p:clrMapOvr>
    <a:masterClrMapping/>
  </p:clrMapOvr>
  <p:transition xmlns:p14="http://schemas.microsoft.com/office/powerpoint/2010/main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 </a:t>
            </a:r>
            <a:r>
              <a:rPr lang="en-US" dirty="0" smtClean="0"/>
              <a:t>Weighting </a:t>
            </a:r>
            <a:r>
              <a:rPr lang="en-US" dirty="0" err="1" smtClean="0"/>
              <a:t>Redux</a:t>
            </a:r>
            <a:endParaRPr lang="en-US" dirty="0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8382000" cy="4525963"/>
          </a:xfrm>
        </p:spPr>
        <p:txBody>
          <a:bodyPr/>
          <a:lstStyle/>
          <a:p>
            <a:r>
              <a:rPr lang="ja-JP" altLang="en-US" sz="2800" dirty="0">
                <a:latin typeface="Arial"/>
              </a:rPr>
              <a:t>“</a:t>
            </a:r>
            <a:r>
              <a:rPr lang="en-US" sz="2800" dirty="0" err="1"/>
              <a:t>Aboutness</a:t>
            </a:r>
            <a:r>
              <a:rPr lang="ja-JP" altLang="en-US" sz="2800" dirty="0">
                <a:latin typeface="Arial"/>
              </a:rPr>
              <a:t>”</a:t>
            </a:r>
            <a:endParaRPr lang="en-US" sz="2800" dirty="0"/>
          </a:p>
          <a:p>
            <a:pPr lvl="1"/>
            <a:r>
              <a:rPr lang="en-US" sz="2400" dirty="0" smtClean="0"/>
              <a:t>Term </a:t>
            </a:r>
            <a:r>
              <a:rPr lang="en-US" sz="2400" dirty="0"/>
              <a:t>frequency (</a:t>
            </a:r>
            <a:r>
              <a:rPr lang="en-US" sz="2400" dirty="0" err="1"/>
              <a:t>tf</a:t>
            </a:r>
            <a:r>
              <a:rPr lang="en-US" sz="2400" dirty="0"/>
              <a:t>): # occurrences of t in doc </a:t>
            </a:r>
            <a:r>
              <a:rPr lang="en-US" sz="2400" dirty="0" smtClean="0"/>
              <a:t>j</a:t>
            </a:r>
          </a:p>
          <a:p>
            <a:pPr lvl="2"/>
            <a:r>
              <a:rPr lang="en-US" dirty="0" smtClean="0"/>
              <a:t>Chicken: 6; Fried: 1 </a:t>
            </a:r>
            <a:r>
              <a:rPr lang="en-US" dirty="0" err="1" smtClean="0"/>
              <a:t>vs</a:t>
            </a:r>
            <a:r>
              <a:rPr lang="en-US" dirty="0" smtClean="0"/>
              <a:t> Chicken: 1; Fried: 6 </a:t>
            </a:r>
          </a:p>
          <a:p>
            <a:r>
              <a:rPr lang="en-US" dirty="0" smtClean="0"/>
              <a:t>Question: what about ‘Representative’ </a:t>
            </a:r>
            <a:r>
              <a:rPr lang="en-US" dirty="0" err="1" smtClean="0"/>
              <a:t>vs</a:t>
            </a:r>
            <a:r>
              <a:rPr lang="en-US" dirty="0" smtClean="0"/>
              <a:t> ‘</a:t>
            </a:r>
            <a:r>
              <a:rPr lang="en-US" dirty="0" err="1" smtClean="0"/>
              <a:t>Giffords</a:t>
            </a:r>
            <a:r>
              <a:rPr lang="en-US" smtClean="0"/>
              <a:t>’?</a:t>
            </a:r>
            <a:endParaRPr lang="en-US" dirty="0"/>
          </a:p>
          <a:p>
            <a:r>
              <a:rPr lang="ja-JP" altLang="en-US" sz="2800" dirty="0">
                <a:latin typeface="Arial"/>
              </a:rPr>
              <a:t>“</a:t>
            </a:r>
            <a:r>
              <a:rPr lang="en-US" sz="2800" dirty="0"/>
              <a:t>Specificity</a:t>
            </a:r>
            <a:r>
              <a:rPr lang="ja-JP" altLang="en-US" sz="2800" dirty="0">
                <a:latin typeface="Arial"/>
              </a:rPr>
              <a:t>”</a:t>
            </a:r>
            <a:endParaRPr lang="en-US" sz="2800" dirty="0"/>
          </a:p>
          <a:p>
            <a:pPr lvl="1"/>
            <a:r>
              <a:rPr lang="en-US" sz="2400" dirty="0"/>
              <a:t>How surprised are you to see this term?</a:t>
            </a:r>
          </a:p>
          <a:p>
            <a:pPr lvl="1"/>
            <a:r>
              <a:rPr lang="en-US" sz="2400" dirty="0"/>
              <a:t>Collection frequency</a:t>
            </a:r>
          </a:p>
          <a:p>
            <a:pPr lvl="1"/>
            <a:r>
              <a:rPr lang="en-US" sz="2400" dirty="0"/>
              <a:t>Inverse document frequency (</a:t>
            </a:r>
            <a:r>
              <a:rPr lang="en-US" sz="2400" dirty="0" err="1"/>
              <a:t>idf</a:t>
            </a:r>
            <a:r>
              <a:rPr lang="en-US" sz="2400" dirty="0"/>
              <a:t>):</a:t>
            </a:r>
          </a:p>
          <a:p>
            <a:pPr lvl="1"/>
            <a:endParaRPr lang="en-US" sz="2400" dirty="0"/>
          </a:p>
          <a:p>
            <a:endParaRPr lang="en-US" sz="2800" dirty="0"/>
          </a:p>
          <a:p>
            <a:pPr lvl="2"/>
            <a:endParaRPr lang="en-US" sz="2000" dirty="0"/>
          </a:p>
        </p:txBody>
      </p:sp>
      <p:graphicFrame>
        <p:nvGraphicFramePr>
          <p:cNvPr id="279556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756725660"/>
              </p:ext>
            </p:extLst>
          </p:nvPr>
        </p:nvGraphicFramePr>
        <p:xfrm>
          <a:off x="1385478" y="5524561"/>
          <a:ext cx="2250375" cy="112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3" imgW="863280" imgH="431640" progId="Equation.3">
                  <p:embed/>
                </p:oleObj>
              </mc:Choice>
              <mc:Fallback>
                <p:oleObj name="Equation" r:id="rId3" imgW="863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478" y="5524561"/>
                        <a:ext cx="2250375" cy="112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2036897"/>
      </p:ext>
    </p:extLst>
  </p:cSld>
  <p:clrMapOvr>
    <a:masterClrMapping/>
  </p:clrMapOvr>
  <p:transition xmlns:p14="http://schemas.microsoft.com/office/powerpoint/2010/main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 </a:t>
            </a:r>
            <a:r>
              <a:rPr lang="en-US" dirty="0" smtClean="0"/>
              <a:t>Weighting </a:t>
            </a:r>
            <a:r>
              <a:rPr lang="en-US" dirty="0" err="1" smtClean="0"/>
              <a:t>Redux</a:t>
            </a:r>
            <a:endParaRPr lang="en-US" dirty="0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8382000" cy="4525963"/>
          </a:xfrm>
        </p:spPr>
        <p:txBody>
          <a:bodyPr/>
          <a:lstStyle/>
          <a:p>
            <a:r>
              <a:rPr lang="ja-JP" altLang="en-US" sz="2800" dirty="0">
                <a:latin typeface="Arial"/>
              </a:rPr>
              <a:t>“</a:t>
            </a:r>
            <a:r>
              <a:rPr lang="en-US" sz="2800" dirty="0" err="1"/>
              <a:t>Aboutness</a:t>
            </a:r>
            <a:r>
              <a:rPr lang="ja-JP" altLang="en-US" sz="2800" dirty="0">
                <a:latin typeface="Arial"/>
              </a:rPr>
              <a:t>”</a:t>
            </a:r>
            <a:endParaRPr lang="en-US" sz="2800" dirty="0"/>
          </a:p>
          <a:p>
            <a:pPr lvl="1"/>
            <a:r>
              <a:rPr lang="en-US" sz="2400" dirty="0" smtClean="0"/>
              <a:t>Term </a:t>
            </a:r>
            <a:r>
              <a:rPr lang="en-US" sz="2400" dirty="0"/>
              <a:t>frequency (</a:t>
            </a:r>
            <a:r>
              <a:rPr lang="en-US" sz="2400" dirty="0" err="1"/>
              <a:t>tf</a:t>
            </a:r>
            <a:r>
              <a:rPr lang="en-US" sz="2400" dirty="0"/>
              <a:t>): # occurrences of t in doc </a:t>
            </a:r>
            <a:r>
              <a:rPr lang="en-US" sz="2400" dirty="0" smtClean="0"/>
              <a:t>j</a:t>
            </a:r>
          </a:p>
          <a:p>
            <a:pPr lvl="2"/>
            <a:r>
              <a:rPr lang="en-US" dirty="0" smtClean="0"/>
              <a:t>Chicken: 6; Fried: 1 </a:t>
            </a:r>
            <a:r>
              <a:rPr lang="en-US" dirty="0" err="1" smtClean="0"/>
              <a:t>vs</a:t>
            </a:r>
            <a:r>
              <a:rPr lang="en-US" dirty="0" smtClean="0"/>
              <a:t> Chicken: 1; Fried: 6 </a:t>
            </a:r>
          </a:p>
          <a:p>
            <a:r>
              <a:rPr lang="en-US" dirty="0" smtClean="0"/>
              <a:t>Question: what about ‘Representative’ </a:t>
            </a:r>
            <a:r>
              <a:rPr lang="en-US" dirty="0" err="1" smtClean="0"/>
              <a:t>vs</a:t>
            </a:r>
            <a:r>
              <a:rPr lang="en-US" dirty="0" smtClean="0"/>
              <a:t> ‘</a:t>
            </a:r>
            <a:r>
              <a:rPr lang="en-US" dirty="0" err="1" smtClean="0"/>
              <a:t>Giffords</a:t>
            </a:r>
            <a:r>
              <a:rPr lang="en-US" smtClean="0"/>
              <a:t>’?</a:t>
            </a:r>
            <a:endParaRPr lang="en-US" dirty="0"/>
          </a:p>
          <a:p>
            <a:r>
              <a:rPr lang="ja-JP" altLang="en-US" sz="2800" dirty="0">
                <a:latin typeface="Arial"/>
              </a:rPr>
              <a:t>“</a:t>
            </a:r>
            <a:r>
              <a:rPr lang="en-US" sz="2800" dirty="0"/>
              <a:t>Specificity</a:t>
            </a:r>
            <a:r>
              <a:rPr lang="ja-JP" altLang="en-US" sz="2800" dirty="0">
                <a:latin typeface="Arial"/>
              </a:rPr>
              <a:t>”</a:t>
            </a:r>
            <a:endParaRPr lang="en-US" sz="2800" dirty="0"/>
          </a:p>
          <a:p>
            <a:pPr lvl="1"/>
            <a:r>
              <a:rPr lang="en-US" sz="2400" dirty="0"/>
              <a:t>How surprised are you to see this term?</a:t>
            </a:r>
          </a:p>
          <a:p>
            <a:pPr lvl="1"/>
            <a:r>
              <a:rPr lang="en-US" sz="2400" dirty="0"/>
              <a:t>Collection frequency</a:t>
            </a:r>
          </a:p>
          <a:p>
            <a:pPr lvl="1"/>
            <a:r>
              <a:rPr lang="en-US" sz="2400" dirty="0"/>
              <a:t>Inverse document frequency (</a:t>
            </a:r>
            <a:r>
              <a:rPr lang="en-US" sz="2400" dirty="0" err="1"/>
              <a:t>idf</a:t>
            </a:r>
            <a:r>
              <a:rPr lang="en-US" sz="2400" dirty="0"/>
              <a:t>):</a:t>
            </a:r>
          </a:p>
          <a:p>
            <a:pPr lvl="1"/>
            <a:endParaRPr lang="en-US" sz="2400" dirty="0"/>
          </a:p>
          <a:p>
            <a:endParaRPr lang="en-US" sz="2800" dirty="0"/>
          </a:p>
          <a:p>
            <a:pPr lvl="2"/>
            <a:endParaRPr lang="en-US" sz="2000" dirty="0"/>
          </a:p>
        </p:txBody>
      </p:sp>
      <p:graphicFrame>
        <p:nvGraphicFramePr>
          <p:cNvPr id="279556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312798421"/>
              </p:ext>
            </p:extLst>
          </p:nvPr>
        </p:nvGraphicFramePr>
        <p:xfrm>
          <a:off x="1385478" y="5524561"/>
          <a:ext cx="2250375" cy="112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quation" r:id="rId3" imgW="863280" imgH="431640" progId="Equation.3">
                  <p:embed/>
                </p:oleObj>
              </mc:Choice>
              <mc:Fallback>
                <p:oleObj name="Equation" r:id="rId3" imgW="863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478" y="5524561"/>
                        <a:ext cx="2250375" cy="112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7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162281"/>
              </p:ext>
            </p:extLst>
          </p:nvPr>
        </p:nvGraphicFramePr>
        <p:xfrm>
          <a:off x="4029075" y="5645150"/>
          <a:ext cx="28368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5" imgW="889000" imgH="228600" progId="Equation.3">
                  <p:embed/>
                </p:oleObj>
              </mc:Choice>
              <mc:Fallback>
                <p:oleObj name="Equation" r:id="rId5" imgW="889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075" y="5645150"/>
                        <a:ext cx="2836863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4835950"/>
      </p:ext>
    </p:extLst>
  </p:cSld>
  <p:clrMapOvr>
    <a:masterClrMapping/>
  </p:clrMapOvr>
  <p:transition xmlns:p14="http://schemas.microsoft.com/office/powerpoint/2010/main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Tf-idf</a:t>
            </a:r>
            <a:r>
              <a:rPr lang="en-US" dirty="0" smtClean="0"/>
              <a:t> Similarity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67052" cy="4525963"/>
          </a:xfrm>
        </p:spPr>
        <p:txBody>
          <a:bodyPr/>
          <a:lstStyle/>
          <a:p>
            <a:r>
              <a:rPr lang="en-US" dirty="0" smtClean="0"/>
              <a:t>Variants of </a:t>
            </a:r>
            <a:r>
              <a:rPr lang="en-US" dirty="0" err="1" smtClean="0"/>
              <a:t>tf-idf</a:t>
            </a:r>
            <a:r>
              <a:rPr lang="en-US" dirty="0" smtClean="0"/>
              <a:t> prevalent in most VSM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41867071"/>
              </p:ext>
            </p:extLst>
          </p:nvPr>
        </p:nvGraphicFramePr>
        <p:xfrm>
          <a:off x="1161036" y="2800655"/>
          <a:ext cx="6253241" cy="1843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3" imgW="2667000" imgH="787400" progId="Equation.3">
                  <p:embed/>
                </p:oleObj>
              </mc:Choice>
              <mc:Fallback>
                <p:oleObj name="Equation" r:id="rId3" imgW="2667000" imgH="787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1036" y="2800655"/>
                        <a:ext cx="6253241" cy="1843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160521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 </a:t>
            </a:r>
            <a:r>
              <a:rPr lang="en-US" dirty="0" smtClean="0"/>
              <a:t>Selection</a:t>
            </a:r>
            <a:endParaRPr lang="en-US" dirty="0"/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/>
              <a:t>Selection:</a:t>
            </a:r>
          </a:p>
          <a:p>
            <a:pPr lvl="1"/>
            <a:r>
              <a:rPr lang="en-US" dirty="0"/>
              <a:t>Some terms are truly </a:t>
            </a:r>
            <a:r>
              <a:rPr lang="en-US" dirty="0" smtClean="0"/>
              <a:t>useless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56576"/>
      </p:ext>
    </p:extLst>
  </p:cSld>
  <p:clrMapOvr>
    <a:masterClrMapping/>
  </p:clrMapOvr>
  <p:transition xmlns:p14="http://schemas.microsoft.com/office/powerpoint/2010/main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 </a:t>
            </a:r>
            <a:r>
              <a:rPr lang="en-US" dirty="0" smtClean="0"/>
              <a:t>Selection</a:t>
            </a:r>
            <a:endParaRPr lang="en-US" dirty="0"/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/>
              <a:t>Selection:</a:t>
            </a:r>
          </a:p>
          <a:p>
            <a:pPr lvl="1"/>
            <a:r>
              <a:rPr lang="en-US" dirty="0"/>
              <a:t>Some terms are truly useless</a:t>
            </a:r>
          </a:p>
          <a:p>
            <a:pPr lvl="2"/>
            <a:r>
              <a:rPr lang="en-US" dirty="0"/>
              <a:t>Too </a:t>
            </a:r>
            <a:r>
              <a:rPr lang="en-US" dirty="0" smtClean="0"/>
              <a:t>frequent: </a:t>
            </a:r>
          </a:p>
          <a:p>
            <a:pPr lvl="3"/>
            <a:r>
              <a:rPr lang="en-US" dirty="0"/>
              <a:t>A</a:t>
            </a:r>
            <a:r>
              <a:rPr lang="en-US" dirty="0" smtClean="0"/>
              <a:t>ppear in most documents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864883"/>
      </p:ext>
    </p:extLst>
  </p:cSld>
  <p:clrMapOvr>
    <a:masterClrMapping/>
  </p:clrMapOvr>
  <p:transition xmlns:p14="http://schemas.microsoft.com/office/powerpoint/2010/main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 </a:t>
            </a:r>
            <a:r>
              <a:rPr lang="en-US" dirty="0" smtClean="0"/>
              <a:t>Selection</a:t>
            </a:r>
            <a:endParaRPr lang="en-US" dirty="0"/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/>
              <a:t>Selection:</a:t>
            </a:r>
          </a:p>
          <a:p>
            <a:pPr lvl="1"/>
            <a:r>
              <a:rPr lang="en-US" dirty="0"/>
              <a:t>Some terms are truly useless</a:t>
            </a:r>
          </a:p>
          <a:p>
            <a:pPr lvl="2"/>
            <a:r>
              <a:rPr lang="en-US" dirty="0"/>
              <a:t>Too </a:t>
            </a:r>
            <a:r>
              <a:rPr lang="en-US" dirty="0" smtClean="0"/>
              <a:t>frequent: </a:t>
            </a:r>
          </a:p>
          <a:p>
            <a:pPr lvl="3"/>
            <a:r>
              <a:rPr lang="en-US" dirty="0"/>
              <a:t>A</a:t>
            </a:r>
            <a:r>
              <a:rPr lang="en-US" dirty="0" smtClean="0"/>
              <a:t>ppear in most documents</a:t>
            </a:r>
            <a:endParaRPr lang="en-US" dirty="0"/>
          </a:p>
          <a:p>
            <a:pPr lvl="2"/>
            <a:r>
              <a:rPr lang="en-US" dirty="0" smtClean="0"/>
              <a:t>Little/no semantic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711647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Challenges: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 answers:</a:t>
            </a:r>
          </a:p>
          <a:p>
            <a:pPr lvl="1"/>
            <a:r>
              <a:rPr lang="en-US" dirty="0" smtClean="0"/>
              <a:t>Not just nominal concepts</a:t>
            </a:r>
          </a:p>
          <a:p>
            <a:pPr lvl="1"/>
            <a:r>
              <a:rPr lang="en-US" dirty="0" smtClean="0"/>
              <a:t>Nominal events:</a:t>
            </a:r>
          </a:p>
          <a:p>
            <a:pPr lvl="2"/>
            <a:r>
              <a:rPr lang="en-US" dirty="0" smtClean="0"/>
              <a:t>Preakness 1998</a:t>
            </a:r>
          </a:p>
          <a:p>
            <a:pPr lvl="1"/>
            <a:r>
              <a:rPr lang="en-US" dirty="0" smtClean="0"/>
              <a:t>Complex events:</a:t>
            </a:r>
          </a:p>
          <a:p>
            <a:pPr lvl="2"/>
            <a:r>
              <a:rPr lang="en-US" dirty="0" smtClean="0"/>
              <a:t>Plane clips cable wires in Italian resort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078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 </a:t>
            </a:r>
            <a:r>
              <a:rPr lang="en-US" dirty="0" smtClean="0"/>
              <a:t>Selection</a:t>
            </a:r>
            <a:endParaRPr lang="en-US" dirty="0"/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/>
              <a:t>Selection:</a:t>
            </a:r>
          </a:p>
          <a:p>
            <a:pPr lvl="1"/>
            <a:r>
              <a:rPr lang="en-US" dirty="0"/>
              <a:t>Some terms are truly useless</a:t>
            </a:r>
          </a:p>
          <a:p>
            <a:pPr lvl="2"/>
            <a:r>
              <a:rPr lang="en-US" dirty="0"/>
              <a:t>Too </a:t>
            </a:r>
            <a:r>
              <a:rPr lang="en-US" dirty="0" smtClean="0"/>
              <a:t>frequent: </a:t>
            </a:r>
          </a:p>
          <a:p>
            <a:pPr lvl="3"/>
            <a:r>
              <a:rPr lang="en-US" dirty="0"/>
              <a:t>A</a:t>
            </a:r>
            <a:r>
              <a:rPr lang="en-US" dirty="0" smtClean="0"/>
              <a:t>ppear in most documents</a:t>
            </a:r>
            <a:endParaRPr lang="en-US" dirty="0"/>
          </a:p>
          <a:p>
            <a:pPr lvl="2"/>
            <a:r>
              <a:rPr lang="en-US" dirty="0" smtClean="0"/>
              <a:t>Little/no semantic content</a:t>
            </a:r>
            <a:endParaRPr lang="en-US" dirty="0"/>
          </a:p>
          <a:p>
            <a:pPr lvl="3"/>
            <a:r>
              <a:rPr lang="en-US" dirty="0" smtClean="0"/>
              <a:t>Function words</a:t>
            </a:r>
            <a:endParaRPr lang="en-US" dirty="0"/>
          </a:p>
          <a:p>
            <a:pPr lvl="4"/>
            <a:r>
              <a:rPr lang="en-US" dirty="0" smtClean="0"/>
              <a:t>E.g</a:t>
            </a:r>
            <a:r>
              <a:rPr lang="en-US" dirty="0"/>
              <a:t>. the, a, and,</a:t>
            </a:r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99533990"/>
      </p:ext>
    </p:extLst>
  </p:cSld>
  <p:clrMapOvr>
    <a:masterClrMapping/>
  </p:clrMapOvr>
  <p:transition xmlns:p14="http://schemas.microsoft.com/office/powerpoint/2010/main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 </a:t>
            </a:r>
            <a:r>
              <a:rPr lang="en-US" dirty="0" smtClean="0"/>
              <a:t>Selection</a:t>
            </a:r>
            <a:endParaRPr lang="en-US" dirty="0"/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/>
              <a:t>Selection:</a:t>
            </a:r>
          </a:p>
          <a:p>
            <a:pPr lvl="1"/>
            <a:r>
              <a:rPr lang="en-US" dirty="0"/>
              <a:t>Some terms are truly useless</a:t>
            </a:r>
          </a:p>
          <a:p>
            <a:pPr lvl="2"/>
            <a:r>
              <a:rPr lang="en-US" dirty="0"/>
              <a:t>Too </a:t>
            </a:r>
            <a:r>
              <a:rPr lang="en-US" dirty="0" smtClean="0"/>
              <a:t>frequent: </a:t>
            </a:r>
          </a:p>
          <a:p>
            <a:pPr lvl="3"/>
            <a:r>
              <a:rPr lang="en-US" dirty="0"/>
              <a:t>A</a:t>
            </a:r>
            <a:r>
              <a:rPr lang="en-US" dirty="0" smtClean="0"/>
              <a:t>ppear in most documents</a:t>
            </a:r>
            <a:endParaRPr lang="en-US" dirty="0"/>
          </a:p>
          <a:p>
            <a:pPr lvl="2"/>
            <a:r>
              <a:rPr lang="en-US" dirty="0" smtClean="0"/>
              <a:t>Little/no semantic content</a:t>
            </a:r>
            <a:endParaRPr lang="en-US" dirty="0"/>
          </a:p>
          <a:p>
            <a:pPr lvl="3"/>
            <a:r>
              <a:rPr lang="en-US" dirty="0" smtClean="0"/>
              <a:t>Function words</a:t>
            </a:r>
            <a:endParaRPr lang="en-US" dirty="0"/>
          </a:p>
          <a:p>
            <a:pPr lvl="4"/>
            <a:r>
              <a:rPr lang="en-US" dirty="0" smtClean="0"/>
              <a:t>E.g</a:t>
            </a:r>
            <a:r>
              <a:rPr lang="en-US" dirty="0"/>
              <a:t>. the, a, and,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Indexing inefficiency:</a:t>
            </a:r>
          </a:p>
          <a:p>
            <a:pPr lvl="2"/>
            <a:r>
              <a:rPr lang="en-US" dirty="0" smtClean="0"/>
              <a:t>Store in inverted index: </a:t>
            </a:r>
          </a:p>
          <a:p>
            <a:pPr lvl="3"/>
            <a:r>
              <a:rPr lang="en-US" dirty="0" smtClean="0"/>
              <a:t>For each term, identify documents where it appears</a:t>
            </a:r>
          </a:p>
          <a:p>
            <a:pPr lvl="3"/>
            <a:r>
              <a:rPr lang="en-US" dirty="0" smtClean="0"/>
              <a:t>‘the’: every document is a candidate match</a:t>
            </a:r>
          </a:p>
        </p:txBody>
      </p:sp>
    </p:spTree>
    <p:extLst>
      <p:ext uri="{BB962C8B-B14F-4D97-AF65-F5344CB8AC3E}">
        <p14:creationId xmlns:p14="http://schemas.microsoft.com/office/powerpoint/2010/main" val="1576137975"/>
      </p:ext>
    </p:extLst>
  </p:cSld>
  <p:clrMapOvr>
    <a:masterClrMapping/>
  </p:clrMapOvr>
  <p:transition xmlns:p14="http://schemas.microsoft.com/office/powerpoint/2010/main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 </a:t>
            </a:r>
            <a:r>
              <a:rPr lang="en-US" dirty="0" smtClean="0"/>
              <a:t>Selection</a:t>
            </a:r>
            <a:endParaRPr lang="en-US" dirty="0"/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Selection:</a:t>
            </a:r>
          </a:p>
          <a:p>
            <a:pPr lvl="1"/>
            <a:r>
              <a:rPr lang="en-US" dirty="0"/>
              <a:t>Some terms are truly useless</a:t>
            </a:r>
          </a:p>
          <a:p>
            <a:pPr lvl="2"/>
            <a:r>
              <a:rPr lang="en-US" dirty="0"/>
              <a:t>Too </a:t>
            </a:r>
            <a:r>
              <a:rPr lang="en-US" dirty="0" smtClean="0"/>
              <a:t>frequent: </a:t>
            </a:r>
          </a:p>
          <a:p>
            <a:pPr lvl="3"/>
            <a:r>
              <a:rPr lang="en-US" dirty="0"/>
              <a:t>A</a:t>
            </a:r>
            <a:r>
              <a:rPr lang="en-US" dirty="0" smtClean="0"/>
              <a:t>ppear in most documents</a:t>
            </a:r>
            <a:endParaRPr lang="en-US" dirty="0"/>
          </a:p>
          <a:p>
            <a:pPr lvl="2"/>
            <a:r>
              <a:rPr lang="en-US" dirty="0" smtClean="0"/>
              <a:t>Little/no semantic content</a:t>
            </a:r>
            <a:endParaRPr lang="en-US" dirty="0"/>
          </a:p>
          <a:p>
            <a:pPr lvl="3"/>
            <a:r>
              <a:rPr lang="en-US" dirty="0" smtClean="0"/>
              <a:t>Function words</a:t>
            </a:r>
            <a:endParaRPr lang="en-US" dirty="0"/>
          </a:p>
          <a:p>
            <a:pPr lvl="4"/>
            <a:r>
              <a:rPr lang="en-US" dirty="0" smtClean="0"/>
              <a:t>E.g</a:t>
            </a:r>
            <a:r>
              <a:rPr lang="en-US" dirty="0"/>
              <a:t>. the, a, and,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Indexing inefficiency:</a:t>
            </a:r>
          </a:p>
          <a:p>
            <a:pPr lvl="2"/>
            <a:r>
              <a:rPr lang="en-US" dirty="0" smtClean="0"/>
              <a:t>Store in inverted index: </a:t>
            </a:r>
          </a:p>
          <a:p>
            <a:pPr lvl="3"/>
            <a:r>
              <a:rPr lang="en-US" dirty="0" smtClean="0"/>
              <a:t>For each term, identify documents where it appears</a:t>
            </a:r>
          </a:p>
          <a:p>
            <a:pPr lvl="3"/>
            <a:r>
              <a:rPr lang="en-US" dirty="0" smtClean="0"/>
              <a:t>‘the’: every document is a candidate match</a:t>
            </a:r>
          </a:p>
          <a:p>
            <a:r>
              <a:rPr lang="en-US" dirty="0" smtClean="0"/>
              <a:t>Remove ‘stop words’ based on list</a:t>
            </a:r>
          </a:p>
          <a:p>
            <a:pPr lvl="1"/>
            <a:r>
              <a:rPr lang="en-US" dirty="0" smtClean="0"/>
              <a:t>Usually document-frequency based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070071"/>
      </p:ext>
    </p:extLst>
  </p:cSld>
  <p:clrMapOvr>
    <a:masterClrMapping/>
  </p:clrMapOvr>
  <p:transition xmlns:p14="http://schemas.microsoft.com/office/powerpoint/2010/main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 </a:t>
            </a:r>
            <a:r>
              <a:rPr lang="en-US" dirty="0"/>
              <a:t>many surface forms for same </a:t>
            </a:r>
            <a:r>
              <a:rPr lang="en-US" dirty="0" smtClean="0"/>
              <a:t>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3775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 </a:t>
            </a:r>
            <a:r>
              <a:rPr lang="en-US" dirty="0"/>
              <a:t>many surface forms for same concepts</a:t>
            </a:r>
          </a:p>
          <a:p>
            <a:pPr lvl="1"/>
            <a:r>
              <a:rPr lang="en-US" dirty="0"/>
              <a:t>E.g. inflections of words: verb conjugations, </a:t>
            </a:r>
            <a:r>
              <a:rPr lang="en-US" dirty="0" smtClean="0"/>
              <a:t>plural</a:t>
            </a:r>
          </a:p>
          <a:p>
            <a:pPr lvl="2"/>
            <a:r>
              <a:rPr lang="en-US" dirty="0" smtClean="0"/>
              <a:t>Process, processing, processed </a:t>
            </a:r>
          </a:p>
          <a:p>
            <a:pPr lvl="2"/>
            <a:r>
              <a:rPr lang="en-US" dirty="0" smtClean="0"/>
              <a:t>Same concept, separated by inflection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02953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 </a:t>
            </a:r>
            <a:r>
              <a:rPr lang="en-US" dirty="0"/>
              <a:t>many surface forms for same concepts</a:t>
            </a:r>
          </a:p>
          <a:p>
            <a:pPr lvl="1"/>
            <a:r>
              <a:rPr lang="en-US" dirty="0"/>
              <a:t>E.g. inflections of words: verb conjugations, </a:t>
            </a:r>
            <a:r>
              <a:rPr lang="en-US" dirty="0" smtClean="0"/>
              <a:t>plural</a:t>
            </a:r>
          </a:p>
          <a:p>
            <a:pPr lvl="2"/>
            <a:r>
              <a:rPr lang="en-US" dirty="0" smtClean="0"/>
              <a:t>Process, processing, processed </a:t>
            </a:r>
          </a:p>
          <a:p>
            <a:pPr lvl="2"/>
            <a:r>
              <a:rPr lang="en-US" dirty="0" smtClean="0"/>
              <a:t>Same concept, separated by inflection</a:t>
            </a:r>
          </a:p>
          <a:p>
            <a:pPr lvl="2"/>
            <a:endParaRPr lang="en-US" dirty="0"/>
          </a:p>
          <a:p>
            <a:r>
              <a:rPr lang="en-US" dirty="0"/>
              <a:t>Stem terms: </a:t>
            </a:r>
            <a:endParaRPr lang="en-US" dirty="0" smtClean="0"/>
          </a:p>
          <a:p>
            <a:pPr lvl="1"/>
            <a:r>
              <a:rPr lang="en-US" dirty="0" smtClean="0"/>
              <a:t>Treat </a:t>
            </a:r>
            <a:r>
              <a:rPr lang="en-US" dirty="0"/>
              <a:t>all forms as same </a:t>
            </a:r>
            <a:r>
              <a:rPr lang="en-US" dirty="0" smtClean="0"/>
              <a:t>underlying</a:t>
            </a:r>
          </a:p>
          <a:p>
            <a:pPr lvl="2"/>
            <a:r>
              <a:rPr lang="en-US" dirty="0" smtClean="0"/>
              <a:t>E.g., ‘processing’ -&gt; ‘process’; ‘Beijing’ -&gt; ‘</a:t>
            </a:r>
            <a:r>
              <a:rPr lang="en-US" dirty="0" err="1" smtClean="0"/>
              <a:t>Beije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Issues: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5436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Too </a:t>
            </a:r>
            <a:r>
              <a:rPr lang="en-US" dirty="0"/>
              <a:t>many surface forms for same concepts</a:t>
            </a:r>
          </a:p>
          <a:p>
            <a:pPr lvl="1"/>
            <a:r>
              <a:rPr lang="en-US" dirty="0"/>
              <a:t>E.g. inflections of words: verb conjugations, </a:t>
            </a:r>
            <a:r>
              <a:rPr lang="en-US" dirty="0" smtClean="0"/>
              <a:t>plural</a:t>
            </a:r>
          </a:p>
          <a:p>
            <a:pPr lvl="2"/>
            <a:r>
              <a:rPr lang="en-US" dirty="0" smtClean="0"/>
              <a:t>Process, processing, processed </a:t>
            </a:r>
          </a:p>
          <a:p>
            <a:pPr lvl="2"/>
            <a:r>
              <a:rPr lang="en-US" dirty="0" smtClean="0"/>
              <a:t>Same concept, separated by inflection</a:t>
            </a:r>
          </a:p>
          <a:p>
            <a:pPr lvl="2"/>
            <a:endParaRPr lang="en-US" dirty="0"/>
          </a:p>
          <a:p>
            <a:r>
              <a:rPr lang="en-US" dirty="0"/>
              <a:t>Stem terms: </a:t>
            </a:r>
            <a:endParaRPr lang="en-US" dirty="0" smtClean="0"/>
          </a:p>
          <a:p>
            <a:pPr lvl="1"/>
            <a:r>
              <a:rPr lang="en-US" dirty="0" smtClean="0"/>
              <a:t>Treat </a:t>
            </a:r>
            <a:r>
              <a:rPr lang="en-US" dirty="0"/>
              <a:t>all forms as same </a:t>
            </a:r>
            <a:r>
              <a:rPr lang="en-US" dirty="0" smtClean="0"/>
              <a:t>underlying</a:t>
            </a:r>
          </a:p>
          <a:p>
            <a:pPr lvl="2"/>
            <a:r>
              <a:rPr lang="en-US" dirty="0" smtClean="0"/>
              <a:t>E.g., ‘processing’ -&gt; ‘process’; ‘Beijing’ -&gt; ‘</a:t>
            </a:r>
            <a:r>
              <a:rPr lang="en-US" dirty="0" err="1" smtClean="0"/>
              <a:t>Beije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Issues:</a:t>
            </a:r>
          </a:p>
          <a:p>
            <a:pPr lvl="1"/>
            <a:r>
              <a:rPr lang="en-US" dirty="0" smtClean="0"/>
              <a:t>Can be too aggressive</a:t>
            </a:r>
          </a:p>
          <a:p>
            <a:pPr lvl="2"/>
            <a:r>
              <a:rPr lang="en-US" dirty="0" smtClean="0"/>
              <a:t>AIDS, aids -&gt; aid; stock, stocks, stockings -&gt; stock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40776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594726" cy="4343400"/>
          </a:xfrm>
        </p:spPr>
        <p:txBody>
          <a:bodyPr/>
          <a:lstStyle/>
          <a:p>
            <a:r>
              <a:rPr lang="en-US" dirty="0" smtClean="0"/>
              <a:t>Basic measures:  Precision and Recall</a:t>
            </a:r>
          </a:p>
        </p:txBody>
      </p:sp>
    </p:spTree>
    <p:extLst>
      <p:ext uri="{BB962C8B-B14F-4D97-AF65-F5344CB8AC3E}">
        <p14:creationId xmlns:p14="http://schemas.microsoft.com/office/powerpoint/2010/main" val="354254785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594726" cy="4343400"/>
          </a:xfrm>
        </p:spPr>
        <p:txBody>
          <a:bodyPr/>
          <a:lstStyle/>
          <a:p>
            <a:r>
              <a:rPr lang="en-US" dirty="0" smtClean="0"/>
              <a:t>Basic measures:  Precision and Recall</a:t>
            </a:r>
          </a:p>
          <a:p>
            <a:r>
              <a:rPr lang="en-US" dirty="0" smtClean="0"/>
              <a:t>Relevance judgments:</a:t>
            </a:r>
          </a:p>
          <a:p>
            <a:pPr lvl="1"/>
            <a:r>
              <a:rPr lang="en-US" dirty="0" smtClean="0"/>
              <a:t>For a query, returned document is relevant or non-relevant</a:t>
            </a:r>
          </a:p>
          <a:p>
            <a:pPr lvl="2"/>
            <a:r>
              <a:rPr lang="en-US" dirty="0" smtClean="0"/>
              <a:t>Typically binary relevance: 0/1</a:t>
            </a:r>
          </a:p>
        </p:txBody>
      </p:sp>
    </p:spTree>
    <p:extLst>
      <p:ext uri="{BB962C8B-B14F-4D97-AF65-F5344CB8AC3E}">
        <p14:creationId xmlns:p14="http://schemas.microsoft.com/office/powerpoint/2010/main" val="30693505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594726" cy="4343400"/>
          </a:xfrm>
        </p:spPr>
        <p:txBody>
          <a:bodyPr/>
          <a:lstStyle/>
          <a:p>
            <a:r>
              <a:rPr lang="en-US" dirty="0" smtClean="0"/>
              <a:t>Basic measures:  Precision and Recall</a:t>
            </a:r>
          </a:p>
          <a:p>
            <a:r>
              <a:rPr lang="en-US" dirty="0" smtClean="0"/>
              <a:t>Relevance judgments:</a:t>
            </a:r>
          </a:p>
          <a:p>
            <a:pPr lvl="1"/>
            <a:r>
              <a:rPr lang="en-US" dirty="0" smtClean="0"/>
              <a:t>For a query, returned document is relevant or non-relevant</a:t>
            </a:r>
          </a:p>
          <a:p>
            <a:pPr lvl="2"/>
            <a:r>
              <a:rPr lang="en-US" dirty="0" smtClean="0"/>
              <a:t>Typically binary relevance: 0/1</a:t>
            </a:r>
          </a:p>
          <a:p>
            <a:pPr lvl="1"/>
            <a:r>
              <a:rPr lang="en-US" dirty="0" smtClean="0"/>
              <a:t>T: returned documents; U: true relevant documents</a:t>
            </a:r>
          </a:p>
          <a:p>
            <a:pPr lvl="1"/>
            <a:r>
              <a:rPr lang="en-US" dirty="0" smtClean="0"/>
              <a:t>R: returned relevant documents</a:t>
            </a:r>
          </a:p>
          <a:p>
            <a:pPr lvl="1"/>
            <a:r>
              <a:rPr lang="en-US" dirty="0" smtClean="0"/>
              <a:t>N: returned non-relevant documents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7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Challenges: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 answers:</a:t>
            </a:r>
          </a:p>
          <a:p>
            <a:pPr lvl="1"/>
            <a:r>
              <a:rPr lang="en-US" dirty="0" smtClean="0"/>
              <a:t>Not just nominal concepts</a:t>
            </a:r>
          </a:p>
          <a:p>
            <a:pPr lvl="1"/>
            <a:r>
              <a:rPr lang="en-US" dirty="0" smtClean="0"/>
              <a:t>Nominal events:</a:t>
            </a:r>
          </a:p>
          <a:p>
            <a:pPr lvl="2"/>
            <a:r>
              <a:rPr lang="en-US" dirty="0" smtClean="0"/>
              <a:t>Preakness 1998</a:t>
            </a:r>
          </a:p>
          <a:p>
            <a:pPr lvl="1"/>
            <a:r>
              <a:rPr lang="en-US" dirty="0" smtClean="0"/>
              <a:t>Complex events:</a:t>
            </a:r>
          </a:p>
          <a:p>
            <a:pPr lvl="2"/>
            <a:r>
              <a:rPr lang="en-US" dirty="0" smtClean="0"/>
              <a:t>Plane clips cable wires in Italian resort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Establish question context, constraints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70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594726" cy="4343400"/>
          </a:xfrm>
        </p:spPr>
        <p:txBody>
          <a:bodyPr/>
          <a:lstStyle/>
          <a:p>
            <a:r>
              <a:rPr lang="en-US" dirty="0" smtClean="0"/>
              <a:t>Basic measures:  Precision and Recall</a:t>
            </a:r>
          </a:p>
          <a:p>
            <a:r>
              <a:rPr lang="en-US" dirty="0" smtClean="0"/>
              <a:t>Relevance judgments:</a:t>
            </a:r>
          </a:p>
          <a:p>
            <a:pPr lvl="1"/>
            <a:r>
              <a:rPr lang="en-US" dirty="0" smtClean="0"/>
              <a:t>For a query, returned document is relevant or non-relevant</a:t>
            </a:r>
          </a:p>
          <a:p>
            <a:pPr lvl="2"/>
            <a:r>
              <a:rPr lang="en-US" dirty="0" smtClean="0"/>
              <a:t>Typically binary relevance: 0/1</a:t>
            </a:r>
          </a:p>
          <a:p>
            <a:pPr lvl="1"/>
            <a:r>
              <a:rPr lang="en-US" dirty="0" smtClean="0"/>
              <a:t>T: returned documents; U: true relevant documents</a:t>
            </a:r>
          </a:p>
          <a:p>
            <a:pPr lvl="1"/>
            <a:r>
              <a:rPr lang="en-US" dirty="0" smtClean="0"/>
              <a:t>R: returned relevant documents</a:t>
            </a:r>
          </a:p>
          <a:p>
            <a:pPr lvl="1"/>
            <a:r>
              <a:rPr lang="en-US" dirty="0" smtClean="0"/>
              <a:t>N: returned non-relevant documents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78662"/>
              </p:ext>
            </p:extLst>
          </p:nvPr>
        </p:nvGraphicFramePr>
        <p:xfrm>
          <a:off x="1329784" y="5037924"/>
          <a:ext cx="4132695" cy="1108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3" imgW="1752600" imgH="469900" progId="Equation.3">
                  <p:embed/>
                </p:oleObj>
              </mc:Choice>
              <mc:Fallback>
                <p:oleObj name="Equation" r:id="rId3" imgW="17526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9784" y="5037924"/>
                        <a:ext cx="4132695" cy="1108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190789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Issue: Ranked retrieval</a:t>
            </a:r>
          </a:p>
          <a:p>
            <a:pPr lvl="1"/>
            <a:r>
              <a:rPr lang="en-US" dirty="0" smtClean="0"/>
              <a:t>Return top 1K documents: ‘best’ first</a:t>
            </a:r>
          </a:p>
        </p:txBody>
      </p:sp>
    </p:spTree>
    <p:extLst>
      <p:ext uri="{BB962C8B-B14F-4D97-AF65-F5344CB8AC3E}">
        <p14:creationId xmlns:p14="http://schemas.microsoft.com/office/powerpoint/2010/main" val="157704123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Issue: Ranked retrieval</a:t>
            </a:r>
          </a:p>
          <a:p>
            <a:pPr lvl="1"/>
            <a:r>
              <a:rPr lang="en-US" dirty="0" smtClean="0"/>
              <a:t>Return top 1K documents: ‘best’ first</a:t>
            </a:r>
          </a:p>
          <a:p>
            <a:pPr lvl="1"/>
            <a:r>
              <a:rPr lang="en-US" dirty="0" smtClean="0"/>
              <a:t>10 relevant documents returned:</a:t>
            </a:r>
          </a:p>
        </p:txBody>
      </p:sp>
    </p:spTree>
    <p:extLst>
      <p:ext uri="{BB962C8B-B14F-4D97-AF65-F5344CB8AC3E}">
        <p14:creationId xmlns:p14="http://schemas.microsoft.com/office/powerpoint/2010/main" val="279998458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Issue: Ranked retrieval</a:t>
            </a:r>
          </a:p>
          <a:p>
            <a:pPr lvl="1"/>
            <a:r>
              <a:rPr lang="en-US" dirty="0" smtClean="0"/>
              <a:t>Return top 1K documents: ‘best’ first</a:t>
            </a:r>
          </a:p>
          <a:p>
            <a:pPr lvl="1"/>
            <a:r>
              <a:rPr lang="en-US" dirty="0" smtClean="0"/>
              <a:t>10 relevant documents returned:</a:t>
            </a:r>
          </a:p>
          <a:p>
            <a:pPr lvl="2"/>
            <a:r>
              <a:rPr lang="en-US" dirty="0" smtClean="0"/>
              <a:t>In first 10 positions?</a:t>
            </a:r>
          </a:p>
        </p:txBody>
      </p:sp>
    </p:spTree>
    <p:extLst>
      <p:ext uri="{BB962C8B-B14F-4D97-AF65-F5344CB8AC3E}">
        <p14:creationId xmlns:p14="http://schemas.microsoft.com/office/powerpoint/2010/main" val="23776825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Issue: Ranked retrieval</a:t>
            </a:r>
          </a:p>
          <a:p>
            <a:pPr lvl="1"/>
            <a:r>
              <a:rPr lang="en-US" dirty="0" smtClean="0"/>
              <a:t>Return top 1K documents: ‘best’ first</a:t>
            </a:r>
          </a:p>
          <a:p>
            <a:pPr lvl="1"/>
            <a:r>
              <a:rPr lang="en-US" dirty="0" smtClean="0"/>
              <a:t>10 relevant documents returned:</a:t>
            </a:r>
          </a:p>
          <a:p>
            <a:pPr lvl="2"/>
            <a:r>
              <a:rPr lang="en-US" dirty="0" smtClean="0"/>
              <a:t>In first 10 positions?</a:t>
            </a:r>
          </a:p>
          <a:p>
            <a:pPr lvl="2"/>
            <a:r>
              <a:rPr lang="en-US" dirty="0" smtClean="0"/>
              <a:t>In last 10 positions?</a:t>
            </a:r>
          </a:p>
        </p:txBody>
      </p:sp>
    </p:spTree>
    <p:extLst>
      <p:ext uri="{BB962C8B-B14F-4D97-AF65-F5344CB8AC3E}">
        <p14:creationId xmlns:p14="http://schemas.microsoft.com/office/powerpoint/2010/main" val="121058184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Issue: Ranked retrieval</a:t>
            </a:r>
          </a:p>
          <a:p>
            <a:pPr lvl="1"/>
            <a:r>
              <a:rPr lang="en-US" dirty="0" smtClean="0"/>
              <a:t>Return top 1K documents: ‘best’ first</a:t>
            </a:r>
          </a:p>
          <a:p>
            <a:pPr lvl="1"/>
            <a:r>
              <a:rPr lang="en-US" dirty="0" smtClean="0"/>
              <a:t>10 relevant documents returned:</a:t>
            </a:r>
          </a:p>
          <a:p>
            <a:pPr lvl="2"/>
            <a:r>
              <a:rPr lang="en-US" dirty="0" smtClean="0"/>
              <a:t>In first 10 positions?</a:t>
            </a:r>
          </a:p>
          <a:p>
            <a:pPr lvl="2"/>
            <a:r>
              <a:rPr lang="en-US" dirty="0" smtClean="0"/>
              <a:t>In last 10 positions?</a:t>
            </a:r>
          </a:p>
          <a:p>
            <a:pPr lvl="2"/>
            <a:r>
              <a:rPr lang="en-US" dirty="0" smtClean="0"/>
              <a:t>Score by precision and recall – which is better?</a:t>
            </a:r>
          </a:p>
        </p:txBody>
      </p:sp>
    </p:spTree>
    <p:extLst>
      <p:ext uri="{BB962C8B-B14F-4D97-AF65-F5344CB8AC3E}">
        <p14:creationId xmlns:p14="http://schemas.microsoft.com/office/powerpoint/2010/main" val="203360971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Issue: Ranked retrieval</a:t>
            </a:r>
          </a:p>
          <a:p>
            <a:pPr lvl="1"/>
            <a:r>
              <a:rPr lang="en-US" dirty="0" smtClean="0"/>
              <a:t>Return top 1K documents: ‘best’ first</a:t>
            </a:r>
          </a:p>
          <a:p>
            <a:pPr lvl="1"/>
            <a:r>
              <a:rPr lang="en-US" dirty="0" smtClean="0"/>
              <a:t>10 relevant documents returned:</a:t>
            </a:r>
          </a:p>
          <a:p>
            <a:pPr lvl="2"/>
            <a:r>
              <a:rPr lang="en-US" dirty="0" smtClean="0"/>
              <a:t>In first 10 positions?</a:t>
            </a:r>
          </a:p>
          <a:p>
            <a:pPr lvl="2"/>
            <a:r>
              <a:rPr lang="en-US" dirty="0" smtClean="0"/>
              <a:t>In last 10 positions?</a:t>
            </a:r>
          </a:p>
          <a:p>
            <a:pPr lvl="2"/>
            <a:r>
              <a:rPr lang="en-US" dirty="0" smtClean="0"/>
              <a:t>Score by precision and recall – which is better?</a:t>
            </a:r>
          </a:p>
          <a:p>
            <a:pPr lvl="3"/>
            <a:r>
              <a:rPr lang="en-US" dirty="0" smtClean="0"/>
              <a:t>Identical !!!</a:t>
            </a:r>
          </a:p>
          <a:p>
            <a:pPr lvl="3"/>
            <a:r>
              <a:rPr lang="en-US" dirty="0" smtClean="0"/>
              <a:t>Correspond to intuition?  NO!</a:t>
            </a:r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578478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Issue: Ranked retrieval</a:t>
            </a:r>
          </a:p>
          <a:p>
            <a:pPr lvl="1"/>
            <a:r>
              <a:rPr lang="en-US" dirty="0" smtClean="0"/>
              <a:t>Return top 1K documents: ‘best’ first</a:t>
            </a:r>
          </a:p>
          <a:p>
            <a:pPr lvl="1"/>
            <a:r>
              <a:rPr lang="en-US" dirty="0" smtClean="0"/>
              <a:t>10 relevant documents returned:</a:t>
            </a:r>
          </a:p>
          <a:p>
            <a:pPr lvl="2"/>
            <a:r>
              <a:rPr lang="en-US" dirty="0" smtClean="0"/>
              <a:t>In first 10 positions?</a:t>
            </a:r>
          </a:p>
          <a:p>
            <a:pPr lvl="2"/>
            <a:r>
              <a:rPr lang="en-US" dirty="0" smtClean="0"/>
              <a:t>In last 10 positions?</a:t>
            </a:r>
          </a:p>
          <a:p>
            <a:pPr lvl="2"/>
            <a:r>
              <a:rPr lang="en-US" dirty="0" smtClean="0"/>
              <a:t>Score by precision and recall – which is better?</a:t>
            </a:r>
          </a:p>
          <a:p>
            <a:pPr lvl="3"/>
            <a:r>
              <a:rPr lang="en-US" dirty="0" smtClean="0"/>
              <a:t>Identical !!!</a:t>
            </a:r>
          </a:p>
          <a:p>
            <a:pPr lvl="3"/>
            <a:r>
              <a:rPr lang="en-US" dirty="0" smtClean="0"/>
              <a:t>Correspond to intuition?  NO!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Need rank-sensitive measures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76050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Rank-specific P &amp;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fig 23.4.jpg" descr="fig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1447298"/>
            <a:ext cx="6573837" cy="545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10717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Rank-specific P &amp;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201131" cy="4343400"/>
          </a:xfrm>
        </p:spPr>
        <p:txBody>
          <a:bodyPr/>
          <a:lstStyle/>
          <a:p>
            <a:r>
              <a:rPr lang="en-US" dirty="0" err="1" smtClean="0"/>
              <a:t>Precision</a:t>
            </a:r>
            <a:r>
              <a:rPr lang="en-US" baseline="-25000" dirty="0" err="1" smtClean="0"/>
              <a:t>rank</a:t>
            </a:r>
            <a:r>
              <a:rPr lang="en-US" dirty="0" smtClean="0"/>
              <a:t>: based on fraction of </a:t>
            </a:r>
            <a:r>
              <a:rPr lang="en-US" dirty="0" err="1" smtClean="0"/>
              <a:t>reldocs</a:t>
            </a:r>
            <a:r>
              <a:rPr lang="en-US" dirty="0" smtClean="0"/>
              <a:t> at rank</a:t>
            </a:r>
          </a:p>
          <a:p>
            <a:r>
              <a:rPr lang="en-US" dirty="0" err="1" smtClean="0"/>
              <a:t>Recall</a:t>
            </a:r>
            <a:r>
              <a:rPr lang="en-US" baseline="-25000" dirty="0" err="1" smtClean="0"/>
              <a:t>rank</a:t>
            </a:r>
            <a:r>
              <a:rPr lang="en-US" dirty="0" smtClean="0"/>
              <a:t>:  similarly</a:t>
            </a:r>
          </a:p>
        </p:txBody>
      </p:sp>
    </p:spTree>
    <p:extLst>
      <p:ext uri="{BB962C8B-B14F-4D97-AF65-F5344CB8AC3E}">
        <p14:creationId xmlns:p14="http://schemas.microsoft.com/office/powerpoint/2010/main" val="2558787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1720</TotalTime>
  <Words>4010</Words>
  <Application>Microsoft Macintosh PowerPoint</Application>
  <PresentationFormat>On-screen Show (4:3)</PresentationFormat>
  <Paragraphs>787</Paragraphs>
  <Slides>115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115</vt:i4>
      </vt:variant>
    </vt:vector>
  </HeadingPairs>
  <TitlesOfParts>
    <vt:vector size="117" baseType="lpstr">
      <vt:lpstr>Breeze</vt:lpstr>
      <vt:lpstr>Equation</vt:lpstr>
      <vt:lpstr>Deep Processing QA &amp; Information Retrieval</vt:lpstr>
      <vt:lpstr>Roadmap</vt:lpstr>
      <vt:lpstr>PowerAnswer2</vt:lpstr>
      <vt:lpstr>Challenges: Co-reference</vt:lpstr>
      <vt:lpstr>Challenges: Co-reference</vt:lpstr>
      <vt:lpstr>Challenges: Events</vt:lpstr>
      <vt:lpstr>Challenges: Events</vt:lpstr>
      <vt:lpstr>Challenges: Events</vt:lpstr>
      <vt:lpstr>Challenges: Events</vt:lpstr>
      <vt:lpstr>Handling Question Series</vt:lpstr>
      <vt:lpstr>Handling Question Series</vt:lpstr>
      <vt:lpstr>Handling Question Series</vt:lpstr>
      <vt:lpstr>Handling Question Series</vt:lpstr>
      <vt:lpstr>Question Series Results</vt:lpstr>
      <vt:lpstr>Question Series Results</vt:lpstr>
      <vt:lpstr>Question Series Results</vt:lpstr>
      <vt:lpstr>Question Series Results</vt:lpstr>
      <vt:lpstr>Question Series Results</vt:lpstr>
      <vt:lpstr>Question Series Results</vt:lpstr>
      <vt:lpstr>PowerAnswer-2</vt:lpstr>
      <vt:lpstr>PowerAnswer-2</vt:lpstr>
      <vt:lpstr>PowerAnswer-2</vt:lpstr>
      <vt:lpstr>PowerAnswer-2</vt:lpstr>
      <vt:lpstr>PowerAnswer-2</vt:lpstr>
      <vt:lpstr>Web-Based Boosting</vt:lpstr>
      <vt:lpstr>Web-Based Boosting</vt:lpstr>
      <vt:lpstr>Web-Based Boosting</vt:lpstr>
      <vt:lpstr>Web-Based Boosting</vt:lpstr>
      <vt:lpstr>Web-Based Boosting</vt:lpstr>
      <vt:lpstr>Deep Processing:  Query/Answer Formulation </vt:lpstr>
      <vt:lpstr>Deep Processing:  Query/Answer Formulation </vt:lpstr>
      <vt:lpstr>Deep Processing:  Query/Answer Formulation </vt:lpstr>
      <vt:lpstr>Deep Processing:  Query/Answer Formulation </vt:lpstr>
      <vt:lpstr>Syntax to Logical Form</vt:lpstr>
      <vt:lpstr>Syntax to Logical Form</vt:lpstr>
      <vt:lpstr>Syntax to Logical Form</vt:lpstr>
      <vt:lpstr>Deep Processing: Answer Selection</vt:lpstr>
      <vt:lpstr>Deep Processing: Answer Selection</vt:lpstr>
      <vt:lpstr>Deep Processing: Answer Selection</vt:lpstr>
      <vt:lpstr>Deep Processing: Answer Selection</vt:lpstr>
      <vt:lpstr>Temporal Processing</vt:lpstr>
      <vt:lpstr>Temporal Processing</vt:lpstr>
      <vt:lpstr>Temporal Processing</vt:lpstr>
      <vt:lpstr>Temporal Processing</vt:lpstr>
      <vt:lpstr>Temporal Processing</vt:lpstr>
      <vt:lpstr>Results</vt:lpstr>
      <vt:lpstr>Matching Topics and Documents</vt:lpstr>
      <vt:lpstr>Matching Topics and Documents</vt:lpstr>
      <vt:lpstr>Information Retrieval Components</vt:lpstr>
      <vt:lpstr>Information Retrieval Components</vt:lpstr>
      <vt:lpstr>Information Retrieval Components</vt:lpstr>
      <vt:lpstr>Information Retrieval Components</vt:lpstr>
      <vt:lpstr>Information Retrieval Components</vt:lpstr>
      <vt:lpstr>Information Retrieval Components</vt:lpstr>
      <vt:lpstr>Information Retrieval Components</vt:lpstr>
      <vt:lpstr>Information Retrieval Architecture</vt:lpstr>
      <vt:lpstr>Vector Space Model</vt:lpstr>
      <vt:lpstr>Vector Space Model</vt:lpstr>
      <vt:lpstr>Vector Space Model</vt:lpstr>
      <vt:lpstr>Vector Space Model</vt:lpstr>
      <vt:lpstr>Vector Space Model</vt:lpstr>
      <vt:lpstr>Representation</vt:lpstr>
      <vt:lpstr>VSM Weights</vt:lpstr>
      <vt:lpstr>Vector Space Model (II)</vt:lpstr>
      <vt:lpstr>Vector Space Model</vt:lpstr>
      <vt:lpstr>Vector Similarity Computation</vt:lpstr>
      <vt:lpstr>Vector Similarity Computation</vt:lpstr>
      <vt:lpstr>Vector Similarity Computation</vt:lpstr>
      <vt:lpstr>Vector Similarity Computation</vt:lpstr>
      <vt:lpstr>Vector Similarity Computation</vt:lpstr>
      <vt:lpstr>Term Weighting Redux</vt:lpstr>
      <vt:lpstr>Term Weighting Redux</vt:lpstr>
      <vt:lpstr>Term Weighting Redux</vt:lpstr>
      <vt:lpstr>Term Weighting Redux</vt:lpstr>
      <vt:lpstr>Term Weighting Redux</vt:lpstr>
      <vt:lpstr>Tf-idf Similarity</vt:lpstr>
      <vt:lpstr>Term Selection</vt:lpstr>
      <vt:lpstr>Term Selection</vt:lpstr>
      <vt:lpstr>Term Selection</vt:lpstr>
      <vt:lpstr>Term Selection</vt:lpstr>
      <vt:lpstr>Term Selection</vt:lpstr>
      <vt:lpstr>Term Selection</vt:lpstr>
      <vt:lpstr>Term Creation</vt:lpstr>
      <vt:lpstr>Term Creation</vt:lpstr>
      <vt:lpstr>Term Creation</vt:lpstr>
      <vt:lpstr>Term Creation</vt:lpstr>
      <vt:lpstr>Evaluating IR</vt:lpstr>
      <vt:lpstr>Evaluating IR</vt:lpstr>
      <vt:lpstr>Evaluating IR</vt:lpstr>
      <vt:lpstr>Evaluating IR</vt:lpstr>
      <vt:lpstr>Evaluating IR</vt:lpstr>
      <vt:lpstr>Evaluating IR</vt:lpstr>
      <vt:lpstr>Evaluating IR</vt:lpstr>
      <vt:lpstr>Evaluating IR</vt:lpstr>
      <vt:lpstr>Evaluating IR</vt:lpstr>
      <vt:lpstr>Evaluating IR</vt:lpstr>
      <vt:lpstr>Evaluating IR</vt:lpstr>
      <vt:lpstr>Rank-specific P &amp; R</vt:lpstr>
      <vt:lpstr>Rank-specific P &amp; R</vt:lpstr>
      <vt:lpstr>Rank-specific P &amp; R</vt:lpstr>
      <vt:lpstr>Rank-specific P &amp; R</vt:lpstr>
      <vt:lpstr>Rank-specific P &amp; R</vt:lpstr>
      <vt:lpstr>Interpolated Precision</vt:lpstr>
      <vt:lpstr>Comparing Systems</vt:lpstr>
      <vt:lpstr>Mean Average Precision (MAP)</vt:lpstr>
      <vt:lpstr>Mean Average Precision (MAP)</vt:lpstr>
      <vt:lpstr>Mean Average Precision (MAP)</vt:lpstr>
      <vt:lpstr>Mean Average Precision (MAP)</vt:lpstr>
      <vt:lpstr>Mean Average Precision (MAP)</vt:lpstr>
      <vt:lpstr>Roadmap</vt:lpstr>
      <vt:lpstr>Retrieval Systems</vt:lpstr>
      <vt:lpstr>Retrieval System Basics</vt:lpstr>
      <vt:lpstr>Retrieval System Basics</vt:lpstr>
      <vt:lpstr>Example (I/L)</vt:lpstr>
      <vt:lpstr>Lucene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Gina-Anne Levow</dc:creator>
  <cp:lastModifiedBy>Gina-Anne Levow</cp:lastModifiedBy>
  <cp:revision>6</cp:revision>
  <cp:lastPrinted>2013-04-11T04:20:17Z</cp:lastPrinted>
  <dcterms:created xsi:type="dcterms:W3CDTF">2013-04-08T02:10:24Z</dcterms:created>
  <dcterms:modified xsi:type="dcterms:W3CDTF">2013-04-11T04:25:29Z</dcterms:modified>
</cp:coreProperties>
</file>