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28" r:id="rId61"/>
    <p:sldId id="329" r:id="rId62"/>
    <p:sldId id="330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FCF2A7-E0E8-6149-BC9C-4A226C599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310" y="1523999"/>
            <a:ext cx="7990802" cy="1724867"/>
          </a:xfrm>
        </p:spPr>
        <p:txBody>
          <a:bodyPr/>
          <a:lstStyle/>
          <a:p>
            <a:r>
              <a:rPr lang="en-US" dirty="0" smtClean="0"/>
              <a:t>Pseudo-relevance Feedback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&amp; Passage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April 16,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6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</a:t>
            </a:r>
            <a:r>
              <a:rPr lang="en-US" dirty="0" smtClean="0"/>
              <a:t>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6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9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Feedback expansion</a:t>
            </a:r>
          </a:p>
          <a:p>
            <a:pPr lvl="1"/>
            <a:r>
              <a:rPr lang="en-US" dirty="0"/>
              <a:t>Add terms that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should have appeared</a:t>
            </a:r>
            <a:r>
              <a:rPr lang="ja-JP" altLang="en-US" dirty="0" smtClean="0">
                <a:latin typeface="Arial"/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7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Techniques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apply to query or document</a:t>
            </a:r>
          </a:p>
          <a:p>
            <a:r>
              <a:rPr lang="en-US" dirty="0"/>
              <a:t>Thesaurus expansion</a:t>
            </a:r>
          </a:p>
          <a:p>
            <a:pPr lvl="1"/>
            <a:r>
              <a:rPr lang="en-US" dirty="0"/>
              <a:t>Use linguistic resource – thesaurus, </a:t>
            </a:r>
            <a:r>
              <a:rPr lang="en-US" dirty="0" err="1"/>
              <a:t>WordNet</a:t>
            </a:r>
            <a:r>
              <a:rPr lang="en-US" dirty="0"/>
              <a:t> – to add synonyms/related terms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Feedback expansion</a:t>
            </a:r>
          </a:p>
          <a:p>
            <a:pPr lvl="1"/>
            <a:r>
              <a:rPr lang="en-US" dirty="0"/>
              <a:t>Add terms that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should have appeared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/>
            <a:r>
              <a:rPr lang="en-US" dirty="0"/>
              <a:t>User interaction</a:t>
            </a:r>
          </a:p>
          <a:p>
            <a:pPr lvl="3"/>
            <a:r>
              <a:rPr lang="en-US" dirty="0"/>
              <a:t>Direct or relevance feedback</a:t>
            </a:r>
          </a:p>
          <a:p>
            <a:pPr lvl="2"/>
            <a:r>
              <a:rPr lang="en-US" dirty="0"/>
              <a:t>Automatic pseudo 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54902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6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2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Retrieve with original queries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Present results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Ask user to tag relevant/non-relevant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4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Refinement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Typical queries very short, ambiguous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Cat: animal/Unix command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more terms to disambiguate, improve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Relevance feedback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Retrieve with original queries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Present results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Ask user to tag relevant/non-relevant</a:t>
            </a:r>
          </a:p>
          <a:p>
            <a:pPr lvl="1">
              <a:lnSpc>
                <a:spcPct val="90000"/>
              </a:lnSpc>
            </a:pP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push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toward relevant vectors, away from </a:t>
            </a:r>
            <a:r>
              <a:rPr lang="en-US" sz="2000" dirty="0" smtClean="0"/>
              <a:t>non-relevant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Vector intuition: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Add vectors from relevant documents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Subtract vector from non-relevant documents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19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199" y="1600200"/>
            <a:ext cx="8084449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Rocchio</a:t>
            </a:r>
            <a:r>
              <a:rPr lang="en-US" dirty="0" smtClean="0"/>
              <a:t> expansion formula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l-GR" sz="2000" dirty="0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+</a:t>
            </a:r>
            <a:r>
              <a:rPr lang="el-GR" sz="2000" dirty="0">
                <a:cs typeface="Arial" charset="0"/>
              </a:rPr>
              <a:t>γ</a:t>
            </a:r>
            <a:r>
              <a:rPr lang="en-US" sz="2000" dirty="0">
                <a:cs typeface="Arial" charset="0"/>
              </a:rPr>
              <a:t>=1 (0.75,0.25)</a:t>
            </a:r>
            <a:r>
              <a:rPr lang="en-US" sz="2000" dirty="0" smtClean="0">
                <a:cs typeface="Arial" charset="0"/>
              </a:rPr>
              <a:t>;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cs typeface="Arial" charset="0"/>
              </a:rPr>
              <a:t>Amount of ‘push’ in either direction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R: # </a:t>
            </a:r>
            <a:r>
              <a:rPr lang="en-US" sz="2000" dirty="0" err="1" smtClean="0">
                <a:cs typeface="Arial" charset="0"/>
              </a:rPr>
              <a:t>rel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docs, </a:t>
            </a:r>
            <a:r>
              <a:rPr lang="en-US" sz="2000" dirty="0" smtClean="0">
                <a:cs typeface="Arial" charset="0"/>
              </a:rPr>
              <a:t>S: # non</a:t>
            </a:r>
            <a:r>
              <a:rPr lang="en-US" sz="2000" dirty="0">
                <a:cs typeface="Arial" charset="0"/>
              </a:rPr>
              <a:t>-</a:t>
            </a:r>
            <a:r>
              <a:rPr lang="en-US" sz="2000" dirty="0" err="1">
                <a:cs typeface="Arial" charset="0"/>
              </a:rPr>
              <a:t>rel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docs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cs typeface="Arial" charset="0"/>
              </a:rPr>
              <a:t>r: relevant document vectors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s</a:t>
            </a:r>
            <a:r>
              <a:rPr lang="en-US" sz="2000" dirty="0" smtClean="0">
                <a:cs typeface="Arial" charset="0"/>
              </a:rPr>
              <a:t>: non-relevant document vectors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Can significantly improve (though tricky to evaluate)</a:t>
            </a:r>
            <a:endParaRPr lang="en-US" dirty="0">
              <a:cs typeface="Arial" charset="0"/>
            </a:endParaRP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4524606"/>
              </p:ext>
            </p:extLst>
          </p:nvPr>
        </p:nvGraphicFramePr>
        <p:xfrm>
          <a:off x="1943100" y="2336800"/>
          <a:ext cx="40497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562100" imgH="482600" progId="Equation.3">
                  <p:embed/>
                </p:oleObj>
              </mc:Choice>
              <mc:Fallback>
                <p:oleObj name="Equation" r:id="rId3" imgW="1562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336800"/>
                        <a:ext cx="40497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482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128974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 in Retrieval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2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50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9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Use collection-based evidence: global or local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24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</p:txBody>
      </p:sp>
    </p:spTree>
    <p:extLst>
      <p:ext uri="{BB962C8B-B14F-4D97-AF65-F5344CB8AC3E}">
        <p14:creationId xmlns:p14="http://schemas.microsoft.com/office/powerpoint/2010/main" val="660071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</p:txBody>
      </p:sp>
    </p:spTree>
    <p:extLst>
      <p:ext uri="{BB962C8B-B14F-4D97-AF65-F5344CB8AC3E}">
        <p14:creationId xmlns:p14="http://schemas.microsoft.com/office/powerpoint/2010/main" val="2380654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</p:txBody>
      </p:sp>
    </p:spTree>
    <p:extLst>
      <p:ext uri="{BB962C8B-B14F-4D97-AF65-F5344CB8AC3E}">
        <p14:creationId xmlns:p14="http://schemas.microsoft.com/office/powerpoint/2010/main" val="3337393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  <a:p>
            <a:pPr lvl="1"/>
            <a:r>
              <a:rPr lang="en-US" dirty="0" smtClean="0"/>
              <a:t>Concept identifies context word documents</a:t>
            </a:r>
          </a:p>
          <a:p>
            <a:r>
              <a:rPr lang="en-US" dirty="0" smtClean="0"/>
              <a:t>Use query to retrieve 30 highest ranked concepts</a:t>
            </a:r>
          </a:p>
          <a:p>
            <a:pPr lvl="1"/>
            <a:r>
              <a:rPr lang="en-US" dirty="0" smtClean="0"/>
              <a:t>Add to query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29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591946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</p:txBody>
      </p:sp>
    </p:spTree>
    <p:extLst>
      <p:ext uri="{BB962C8B-B14F-4D97-AF65-F5344CB8AC3E}">
        <p14:creationId xmlns:p14="http://schemas.microsoft.com/office/powerpoint/2010/main" val="28821972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  <a:p>
            <a:r>
              <a:rPr lang="en-US" dirty="0" smtClean="0"/>
              <a:t>Specifically, </a:t>
            </a:r>
          </a:p>
          <a:p>
            <a:pPr lvl="1"/>
            <a:r>
              <a:rPr lang="en-US" dirty="0" smtClean="0"/>
              <a:t>Add 50 most frequent terms,</a:t>
            </a:r>
          </a:p>
          <a:p>
            <a:pPr lvl="1"/>
            <a:r>
              <a:rPr lang="en-US" dirty="0" smtClean="0"/>
              <a:t>10 most frequent ‘phrases’ – bigrams w/o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r>
              <a:rPr lang="en-US" dirty="0" smtClean="0"/>
              <a:t>Reweight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4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</a:t>
            </a:r>
            <a:r>
              <a:rPr lang="en-US" sz="2400" dirty="0" smtClean="0"/>
              <a:t>term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9952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1851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  <a:p>
            <a:r>
              <a:rPr lang="en-US" dirty="0" smtClean="0"/>
              <a:t>Relatively efficient</a:t>
            </a:r>
          </a:p>
          <a:p>
            <a:r>
              <a:rPr lang="en-US" dirty="0" smtClean="0"/>
              <a:t>Applies local search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5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+7.8%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29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+7.8%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</p:txBody>
      </p:sp>
    </p:spTree>
    <p:extLst>
      <p:ext uri="{BB962C8B-B14F-4D97-AF65-F5344CB8AC3E}">
        <p14:creationId xmlns:p14="http://schemas.microsoft.com/office/powerpoint/2010/main" val="3003414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</a:t>
            </a:r>
            <a:r>
              <a:rPr lang="en-US" dirty="0" smtClean="0"/>
              <a:t>+</a:t>
            </a:r>
            <a:r>
              <a:rPr lang="en-US" dirty="0" smtClean="0"/>
              <a:t>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</p:txBody>
      </p:sp>
    </p:spTree>
    <p:extLst>
      <p:ext uri="{BB962C8B-B14F-4D97-AF65-F5344CB8AC3E}">
        <p14:creationId xmlns:p14="http://schemas.microsoft.com/office/powerpoint/2010/main" val="2432245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</a:t>
            </a:r>
            <a:r>
              <a:rPr lang="en-US" smtClean="0"/>
              <a:t> 	+</a:t>
            </a:r>
            <a:r>
              <a:rPr lang="en-US" dirty="0" smtClean="0"/>
              <a:t>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  <a:p>
            <a:r>
              <a:rPr lang="en-US" dirty="0" smtClean="0"/>
              <a:t>Also sensitive to # terms added, #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63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2100"/>
            <a:ext cx="8042276" cy="6057146"/>
          </a:xfrm>
        </p:spPr>
        <p:txBody>
          <a:bodyPr/>
          <a:lstStyle/>
          <a:p>
            <a:r>
              <a:rPr lang="en-US" dirty="0" smtClean="0"/>
              <a:t>Global Analysis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Analysis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LCA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179" y="0"/>
            <a:ext cx="58928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379" y="2463800"/>
            <a:ext cx="5816600" cy="203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191" y="4495800"/>
            <a:ext cx="4823535" cy="1908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4471" y="6488668"/>
            <a:ext cx="798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different techniques used to create self-induced hypnosis?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164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Documents: wrong unit for QA</a:t>
            </a:r>
          </a:p>
          <a:p>
            <a:pPr lvl="1"/>
            <a:r>
              <a:rPr lang="en-US" dirty="0" smtClean="0"/>
              <a:t>Highly ranked documents</a:t>
            </a:r>
          </a:p>
          <a:p>
            <a:pPr lvl="2"/>
            <a:r>
              <a:rPr lang="en-US" dirty="0" smtClean="0"/>
              <a:t>High weight terms in common with query</a:t>
            </a:r>
          </a:p>
          <a:p>
            <a:pPr lvl="2"/>
            <a:r>
              <a:rPr lang="en-US" dirty="0" smtClean="0"/>
              <a:t>Not enough!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850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Documents: wrong unit for QA</a:t>
            </a:r>
          </a:p>
          <a:p>
            <a:pPr lvl="1"/>
            <a:r>
              <a:rPr lang="en-US" dirty="0" smtClean="0"/>
              <a:t>Highly ranked documents</a:t>
            </a:r>
          </a:p>
          <a:p>
            <a:pPr lvl="2"/>
            <a:r>
              <a:rPr lang="en-US" dirty="0" smtClean="0"/>
              <a:t>High weight terms in common with query</a:t>
            </a:r>
          </a:p>
          <a:p>
            <a:pPr lvl="2"/>
            <a:r>
              <a:rPr lang="en-US" dirty="0" smtClean="0"/>
              <a:t>Not enough!</a:t>
            </a:r>
          </a:p>
          <a:p>
            <a:pPr lvl="3"/>
            <a:r>
              <a:rPr lang="en-US" dirty="0" smtClean="0"/>
              <a:t>Matching terms scattered across document</a:t>
            </a:r>
          </a:p>
          <a:p>
            <a:pPr lvl="3"/>
            <a:r>
              <a:rPr lang="en-US" dirty="0" err="1" smtClean="0"/>
              <a:t>Vs</a:t>
            </a:r>
            <a:endParaRPr lang="en-US" dirty="0" smtClean="0"/>
          </a:p>
          <a:p>
            <a:pPr lvl="3"/>
            <a:r>
              <a:rPr lang="en-US" dirty="0" smtClean="0"/>
              <a:t>Matching terms concentrated in short span of document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From ranked doc list, select and </a:t>
            </a:r>
            <a:r>
              <a:rPr lang="en-US" dirty="0" err="1" smtClean="0"/>
              <a:t>rerank</a:t>
            </a:r>
            <a:r>
              <a:rPr lang="en-US" dirty="0" smtClean="0"/>
              <a:t> shorter spans</a:t>
            </a:r>
          </a:p>
          <a:p>
            <a:pPr lvl="1"/>
            <a:r>
              <a:rPr lang="en-US" dirty="0" smtClean="0"/>
              <a:t>Passage retrieval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66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3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term</a:t>
            </a:r>
          </a:p>
          <a:p>
            <a:pPr lvl="2"/>
            <a:r>
              <a:rPr lang="en-US" sz="2000" dirty="0" smtClean="0"/>
              <a:t>Mapping </a:t>
            </a:r>
            <a:r>
              <a:rPr lang="en-US" sz="2000" dirty="0"/>
              <a:t>techniques</a:t>
            </a:r>
          </a:p>
          <a:p>
            <a:pPr lvl="3"/>
            <a:r>
              <a:rPr lang="en-US" sz="1800" dirty="0"/>
              <a:t>Associate terms to concepts</a:t>
            </a:r>
          </a:p>
          <a:p>
            <a:pPr lvl="4"/>
            <a:r>
              <a:rPr lang="en-US" sz="1800" dirty="0"/>
              <a:t>Aspect models, stemming</a:t>
            </a:r>
          </a:p>
        </p:txBody>
      </p:sp>
    </p:spTree>
    <p:extLst>
      <p:ext uri="{BB962C8B-B14F-4D97-AF65-F5344CB8AC3E}">
        <p14:creationId xmlns:p14="http://schemas.microsoft.com/office/powerpoint/2010/main" val="1355400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04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r>
              <a:rPr lang="en-US" dirty="0" smtClean="0"/>
              <a:t>Want answers!</a:t>
            </a:r>
          </a:p>
        </p:txBody>
      </p:sp>
    </p:spTree>
    <p:extLst>
      <p:ext uri="{BB962C8B-B14F-4D97-AF65-F5344CB8AC3E}">
        <p14:creationId xmlns:p14="http://schemas.microsoft.com/office/powerpoint/2010/main" val="27817079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r>
              <a:rPr lang="en-US" dirty="0" smtClean="0"/>
              <a:t>Want answers!</a:t>
            </a:r>
          </a:p>
          <a:p>
            <a:pPr lvl="2"/>
            <a:r>
              <a:rPr lang="en-US" dirty="0" smtClean="0"/>
              <a:t>Answer type matching</a:t>
            </a:r>
          </a:p>
          <a:p>
            <a:pPr lvl="3"/>
            <a:r>
              <a:rPr lang="en-US" dirty="0" smtClean="0"/>
              <a:t>Restricted Named Entity Recognition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41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3058" cy="4343400"/>
          </a:xfrm>
        </p:spPr>
        <p:txBody>
          <a:bodyPr/>
          <a:lstStyle/>
          <a:p>
            <a:r>
              <a:rPr lang="en-US" dirty="0" smtClean="0"/>
              <a:t>Goal: Select passages most likely to contain answer</a:t>
            </a:r>
          </a:p>
          <a:p>
            <a:r>
              <a:rPr lang="en-US" dirty="0" smtClean="0"/>
              <a:t>Factors in </a:t>
            </a:r>
            <a:r>
              <a:rPr lang="en-US" dirty="0" err="1" smtClean="0"/>
              <a:t>reranking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Document rank</a:t>
            </a:r>
          </a:p>
          <a:p>
            <a:pPr lvl="1"/>
            <a:r>
              <a:rPr lang="en-US" dirty="0" smtClean="0"/>
              <a:t>Want answers!</a:t>
            </a:r>
          </a:p>
          <a:p>
            <a:pPr lvl="2"/>
            <a:r>
              <a:rPr lang="en-US" dirty="0" smtClean="0"/>
              <a:t>Answer type matching</a:t>
            </a:r>
          </a:p>
          <a:p>
            <a:pPr lvl="3"/>
            <a:r>
              <a:rPr lang="en-US" dirty="0" smtClean="0"/>
              <a:t>Restricted Named Entity Recognition</a:t>
            </a:r>
          </a:p>
          <a:p>
            <a:pPr lvl="1"/>
            <a:r>
              <a:rPr lang="en-US" dirty="0" smtClean="0"/>
              <a:t>Question match:</a:t>
            </a:r>
          </a:p>
          <a:p>
            <a:pPr lvl="2"/>
            <a:r>
              <a:rPr lang="en-US" dirty="0" smtClean="0"/>
              <a:t>Question term overlap</a:t>
            </a:r>
          </a:p>
          <a:p>
            <a:pPr lvl="2"/>
            <a:r>
              <a:rPr lang="en-US" b="1" dirty="0" smtClean="0"/>
              <a:t>Span</a:t>
            </a:r>
            <a:r>
              <a:rPr lang="en-US" dirty="0" smtClean="0"/>
              <a:t> overlap: N-gram, longest common sub-span</a:t>
            </a:r>
          </a:p>
          <a:p>
            <a:pPr lvl="2"/>
            <a:r>
              <a:rPr lang="en-US" dirty="0" smtClean="0"/>
              <a:t>Query term </a:t>
            </a:r>
            <a:r>
              <a:rPr lang="en-US" b="1" dirty="0" smtClean="0"/>
              <a:t>density: </a:t>
            </a:r>
            <a:r>
              <a:rPr lang="en-US" dirty="0" smtClean="0"/>
              <a:t>short spans w/more </a:t>
            </a:r>
            <a:r>
              <a:rPr lang="en-US" dirty="0" err="1" smtClean="0"/>
              <a:t>qterms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732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Quantitative Evaluation of Passage </a:t>
            </a:r>
            <a:r>
              <a:rPr lang="en-US" dirty="0" smtClean="0"/>
              <a:t>Retrieval for QA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Tellex</a:t>
            </a:r>
            <a:r>
              <a:rPr lang="en-US" dirty="0" smtClean="0"/>
              <a:t> et al.</a:t>
            </a:r>
          </a:p>
          <a:p>
            <a:r>
              <a:rPr lang="en-US" dirty="0" smtClean="0"/>
              <a:t>Compare alternative passage ranking approaches</a:t>
            </a:r>
          </a:p>
          <a:p>
            <a:pPr lvl="1"/>
            <a:r>
              <a:rPr lang="en-US" dirty="0" smtClean="0"/>
              <a:t>8 different strategies + voting ranker	</a:t>
            </a:r>
          </a:p>
          <a:p>
            <a:r>
              <a:rPr lang="en-US" dirty="0" smtClean="0"/>
              <a:t>Assess interaction with document retrieval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813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</p:txBody>
      </p:sp>
    </p:spTree>
    <p:extLst>
      <p:ext uri="{BB962C8B-B14F-4D97-AF65-F5344CB8AC3E}">
        <p14:creationId xmlns:p14="http://schemas.microsoft.com/office/powerpoint/2010/main" val="19371359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  <a:p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Boolean + Vector Space retrieval</a:t>
            </a:r>
          </a:p>
          <a:p>
            <a:pPr lvl="1"/>
            <a:r>
              <a:rPr lang="en-US" dirty="0" smtClean="0"/>
              <a:t>Results Boolean retrieval RANKED by </a:t>
            </a:r>
            <a:r>
              <a:rPr lang="en-US" dirty="0" err="1" smtClean="0"/>
              <a:t>tf-idf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Little control over hit list</a:t>
            </a:r>
          </a:p>
        </p:txBody>
      </p:sp>
    </p:spTree>
    <p:extLst>
      <p:ext uri="{BB962C8B-B14F-4D97-AF65-F5344CB8AC3E}">
        <p14:creationId xmlns:p14="http://schemas.microsoft.com/office/powerpoint/2010/main" val="37355736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</a:t>
            </a:r>
          </a:p>
          <a:p>
            <a:pPr lvl="1"/>
            <a:r>
              <a:rPr lang="en-US" dirty="0" smtClean="0"/>
              <a:t>Developed at NIST</a:t>
            </a:r>
          </a:p>
          <a:p>
            <a:pPr lvl="1"/>
            <a:r>
              <a:rPr lang="en-US" dirty="0" smtClean="0"/>
              <a:t>Vector Space retrieval system</a:t>
            </a:r>
          </a:p>
          <a:p>
            <a:pPr lvl="1"/>
            <a:r>
              <a:rPr lang="en-US" dirty="0" smtClean="0"/>
              <a:t>Optimized weighting scheme</a:t>
            </a:r>
          </a:p>
          <a:p>
            <a:r>
              <a:rPr lang="en-US" dirty="0" err="1" smtClean="0"/>
              <a:t>Lucene</a:t>
            </a:r>
            <a:endParaRPr lang="en-US" dirty="0" smtClean="0"/>
          </a:p>
          <a:p>
            <a:pPr lvl="1"/>
            <a:r>
              <a:rPr lang="en-US" dirty="0" smtClean="0"/>
              <a:t>Boolean + Vector Space retrieval</a:t>
            </a:r>
          </a:p>
          <a:p>
            <a:pPr lvl="1"/>
            <a:r>
              <a:rPr lang="en-US" dirty="0" smtClean="0"/>
              <a:t>Results Boolean retrieval RANKED by </a:t>
            </a:r>
            <a:r>
              <a:rPr lang="en-US" dirty="0" err="1" smtClean="0"/>
              <a:t>tf-idf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Little control over hit list</a:t>
            </a:r>
          </a:p>
          <a:p>
            <a:r>
              <a:rPr lang="en-US" dirty="0" smtClean="0"/>
              <a:t>Oracle: NIST-provided list of relevant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284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1704655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  <a:p>
            <a:r>
              <a:rPr lang="en-US" dirty="0" smtClean="0"/>
              <a:t>MITRE:</a:t>
            </a:r>
          </a:p>
          <a:p>
            <a:pPr lvl="1"/>
            <a:r>
              <a:rPr lang="en-US" dirty="0" smtClean="0"/>
              <a:t>Simplest reasonable approach: baseline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Factor: Term overlap count</a:t>
            </a:r>
          </a:p>
        </p:txBody>
      </p:sp>
    </p:spTree>
    <p:extLst>
      <p:ext uri="{BB962C8B-B14F-4D97-AF65-F5344CB8AC3E}">
        <p14:creationId xmlns:p14="http://schemas.microsoft.com/office/powerpoint/2010/main" val="347283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All approaches operate on term matching</a:t>
            </a:r>
          </a:p>
          <a:p>
            <a:pPr lvl="1"/>
            <a:r>
              <a:rPr lang="en-US" sz="2400" dirty="0"/>
              <a:t>If a synonym, rather than original term, is used, approach </a:t>
            </a:r>
            <a:r>
              <a:rPr lang="en-US" sz="2400" dirty="0" smtClean="0"/>
              <a:t>can fail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Develop more robust techniques</a:t>
            </a:r>
          </a:p>
          <a:p>
            <a:pPr lvl="1"/>
            <a:r>
              <a:rPr lang="en-US" sz="2400" dirty="0"/>
              <a:t>Match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concept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rather than term</a:t>
            </a:r>
          </a:p>
          <a:p>
            <a:pPr lvl="2"/>
            <a:r>
              <a:rPr lang="en-US" sz="2000" dirty="0" smtClean="0"/>
              <a:t>Mapping </a:t>
            </a:r>
            <a:r>
              <a:rPr lang="en-US" sz="2000" dirty="0"/>
              <a:t>techniques</a:t>
            </a:r>
          </a:p>
          <a:p>
            <a:pPr lvl="3"/>
            <a:r>
              <a:rPr lang="en-US" sz="1800" dirty="0"/>
              <a:t>Associate terms to concepts</a:t>
            </a:r>
          </a:p>
          <a:p>
            <a:pPr lvl="4"/>
            <a:r>
              <a:rPr lang="en-US" sz="1800" dirty="0"/>
              <a:t>Aspect models, </a:t>
            </a:r>
            <a:r>
              <a:rPr lang="en-US" sz="1800" dirty="0" smtClean="0"/>
              <a:t>stemming</a:t>
            </a:r>
          </a:p>
          <a:p>
            <a:pPr lvl="2"/>
            <a:r>
              <a:rPr lang="en-US" dirty="0"/>
              <a:t>Expansion approaches</a:t>
            </a:r>
          </a:p>
          <a:p>
            <a:pPr lvl="3"/>
            <a:r>
              <a:rPr lang="en-US" dirty="0"/>
              <a:t>Add in related terms to enhance matching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879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983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Eight different systems used in QA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Factors</a:t>
            </a:r>
          </a:p>
          <a:p>
            <a:r>
              <a:rPr lang="en-US" dirty="0" smtClean="0"/>
              <a:t>MITRE:</a:t>
            </a:r>
          </a:p>
          <a:p>
            <a:pPr lvl="1"/>
            <a:r>
              <a:rPr lang="en-US" dirty="0" smtClean="0"/>
              <a:t>Simplest reasonable approach: baseline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Factor: Term overlap count</a:t>
            </a:r>
          </a:p>
          <a:p>
            <a:r>
              <a:rPr lang="en-US" dirty="0" err="1" smtClean="0"/>
              <a:t>MITRE+stemming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Factor: stemmed term overlap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532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Okapi bm25</a:t>
            </a:r>
          </a:p>
          <a:p>
            <a:pPr lvl="1"/>
            <a:r>
              <a:rPr lang="en-US" dirty="0" smtClean="0"/>
              <a:t>Unit: fixed width sliding window</a:t>
            </a:r>
          </a:p>
          <a:p>
            <a:pPr lvl="1"/>
            <a:r>
              <a:rPr lang="en-US" dirty="0" smtClean="0"/>
              <a:t>Factor: 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k1=2.0; b=0.75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96466"/>
              </p:ext>
            </p:extLst>
          </p:nvPr>
        </p:nvGraphicFramePr>
        <p:xfrm>
          <a:off x="2328333" y="2374899"/>
          <a:ext cx="63304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3048000" imgH="660400" progId="Equation.3">
                  <p:embed/>
                </p:oleObj>
              </mc:Choice>
              <mc:Fallback>
                <p:oleObj name="Equation" r:id="rId3" imgW="30480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333" y="2374899"/>
                        <a:ext cx="63304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67663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 smtClean="0"/>
              <a:t>Comparing Passage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Okapi bm25</a:t>
            </a:r>
          </a:p>
          <a:p>
            <a:pPr lvl="1"/>
            <a:r>
              <a:rPr lang="en-US" dirty="0" smtClean="0"/>
              <a:t>Unit: fixed width sliding window</a:t>
            </a:r>
          </a:p>
          <a:p>
            <a:pPr lvl="1"/>
            <a:r>
              <a:rPr lang="en-US" dirty="0" smtClean="0"/>
              <a:t>Factor: 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k1=2.0; b=0.75</a:t>
            </a:r>
          </a:p>
          <a:p>
            <a:r>
              <a:rPr lang="en-US" dirty="0" err="1" smtClean="0"/>
              <a:t>MultiText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Window starting and ending with query term</a:t>
            </a:r>
          </a:p>
          <a:p>
            <a:pPr lvl="1"/>
            <a:r>
              <a:rPr lang="en-US" dirty="0" smtClean="0"/>
              <a:t>Factor: </a:t>
            </a:r>
          </a:p>
          <a:p>
            <a:pPr lvl="2"/>
            <a:r>
              <a:rPr lang="en-US" dirty="0" smtClean="0"/>
              <a:t>Sum of IDFs of matching query terms</a:t>
            </a:r>
          </a:p>
          <a:p>
            <a:pPr lvl="2"/>
            <a:r>
              <a:rPr lang="en-US" dirty="0" smtClean="0"/>
              <a:t>Length based measure * </a:t>
            </a:r>
            <a:r>
              <a:rPr lang="en-US" dirty="0"/>
              <a:t>Number of matching terms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607349"/>
              </p:ext>
            </p:extLst>
          </p:nvPr>
        </p:nvGraphicFramePr>
        <p:xfrm>
          <a:off x="2328333" y="2374899"/>
          <a:ext cx="63304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048000" imgH="660400" progId="Equation.3">
                  <p:embed/>
                </p:oleObj>
              </mc:Choice>
              <mc:Fallback>
                <p:oleObj name="Equation" r:id="rId3" imgW="3048000" imgH="660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8333" y="2374899"/>
                        <a:ext cx="63304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44976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56058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IBM:</a:t>
            </a:r>
          </a:p>
          <a:p>
            <a:pPr lvl="1"/>
            <a:r>
              <a:rPr lang="en-US" dirty="0" smtClean="0"/>
              <a:t>Fixed passage length</a:t>
            </a:r>
          </a:p>
          <a:p>
            <a:pPr lvl="1"/>
            <a:r>
              <a:rPr lang="en-US" dirty="0" smtClean="0"/>
              <a:t>Sum of:</a:t>
            </a:r>
          </a:p>
          <a:p>
            <a:pPr lvl="2"/>
            <a:r>
              <a:rPr lang="en-US" dirty="0" smtClean="0"/>
              <a:t>Matching words measure: Sum of </a:t>
            </a:r>
            <a:r>
              <a:rPr lang="en-US" dirty="0" err="1" smtClean="0"/>
              <a:t>idfs</a:t>
            </a:r>
            <a:r>
              <a:rPr lang="en-US" dirty="0" smtClean="0"/>
              <a:t> of overlap terms</a:t>
            </a:r>
          </a:p>
          <a:p>
            <a:pPr lvl="2"/>
            <a:r>
              <a:rPr lang="en-US" dirty="0" smtClean="0"/>
              <a:t>Thesaurus match measure: 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question </a:t>
            </a:r>
            <a:r>
              <a:rPr lang="en-US" dirty="0" err="1" smtClean="0"/>
              <a:t>wds</a:t>
            </a:r>
            <a:r>
              <a:rPr lang="en-US" dirty="0" smtClean="0"/>
              <a:t> with synonyms  in document</a:t>
            </a:r>
          </a:p>
          <a:p>
            <a:pPr lvl="2"/>
            <a:r>
              <a:rPr lang="en-US" dirty="0" err="1" smtClean="0"/>
              <a:t>Mis</a:t>
            </a:r>
            <a:r>
              <a:rPr lang="en-US" dirty="0" smtClean="0"/>
              <a:t>-match words measure:</a:t>
            </a:r>
          </a:p>
          <a:p>
            <a:pPr lvl="3"/>
            <a:r>
              <a:rPr lang="en-US" dirty="0" smtClean="0"/>
              <a:t> Sum of </a:t>
            </a:r>
            <a:r>
              <a:rPr lang="en-US" dirty="0" err="1" smtClean="0"/>
              <a:t>idfs</a:t>
            </a:r>
            <a:r>
              <a:rPr lang="en-US" dirty="0" smtClean="0"/>
              <a:t> of questions </a:t>
            </a:r>
            <a:r>
              <a:rPr lang="en-US" dirty="0" err="1" smtClean="0"/>
              <a:t>wds</a:t>
            </a:r>
            <a:r>
              <a:rPr lang="en-US" dirty="0" smtClean="0"/>
              <a:t> NOT in document</a:t>
            </a:r>
          </a:p>
          <a:p>
            <a:pPr lvl="2"/>
            <a:r>
              <a:rPr lang="en-US" dirty="0" smtClean="0"/>
              <a:t>Dispersion measure: # words b/t matching query terms</a:t>
            </a:r>
          </a:p>
          <a:p>
            <a:pPr lvl="2"/>
            <a:r>
              <a:rPr lang="en-US" dirty="0" smtClean="0"/>
              <a:t>Cluster word measure: longest common substring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147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361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n (=3) sentences</a:t>
            </a:r>
          </a:p>
          <a:p>
            <a:pPr lvl="1"/>
            <a:r>
              <a:rPr lang="en-US" dirty="0" smtClean="0"/>
              <a:t>Factor: Match words by literal, stem, or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endParaRPr lang="en-US" dirty="0" smtClean="0"/>
          </a:p>
          <a:p>
            <a:pPr lvl="2"/>
            <a:r>
              <a:rPr lang="en-US" dirty="0" smtClean="0"/>
              <a:t>Sum of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matched terms</a:t>
            </a:r>
          </a:p>
          <a:p>
            <a:pPr lvl="3"/>
            <a:r>
              <a:rPr lang="en-US" dirty="0" smtClean="0"/>
              <a:t>Density weight score * overlap count, where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970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361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Unit: n (=3) sentences</a:t>
            </a:r>
          </a:p>
          <a:p>
            <a:pPr lvl="1"/>
            <a:r>
              <a:rPr lang="en-US" dirty="0" smtClean="0"/>
              <a:t>Factor: Match words by literal, stem, or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</a:t>
            </a:r>
            <a:endParaRPr lang="en-US" dirty="0" smtClean="0"/>
          </a:p>
          <a:p>
            <a:pPr lvl="2"/>
            <a:r>
              <a:rPr lang="en-US" dirty="0" smtClean="0"/>
              <a:t>Sum of</a:t>
            </a:r>
          </a:p>
          <a:p>
            <a:pPr lvl="3"/>
            <a:r>
              <a:rPr lang="en-US" dirty="0" smtClean="0"/>
              <a:t>Sum of </a:t>
            </a:r>
            <a:r>
              <a:rPr lang="en-US" dirty="0" err="1" smtClean="0"/>
              <a:t>idfs</a:t>
            </a:r>
            <a:r>
              <a:rPr lang="en-US" dirty="0" smtClean="0"/>
              <a:t> of matched terms</a:t>
            </a:r>
          </a:p>
          <a:p>
            <a:pPr lvl="3"/>
            <a:r>
              <a:rPr lang="en-US" dirty="0" smtClean="0"/>
              <a:t>Density weight score * overlap count, where</a:t>
            </a:r>
          </a:p>
          <a:p>
            <a:pPr lvl="4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942987"/>
              </p:ext>
            </p:extLst>
          </p:nvPr>
        </p:nvGraphicFramePr>
        <p:xfrm>
          <a:off x="1841499" y="3981449"/>
          <a:ext cx="6632227" cy="169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540000" imgH="647700" progId="Equation.3">
                  <p:embed/>
                </p:oleObj>
              </mc:Choice>
              <mc:Fallback>
                <p:oleObj name="Equation" r:id="rId3" imgW="2540000" imgH="647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1499" y="3981449"/>
                        <a:ext cx="6632227" cy="169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3440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Alicante:</a:t>
            </a:r>
          </a:p>
          <a:p>
            <a:pPr lvl="1"/>
            <a:r>
              <a:rPr lang="en-US" dirty="0" smtClean="0"/>
              <a:t>Unit: n (= 6) sentences</a:t>
            </a:r>
          </a:p>
          <a:p>
            <a:pPr lvl="1"/>
            <a:r>
              <a:rPr lang="en-US" dirty="0" smtClean="0"/>
              <a:t>Factor: non-length normalized cosine similarity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633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34892" cy="1336956"/>
          </a:xfrm>
        </p:spPr>
        <p:txBody>
          <a:bodyPr/>
          <a:lstStyle/>
          <a:p>
            <a:r>
              <a:rPr lang="en-US" dirty="0"/>
              <a:t>Comparing Passage Retrieval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Alicante:</a:t>
            </a:r>
          </a:p>
          <a:p>
            <a:pPr lvl="1"/>
            <a:r>
              <a:rPr lang="en-US" dirty="0" smtClean="0"/>
              <a:t>Unit: n (= 6) sentences</a:t>
            </a:r>
          </a:p>
          <a:p>
            <a:pPr lvl="1"/>
            <a:r>
              <a:rPr lang="en-US" dirty="0" smtClean="0"/>
              <a:t>Factor: non-length normalized cosine similarity</a:t>
            </a:r>
          </a:p>
          <a:p>
            <a:endParaRPr lang="en-US" dirty="0"/>
          </a:p>
          <a:p>
            <a:r>
              <a:rPr lang="en-US" dirty="0" smtClean="0"/>
              <a:t>ISI:</a:t>
            </a:r>
          </a:p>
          <a:p>
            <a:pPr lvl="1"/>
            <a:r>
              <a:rPr lang="en-US" dirty="0" smtClean="0"/>
              <a:t>Unit: sentence</a:t>
            </a:r>
          </a:p>
          <a:p>
            <a:pPr lvl="1"/>
            <a:r>
              <a:rPr lang="en-US" dirty="0" smtClean="0"/>
              <a:t>Factors: weighted sum of</a:t>
            </a:r>
          </a:p>
          <a:p>
            <a:pPr lvl="2"/>
            <a:r>
              <a:rPr lang="en-US" dirty="0" smtClean="0"/>
              <a:t>Proper name match, query term match, stemmed match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956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PRISE:</a:t>
            </a:r>
          </a:p>
          <a:p>
            <a:pPr lvl="2"/>
            <a:r>
              <a:rPr lang="en-US" dirty="0" smtClean="0"/>
              <a:t>Query: Verbatim </a:t>
            </a:r>
            <a:r>
              <a:rPr lang="en-US" dirty="0" err="1" smtClean="0"/>
              <a:t>quesiton</a:t>
            </a:r>
            <a:endParaRPr lang="en-US" dirty="0" smtClean="0"/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Query: Conjunctive </a:t>
            </a:r>
            <a:r>
              <a:rPr lang="en-US" dirty="0" err="1" smtClean="0"/>
              <a:t>boolean</a:t>
            </a:r>
            <a:r>
              <a:rPr lang="en-US" dirty="0" smtClean="0"/>
              <a:t> query (stopped)</a:t>
            </a:r>
          </a:p>
        </p:txBody>
      </p:sp>
    </p:spTree>
    <p:extLst>
      <p:ext uri="{BB962C8B-B14F-4D97-AF65-F5344CB8AC3E}">
        <p14:creationId xmlns:p14="http://schemas.microsoft.com/office/powerpoint/2010/main" val="12104588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PRISE:</a:t>
            </a:r>
          </a:p>
          <a:p>
            <a:pPr lvl="2"/>
            <a:r>
              <a:rPr lang="en-US" dirty="0" smtClean="0"/>
              <a:t>Query: Verbatim </a:t>
            </a:r>
            <a:r>
              <a:rPr lang="en-US" dirty="0" err="1" smtClean="0"/>
              <a:t>quesiton</a:t>
            </a:r>
            <a:endParaRPr lang="en-US" dirty="0" smtClean="0"/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Query: Conjunctive </a:t>
            </a:r>
            <a:r>
              <a:rPr lang="en-US" dirty="0" err="1" smtClean="0"/>
              <a:t>boolean</a:t>
            </a:r>
            <a:r>
              <a:rPr lang="en-US" dirty="0" smtClean="0"/>
              <a:t> query (stopped)</a:t>
            </a:r>
          </a:p>
          <a:p>
            <a:r>
              <a:rPr lang="en-US" dirty="0" smtClean="0"/>
              <a:t>Passage retrieval: 1000 word passages</a:t>
            </a:r>
          </a:p>
          <a:p>
            <a:pPr lvl="1"/>
            <a:r>
              <a:rPr lang="en-US" dirty="0" smtClean="0"/>
              <a:t>Uses top 200 retrieved docs</a:t>
            </a:r>
          </a:p>
          <a:p>
            <a:pPr lvl="1"/>
            <a:r>
              <a:rPr lang="en-US" dirty="0" smtClean="0"/>
              <a:t>Find best passage in each doc</a:t>
            </a:r>
          </a:p>
          <a:p>
            <a:pPr lvl="1"/>
            <a:r>
              <a:rPr lang="en-US" dirty="0" smtClean="0"/>
              <a:t>Return up to 20 passages</a:t>
            </a:r>
          </a:p>
          <a:p>
            <a:pPr lvl="2"/>
            <a:r>
              <a:rPr lang="en-US" dirty="0" smtClean="0"/>
              <a:t>Ignores original doc rank, retrieval score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6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</a:t>
            </a:r>
            <a:r>
              <a:rPr lang="en-US" sz="2800" dirty="0" smtClean="0"/>
              <a:t>concepts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5667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681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Litkowski</a:t>
            </a:r>
            <a:r>
              <a:rPr lang="en-US" dirty="0" smtClean="0"/>
              <a:t> pattern files:</a:t>
            </a:r>
          </a:p>
          <a:p>
            <a:pPr lvl="1"/>
            <a:r>
              <a:rPr lang="en-US" dirty="0" smtClean="0"/>
              <a:t>Derived from NIST relevance judgments on systems</a:t>
            </a:r>
          </a:p>
          <a:p>
            <a:pPr lvl="1"/>
            <a:r>
              <a:rPr lang="en-US" dirty="0" smtClean="0"/>
              <a:t>Format:</a:t>
            </a:r>
          </a:p>
          <a:p>
            <a:pPr lvl="2"/>
            <a:r>
              <a:rPr lang="en-US" dirty="0" err="1" smtClean="0"/>
              <a:t>Qid</a:t>
            </a:r>
            <a:r>
              <a:rPr lang="en-US" dirty="0" smtClean="0"/>
              <a:t> </a:t>
            </a:r>
            <a:r>
              <a:rPr lang="en-US" dirty="0" err="1" smtClean="0"/>
              <a:t>answer_pattern</a:t>
            </a:r>
            <a:r>
              <a:rPr lang="en-US" dirty="0" smtClean="0"/>
              <a:t> </a:t>
            </a:r>
            <a:r>
              <a:rPr lang="en-US" dirty="0" err="1" smtClean="0"/>
              <a:t>doc_list</a:t>
            </a:r>
            <a:endParaRPr lang="en-US" dirty="0" smtClean="0"/>
          </a:p>
          <a:p>
            <a:pPr lvl="3"/>
            <a:r>
              <a:rPr lang="en-US" dirty="0" smtClean="0"/>
              <a:t>Passage where </a:t>
            </a:r>
            <a:r>
              <a:rPr lang="en-US" dirty="0" err="1" smtClean="0"/>
              <a:t>answer_pattern</a:t>
            </a:r>
            <a:r>
              <a:rPr lang="en-US" dirty="0" smtClean="0"/>
              <a:t> matches is correct </a:t>
            </a:r>
          </a:p>
          <a:p>
            <a:pPr lvl="4"/>
            <a:r>
              <a:rPr lang="en-US" dirty="0" smtClean="0"/>
              <a:t>If it appears in one of the documents in the list</a:t>
            </a:r>
          </a:p>
          <a:p>
            <a:r>
              <a:rPr lang="en-US" dirty="0" smtClean="0"/>
              <a:t>MRR scoring</a:t>
            </a:r>
          </a:p>
          <a:p>
            <a:pPr lvl="1"/>
            <a:r>
              <a:rPr lang="en-US" dirty="0"/>
              <a:t>Strict: Matching pattern in official document</a:t>
            </a:r>
          </a:p>
          <a:p>
            <a:pPr lvl="1"/>
            <a:r>
              <a:rPr lang="en-US" dirty="0"/>
              <a:t>Lenient: Matching pattern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786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Patterns</a:t>
            </a:r>
            <a:endParaRPr lang="en-US" dirty="0"/>
          </a:p>
          <a:p>
            <a:pPr lvl="2"/>
            <a:r>
              <a:rPr lang="de-DE" dirty="0"/>
              <a:t>1894 (190|249|416|440)(\s|\-)</a:t>
            </a:r>
            <a:r>
              <a:rPr lang="de-DE" dirty="0" err="1"/>
              <a:t>million</a:t>
            </a:r>
            <a:r>
              <a:rPr lang="de-DE" dirty="0"/>
              <a:t>(\s|\-)</a:t>
            </a:r>
            <a:r>
              <a:rPr lang="de-DE" dirty="0" err="1"/>
              <a:t>miles</a:t>
            </a:r>
            <a:r>
              <a:rPr lang="de-DE" dirty="0"/>
              <a:t>? APW19980705.0043 NYT19990923.0315 NYT19990923.0365 NYT20000131.0402 NYT19981212.0029 </a:t>
            </a:r>
          </a:p>
          <a:p>
            <a:pPr lvl="2"/>
            <a:r>
              <a:rPr lang="de-DE" dirty="0"/>
              <a:t>1894 700-million-kilometer APW19980705.0043 </a:t>
            </a:r>
          </a:p>
          <a:p>
            <a:pPr lvl="2"/>
            <a:r>
              <a:rPr lang="de-DE" dirty="0"/>
              <a:t>1894 416 - </a:t>
            </a:r>
            <a:r>
              <a:rPr lang="de-DE" dirty="0" err="1"/>
              <a:t>million</a:t>
            </a:r>
            <a:r>
              <a:rPr lang="de-DE" dirty="0"/>
              <a:t> - </a:t>
            </a:r>
            <a:r>
              <a:rPr lang="de-DE" dirty="0" err="1"/>
              <a:t>mile</a:t>
            </a:r>
            <a:r>
              <a:rPr lang="de-DE" dirty="0"/>
              <a:t> </a:t>
            </a:r>
            <a:r>
              <a:rPr lang="de-DE" dirty="0" smtClean="0"/>
              <a:t>NYT19981211.0308</a:t>
            </a:r>
          </a:p>
          <a:p>
            <a:pPr lvl="1"/>
            <a:r>
              <a:rPr lang="de-DE" dirty="0" err="1" smtClean="0"/>
              <a:t>Ranked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passages</a:t>
            </a:r>
            <a:endParaRPr lang="en-US" dirty="0"/>
          </a:p>
          <a:p>
            <a:pPr lvl="2"/>
            <a:r>
              <a:rPr lang="en-US" dirty="0"/>
              <a:t>1894 0 APW19980601.0000 the </a:t>
            </a:r>
            <a:r>
              <a:rPr lang="en-US" dirty="0" err="1"/>
              <a:t>casta</a:t>
            </a:r>
            <a:r>
              <a:rPr lang="en-US" dirty="0"/>
              <a:t> way </a:t>
            </a:r>
            <a:r>
              <a:rPr lang="en-US" dirty="0" err="1"/>
              <a:t>weas</a:t>
            </a:r>
            <a:endParaRPr lang="en-US" dirty="0"/>
          </a:p>
          <a:p>
            <a:pPr lvl="2"/>
            <a:r>
              <a:rPr lang="en-US" dirty="0"/>
              <a:t>1894 0 APW19980601.0000 440 million miles </a:t>
            </a:r>
          </a:p>
          <a:p>
            <a:pPr lvl="2"/>
            <a:r>
              <a:rPr lang="en-US" dirty="0"/>
              <a:t>1894 0 APW19980705.0043 440 million miles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760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MRR</a:t>
            </a:r>
          </a:p>
          <a:p>
            <a:pPr lvl="1"/>
            <a:r>
              <a:rPr lang="en-US" dirty="0" smtClean="0"/>
              <a:t>Strict: Matching pattern in official document</a:t>
            </a:r>
          </a:p>
          <a:p>
            <a:pPr lvl="1"/>
            <a:r>
              <a:rPr lang="en-US" dirty="0" smtClean="0"/>
              <a:t>Lenient: Matching pattern</a:t>
            </a:r>
          </a:p>
          <a:p>
            <a:r>
              <a:rPr lang="en-US" dirty="0" smtClean="0"/>
              <a:t>Percentage of questions with NO correct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602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MRR</a:t>
            </a:r>
          </a:p>
          <a:p>
            <a:pPr lvl="1"/>
            <a:r>
              <a:rPr lang="en-US" dirty="0" smtClean="0"/>
              <a:t>Strict: Matching pattern in official document</a:t>
            </a:r>
          </a:p>
          <a:p>
            <a:pPr lvl="1"/>
            <a:r>
              <a:rPr lang="en-US" dirty="0" smtClean="0"/>
              <a:t>Lenient: Matching pattern</a:t>
            </a:r>
          </a:p>
          <a:p>
            <a:r>
              <a:rPr lang="en-US" dirty="0" smtClean="0"/>
              <a:t>Percentage of questions with NO correct answers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4" y="3513667"/>
            <a:ext cx="7811559" cy="336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958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on Oracle Docs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49"/>
          <a:stretch/>
        </p:blipFill>
        <p:spPr/>
      </p:pic>
    </p:spTree>
    <p:extLst>
      <p:ext uri="{BB962C8B-B14F-4D97-AF65-F5344CB8AC3E}">
        <p14:creationId xmlns:p14="http://schemas.microsoft.com/office/powerpoint/2010/main" val="9583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</p:txBody>
      </p:sp>
    </p:spTree>
    <p:extLst>
      <p:ext uri="{BB962C8B-B14F-4D97-AF65-F5344CB8AC3E}">
        <p14:creationId xmlns:p14="http://schemas.microsoft.com/office/powerpoint/2010/main" val="12236773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Higher precision, fewer correct, but higher MRR</a:t>
            </a:r>
          </a:p>
        </p:txBody>
      </p:sp>
    </p:spTree>
    <p:extLst>
      <p:ext uri="{BB962C8B-B14F-4D97-AF65-F5344CB8AC3E}">
        <p14:creationId xmlns:p14="http://schemas.microsoft.com/office/powerpoint/2010/main" val="13888000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PRISE:</a:t>
            </a:r>
          </a:p>
          <a:p>
            <a:pPr lvl="1"/>
            <a:r>
              <a:rPr lang="en-US" dirty="0" smtClean="0"/>
              <a:t>Higher recall, more correct answers</a:t>
            </a:r>
          </a:p>
          <a:p>
            <a:r>
              <a:rPr lang="en-US" dirty="0" err="1" smtClean="0"/>
              <a:t>Lucene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Higher precision, fewer correct, but higher MRR</a:t>
            </a:r>
          </a:p>
          <a:p>
            <a:r>
              <a:rPr lang="en-US" dirty="0" smtClean="0"/>
              <a:t>Best systems:</a:t>
            </a:r>
          </a:p>
          <a:p>
            <a:pPr lvl="1"/>
            <a:r>
              <a:rPr lang="en-US" dirty="0" smtClean="0"/>
              <a:t>IBM, ISI, </a:t>
            </a:r>
            <a:r>
              <a:rPr lang="en-US" dirty="0" err="1" smtClean="0"/>
              <a:t>SiteQ</a:t>
            </a:r>
            <a:endParaRPr lang="en-US" dirty="0" smtClean="0"/>
          </a:p>
          <a:p>
            <a:pPr lvl="1"/>
            <a:r>
              <a:rPr lang="en-US" dirty="0" smtClean="0"/>
              <a:t>Relatively insensitive to retrieval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103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5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54962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Significant differences for PRISE, Oracle</a:t>
            </a:r>
          </a:p>
          <a:p>
            <a:pPr lvl="1"/>
            <a:r>
              <a:rPr lang="en-US" dirty="0" smtClean="0"/>
              <a:t>Not significant for </a:t>
            </a:r>
            <a:r>
              <a:rPr lang="en-US" dirty="0" err="1" smtClean="0"/>
              <a:t>Lucene</a:t>
            </a:r>
            <a:r>
              <a:rPr lang="en-US" dirty="0"/>
              <a:t> </a:t>
            </a:r>
            <a:r>
              <a:rPr lang="en-US" dirty="0" smtClean="0"/>
              <a:t>-&gt; boost recall</a:t>
            </a:r>
          </a:p>
        </p:txBody>
      </p:sp>
    </p:spTree>
    <p:extLst>
      <p:ext uri="{BB962C8B-B14F-4D97-AF65-F5344CB8AC3E}">
        <p14:creationId xmlns:p14="http://schemas.microsoft.com/office/powerpoint/2010/main" val="8915141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4892" cy="4343400"/>
          </a:xfrm>
        </p:spPr>
        <p:txBody>
          <a:bodyPr/>
          <a:lstStyle/>
          <a:p>
            <a:r>
              <a:rPr lang="en-US" dirty="0" smtClean="0"/>
              <a:t>Retrieval:</a:t>
            </a:r>
          </a:p>
          <a:p>
            <a:pPr lvl="1"/>
            <a:r>
              <a:rPr lang="en-US" dirty="0" smtClean="0"/>
              <a:t>Boolean systems (e.g. </a:t>
            </a:r>
            <a:r>
              <a:rPr lang="en-US" dirty="0" err="1" smtClean="0"/>
              <a:t>Lucene</a:t>
            </a:r>
            <a:r>
              <a:rPr lang="en-US" dirty="0" smtClean="0"/>
              <a:t>) competitive, good MRR</a:t>
            </a:r>
          </a:p>
          <a:p>
            <a:pPr lvl="2"/>
            <a:r>
              <a:rPr lang="en-US" dirty="0" smtClean="0"/>
              <a:t>Boolean systems usually worse on ad-hoc</a:t>
            </a:r>
          </a:p>
          <a:p>
            <a:pPr lvl="2"/>
            <a:endParaRPr lang="en-US" dirty="0"/>
          </a:p>
          <a:p>
            <a:r>
              <a:rPr lang="en-US" dirty="0" smtClean="0"/>
              <a:t>Passage retrieval:</a:t>
            </a:r>
          </a:p>
          <a:p>
            <a:pPr lvl="1"/>
            <a:r>
              <a:rPr lang="en-US" dirty="0" smtClean="0"/>
              <a:t>Significant differences for PRISE, Oracle</a:t>
            </a:r>
          </a:p>
          <a:p>
            <a:pPr lvl="1"/>
            <a:r>
              <a:rPr lang="en-US" dirty="0" smtClean="0"/>
              <a:t>Not significant for </a:t>
            </a:r>
            <a:r>
              <a:rPr lang="en-US" dirty="0" err="1" smtClean="0"/>
              <a:t>Lucene</a:t>
            </a:r>
            <a:r>
              <a:rPr lang="en-US" dirty="0"/>
              <a:t> </a:t>
            </a:r>
            <a:r>
              <a:rPr lang="en-US" dirty="0" smtClean="0"/>
              <a:t>-&gt; boost recall</a:t>
            </a:r>
          </a:p>
          <a:p>
            <a:r>
              <a:rPr lang="en-US" dirty="0" smtClean="0"/>
              <a:t>Techniques: Density-based scoring improves</a:t>
            </a:r>
          </a:p>
          <a:p>
            <a:pPr lvl="1"/>
            <a:r>
              <a:rPr lang="en-US" dirty="0" smtClean="0"/>
              <a:t>Variants: proper name exact, cluster, density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924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322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pPr lvl="1"/>
            <a:r>
              <a:rPr lang="en-US" dirty="0" smtClean="0"/>
              <a:t>After stopping -&gt; ‘ulcer’</a:t>
            </a:r>
          </a:p>
          <a:p>
            <a:pPr lvl="1"/>
            <a:r>
              <a:rPr lang="en-US" dirty="0" smtClean="0"/>
              <a:t>Match doesn’t help</a:t>
            </a:r>
          </a:p>
        </p:txBody>
      </p:sp>
    </p:spTree>
    <p:extLst>
      <p:ext uri="{BB962C8B-B14F-4D97-AF65-F5344CB8AC3E}">
        <p14:creationId xmlns:p14="http://schemas.microsoft.com/office/powerpoint/2010/main" val="42201552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‘What is an ulcer?’	</a:t>
            </a:r>
          </a:p>
          <a:p>
            <a:pPr lvl="1"/>
            <a:r>
              <a:rPr lang="en-US" dirty="0" smtClean="0"/>
              <a:t>After stopping -&gt; ‘ulcer’</a:t>
            </a:r>
          </a:p>
          <a:p>
            <a:pPr lvl="1"/>
            <a:r>
              <a:rPr lang="en-US" dirty="0" smtClean="0"/>
              <a:t>Match doesn’t help</a:t>
            </a:r>
          </a:p>
          <a:p>
            <a:pPr lvl="1"/>
            <a:r>
              <a:rPr lang="en-US" dirty="0" smtClean="0"/>
              <a:t>Need question type!!</a:t>
            </a:r>
          </a:p>
          <a:p>
            <a:r>
              <a:rPr lang="en-US" dirty="0" smtClean="0"/>
              <a:t>Missing relations</a:t>
            </a:r>
          </a:p>
          <a:p>
            <a:pPr lvl="1"/>
            <a:r>
              <a:rPr lang="en-US" dirty="0" smtClean="0"/>
              <a:t>‘What is the highest dam?’</a:t>
            </a:r>
          </a:p>
          <a:p>
            <a:pPr lvl="2"/>
            <a:r>
              <a:rPr lang="en-US" dirty="0" smtClean="0"/>
              <a:t>Passages match ‘highest’ and ‘dam’ – but not together</a:t>
            </a:r>
          </a:p>
          <a:p>
            <a:pPr lvl="1"/>
            <a:r>
              <a:rPr lang="en-US" dirty="0" smtClean="0"/>
              <a:t>Include syntax?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9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  <a:p>
            <a:r>
              <a:rPr lang="en-US" sz="2800" dirty="0"/>
              <a:t>Aspect models</a:t>
            </a:r>
          </a:p>
          <a:p>
            <a:pPr lvl="1"/>
            <a:r>
              <a:rPr lang="en-US" sz="2400" dirty="0"/>
              <a:t>Matrix representations typically very </a:t>
            </a:r>
            <a:r>
              <a:rPr lang="en-US" sz="2400" dirty="0" smtClean="0"/>
              <a:t>sparse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85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Compression Techniques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Reduce surface term variation to concepts</a:t>
            </a:r>
          </a:p>
          <a:p>
            <a:r>
              <a:rPr lang="en-US" sz="2800" dirty="0"/>
              <a:t>Stemming</a:t>
            </a:r>
          </a:p>
          <a:p>
            <a:pPr lvl="1"/>
            <a:endParaRPr lang="en-US" sz="2000" dirty="0"/>
          </a:p>
          <a:p>
            <a:r>
              <a:rPr lang="en-US" sz="2800" dirty="0"/>
              <a:t>Aspect models</a:t>
            </a:r>
          </a:p>
          <a:p>
            <a:pPr lvl="1"/>
            <a:r>
              <a:rPr lang="en-US" sz="2400" dirty="0"/>
              <a:t>Matrix representations typically very sparse</a:t>
            </a:r>
          </a:p>
          <a:p>
            <a:pPr lvl="1"/>
            <a:r>
              <a:rPr lang="en-US" sz="2400" dirty="0"/>
              <a:t>Reduce dimensionality to small # key aspects</a:t>
            </a:r>
          </a:p>
          <a:p>
            <a:pPr lvl="2"/>
            <a:r>
              <a:rPr lang="en-US" sz="2000" dirty="0"/>
              <a:t>Mapping contextually similar terms together</a:t>
            </a:r>
          </a:p>
          <a:p>
            <a:pPr lvl="2"/>
            <a:r>
              <a:rPr lang="en-US" sz="2000" dirty="0" smtClean="0"/>
              <a:t>Latent </a:t>
            </a:r>
            <a:r>
              <a:rPr lang="en-US" sz="2000" dirty="0"/>
              <a:t>semantic analysis</a:t>
            </a:r>
          </a:p>
        </p:txBody>
      </p:sp>
    </p:spTree>
    <p:extLst>
      <p:ext uri="{BB962C8B-B14F-4D97-AF65-F5344CB8AC3E}">
        <p14:creationId xmlns:p14="http://schemas.microsoft.com/office/powerpoint/2010/main" val="120986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</TotalTime>
  <Words>2285</Words>
  <Application>Microsoft Macintosh PowerPoint</Application>
  <PresentationFormat>On-screen Show (4:3)</PresentationFormat>
  <Paragraphs>513</Paragraphs>
  <Slides>74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6" baseType="lpstr">
      <vt:lpstr>Breeze</vt:lpstr>
      <vt:lpstr>Equation</vt:lpstr>
      <vt:lpstr>Pseudo-relevance Feedback      &amp; Passage Retrieval</vt:lpstr>
      <vt:lpstr>Major Issue in Retrieval</vt:lpstr>
      <vt:lpstr>Major Issue</vt:lpstr>
      <vt:lpstr>Major Issue</vt:lpstr>
      <vt:lpstr>Major Issue</vt:lpstr>
      <vt:lpstr>Compression Techniques</vt:lpstr>
      <vt:lpstr>Compression Techniques</vt:lpstr>
      <vt:lpstr>Compression Techniques</vt:lpstr>
      <vt:lpstr>Compression Techniques</vt:lpstr>
      <vt:lpstr>Expansion Techniques</vt:lpstr>
      <vt:lpstr>Expansion Techniques</vt:lpstr>
      <vt:lpstr>Expansion Techniques</vt:lpstr>
      <vt:lpstr>Expansion Techniques</vt:lpstr>
      <vt:lpstr>Query Refinement</vt:lpstr>
      <vt:lpstr>Query Refinement</vt:lpstr>
      <vt:lpstr>Query Refinement</vt:lpstr>
      <vt:lpstr>Query Refinement</vt:lpstr>
      <vt:lpstr>Relevance Feedback</vt:lpstr>
      <vt:lpstr>Collection-based  Query Expansion</vt:lpstr>
      <vt:lpstr>Collection-based  Query Expansion</vt:lpstr>
      <vt:lpstr>Collection-based  Query Expansion</vt:lpstr>
      <vt:lpstr>Collection-based  Query Expansion</vt:lpstr>
      <vt:lpstr>Global Analysis</vt:lpstr>
      <vt:lpstr>Global Analysis</vt:lpstr>
      <vt:lpstr>Global Analysis</vt:lpstr>
      <vt:lpstr>Global Analysis</vt:lpstr>
      <vt:lpstr>Local Analysis</vt:lpstr>
      <vt:lpstr>Local Analysis</vt:lpstr>
      <vt:lpstr>Local Analysis</vt:lpstr>
      <vt:lpstr>Local Context Analysis</vt:lpstr>
      <vt:lpstr>Local Context Analysis</vt:lpstr>
      <vt:lpstr>Experimental Contrasts</vt:lpstr>
      <vt:lpstr>Experimental Contrasts</vt:lpstr>
      <vt:lpstr>Experimental Contrasts</vt:lpstr>
      <vt:lpstr>Experimental Contrasts</vt:lpstr>
      <vt:lpstr>PowerPoint Presentation</vt:lpstr>
      <vt:lpstr>Passage Retrieval</vt:lpstr>
      <vt:lpstr>Passage Retrieval</vt:lpstr>
      <vt:lpstr>Passage Ranking</vt:lpstr>
      <vt:lpstr>Passage Ranking</vt:lpstr>
      <vt:lpstr>Passage Ranking</vt:lpstr>
      <vt:lpstr>Passage Ranking</vt:lpstr>
      <vt:lpstr>Passage Ranking</vt:lpstr>
      <vt:lpstr>Quantitative Evaluation of Passage Retrieval for QA</vt:lpstr>
      <vt:lpstr>Comparative IR Systems</vt:lpstr>
      <vt:lpstr>Comparative IR Systems</vt:lpstr>
      <vt:lpstr>Comparative IR Systems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Comparing Passage Retrieval</vt:lpstr>
      <vt:lpstr>Experiments</vt:lpstr>
      <vt:lpstr>Experiments</vt:lpstr>
      <vt:lpstr>Pattern Matching</vt:lpstr>
      <vt:lpstr>Pattern Matching</vt:lpstr>
      <vt:lpstr>Examples</vt:lpstr>
      <vt:lpstr>Evaluation </vt:lpstr>
      <vt:lpstr>Evaluation </vt:lpstr>
      <vt:lpstr>Evaluation on Oracle Docs</vt:lpstr>
      <vt:lpstr>Overall</vt:lpstr>
      <vt:lpstr>Overall</vt:lpstr>
      <vt:lpstr>Overall</vt:lpstr>
      <vt:lpstr>Analysis</vt:lpstr>
      <vt:lpstr>Analysis</vt:lpstr>
      <vt:lpstr>Analysis</vt:lpstr>
      <vt:lpstr>Error Analysis</vt:lpstr>
      <vt:lpstr>Error Analysis</vt:lpstr>
      <vt:lpstr>Error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Pseudo-relevance Feedback      &amp; Passage Retrieval</dc:title>
  <dc:creator>Gina-Anne Levow</dc:creator>
  <cp:lastModifiedBy>Gina-Anne Levow</cp:lastModifiedBy>
  <cp:revision>3</cp:revision>
  <dcterms:created xsi:type="dcterms:W3CDTF">2013-04-15T17:29:29Z</dcterms:created>
  <dcterms:modified xsi:type="dcterms:W3CDTF">2013-04-15T17:51:26Z</dcterms:modified>
</cp:coreProperties>
</file>