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40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26" r:id="rId43"/>
    <p:sldId id="327" r:id="rId44"/>
    <p:sldId id="328" r:id="rId45"/>
    <p:sldId id="329" r:id="rId46"/>
    <p:sldId id="339" r:id="rId47"/>
    <p:sldId id="330" r:id="rId48"/>
    <p:sldId id="331" r:id="rId49"/>
    <p:sldId id="332" r:id="rId50"/>
    <p:sldId id="333" r:id="rId51"/>
    <p:sldId id="334" r:id="rId52"/>
    <p:sldId id="335" r:id="rId53"/>
    <p:sldId id="336" r:id="rId54"/>
    <p:sldId id="337" r:id="rId55"/>
    <p:sldId id="338" r:id="rId56"/>
    <p:sldId id="341" r:id="rId57"/>
    <p:sldId id="342" r:id="rId58"/>
    <p:sldId id="343" r:id="rId59"/>
    <p:sldId id="344" r:id="rId60"/>
    <p:sldId id="345" r:id="rId61"/>
    <p:sldId id="346" r:id="rId62"/>
    <p:sldId id="347" r:id="rId63"/>
    <p:sldId id="348" r:id="rId64"/>
    <p:sldId id="349" r:id="rId65"/>
    <p:sldId id="350" r:id="rId66"/>
    <p:sldId id="351" r:id="rId67"/>
    <p:sldId id="352" r:id="rId68"/>
    <p:sldId id="353" r:id="rId69"/>
    <p:sldId id="354" r:id="rId70"/>
    <p:sldId id="355" r:id="rId71"/>
    <p:sldId id="356" r:id="rId72"/>
    <p:sldId id="357" r:id="rId73"/>
    <p:sldId id="358" r:id="rId74"/>
    <p:sldId id="359" r:id="rId75"/>
    <p:sldId id="360" r:id="rId76"/>
    <p:sldId id="361" r:id="rId77"/>
    <p:sldId id="362" r:id="rId78"/>
    <p:sldId id="363" r:id="rId79"/>
    <p:sldId id="364" r:id="rId80"/>
    <p:sldId id="365" r:id="rId81"/>
    <p:sldId id="366" r:id="rId82"/>
    <p:sldId id="367" r:id="rId83"/>
    <p:sldId id="368" r:id="rId84"/>
    <p:sldId id="369" r:id="rId85"/>
    <p:sldId id="370" r:id="rId86"/>
    <p:sldId id="371" r:id="rId87"/>
    <p:sldId id="372" r:id="rId88"/>
    <p:sldId id="260" r:id="rId89"/>
    <p:sldId id="261" r:id="rId90"/>
    <p:sldId id="262" r:id="rId91"/>
    <p:sldId id="263" r:id="rId92"/>
    <p:sldId id="264" r:id="rId93"/>
    <p:sldId id="265" r:id="rId94"/>
    <p:sldId id="266" r:id="rId95"/>
    <p:sldId id="267" r:id="rId96"/>
    <p:sldId id="268" r:id="rId97"/>
    <p:sldId id="269" r:id="rId98"/>
    <p:sldId id="270" r:id="rId99"/>
    <p:sldId id="271" r:id="rId100"/>
    <p:sldId id="272" r:id="rId101"/>
    <p:sldId id="273" r:id="rId102"/>
    <p:sldId id="274" r:id="rId103"/>
    <p:sldId id="275" r:id="rId104"/>
    <p:sldId id="276" r:id="rId105"/>
    <p:sldId id="277" r:id="rId106"/>
    <p:sldId id="278" r:id="rId107"/>
    <p:sldId id="279" r:id="rId108"/>
    <p:sldId id="280" r:id="rId109"/>
    <p:sldId id="281" r:id="rId110"/>
    <p:sldId id="282" r:id="rId111"/>
    <p:sldId id="283" r:id="rId112"/>
    <p:sldId id="284" r:id="rId113"/>
    <p:sldId id="285" r:id="rId114"/>
    <p:sldId id="286" r:id="rId1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printerSettings" Target="printerSettings/printerSettings1.bin"/><Relationship Id="rId117" Type="http://schemas.openxmlformats.org/officeDocument/2006/relationships/presProps" Target="presProps.xml"/><Relationship Id="rId118" Type="http://schemas.openxmlformats.org/officeDocument/2006/relationships/viewProps" Target="viewProps.xml"/><Relationship Id="rId119" Type="http://schemas.openxmlformats.org/officeDocument/2006/relationships/theme" Target="theme/theme1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F04-269D-7E4D-B19E-17AC18519F6D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533-C296-984F-9B06-6F1227567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F04-269D-7E4D-B19E-17AC18519F6D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533-C296-984F-9B06-6F1227567D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F04-269D-7E4D-B19E-17AC18519F6D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533-C296-984F-9B06-6F1227567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F04-269D-7E4D-B19E-17AC18519F6D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533-C296-984F-9B06-6F1227567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F04-269D-7E4D-B19E-17AC18519F6D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533-C296-984F-9B06-6F1227567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F04-269D-7E4D-B19E-17AC18519F6D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533-C296-984F-9B06-6F1227567D8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F04-269D-7E4D-B19E-17AC18519F6D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533-C296-984F-9B06-6F1227567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F04-269D-7E4D-B19E-17AC18519F6D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533-C296-984F-9B06-6F1227567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F04-269D-7E4D-B19E-17AC18519F6D}" type="datetimeFigureOut">
              <a:rPr lang="en-US" smtClean="0"/>
              <a:t>4/18/13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533-C296-984F-9B06-6F1227567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F04-269D-7E4D-B19E-17AC18519F6D}" type="datetimeFigureOut">
              <a:rPr lang="en-US" smtClean="0"/>
              <a:t>4/18/13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533-C296-984F-9B06-6F1227567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F04-269D-7E4D-B19E-17AC18519F6D}" type="datetimeFigureOut">
              <a:rPr lang="en-US" smtClean="0"/>
              <a:t>4/18/13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533-C296-984F-9B06-6F1227567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BF04-269D-7E4D-B19E-17AC18519F6D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533-C296-984F-9B06-6F1227567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40DBF04-269D-7E4D-B19E-17AC18519F6D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74E7533-C296-984F-9B06-6F1227567D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Passage Retrieval &amp; Re-ranking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&amp; Applications</a:t>
            </a:r>
          </a:p>
          <a:p>
            <a:r>
              <a:rPr lang="en-US" dirty="0" smtClean="0"/>
              <a:t>April 18,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12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basic advantages for retrieval (</a:t>
            </a:r>
            <a:r>
              <a:rPr lang="en-US" dirty="0" err="1" smtClean="0"/>
              <a:t>vs</a:t>
            </a:r>
            <a:r>
              <a:rPr lang="en-US" dirty="0" smtClean="0"/>
              <a:t> documents)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88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question q and passage r, in a good passage:</a:t>
            </a:r>
          </a:p>
          <a:p>
            <a:pPr lvl="1"/>
            <a:r>
              <a:rPr lang="en-US" dirty="0" smtClean="0"/>
              <a:t>All selectors in q appear in 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465226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question q and passage r, in a good passage:</a:t>
            </a:r>
          </a:p>
          <a:p>
            <a:pPr lvl="1"/>
            <a:r>
              <a:rPr lang="en-US" dirty="0" smtClean="0"/>
              <a:t>All selectors in q appear in 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 has answer zone A w/o selectors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3074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question q and passage r, in a good passage:</a:t>
            </a:r>
          </a:p>
          <a:p>
            <a:pPr lvl="1"/>
            <a:r>
              <a:rPr lang="en-US" dirty="0" smtClean="0"/>
              <a:t>All selectors in q appear in 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 has answer zone A w/o selectors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Distances b/t selectors and answer zone A are small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42911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question q and passage r, in a good passage:</a:t>
            </a:r>
          </a:p>
          <a:p>
            <a:pPr lvl="1"/>
            <a:r>
              <a:rPr lang="en-US" dirty="0" smtClean="0"/>
              <a:t>All selectors in q appear in 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 has answer zone A w/o selectors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Distances b/t selectors and answer zone A are small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 has high similarity with question type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287337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question q and passage r, in a good passage:</a:t>
            </a:r>
          </a:p>
          <a:p>
            <a:pPr lvl="1"/>
            <a:r>
              <a:rPr lang="en-US" dirty="0" smtClean="0"/>
              <a:t>All selectors in q appear in 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 has answer zone A w/o selectors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Distances b/t selectors and answer zone A are small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 has high similarity with question type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Relationship b/t </a:t>
            </a:r>
            <a:r>
              <a:rPr lang="en-US" dirty="0" err="1" smtClean="0"/>
              <a:t>Qtype</a:t>
            </a:r>
            <a:r>
              <a:rPr lang="en-US" dirty="0" smtClean="0"/>
              <a:t>, A’s POS and NE tag (if any)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269554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Find candidate answer zone A* as follows for (</a:t>
            </a:r>
            <a:r>
              <a:rPr lang="en-US" dirty="0" err="1" smtClean="0"/>
              <a:t>q.r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Remove all matching q selectors in r</a:t>
            </a:r>
          </a:p>
          <a:p>
            <a:pPr lvl="1"/>
            <a:r>
              <a:rPr lang="en-US" dirty="0" smtClean="0"/>
              <a:t>For each word (or compound in r) A</a:t>
            </a:r>
          </a:p>
          <a:p>
            <a:pPr lvl="2"/>
            <a:r>
              <a:rPr lang="en-US" dirty="0" smtClean="0"/>
              <a:t>Compute </a:t>
            </a:r>
            <a:r>
              <a:rPr lang="en-US" dirty="0" err="1" smtClean="0"/>
              <a:t>Hyperpath</a:t>
            </a:r>
            <a:r>
              <a:rPr lang="en-US" dirty="0" smtClean="0"/>
              <a:t> distance b/t </a:t>
            </a:r>
            <a:r>
              <a:rPr lang="en-US" dirty="0" err="1" smtClean="0"/>
              <a:t>Qtype</a:t>
            </a:r>
            <a:r>
              <a:rPr lang="en-US" dirty="0" smtClean="0"/>
              <a:t> &amp; A</a:t>
            </a:r>
          </a:p>
          <a:p>
            <a:pPr lvl="3"/>
            <a:r>
              <a:rPr lang="en-US" dirty="0" smtClean="0"/>
              <a:t>Where HD is </a:t>
            </a:r>
            <a:r>
              <a:rPr lang="en-US" dirty="0" err="1" smtClean="0"/>
              <a:t>Jaccard</a:t>
            </a:r>
            <a:r>
              <a:rPr lang="en-US" dirty="0" smtClean="0"/>
              <a:t> overlap between </a:t>
            </a:r>
            <a:r>
              <a:rPr lang="en-US" dirty="0" err="1" smtClean="0"/>
              <a:t>hypernyms</a:t>
            </a:r>
            <a:r>
              <a:rPr lang="en-US" dirty="0" smtClean="0"/>
              <a:t> of </a:t>
            </a:r>
            <a:r>
              <a:rPr lang="en-US" dirty="0" err="1" smtClean="0"/>
              <a:t>Qtype</a:t>
            </a:r>
            <a:r>
              <a:rPr lang="en-US" dirty="0" smtClean="0"/>
              <a:t> &amp; A</a:t>
            </a:r>
          </a:p>
        </p:txBody>
      </p:sp>
    </p:spTree>
    <p:extLst>
      <p:ext uri="{BB962C8B-B14F-4D97-AF65-F5344CB8AC3E}">
        <p14:creationId xmlns:p14="http://schemas.microsoft.com/office/powerpoint/2010/main" val="281051065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Find candidate answer zone A* as follows for (</a:t>
            </a:r>
            <a:r>
              <a:rPr lang="en-US" dirty="0" err="1" smtClean="0"/>
              <a:t>q.r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Remove all matching q selectors in r</a:t>
            </a:r>
          </a:p>
          <a:p>
            <a:pPr lvl="1"/>
            <a:r>
              <a:rPr lang="en-US" dirty="0" smtClean="0"/>
              <a:t>For each word (or compound in r) A</a:t>
            </a:r>
          </a:p>
          <a:p>
            <a:pPr lvl="2"/>
            <a:r>
              <a:rPr lang="en-US" dirty="0" smtClean="0"/>
              <a:t>Compute </a:t>
            </a:r>
            <a:r>
              <a:rPr lang="en-US" dirty="0" err="1" smtClean="0"/>
              <a:t>Hyperpath</a:t>
            </a:r>
            <a:r>
              <a:rPr lang="en-US" dirty="0" smtClean="0"/>
              <a:t> distance b/t </a:t>
            </a:r>
            <a:r>
              <a:rPr lang="en-US" dirty="0" err="1" smtClean="0"/>
              <a:t>Qtype</a:t>
            </a:r>
            <a:r>
              <a:rPr lang="en-US" dirty="0" smtClean="0"/>
              <a:t> &amp; A</a:t>
            </a:r>
          </a:p>
          <a:p>
            <a:pPr lvl="3"/>
            <a:r>
              <a:rPr lang="en-US" dirty="0" smtClean="0"/>
              <a:t>Where HD is </a:t>
            </a:r>
            <a:r>
              <a:rPr lang="en-US" dirty="0" err="1" smtClean="0"/>
              <a:t>Jaccard</a:t>
            </a:r>
            <a:r>
              <a:rPr lang="en-US" dirty="0" smtClean="0"/>
              <a:t> overlap between </a:t>
            </a:r>
            <a:r>
              <a:rPr lang="en-US" dirty="0" err="1" smtClean="0"/>
              <a:t>hypernyms</a:t>
            </a:r>
            <a:r>
              <a:rPr lang="en-US" dirty="0" smtClean="0"/>
              <a:t> of </a:t>
            </a:r>
            <a:r>
              <a:rPr lang="en-US" dirty="0" err="1" smtClean="0"/>
              <a:t>Qtype</a:t>
            </a:r>
            <a:r>
              <a:rPr lang="en-US" dirty="0" smtClean="0"/>
              <a:t> &amp; A</a:t>
            </a:r>
          </a:p>
          <a:p>
            <a:r>
              <a:rPr lang="en-US" dirty="0" smtClean="0"/>
              <a:t>Compute L as set of distances from selectors to A*</a:t>
            </a:r>
          </a:p>
          <a:p>
            <a:r>
              <a:rPr lang="en-US" dirty="0" smtClean="0"/>
              <a:t>Feature vector:</a:t>
            </a:r>
          </a:p>
        </p:txBody>
      </p:sp>
    </p:spTree>
    <p:extLst>
      <p:ext uri="{BB962C8B-B14F-4D97-AF65-F5344CB8AC3E}">
        <p14:creationId xmlns:p14="http://schemas.microsoft.com/office/powerpoint/2010/main" val="61526597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Find candidate answer zone A* as follows for (</a:t>
            </a:r>
            <a:r>
              <a:rPr lang="en-US" dirty="0" err="1" smtClean="0"/>
              <a:t>q.r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Remove all matching q selectors in r</a:t>
            </a:r>
          </a:p>
          <a:p>
            <a:pPr lvl="1"/>
            <a:r>
              <a:rPr lang="en-US" dirty="0" smtClean="0"/>
              <a:t>For each word (or compound in r) A</a:t>
            </a:r>
          </a:p>
          <a:p>
            <a:pPr lvl="2"/>
            <a:r>
              <a:rPr lang="en-US" dirty="0" smtClean="0"/>
              <a:t>Compute </a:t>
            </a:r>
            <a:r>
              <a:rPr lang="en-US" dirty="0" err="1" smtClean="0"/>
              <a:t>Hyperpath</a:t>
            </a:r>
            <a:r>
              <a:rPr lang="en-US" dirty="0" smtClean="0"/>
              <a:t> distance b/t </a:t>
            </a:r>
            <a:r>
              <a:rPr lang="en-US" dirty="0" err="1" smtClean="0"/>
              <a:t>Qtype</a:t>
            </a:r>
            <a:r>
              <a:rPr lang="en-US" dirty="0" smtClean="0"/>
              <a:t> &amp; A</a:t>
            </a:r>
          </a:p>
          <a:p>
            <a:pPr lvl="3"/>
            <a:r>
              <a:rPr lang="en-US" dirty="0" smtClean="0"/>
              <a:t>Where HD is </a:t>
            </a:r>
            <a:r>
              <a:rPr lang="en-US" dirty="0" err="1" smtClean="0"/>
              <a:t>Jaccard</a:t>
            </a:r>
            <a:r>
              <a:rPr lang="en-US" dirty="0" smtClean="0"/>
              <a:t> overlap between </a:t>
            </a:r>
            <a:r>
              <a:rPr lang="en-US" dirty="0" err="1" smtClean="0"/>
              <a:t>hypernyms</a:t>
            </a:r>
            <a:r>
              <a:rPr lang="en-US" dirty="0" smtClean="0"/>
              <a:t> of </a:t>
            </a:r>
            <a:r>
              <a:rPr lang="en-US" dirty="0" err="1" smtClean="0"/>
              <a:t>Qtype</a:t>
            </a:r>
            <a:r>
              <a:rPr lang="en-US" dirty="0" smtClean="0"/>
              <a:t> &amp; A</a:t>
            </a:r>
          </a:p>
          <a:p>
            <a:r>
              <a:rPr lang="en-US" dirty="0" smtClean="0"/>
              <a:t>Compute L as set of distances from selectors to A*</a:t>
            </a:r>
          </a:p>
          <a:p>
            <a:r>
              <a:rPr lang="en-US" dirty="0" smtClean="0"/>
              <a:t>Feature vector:</a:t>
            </a:r>
          </a:p>
          <a:p>
            <a:pPr lvl="1"/>
            <a:r>
              <a:rPr lang="en-US" dirty="0" smtClean="0"/>
              <a:t>IR passage rank; HD score; max, mean, min of L</a:t>
            </a:r>
          </a:p>
        </p:txBody>
      </p:sp>
    </p:spTree>
    <p:extLst>
      <p:ext uri="{BB962C8B-B14F-4D97-AF65-F5344CB8AC3E}">
        <p14:creationId xmlns:p14="http://schemas.microsoft.com/office/powerpoint/2010/main" val="152933516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Find candidate answer zone A* as follows for (</a:t>
            </a:r>
            <a:r>
              <a:rPr lang="en-US" dirty="0" err="1" smtClean="0"/>
              <a:t>q.r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Remove all matching q selectors in r</a:t>
            </a:r>
          </a:p>
          <a:p>
            <a:pPr lvl="1"/>
            <a:r>
              <a:rPr lang="en-US" dirty="0" smtClean="0"/>
              <a:t>For each word (or compound in r) A</a:t>
            </a:r>
          </a:p>
          <a:p>
            <a:pPr lvl="2"/>
            <a:r>
              <a:rPr lang="en-US" dirty="0" smtClean="0"/>
              <a:t>Compute </a:t>
            </a:r>
            <a:r>
              <a:rPr lang="en-US" dirty="0" err="1" smtClean="0"/>
              <a:t>Hyperpath</a:t>
            </a:r>
            <a:r>
              <a:rPr lang="en-US" dirty="0" smtClean="0"/>
              <a:t> distance b/t </a:t>
            </a:r>
            <a:r>
              <a:rPr lang="en-US" dirty="0" err="1" smtClean="0"/>
              <a:t>Qtype</a:t>
            </a:r>
            <a:r>
              <a:rPr lang="en-US" dirty="0" smtClean="0"/>
              <a:t> &amp; A</a:t>
            </a:r>
          </a:p>
          <a:p>
            <a:pPr lvl="3"/>
            <a:r>
              <a:rPr lang="en-US" dirty="0" smtClean="0"/>
              <a:t>Where HD is </a:t>
            </a:r>
            <a:r>
              <a:rPr lang="en-US" dirty="0" err="1" smtClean="0"/>
              <a:t>Jaccard</a:t>
            </a:r>
            <a:r>
              <a:rPr lang="en-US" dirty="0" smtClean="0"/>
              <a:t> overlap between </a:t>
            </a:r>
            <a:r>
              <a:rPr lang="en-US" dirty="0" err="1" smtClean="0"/>
              <a:t>hypernyms</a:t>
            </a:r>
            <a:r>
              <a:rPr lang="en-US" dirty="0" smtClean="0"/>
              <a:t> of </a:t>
            </a:r>
            <a:r>
              <a:rPr lang="en-US" dirty="0" err="1" smtClean="0"/>
              <a:t>Qtype</a:t>
            </a:r>
            <a:r>
              <a:rPr lang="en-US" dirty="0" smtClean="0"/>
              <a:t> &amp; A</a:t>
            </a:r>
          </a:p>
          <a:p>
            <a:r>
              <a:rPr lang="en-US" dirty="0" smtClean="0"/>
              <a:t>Compute L as set of distances from selectors to A*</a:t>
            </a:r>
          </a:p>
          <a:p>
            <a:r>
              <a:rPr lang="en-US" dirty="0" smtClean="0"/>
              <a:t>Feature vector:</a:t>
            </a:r>
          </a:p>
          <a:p>
            <a:pPr lvl="1"/>
            <a:r>
              <a:rPr lang="en-US" dirty="0" smtClean="0"/>
              <a:t>IR passage rank; HD score; max, mean, min of L</a:t>
            </a:r>
          </a:p>
          <a:p>
            <a:pPr lvl="1"/>
            <a:r>
              <a:rPr lang="en-US" dirty="0" smtClean="0"/>
              <a:t>POS tag of A*; NE tag of A*; Qwords in 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4869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logistic regression classifier</a:t>
            </a:r>
          </a:p>
          <a:p>
            <a:pPr lvl="1"/>
            <a:r>
              <a:rPr lang="en-US" dirty="0" smtClean="0"/>
              <a:t>Positive 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667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basic advantages for retrieval (</a:t>
            </a:r>
            <a:r>
              <a:rPr lang="en-US" dirty="0" err="1" smtClean="0"/>
              <a:t>vs</a:t>
            </a:r>
            <a:r>
              <a:rPr lang="en-US" dirty="0" smtClean="0"/>
              <a:t> documents)</a:t>
            </a:r>
          </a:p>
          <a:p>
            <a:pPr lvl="1"/>
            <a:r>
              <a:rPr lang="en-US" dirty="0" smtClean="0"/>
              <a:t>Documents vary 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45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logistic regression classifier</a:t>
            </a:r>
          </a:p>
          <a:p>
            <a:pPr lvl="1"/>
            <a:r>
              <a:rPr lang="en-US" dirty="0" smtClean="0"/>
              <a:t>Positive example: question + passage with answer</a:t>
            </a:r>
          </a:p>
          <a:p>
            <a:pPr lvl="1"/>
            <a:r>
              <a:rPr lang="en-US" dirty="0" smtClean="0"/>
              <a:t>Negative 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44364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logistic regression classifier</a:t>
            </a:r>
          </a:p>
          <a:p>
            <a:pPr lvl="1"/>
            <a:r>
              <a:rPr lang="en-US" dirty="0" smtClean="0"/>
              <a:t>Positive example: question + passage with answer</a:t>
            </a:r>
          </a:p>
          <a:p>
            <a:pPr lvl="1"/>
            <a:r>
              <a:rPr lang="en-US" dirty="0" smtClean="0"/>
              <a:t>Negative example: question w/any other passage</a:t>
            </a:r>
          </a:p>
          <a:p>
            <a:r>
              <a:rPr lang="en-US" dirty="0" smtClean="0"/>
              <a:t>Classification:</a:t>
            </a:r>
          </a:p>
          <a:p>
            <a:pPr lvl="1"/>
            <a:r>
              <a:rPr lang="en-US" dirty="0" smtClean="0"/>
              <a:t>Hard decision: 80% accurate, but</a:t>
            </a:r>
          </a:p>
        </p:txBody>
      </p:sp>
    </p:spTree>
    <p:extLst>
      <p:ext uri="{BB962C8B-B14F-4D97-AF65-F5344CB8AC3E}">
        <p14:creationId xmlns:p14="http://schemas.microsoft.com/office/powerpoint/2010/main" val="425982960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logistic regression classifier</a:t>
            </a:r>
          </a:p>
          <a:p>
            <a:pPr lvl="1"/>
            <a:r>
              <a:rPr lang="en-US" dirty="0" smtClean="0"/>
              <a:t>Positive example: question + passage with answer</a:t>
            </a:r>
          </a:p>
          <a:p>
            <a:pPr lvl="1"/>
            <a:r>
              <a:rPr lang="en-US" dirty="0" smtClean="0"/>
              <a:t>Negative example: question w/any other passage</a:t>
            </a:r>
          </a:p>
          <a:p>
            <a:r>
              <a:rPr lang="en-US" dirty="0" smtClean="0"/>
              <a:t>Classification:</a:t>
            </a:r>
          </a:p>
          <a:p>
            <a:pPr lvl="1"/>
            <a:r>
              <a:rPr lang="en-US" dirty="0" smtClean="0"/>
              <a:t>Hard decision: 80% accurate, but</a:t>
            </a:r>
          </a:p>
          <a:p>
            <a:pPr lvl="2"/>
            <a:r>
              <a:rPr lang="en-US" dirty="0" smtClean="0"/>
              <a:t>Skewed, most cases negative: poor recall</a:t>
            </a:r>
          </a:p>
        </p:txBody>
      </p:sp>
    </p:spTree>
    <p:extLst>
      <p:ext uri="{BB962C8B-B14F-4D97-AF65-F5344CB8AC3E}">
        <p14:creationId xmlns:p14="http://schemas.microsoft.com/office/powerpoint/2010/main" val="336056434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logistic regression classifier</a:t>
            </a:r>
          </a:p>
          <a:p>
            <a:pPr lvl="1"/>
            <a:r>
              <a:rPr lang="en-US" dirty="0" smtClean="0"/>
              <a:t>Positive example: question + passage with answer</a:t>
            </a:r>
          </a:p>
          <a:p>
            <a:pPr lvl="1"/>
            <a:r>
              <a:rPr lang="en-US" dirty="0" smtClean="0"/>
              <a:t>Negative example: question w/any other passage</a:t>
            </a:r>
          </a:p>
          <a:p>
            <a:r>
              <a:rPr lang="en-US" dirty="0" smtClean="0"/>
              <a:t>Classification:</a:t>
            </a:r>
          </a:p>
          <a:p>
            <a:pPr lvl="1"/>
            <a:r>
              <a:rPr lang="en-US" dirty="0" smtClean="0"/>
              <a:t>Hard decision: 80% accurate, but</a:t>
            </a:r>
          </a:p>
          <a:p>
            <a:pPr lvl="2"/>
            <a:r>
              <a:rPr lang="en-US" dirty="0" smtClean="0"/>
              <a:t>Skewed, most cases negative: poor recall</a:t>
            </a:r>
          </a:p>
          <a:p>
            <a:r>
              <a:rPr lang="en-US" dirty="0" smtClean="0"/>
              <a:t>Use regression scores directly to 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4620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49" y="1910820"/>
            <a:ext cx="8842205" cy="349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669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basic advantages for retrieval (</a:t>
            </a:r>
            <a:r>
              <a:rPr lang="en-US" dirty="0" err="1" smtClean="0"/>
              <a:t>vs</a:t>
            </a:r>
            <a:r>
              <a:rPr lang="en-US" dirty="0" smtClean="0"/>
              <a:t> documents)</a:t>
            </a:r>
          </a:p>
          <a:p>
            <a:pPr lvl="1"/>
            <a:r>
              <a:rPr lang="en-US" dirty="0" smtClean="0"/>
              <a:t>Documents vary in</a:t>
            </a:r>
          </a:p>
          <a:p>
            <a:pPr lvl="2"/>
            <a:r>
              <a:rPr lang="en-US" dirty="0" smtClean="0"/>
              <a:t>Length,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opic term density,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3"/>
            <a:r>
              <a:rPr lang="en-US" dirty="0" smtClean="0"/>
              <a:t> across type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28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basic advantages for retrieval (</a:t>
            </a:r>
            <a:r>
              <a:rPr lang="en-US" dirty="0" err="1" smtClean="0"/>
              <a:t>vs</a:t>
            </a:r>
            <a:r>
              <a:rPr lang="en-US" dirty="0" smtClean="0"/>
              <a:t> documents)</a:t>
            </a:r>
          </a:p>
          <a:p>
            <a:pPr lvl="1"/>
            <a:r>
              <a:rPr lang="en-US" dirty="0" smtClean="0"/>
              <a:t>Documents vary in</a:t>
            </a:r>
          </a:p>
          <a:p>
            <a:pPr lvl="2"/>
            <a:r>
              <a:rPr lang="en-US" dirty="0" smtClean="0"/>
              <a:t>Length,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opic term density,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3"/>
            <a:r>
              <a:rPr lang="en-US" dirty="0" smtClean="0"/>
              <a:t> across type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Passages can be less variable</a:t>
            </a:r>
          </a:p>
          <a:p>
            <a:pPr lvl="2"/>
            <a:r>
              <a:rPr lang="en-US" dirty="0" smtClean="0"/>
              <a:t>Effectively normalizing for length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47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Passage?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ources of passage information</a:t>
            </a:r>
          </a:p>
        </p:txBody>
      </p:sp>
    </p:spTree>
    <p:extLst>
      <p:ext uri="{BB962C8B-B14F-4D97-AF65-F5344CB8AC3E}">
        <p14:creationId xmlns:p14="http://schemas.microsoft.com/office/powerpoint/2010/main" val="521473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Passage?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ources of passage information</a:t>
            </a:r>
          </a:p>
          <a:p>
            <a:pPr lvl="1"/>
            <a:r>
              <a:rPr lang="en-US" dirty="0" smtClean="0"/>
              <a:t>Manual:</a:t>
            </a:r>
          </a:p>
          <a:p>
            <a:pPr lvl="2"/>
            <a:r>
              <a:rPr lang="en-US" dirty="0" smtClean="0"/>
              <a:t>Existing markup</a:t>
            </a:r>
          </a:p>
        </p:txBody>
      </p:sp>
    </p:spTree>
    <p:extLst>
      <p:ext uri="{BB962C8B-B14F-4D97-AF65-F5344CB8AC3E}">
        <p14:creationId xmlns:p14="http://schemas.microsoft.com/office/powerpoint/2010/main" val="2324965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Passage?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ources of passage information</a:t>
            </a:r>
          </a:p>
          <a:p>
            <a:pPr lvl="1"/>
            <a:r>
              <a:rPr lang="en-US" dirty="0" smtClean="0"/>
              <a:t>Manual:</a:t>
            </a:r>
          </a:p>
          <a:p>
            <a:pPr lvl="2"/>
            <a:r>
              <a:rPr lang="en-US" dirty="0" smtClean="0"/>
              <a:t>Existing markup</a:t>
            </a:r>
          </a:p>
          <a:p>
            <a:pPr lvl="3"/>
            <a:r>
              <a:rPr lang="en-US" dirty="0" smtClean="0"/>
              <a:t>E.g., Sections, Paragraphs</a:t>
            </a:r>
          </a:p>
          <a:p>
            <a:pPr lvl="3"/>
            <a:r>
              <a:rPr lang="en-US" dirty="0" smtClean="0"/>
              <a:t>Issues: ?</a:t>
            </a:r>
          </a:p>
        </p:txBody>
      </p:sp>
    </p:spTree>
    <p:extLst>
      <p:ext uri="{BB962C8B-B14F-4D97-AF65-F5344CB8AC3E}">
        <p14:creationId xmlns:p14="http://schemas.microsoft.com/office/powerpoint/2010/main" val="224621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Passage?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ources of passage information</a:t>
            </a:r>
          </a:p>
          <a:p>
            <a:pPr lvl="1"/>
            <a:r>
              <a:rPr lang="en-US" dirty="0" smtClean="0"/>
              <a:t>Manual:</a:t>
            </a:r>
          </a:p>
          <a:p>
            <a:pPr lvl="2"/>
            <a:r>
              <a:rPr lang="en-US" dirty="0" smtClean="0"/>
              <a:t>Existing markup</a:t>
            </a:r>
          </a:p>
          <a:p>
            <a:pPr lvl="3"/>
            <a:r>
              <a:rPr lang="en-US" dirty="0" smtClean="0"/>
              <a:t>E.g., Sections, Paragraphs</a:t>
            </a:r>
          </a:p>
          <a:p>
            <a:pPr lvl="3"/>
            <a:r>
              <a:rPr lang="en-US" dirty="0" smtClean="0"/>
              <a:t>Issues: ?</a:t>
            </a:r>
          </a:p>
          <a:p>
            <a:pPr lvl="4"/>
            <a:r>
              <a:rPr lang="en-US" dirty="0" smtClean="0"/>
              <a:t>Still highly variable: </a:t>
            </a:r>
          </a:p>
          <a:p>
            <a:pPr lvl="5"/>
            <a:r>
              <a:rPr lang="en-US" dirty="0" smtClean="0"/>
              <a:t>Wikipedia </a:t>
            </a:r>
            <a:r>
              <a:rPr lang="en-US" dirty="0" err="1" smtClean="0"/>
              <a:t>vs</a:t>
            </a:r>
            <a:r>
              <a:rPr lang="en-US" dirty="0" smtClean="0"/>
              <a:t> Newswire</a:t>
            </a:r>
          </a:p>
        </p:txBody>
      </p:sp>
    </p:spTree>
    <p:extLst>
      <p:ext uri="{BB962C8B-B14F-4D97-AF65-F5344CB8AC3E}">
        <p14:creationId xmlns:p14="http://schemas.microsoft.com/office/powerpoint/2010/main" val="2155668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Passage?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ources of passage information</a:t>
            </a:r>
          </a:p>
          <a:p>
            <a:pPr lvl="1"/>
            <a:r>
              <a:rPr lang="en-US" dirty="0" smtClean="0"/>
              <a:t>Manual:</a:t>
            </a:r>
          </a:p>
          <a:p>
            <a:pPr lvl="2"/>
            <a:r>
              <a:rPr lang="en-US" dirty="0" smtClean="0"/>
              <a:t>Existing markup</a:t>
            </a:r>
          </a:p>
          <a:p>
            <a:pPr lvl="3"/>
            <a:r>
              <a:rPr lang="en-US" dirty="0" smtClean="0"/>
              <a:t>E.g., Sections, Paragraphs</a:t>
            </a:r>
          </a:p>
          <a:p>
            <a:pPr lvl="3"/>
            <a:r>
              <a:rPr lang="en-US" dirty="0" smtClean="0"/>
              <a:t>Issues: ?</a:t>
            </a:r>
          </a:p>
          <a:p>
            <a:pPr lvl="4"/>
            <a:r>
              <a:rPr lang="en-US" dirty="0" smtClean="0"/>
              <a:t>Still highly variable: </a:t>
            </a:r>
          </a:p>
          <a:p>
            <a:pPr lvl="5"/>
            <a:r>
              <a:rPr lang="en-US" dirty="0" smtClean="0"/>
              <a:t>Wikipedia </a:t>
            </a:r>
            <a:r>
              <a:rPr lang="en-US" dirty="0" err="1" smtClean="0"/>
              <a:t>vs</a:t>
            </a:r>
            <a:r>
              <a:rPr lang="en-US" dirty="0" smtClean="0"/>
              <a:t> Newswire</a:t>
            </a:r>
          </a:p>
          <a:p>
            <a:pPr lvl="4"/>
            <a:r>
              <a:rPr lang="en-US" dirty="0" smtClean="0"/>
              <a:t>Potentially ambiguous: </a:t>
            </a:r>
          </a:p>
          <a:p>
            <a:pPr lvl="5"/>
            <a:r>
              <a:rPr lang="en-US" dirty="0"/>
              <a:t>b</a:t>
            </a:r>
            <a:r>
              <a:rPr lang="en-US" dirty="0" smtClean="0"/>
              <a:t>lank lines separate …..</a:t>
            </a:r>
          </a:p>
        </p:txBody>
      </p:sp>
    </p:spTree>
    <p:extLst>
      <p:ext uri="{BB962C8B-B14F-4D97-AF65-F5344CB8AC3E}">
        <p14:creationId xmlns:p14="http://schemas.microsoft.com/office/powerpoint/2010/main" val="348560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Passage?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ources of passage information</a:t>
            </a:r>
          </a:p>
          <a:p>
            <a:pPr lvl="1"/>
            <a:r>
              <a:rPr lang="en-US" dirty="0" smtClean="0"/>
              <a:t>Manual:</a:t>
            </a:r>
          </a:p>
          <a:p>
            <a:pPr lvl="2"/>
            <a:r>
              <a:rPr lang="en-US" dirty="0" smtClean="0"/>
              <a:t>Existing markup</a:t>
            </a:r>
          </a:p>
          <a:p>
            <a:pPr lvl="3"/>
            <a:r>
              <a:rPr lang="en-US" dirty="0" smtClean="0"/>
              <a:t>E.g., Sections, Paragraphs</a:t>
            </a:r>
          </a:p>
          <a:p>
            <a:pPr lvl="3"/>
            <a:r>
              <a:rPr lang="en-US" dirty="0" smtClean="0"/>
              <a:t>Issues: ?</a:t>
            </a:r>
          </a:p>
          <a:p>
            <a:pPr lvl="4"/>
            <a:r>
              <a:rPr lang="en-US" dirty="0" smtClean="0"/>
              <a:t>Still highly variable: </a:t>
            </a:r>
          </a:p>
          <a:p>
            <a:pPr lvl="5"/>
            <a:r>
              <a:rPr lang="en-US" dirty="0" smtClean="0"/>
              <a:t>Wikipedia </a:t>
            </a:r>
            <a:r>
              <a:rPr lang="en-US" dirty="0" err="1" smtClean="0"/>
              <a:t>vs</a:t>
            </a:r>
            <a:r>
              <a:rPr lang="en-US" dirty="0" smtClean="0"/>
              <a:t> Newswire</a:t>
            </a:r>
          </a:p>
          <a:p>
            <a:pPr lvl="4"/>
            <a:r>
              <a:rPr lang="en-US" dirty="0" smtClean="0"/>
              <a:t>Potentially ambiguous: </a:t>
            </a:r>
          </a:p>
          <a:p>
            <a:pPr lvl="5"/>
            <a:r>
              <a:rPr lang="en-US" dirty="0"/>
              <a:t>b</a:t>
            </a:r>
            <a:r>
              <a:rPr lang="en-US" dirty="0" smtClean="0"/>
              <a:t>lank lines separate …..</a:t>
            </a:r>
          </a:p>
          <a:p>
            <a:pPr lvl="4"/>
            <a:r>
              <a:rPr lang="en-US" dirty="0" smtClean="0"/>
              <a:t>Not always available</a:t>
            </a:r>
          </a:p>
        </p:txBody>
      </p:sp>
    </p:spTree>
    <p:extLst>
      <p:ext uri="{BB962C8B-B14F-4D97-AF65-F5344CB8AC3E}">
        <p14:creationId xmlns:p14="http://schemas.microsoft.com/office/powerpoint/2010/main" val="296483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Passage retrieval </a:t>
            </a:r>
            <a:r>
              <a:rPr lang="en-US" dirty="0" err="1" smtClean="0"/>
              <a:t>vs</a:t>
            </a:r>
            <a:r>
              <a:rPr lang="en-US" dirty="0" smtClean="0"/>
              <a:t> passage ranking</a:t>
            </a:r>
          </a:p>
          <a:p>
            <a:pPr lvl="1"/>
            <a:r>
              <a:rPr lang="en-US" dirty="0" smtClean="0"/>
              <a:t>Comparisons of </a:t>
            </a:r>
          </a:p>
          <a:p>
            <a:pPr lvl="2"/>
            <a:r>
              <a:rPr lang="en-US" dirty="0" smtClean="0"/>
              <a:t>Passage unit size</a:t>
            </a:r>
          </a:p>
          <a:p>
            <a:pPr lvl="2"/>
            <a:r>
              <a:rPr lang="en-US" dirty="0" smtClean="0"/>
              <a:t>Passage type</a:t>
            </a:r>
          </a:p>
          <a:p>
            <a:pPr lvl="2"/>
            <a:endParaRPr lang="en-US" dirty="0"/>
          </a:p>
          <a:p>
            <a:r>
              <a:rPr lang="en-US" dirty="0"/>
              <a:t>Passage re-ranking</a:t>
            </a:r>
          </a:p>
          <a:p>
            <a:pPr lvl="1"/>
            <a:r>
              <a:rPr lang="en-US" dirty="0"/>
              <a:t>Exploiting deeper processing</a:t>
            </a:r>
          </a:p>
          <a:p>
            <a:pPr lvl="2"/>
            <a:r>
              <a:rPr lang="en-US" dirty="0"/>
              <a:t>Dependency matching</a:t>
            </a:r>
          </a:p>
          <a:p>
            <a:pPr lvl="2"/>
            <a:r>
              <a:rPr lang="en-US" dirty="0"/>
              <a:t>Answer types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7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Passage?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Automatic: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07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Passage?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Automatic:</a:t>
            </a:r>
          </a:p>
          <a:p>
            <a:pPr lvl="1"/>
            <a:r>
              <a:rPr lang="en-US" dirty="0" smtClean="0"/>
              <a:t>Semantically motivated document segmentation</a:t>
            </a:r>
          </a:p>
          <a:p>
            <a:pPr lvl="2"/>
            <a:r>
              <a:rPr lang="en-US" dirty="0" smtClean="0"/>
              <a:t>Linguistic content</a:t>
            </a:r>
          </a:p>
          <a:p>
            <a:pPr lvl="2"/>
            <a:r>
              <a:rPr lang="en-US" dirty="0" smtClean="0"/>
              <a:t>Lexical patterns and relations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5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Passage?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Automatic:</a:t>
            </a:r>
          </a:p>
          <a:p>
            <a:pPr lvl="1"/>
            <a:r>
              <a:rPr lang="en-US" dirty="0" smtClean="0"/>
              <a:t>Semantically motivated document segmentation</a:t>
            </a:r>
          </a:p>
          <a:p>
            <a:pPr lvl="2"/>
            <a:r>
              <a:rPr lang="en-US" dirty="0" smtClean="0"/>
              <a:t>Linguistic content</a:t>
            </a:r>
          </a:p>
          <a:p>
            <a:pPr lvl="2"/>
            <a:r>
              <a:rPr lang="en-US" dirty="0" smtClean="0"/>
              <a:t>Lexical patterns and relations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Fixed length units:</a:t>
            </a:r>
          </a:p>
          <a:p>
            <a:pPr lvl="2"/>
            <a:r>
              <a:rPr lang="en-US" dirty="0" smtClean="0"/>
              <a:t>In words/chars or sentences/paragraphs</a:t>
            </a:r>
          </a:p>
          <a:p>
            <a:pPr lvl="2"/>
            <a:r>
              <a:rPr lang="en-US" dirty="0" smtClean="0"/>
              <a:t>Overlapping?</a:t>
            </a:r>
          </a:p>
          <a:p>
            <a:pPr lvl="2"/>
            <a:r>
              <a:rPr lang="en-US" dirty="0" smtClean="0"/>
              <a:t>Can be determined empirically</a:t>
            </a:r>
          </a:p>
          <a:p>
            <a:r>
              <a:rPr lang="en-US" dirty="0" smtClean="0"/>
              <a:t>All experiments use </a:t>
            </a:r>
            <a:r>
              <a:rPr lang="en-US" dirty="0" err="1" smtClean="0"/>
              <a:t>Zettair</a:t>
            </a:r>
            <a:r>
              <a:rPr lang="en-US" dirty="0" smtClean="0"/>
              <a:t> retrieval engine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1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7676" cy="4343400"/>
          </a:xfrm>
        </p:spPr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NPs that refer to same entity</a:t>
            </a:r>
          </a:p>
          <a:p>
            <a:pPr lvl="2"/>
            <a:r>
              <a:rPr lang="en-US" dirty="0" smtClean="0"/>
              <a:t>Create an equivalence class</a:t>
            </a:r>
          </a:p>
        </p:txBody>
      </p:sp>
    </p:spTree>
    <p:extLst>
      <p:ext uri="{BB962C8B-B14F-4D97-AF65-F5344CB8AC3E}">
        <p14:creationId xmlns:p14="http://schemas.microsoft.com/office/powerpoint/2010/main" val="3899336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7676" cy="4343400"/>
          </a:xfrm>
        </p:spPr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NPs that refer to same entity</a:t>
            </a:r>
          </a:p>
          <a:p>
            <a:pPr lvl="2"/>
            <a:r>
              <a:rPr lang="en-US" dirty="0" smtClean="0"/>
              <a:t>Create an equivalence class</a:t>
            </a:r>
          </a:p>
          <a:p>
            <a:pPr lvl="1"/>
            <a:r>
              <a:rPr lang="en-US" dirty="0" smtClean="0"/>
              <a:t>Chains of </a:t>
            </a:r>
            <a:r>
              <a:rPr lang="en-US" dirty="0" err="1" smtClean="0"/>
              <a:t>coreference</a:t>
            </a:r>
            <a:r>
              <a:rPr lang="en-US" dirty="0" smtClean="0"/>
              <a:t> suggest entity-based coherence</a:t>
            </a:r>
          </a:p>
        </p:txBody>
      </p:sp>
    </p:spTree>
    <p:extLst>
      <p:ext uri="{BB962C8B-B14F-4D97-AF65-F5344CB8AC3E}">
        <p14:creationId xmlns:p14="http://schemas.microsoft.com/office/powerpoint/2010/main" val="1093451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7676" cy="4343400"/>
          </a:xfrm>
        </p:spPr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NPs that refer to same entity</a:t>
            </a:r>
          </a:p>
          <a:p>
            <a:pPr lvl="2"/>
            <a:r>
              <a:rPr lang="en-US" dirty="0" smtClean="0"/>
              <a:t>Create an equivalence class</a:t>
            </a:r>
          </a:p>
          <a:p>
            <a:pPr lvl="1"/>
            <a:r>
              <a:rPr lang="en-US" dirty="0" smtClean="0"/>
              <a:t>Chains of </a:t>
            </a:r>
            <a:r>
              <a:rPr lang="en-US" dirty="0" err="1" smtClean="0"/>
              <a:t>coreference</a:t>
            </a:r>
            <a:r>
              <a:rPr lang="en-US" dirty="0" smtClean="0"/>
              <a:t> suggest entity-based coherence</a:t>
            </a:r>
          </a:p>
          <a:p>
            <a:r>
              <a:rPr lang="en-US" dirty="0" smtClean="0"/>
              <a:t>Passage:</a:t>
            </a:r>
          </a:p>
          <a:p>
            <a:pPr lvl="1"/>
            <a:r>
              <a:rPr lang="en-US" dirty="0" smtClean="0"/>
              <a:t>All sentences spanned by a </a:t>
            </a:r>
            <a:r>
              <a:rPr lang="en-US" dirty="0" err="1" smtClean="0"/>
              <a:t>coreference</a:t>
            </a:r>
            <a:r>
              <a:rPr lang="en-US" dirty="0" smtClean="0"/>
              <a:t> chain</a:t>
            </a:r>
          </a:p>
          <a:p>
            <a:pPr lvl="1"/>
            <a:r>
              <a:rPr lang="en-US" dirty="0" smtClean="0"/>
              <a:t>Can create overlapping passages</a:t>
            </a:r>
          </a:p>
          <a:p>
            <a:pPr lvl="1"/>
            <a:r>
              <a:rPr lang="en-US" dirty="0" smtClean="0"/>
              <a:t>Built with cluster-based ranking with own </a:t>
            </a:r>
            <a:r>
              <a:rPr lang="en-US" dirty="0" err="1" smtClean="0"/>
              <a:t>coref</a:t>
            </a:r>
            <a:r>
              <a:rPr lang="en-US" dirty="0" smtClean="0"/>
              <a:t>. system</a:t>
            </a:r>
          </a:p>
          <a:p>
            <a:pPr lvl="2"/>
            <a:r>
              <a:rPr lang="en-US" dirty="0" smtClean="0"/>
              <a:t>System has F-measure of 54.5%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5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7676" cy="4343400"/>
          </a:xfrm>
        </p:spPr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NPs that refer to same entity</a:t>
            </a:r>
          </a:p>
          <a:p>
            <a:pPr lvl="2"/>
            <a:r>
              <a:rPr lang="en-US" dirty="0" smtClean="0"/>
              <a:t>Create an equivalence class</a:t>
            </a:r>
          </a:p>
          <a:p>
            <a:pPr lvl="1"/>
            <a:r>
              <a:rPr lang="en-US" dirty="0" smtClean="0"/>
              <a:t>Chains of </a:t>
            </a:r>
            <a:r>
              <a:rPr lang="en-US" dirty="0" err="1" smtClean="0"/>
              <a:t>coreference</a:t>
            </a:r>
            <a:r>
              <a:rPr lang="en-US" dirty="0" smtClean="0"/>
              <a:t> suggest entity-based coherence</a:t>
            </a:r>
          </a:p>
          <a:p>
            <a:r>
              <a:rPr lang="en-US" dirty="0" smtClean="0"/>
              <a:t>Passage:</a:t>
            </a:r>
          </a:p>
          <a:p>
            <a:pPr lvl="1"/>
            <a:r>
              <a:rPr lang="en-US" dirty="0" smtClean="0"/>
              <a:t>All sentences spanned by a </a:t>
            </a:r>
            <a:r>
              <a:rPr lang="en-US" dirty="0" err="1" smtClean="0"/>
              <a:t>coreference</a:t>
            </a:r>
            <a:r>
              <a:rPr lang="en-US" dirty="0" smtClean="0"/>
              <a:t> chain</a:t>
            </a:r>
          </a:p>
          <a:p>
            <a:pPr lvl="1"/>
            <a:r>
              <a:rPr lang="en-US" dirty="0" smtClean="0"/>
              <a:t>Can create overlapping passages</a:t>
            </a:r>
          </a:p>
          <a:p>
            <a:pPr lvl="1"/>
            <a:r>
              <a:rPr lang="en-US" dirty="0" smtClean="0"/>
              <a:t>Built with cluster-based ranking with own </a:t>
            </a:r>
            <a:r>
              <a:rPr lang="en-US" dirty="0" err="1" smtClean="0"/>
              <a:t>coref</a:t>
            </a:r>
            <a:r>
              <a:rPr lang="en-US" dirty="0" smtClean="0"/>
              <a:t>. System</a:t>
            </a:r>
          </a:p>
          <a:p>
            <a:pPr lvl="2"/>
            <a:r>
              <a:rPr lang="en-US" dirty="0" smtClean="0"/>
              <a:t>System has F-measure of 54.5%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00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67" y="-99245"/>
            <a:ext cx="6459072" cy="695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850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TextTiling</a:t>
            </a:r>
            <a:r>
              <a:rPr lang="en-US" dirty="0" smtClean="0"/>
              <a:t> (Hearst)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topic, sub-topic segmentation</a:t>
            </a:r>
          </a:p>
        </p:txBody>
      </p:sp>
    </p:spTree>
    <p:extLst>
      <p:ext uri="{BB962C8B-B14F-4D97-AF65-F5344CB8AC3E}">
        <p14:creationId xmlns:p14="http://schemas.microsoft.com/office/powerpoint/2010/main" val="1305288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TextTiling</a:t>
            </a:r>
            <a:r>
              <a:rPr lang="en-US" dirty="0" smtClean="0"/>
              <a:t> (Hearst)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topic, sub-topic segmentation</a:t>
            </a:r>
          </a:p>
          <a:p>
            <a:pPr lvl="1"/>
            <a:r>
              <a:rPr lang="en-US" dirty="0" smtClean="0"/>
              <a:t>Computes similarity between neighboring text blocks </a:t>
            </a:r>
          </a:p>
          <a:p>
            <a:pPr lvl="2"/>
            <a:r>
              <a:rPr lang="en-US" dirty="0" smtClean="0"/>
              <a:t>Based on weighted cosine similarity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086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Simple is Best: Experiments with Different Document Segmentation Strategies for Passage </a:t>
            </a:r>
            <a:r>
              <a:rPr lang="en-US" i="1" dirty="0" smtClean="0"/>
              <a:t>Retrieval</a:t>
            </a:r>
          </a:p>
          <a:p>
            <a:pPr lvl="1"/>
            <a:r>
              <a:rPr lang="en-US" dirty="0" smtClean="0"/>
              <a:t>Tiedemann and Mur, 2008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1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TextTiling</a:t>
            </a:r>
            <a:r>
              <a:rPr lang="en-US" dirty="0" smtClean="0"/>
              <a:t> (Hearst)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topic, sub-topic segmentation</a:t>
            </a:r>
          </a:p>
          <a:p>
            <a:pPr lvl="1"/>
            <a:r>
              <a:rPr lang="en-US" dirty="0" smtClean="0"/>
              <a:t>Computes similarity between neighboring text blocks </a:t>
            </a:r>
          </a:p>
          <a:p>
            <a:pPr lvl="2"/>
            <a:r>
              <a:rPr lang="en-US" dirty="0" smtClean="0"/>
              <a:t>Based on weighted cosine similarity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Compares similarity values</a:t>
            </a:r>
          </a:p>
          <a:p>
            <a:pPr lvl="2"/>
            <a:r>
              <a:rPr lang="en-US" dirty="0" smtClean="0"/>
              <a:t>Hypothesizes topic shift at dips b/t peaks in similarity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TextTiling</a:t>
            </a:r>
            <a:r>
              <a:rPr lang="en-US" dirty="0" smtClean="0"/>
              <a:t> (Hearst)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topic, sub-topic segmentation</a:t>
            </a:r>
          </a:p>
          <a:p>
            <a:pPr lvl="1"/>
            <a:r>
              <a:rPr lang="en-US" dirty="0" smtClean="0"/>
              <a:t>Computes similarity between neighboring text blocks </a:t>
            </a:r>
          </a:p>
          <a:p>
            <a:pPr lvl="2"/>
            <a:r>
              <a:rPr lang="en-US" dirty="0" smtClean="0"/>
              <a:t>Based on weighted cosine similarity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Compares similarity values</a:t>
            </a:r>
          </a:p>
          <a:p>
            <a:pPr lvl="2"/>
            <a:r>
              <a:rPr lang="en-US" dirty="0" smtClean="0"/>
              <a:t>Hypothesizes topic shift at dips b/t peaks in similarity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 Produces linear topic segmentation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0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TextTiling</a:t>
            </a:r>
            <a:r>
              <a:rPr lang="en-US" dirty="0" smtClean="0"/>
              <a:t> (Hearst)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topic, sub-topic segmentation</a:t>
            </a:r>
          </a:p>
          <a:p>
            <a:pPr lvl="1"/>
            <a:r>
              <a:rPr lang="en-US" dirty="0" smtClean="0"/>
              <a:t>Computes similarity between neighboring text blocks </a:t>
            </a:r>
          </a:p>
          <a:p>
            <a:pPr lvl="2"/>
            <a:r>
              <a:rPr lang="en-US" dirty="0" smtClean="0"/>
              <a:t>Based </a:t>
            </a:r>
            <a:r>
              <a:rPr lang="en-US" smtClean="0"/>
              <a:t>on weighted </a:t>
            </a:r>
            <a:r>
              <a:rPr lang="en-US" dirty="0" smtClean="0"/>
              <a:t>cosine similarity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Compares similarity values</a:t>
            </a:r>
          </a:p>
          <a:p>
            <a:pPr lvl="2"/>
            <a:r>
              <a:rPr lang="en-US" dirty="0" smtClean="0"/>
              <a:t>Hypothesizes topic shift at dips b/t peaks in similarity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 Produces linear topic segmentation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Existing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2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00036" cy="1336956"/>
          </a:xfrm>
        </p:spPr>
        <p:txBody>
          <a:bodyPr/>
          <a:lstStyle/>
          <a:p>
            <a:r>
              <a:rPr lang="en-US" dirty="0" smtClean="0"/>
              <a:t>Window-based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width windows:</a:t>
            </a:r>
          </a:p>
          <a:p>
            <a:pPr lvl="1"/>
            <a:r>
              <a:rPr lang="en-US" dirty="0" smtClean="0"/>
              <a:t>Based on words? Characters? Sentences?</a:t>
            </a:r>
          </a:p>
        </p:txBody>
      </p:sp>
    </p:spTree>
    <p:extLst>
      <p:ext uri="{BB962C8B-B14F-4D97-AF65-F5344CB8AC3E}">
        <p14:creationId xmlns:p14="http://schemas.microsoft.com/office/powerpoint/2010/main" val="897901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00036" cy="1336956"/>
          </a:xfrm>
        </p:spPr>
        <p:txBody>
          <a:bodyPr/>
          <a:lstStyle/>
          <a:p>
            <a:r>
              <a:rPr lang="en-US" dirty="0" smtClean="0"/>
              <a:t>Window-based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width windows:</a:t>
            </a:r>
          </a:p>
          <a:p>
            <a:pPr lvl="1"/>
            <a:r>
              <a:rPr lang="en-US" dirty="0" smtClean="0"/>
              <a:t>Based on words? Characters? Sentences?</a:t>
            </a:r>
          </a:p>
          <a:p>
            <a:pPr lvl="2"/>
            <a:r>
              <a:rPr lang="en-US" dirty="0" smtClean="0"/>
              <a:t>Sentences required for downstream deep processing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9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00036" cy="1336956"/>
          </a:xfrm>
        </p:spPr>
        <p:txBody>
          <a:bodyPr/>
          <a:lstStyle/>
          <a:p>
            <a:r>
              <a:rPr lang="en-US" dirty="0" smtClean="0"/>
              <a:t>Window-based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width windows:</a:t>
            </a:r>
          </a:p>
          <a:p>
            <a:pPr lvl="1"/>
            <a:r>
              <a:rPr lang="en-US" dirty="0" smtClean="0"/>
              <a:t>Based on words? Characters? Sentences?</a:t>
            </a:r>
          </a:p>
          <a:p>
            <a:pPr lvl="2"/>
            <a:r>
              <a:rPr lang="en-US" dirty="0" smtClean="0"/>
              <a:t>Sentences required for downstream deep processing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Overlap? No overlap?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386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00036" cy="1336956"/>
          </a:xfrm>
        </p:spPr>
        <p:txBody>
          <a:bodyPr/>
          <a:lstStyle/>
          <a:p>
            <a:r>
              <a:rPr lang="en-US" dirty="0" smtClean="0"/>
              <a:t>Window-based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width windows:</a:t>
            </a:r>
          </a:p>
          <a:p>
            <a:pPr lvl="1"/>
            <a:r>
              <a:rPr lang="en-US" dirty="0" smtClean="0"/>
              <a:t>Based on words? Characters? Sentences?</a:t>
            </a:r>
          </a:p>
          <a:p>
            <a:pPr lvl="2"/>
            <a:r>
              <a:rPr lang="en-US" dirty="0" smtClean="0"/>
              <a:t>Sentences required for downstream deep processing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Overlap? No overlap?</a:t>
            </a:r>
          </a:p>
          <a:p>
            <a:pPr lvl="2"/>
            <a:r>
              <a:rPr lang="en-US" dirty="0" smtClean="0"/>
              <a:t>No overlap is simple, but</a:t>
            </a:r>
          </a:p>
          <a:p>
            <a:pPr lvl="3"/>
            <a:r>
              <a:rPr lang="en-US" dirty="0" smtClean="0"/>
              <a:t>Not guaranteed to line up with natural boundaries</a:t>
            </a:r>
          </a:p>
          <a:p>
            <a:pPr lvl="4"/>
            <a:r>
              <a:rPr lang="en-US" dirty="0" smtClean="0"/>
              <a:t>Including document boundaries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81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Indexing and retrieval in </a:t>
            </a:r>
            <a:r>
              <a:rPr lang="en-US" dirty="0" err="1" smtClean="0"/>
              <a:t>Zettair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CLEF Dutch QA track</a:t>
            </a:r>
            <a:endParaRPr lang="en-US" dirty="0"/>
          </a:p>
          <a:p>
            <a:r>
              <a:rPr lang="en-US" dirty="0" smtClean="0"/>
              <a:t>Computes </a:t>
            </a:r>
          </a:p>
          <a:p>
            <a:pPr lvl="1"/>
            <a:r>
              <a:rPr lang="en-US" dirty="0" smtClean="0"/>
              <a:t>Lenient MRR measure</a:t>
            </a:r>
          </a:p>
        </p:txBody>
      </p:sp>
    </p:spTree>
    <p:extLst>
      <p:ext uri="{BB962C8B-B14F-4D97-AF65-F5344CB8AC3E}">
        <p14:creationId xmlns:p14="http://schemas.microsoft.com/office/powerpoint/2010/main" val="4023741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Indexing and retrieval in </a:t>
            </a:r>
            <a:r>
              <a:rPr lang="en-US" dirty="0" err="1" smtClean="0"/>
              <a:t>Zettair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CLEF Dutch QA track</a:t>
            </a:r>
            <a:endParaRPr lang="en-US" dirty="0"/>
          </a:p>
          <a:p>
            <a:r>
              <a:rPr lang="en-US" dirty="0" smtClean="0"/>
              <a:t>Computes </a:t>
            </a:r>
          </a:p>
          <a:p>
            <a:pPr lvl="1"/>
            <a:r>
              <a:rPr lang="en-US" dirty="0" smtClean="0"/>
              <a:t>Lenient MRR measure</a:t>
            </a:r>
          </a:p>
          <a:p>
            <a:pPr lvl="2"/>
            <a:r>
              <a:rPr lang="en-US" dirty="0" smtClean="0"/>
              <a:t>Too few participants to assume pooling exhaustive</a:t>
            </a:r>
          </a:p>
          <a:p>
            <a:pPr lvl="1"/>
            <a:r>
              <a:rPr lang="en-US" dirty="0" smtClean="0"/>
              <a:t>Redundancy: Average # relevant passage per query</a:t>
            </a:r>
          </a:p>
        </p:txBody>
      </p:sp>
    </p:spTree>
    <p:extLst>
      <p:ext uri="{BB962C8B-B14F-4D97-AF65-F5344CB8AC3E}">
        <p14:creationId xmlns:p14="http://schemas.microsoft.com/office/powerpoint/2010/main" val="1389874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Indexing and retrieval in </a:t>
            </a:r>
            <a:r>
              <a:rPr lang="en-US" dirty="0" err="1" smtClean="0"/>
              <a:t>Zettair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CLEF Dutch QA track</a:t>
            </a:r>
            <a:endParaRPr lang="en-US" dirty="0"/>
          </a:p>
          <a:p>
            <a:r>
              <a:rPr lang="en-US" dirty="0" smtClean="0"/>
              <a:t>Computes </a:t>
            </a:r>
          </a:p>
          <a:p>
            <a:pPr lvl="1"/>
            <a:r>
              <a:rPr lang="en-US" dirty="0" smtClean="0"/>
              <a:t>Lenient MRR measure</a:t>
            </a:r>
          </a:p>
          <a:p>
            <a:pPr lvl="2"/>
            <a:r>
              <a:rPr lang="en-US" dirty="0" smtClean="0"/>
              <a:t>Too few participants to assume pooling exhaustive</a:t>
            </a:r>
          </a:p>
          <a:p>
            <a:pPr lvl="1"/>
            <a:r>
              <a:rPr lang="en-US" dirty="0" smtClean="0"/>
              <a:t>Redundancy: Average # relevant passage per query</a:t>
            </a:r>
          </a:p>
          <a:p>
            <a:pPr lvl="1"/>
            <a:r>
              <a:rPr lang="en-US" dirty="0" smtClean="0"/>
              <a:t>Coverage:  Proportion of Qs w/at least one </a:t>
            </a:r>
            <a:r>
              <a:rPr lang="en-US" dirty="0" err="1" smtClean="0"/>
              <a:t>relpass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1860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Simple is Best: Experiments with Different Document Segmentation Strategies for Passage </a:t>
            </a:r>
            <a:r>
              <a:rPr lang="en-US" i="1" dirty="0" smtClean="0"/>
              <a:t>Retrieval</a:t>
            </a:r>
          </a:p>
          <a:p>
            <a:pPr lvl="1"/>
            <a:r>
              <a:rPr lang="en-US" dirty="0" smtClean="0"/>
              <a:t>Tiedemann and Mur, 2008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Comparison of units for retrieval in QA</a:t>
            </a:r>
          </a:p>
          <a:p>
            <a:pPr lvl="2"/>
            <a:r>
              <a:rPr lang="en-US" dirty="0" smtClean="0"/>
              <a:t>Documents</a:t>
            </a:r>
          </a:p>
          <a:p>
            <a:pPr lvl="2"/>
            <a:r>
              <a:rPr lang="en-US" dirty="0" smtClean="0"/>
              <a:t>Paragraphs</a:t>
            </a:r>
          </a:p>
          <a:p>
            <a:pPr lvl="2"/>
            <a:r>
              <a:rPr lang="en-US" dirty="0" smtClean="0"/>
              <a:t>Sentences</a:t>
            </a:r>
          </a:p>
          <a:p>
            <a:pPr lvl="2"/>
            <a:r>
              <a:rPr lang="en-US" dirty="0" smtClean="0"/>
              <a:t>Semantically-based units (discourse segments)</a:t>
            </a:r>
          </a:p>
          <a:p>
            <a:pPr lvl="2"/>
            <a:r>
              <a:rPr lang="en-US" dirty="0" smtClean="0"/>
              <a:t>Spans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8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Indexing and retrieval in </a:t>
            </a:r>
            <a:r>
              <a:rPr lang="en-US" dirty="0" err="1" smtClean="0"/>
              <a:t>Zettair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CLEF Dutch QA track</a:t>
            </a:r>
            <a:endParaRPr lang="en-US" dirty="0"/>
          </a:p>
          <a:p>
            <a:r>
              <a:rPr lang="en-US" dirty="0" smtClean="0"/>
              <a:t>Computes </a:t>
            </a:r>
          </a:p>
          <a:p>
            <a:pPr lvl="1"/>
            <a:r>
              <a:rPr lang="en-US" dirty="0" smtClean="0"/>
              <a:t>Lenient MRR measure</a:t>
            </a:r>
          </a:p>
          <a:p>
            <a:pPr lvl="2"/>
            <a:r>
              <a:rPr lang="en-US" dirty="0" smtClean="0"/>
              <a:t>Too few participants to assume pooling exhaustive</a:t>
            </a:r>
          </a:p>
          <a:p>
            <a:pPr lvl="1"/>
            <a:r>
              <a:rPr lang="en-US" dirty="0" smtClean="0"/>
              <a:t>Redundancy: Average # relevant passage per query</a:t>
            </a:r>
          </a:p>
          <a:p>
            <a:pPr lvl="1"/>
            <a:r>
              <a:rPr lang="en-US" dirty="0" smtClean="0"/>
              <a:t>Coverage:  Proportion of Qs w/at least one </a:t>
            </a:r>
            <a:r>
              <a:rPr lang="en-US" dirty="0" err="1" smtClean="0"/>
              <a:t>relpass</a:t>
            </a:r>
            <a:endParaRPr lang="en-US" dirty="0" smtClean="0"/>
          </a:p>
          <a:p>
            <a:pPr lvl="1"/>
            <a:r>
              <a:rPr lang="en-US" dirty="0" smtClean="0"/>
              <a:t>MAP</a:t>
            </a:r>
          </a:p>
        </p:txBody>
      </p:sp>
    </p:spTree>
    <p:extLst>
      <p:ext uri="{BB962C8B-B14F-4D97-AF65-F5344CB8AC3E}">
        <p14:creationId xmlns:p14="http://schemas.microsoft.com/office/powerpoint/2010/main" val="545964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Indexing and retrieval in </a:t>
            </a:r>
            <a:r>
              <a:rPr lang="en-US" dirty="0" err="1" smtClean="0"/>
              <a:t>Zettair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CLEF Dutch QA track</a:t>
            </a:r>
            <a:endParaRPr lang="en-US" dirty="0"/>
          </a:p>
          <a:p>
            <a:r>
              <a:rPr lang="en-US" dirty="0" smtClean="0"/>
              <a:t>Computes </a:t>
            </a:r>
          </a:p>
          <a:p>
            <a:pPr lvl="1"/>
            <a:r>
              <a:rPr lang="en-US" dirty="0" smtClean="0"/>
              <a:t>Lenient MRR measure</a:t>
            </a:r>
          </a:p>
          <a:p>
            <a:pPr lvl="2"/>
            <a:r>
              <a:rPr lang="en-US" dirty="0" smtClean="0"/>
              <a:t>Too few participants to assume pooling exhaustive</a:t>
            </a:r>
          </a:p>
          <a:p>
            <a:pPr lvl="1"/>
            <a:r>
              <a:rPr lang="en-US" dirty="0" smtClean="0"/>
              <a:t>Redundancy: Average # relevant passage per query</a:t>
            </a:r>
          </a:p>
          <a:p>
            <a:pPr lvl="1"/>
            <a:r>
              <a:rPr lang="en-US" dirty="0" smtClean="0"/>
              <a:t>Coverage:  Proportion of Qs w/at least one </a:t>
            </a:r>
            <a:r>
              <a:rPr lang="en-US" dirty="0" err="1" smtClean="0"/>
              <a:t>relpass</a:t>
            </a:r>
            <a:endParaRPr lang="en-US" dirty="0" smtClean="0"/>
          </a:p>
          <a:p>
            <a:pPr lvl="1"/>
            <a:r>
              <a:rPr lang="en-US" dirty="0" smtClean="0"/>
              <a:t>MAP</a:t>
            </a:r>
          </a:p>
          <a:p>
            <a:r>
              <a:rPr lang="en-US" dirty="0" smtClean="0"/>
              <a:t>Focus on MRR for prediction of end-to-end QA</a:t>
            </a:r>
          </a:p>
        </p:txBody>
      </p:sp>
    </p:spTree>
    <p:extLst>
      <p:ext uri="{BB962C8B-B14F-4D97-AF65-F5344CB8AC3E}">
        <p14:creationId xmlns:p14="http://schemas.microsoft.com/office/powerpoint/2010/main" val="2632628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markup:</a:t>
            </a:r>
          </a:p>
          <a:p>
            <a:pPr lvl="1"/>
            <a:r>
              <a:rPr lang="en-US" dirty="0" smtClean="0"/>
              <a:t>Documents, paragraphs, sentences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80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markup:</a:t>
            </a:r>
          </a:p>
          <a:p>
            <a:pPr lvl="1"/>
            <a:r>
              <a:rPr lang="en-US" dirty="0" smtClean="0"/>
              <a:t>Documents, paragraphs, sentences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/>
              <a:t>MRR-IR; MRR-QA (top 5); CLEF: end-to-end </a:t>
            </a:r>
            <a:r>
              <a:rPr lang="en-US" dirty="0" smtClean="0"/>
              <a:t>score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098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markup:</a:t>
            </a:r>
          </a:p>
          <a:p>
            <a:pPr lvl="1"/>
            <a:r>
              <a:rPr lang="en-US" dirty="0" smtClean="0"/>
              <a:t>Documents, paragraphs, sentences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/>
              <a:t>MRR-IR; MRR-QA (top 5); CLEF: end-to-end </a:t>
            </a:r>
            <a:r>
              <a:rPr lang="en-US" dirty="0" smtClean="0"/>
              <a:t>score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 smtClean="0"/>
              <a:t>Surprisingly good sentence results in top-5 and CLEF</a:t>
            </a:r>
          </a:p>
          <a:p>
            <a:pPr marL="631825" lvl="2" indent="-349250">
              <a:spcBef>
                <a:spcPts val="2000"/>
              </a:spcBef>
            </a:pPr>
            <a:r>
              <a:rPr lang="en-US" dirty="0" smtClean="0"/>
              <a:t>Sensitive to exact retrieval weighting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81" y="4426868"/>
            <a:ext cx="8736419" cy="229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174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Contrast:	</a:t>
            </a:r>
          </a:p>
          <a:p>
            <a:pPr lvl="1"/>
            <a:r>
              <a:rPr lang="en-US" dirty="0" smtClean="0"/>
              <a:t>Sentence/</a:t>
            </a:r>
            <a:r>
              <a:rPr lang="en-US" dirty="0" err="1" smtClean="0"/>
              <a:t>coref</a:t>
            </a:r>
            <a:r>
              <a:rPr lang="en-US" dirty="0" smtClean="0"/>
              <a:t>: Sentences in </a:t>
            </a:r>
            <a:r>
              <a:rPr lang="en-US" dirty="0" err="1" smtClean="0"/>
              <a:t>coref</a:t>
            </a:r>
            <a:r>
              <a:rPr lang="en-US" dirty="0" smtClean="0"/>
              <a:t>. chains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68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Contrast:	</a:t>
            </a:r>
          </a:p>
          <a:p>
            <a:pPr lvl="1"/>
            <a:r>
              <a:rPr lang="en-US" dirty="0" smtClean="0"/>
              <a:t>Sentence/</a:t>
            </a:r>
            <a:r>
              <a:rPr lang="en-US" dirty="0" err="1" smtClean="0"/>
              <a:t>coref</a:t>
            </a:r>
            <a:r>
              <a:rPr lang="en-US" dirty="0" smtClean="0"/>
              <a:t>: Sentences in </a:t>
            </a:r>
            <a:r>
              <a:rPr lang="en-US" dirty="0" err="1" smtClean="0"/>
              <a:t>coref</a:t>
            </a:r>
            <a:r>
              <a:rPr lang="en-US" dirty="0" smtClean="0"/>
              <a:t>. chains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too long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656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Contrast:	</a:t>
            </a:r>
          </a:p>
          <a:p>
            <a:pPr lvl="1"/>
            <a:r>
              <a:rPr lang="en-US" dirty="0" smtClean="0"/>
              <a:t>Sentence/</a:t>
            </a:r>
            <a:r>
              <a:rPr lang="en-US" dirty="0" err="1" smtClean="0"/>
              <a:t>coref</a:t>
            </a:r>
            <a:r>
              <a:rPr lang="en-US" dirty="0" smtClean="0"/>
              <a:t>: Sentences in </a:t>
            </a:r>
            <a:r>
              <a:rPr lang="en-US" dirty="0" err="1" smtClean="0"/>
              <a:t>coref</a:t>
            </a:r>
            <a:r>
              <a:rPr lang="en-US" dirty="0" smtClean="0"/>
              <a:t>. chains </a:t>
            </a:r>
            <a:r>
              <a:rPr lang="en-US" dirty="0" smtClean="0">
                <a:sym typeface="Wingdings"/>
              </a:rPr>
              <a:t> too long</a:t>
            </a:r>
            <a:endParaRPr lang="en-US" dirty="0" smtClean="0"/>
          </a:p>
          <a:p>
            <a:pPr lvl="2"/>
            <a:r>
              <a:rPr lang="en-US" dirty="0" smtClean="0"/>
              <a:t>Bounded length</a:t>
            </a:r>
          </a:p>
          <a:p>
            <a:pPr lvl="1"/>
            <a:r>
              <a:rPr lang="en-US" dirty="0" smtClean="0"/>
              <a:t>Paragraphs and </a:t>
            </a:r>
            <a:r>
              <a:rPr lang="en-US" dirty="0" err="1" smtClean="0"/>
              <a:t>coref</a:t>
            </a:r>
            <a:r>
              <a:rPr lang="en-US" dirty="0" smtClean="0"/>
              <a:t> chains (bounded)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91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Contrast:	</a:t>
            </a:r>
          </a:p>
          <a:p>
            <a:pPr lvl="1"/>
            <a:r>
              <a:rPr lang="en-US" dirty="0" smtClean="0"/>
              <a:t>Sentence/</a:t>
            </a:r>
            <a:r>
              <a:rPr lang="en-US" dirty="0" err="1" smtClean="0"/>
              <a:t>coref</a:t>
            </a:r>
            <a:r>
              <a:rPr lang="en-US" dirty="0" smtClean="0"/>
              <a:t>: Sentences in </a:t>
            </a:r>
            <a:r>
              <a:rPr lang="en-US" dirty="0" err="1" smtClean="0"/>
              <a:t>coref</a:t>
            </a:r>
            <a:r>
              <a:rPr lang="en-US" dirty="0" smtClean="0"/>
              <a:t>. chains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too long</a:t>
            </a:r>
          </a:p>
          <a:p>
            <a:pPr lvl="2"/>
            <a:r>
              <a:rPr lang="en-US" dirty="0" smtClean="0"/>
              <a:t>Bounded length</a:t>
            </a:r>
          </a:p>
          <a:p>
            <a:pPr lvl="1"/>
            <a:r>
              <a:rPr lang="en-US" dirty="0" smtClean="0"/>
              <a:t>Paragraphs and </a:t>
            </a:r>
            <a:r>
              <a:rPr lang="en-US" dirty="0" err="1" smtClean="0"/>
              <a:t>coref</a:t>
            </a:r>
            <a:r>
              <a:rPr lang="en-US" dirty="0" smtClean="0"/>
              <a:t> chains (bounded)</a:t>
            </a:r>
          </a:p>
          <a:p>
            <a:pPr lvl="1"/>
            <a:r>
              <a:rPr lang="en-US" dirty="0" err="1" smtClean="0"/>
              <a:t>TextTiling</a:t>
            </a:r>
            <a:r>
              <a:rPr lang="en-US" dirty="0" smtClean="0"/>
              <a:t> (CPAN)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6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Contrast:	</a:t>
            </a:r>
          </a:p>
          <a:p>
            <a:pPr lvl="1"/>
            <a:r>
              <a:rPr lang="en-US" dirty="0" smtClean="0"/>
              <a:t>Sentence/</a:t>
            </a:r>
            <a:r>
              <a:rPr lang="en-US" dirty="0" err="1" smtClean="0"/>
              <a:t>coref</a:t>
            </a:r>
            <a:r>
              <a:rPr lang="en-US" dirty="0" smtClean="0"/>
              <a:t>: Sentences in </a:t>
            </a:r>
            <a:r>
              <a:rPr lang="en-US" dirty="0" err="1" smtClean="0"/>
              <a:t>coref</a:t>
            </a:r>
            <a:r>
              <a:rPr lang="en-US" dirty="0" smtClean="0"/>
              <a:t>. chains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too long</a:t>
            </a:r>
          </a:p>
          <a:p>
            <a:pPr lvl="2"/>
            <a:r>
              <a:rPr lang="en-US" dirty="0" smtClean="0"/>
              <a:t>Bounded length</a:t>
            </a:r>
          </a:p>
          <a:p>
            <a:pPr lvl="1"/>
            <a:r>
              <a:rPr lang="en-US" dirty="0" smtClean="0"/>
              <a:t>Paragraphs and </a:t>
            </a:r>
            <a:r>
              <a:rPr lang="en-US" dirty="0" err="1" smtClean="0"/>
              <a:t>coref</a:t>
            </a:r>
            <a:r>
              <a:rPr lang="en-US" dirty="0" smtClean="0"/>
              <a:t> chains (bounded)</a:t>
            </a:r>
          </a:p>
          <a:p>
            <a:pPr lvl="1"/>
            <a:r>
              <a:rPr lang="en-US" dirty="0" err="1" smtClean="0"/>
              <a:t>TextTiling</a:t>
            </a:r>
            <a:r>
              <a:rPr lang="en-US" dirty="0" smtClean="0"/>
              <a:t> (CPAN) – Best : beats baseline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096" y="3729716"/>
            <a:ext cx="7843804" cy="267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137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Passage units necessary for QA</a:t>
            </a:r>
          </a:p>
          <a:p>
            <a:pPr lvl="1"/>
            <a:r>
              <a:rPr lang="en-US" dirty="0" smtClean="0"/>
              <a:t>Focused sources for answers</a:t>
            </a:r>
          </a:p>
          <a:p>
            <a:pPr lvl="1"/>
            <a:r>
              <a:rPr lang="en-US" dirty="0" smtClean="0"/>
              <a:t>Typically &gt; 20 passage candidates yield poor QA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29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Size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lengths: non-overlapping</a:t>
            </a:r>
          </a:p>
          <a:p>
            <a:r>
              <a:rPr lang="en-US" dirty="0" smtClean="0"/>
              <a:t>2-, 4-sentence units improve over semantic units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161" y="3395883"/>
            <a:ext cx="7208659" cy="254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914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length windows, overlapping</a:t>
            </a:r>
          </a:p>
          <a:p>
            <a:r>
              <a:rPr lang="en-US" dirty="0" smtClean="0"/>
              <a:t>Best MRR-QA values</a:t>
            </a:r>
          </a:p>
          <a:p>
            <a:pPr lvl="1"/>
            <a:r>
              <a:rPr lang="en-US" dirty="0" smtClean="0"/>
              <a:t>Small units with overlap</a:t>
            </a:r>
          </a:p>
          <a:p>
            <a:pPr lvl="1"/>
            <a:r>
              <a:rPr lang="en-US" dirty="0" smtClean="0"/>
              <a:t>Other settings weaker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69" y="3639386"/>
            <a:ext cx="7637928" cy="255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16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Competing retrieval demands:</a:t>
            </a:r>
          </a:p>
          <a:p>
            <a:pPr lvl="1"/>
            <a:r>
              <a:rPr lang="en-US" dirty="0" smtClean="0"/>
              <a:t>IR performance</a:t>
            </a:r>
          </a:p>
          <a:p>
            <a:pPr lvl="2"/>
            <a:r>
              <a:rPr lang="en-US" dirty="0" err="1" smtClean="0"/>
              <a:t>vs</a:t>
            </a:r>
            <a:endParaRPr lang="en-US" dirty="0" smtClean="0"/>
          </a:p>
          <a:p>
            <a:pPr lvl="1"/>
            <a:r>
              <a:rPr lang="en-US" dirty="0" smtClean="0"/>
              <a:t>QA performance </a:t>
            </a:r>
          </a:p>
        </p:txBody>
      </p:sp>
    </p:spTree>
    <p:extLst>
      <p:ext uri="{BB962C8B-B14F-4D97-AF65-F5344CB8AC3E}">
        <p14:creationId xmlns:p14="http://schemas.microsoft.com/office/powerpoint/2010/main" val="427122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Competing retrieval demands:</a:t>
            </a:r>
          </a:p>
          <a:p>
            <a:pPr lvl="1"/>
            <a:r>
              <a:rPr lang="en-US" dirty="0" smtClean="0"/>
              <a:t>IR performance</a:t>
            </a:r>
          </a:p>
          <a:p>
            <a:pPr lvl="2"/>
            <a:r>
              <a:rPr lang="en-US" dirty="0" err="1" smtClean="0"/>
              <a:t>vs</a:t>
            </a:r>
            <a:endParaRPr lang="en-US" dirty="0" smtClean="0"/>
          </a:p>
          <a:p>
            <a:pPr lvl="1"/>
            <a:r>
              <a:rPr lang="en-US" dirty="0" smtClean="0"/>
              <a:t>QA performance </a:t>
            </a:r>
          </a:p>
          <a:p>
            <a:r>
              <a:rPr lang="en-US" dirty="0" smtClean="0"/>
              <a:t>MRR at 5 favors:</a:t>
            </a:r>
          </a:p>
        </p:txBody>
      </p:sp>
    </p:spTree>
    <p:extLst>
      <p:ext uri="{BB962C8B-B14F-4D97-AF65-F5344CB8AC3E}">
        <p14:creationId xmlns:p14="http://schemas.microsoft.com/office/powerpoint/2010/main" val="1460008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Competing retrieval demands:</a:t>
            </a:r>
          </a:p>
          <a:p>
            <a:pPr lvl="1"/>
            <a:r>
              <a:rPr lang="en-US" dirty="0" smtClean="0"/>
              <a:t>IR performance</a:t>
            </a:r>
          </a:p>
          <a:p>
            <a:pPr lvl="2"/>
            <a:r>
              <a:rPr lang="en-US" dirty="0" err="1" smtClean="0"/>
              <a:t>vs</a:t>
            </a:r>
            <a:endParaRPr lang="en-US" dirty="0" smtClean="0"/>
          </a:p>
          <a:p>
            <a:pPr lvl="1"/>
            <a:r>
              <a:rPr lang="en-US" dirty="0" smtClean="0"/>
              <a:t>QA performance </a:t>
            </a:r>
          </a:p>
          <a:p>
            <a:r>
              <a:rPr lang="en-US" dirty="0" smtClean="0"/>
              <a:t>MRR at 5 favors:</a:t>
            </a:r>
          </a:p>
          <a:p>
            <a:pPr lvl="1"/>
            <a:r>
              <a:rPr lang="en-US" dirty="0" smtClean="0"/>
              <a:t>Small, fixed width units</a:t>
            </a:r>
          </a:p>
          <a:p>
            <a:pPr lvl="2"/>
            <a:r>
              <a:rPr lang="en-US" dirty="0" smtClean="0"/>
              <a:t>Advantageous for downstream processing too</a:t>
            </a:r>
          </a:p>
        </p:txBody>
      </p:sp>
    </p:spTree>
    <p:extLst>
      <p:ext uri="{BB962C8B-B14F-4D97-AF65-F5344CB8AC3E}">
        <p14:creationId xmlns:p14="http://schemas.microsoft.com/office/powerpoint/2010/main" val="1218663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Competing retrieval demands:</a:t>
            </a:r>
          </a:p>
          <a:p>
            <a:pPr lvl="1"/>
            <a:r>
              <a:rPr lang="en-US" dirty="0" smtClean="0"/>
              <a:t>IR performance</a:t>
            </a:r>
          </a:p>
          <a:p>
            <a:pPr lvl="2"/>
            <a:r>
              <a:rPr lang="en-US" dirty="0" err="1" smtClean="0"/>
              <a:t>vs</a:t>
            </a:r>
            <a:endParaRPr lang="en-US" dirty="0" smtClean="0"/>
          </a:p>
          <a:p>
            <a:pPr lvl="1"/>
            <a:r>
              <a:rPr lang="en-US" dirty="0" smtClean="0"/>
              <a:t>QA performance </a:t>
            </a:r>
          </a:p>
          <a:p>
            <a:r>
              <a:rPr lang="en-US" dirty="0" smtClean="0"/>
              <a:t>MRR at 5 favors:</a:t>
            </a:r>
          </a:p>
          <a:p>
            <a:pPr lvl="1"/>
            <a:r>
              <a:rPr lang="en-US" dirty="0" smtClean="0"/>
              <a:t>Small, fixed width units</a:t>
            </a:r>
          </a:p>
          <a:p>
            <a:pPr lvl="2"/>
            <a:r>
              <a:rPr lang="en-US" dirty="0" smtClean="0"/>
              <a:t>Advantageous for downstream processing too</a:t>
            </a:r>
          </a:p>
          <a:p>
            <a:pPr lvl="1"/>
            <a:r>
              <a:rPr lang="en-US" dirty="0" smtClean="0"/>
              <a:t>Any benefit of more sophisticated segments</a:t>
            </a:r>
          </a:p>
          <a:p>
            <a:pPr lvl="2"/>
            <a:r>
              <a:rPr lang="en-US" dirty="0" smtClean="0"/>
              <a:t>Outweighed by increased processing</a:t>
            </a:r>
          </a:p>
        </p:txBody>
      </p:sp>
    </p:spTree>
    <p:extLst>
      <p:ext uri="{BB962C8B-B14F-4D97-AF65-F5344CB8AC3E}">
        <p14:creationId xmlns:p14="http://schemas.microsoft.com/office/powerpoint/2010/main" val="1030982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Reranking</a:t>
            </a:r>
            <a:r>
              <a:rPr lang="en-US" dirty="0" smtClean="0"/>
              <a:t> with </a:t>
            </a:r>
            <a:br>
              <a:rPr lang="en-US" dirty="0" smtClean="0"/>
            </a:br>
            <a:r>
              <a:rPr lang="en-US" dirty="0" smtClean="0"/>
              <a:t>Deep </a:t>
            </a:r>
            <a:r>
              <a:rPr lang="en-US" dirty="0" smtClean="0"/>
              <a:t>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Passage </a:t>
            </a:r>
            <a:r>
              <a:rPr lang="en-US" dirty="0" err="1"/>
              <a:t>Reranking</a:t>
            </a:r>
            <a:r>
              <a:rPr lang="en-US" dirty="0"/>
              <a:t> for Question Answering</a:t>
            </a:r>
            <a:br>
              <a:rPr lang="en-US" dirty="0"/>
            </a:br>
            <a:r>
              <a:rPr lang="en-US" dirty="0"/>
              <a:t>Using Syntactic Structures and Answer </a:t>
            </a:r>
            <a:r>
              <a:rPr lang="en-US" dirty="0" smtClean="0"/>
              <a:t>Types</a:t>
            </a:r>
          </a:p>
          <a:p>
            <a:pPr lvl="1"/>
            <a:r>
              <a:rPr lang="en-US" dirty="0" err="1" smtClean="0"/>
              <a:t>Atkolga</a:t>
            </a:r>
            <a:r>
              <a:rPr lang="en-US" dirty="0" smtClean="0"/>
              <a:t> et al, 2011</a:t>
            </a:r>
          </a:p>
          <a:p>
            <a:pPr lvl="1"/>
            <a:endParaRPr lang="en-US" dirty="0"/>
          </a:p>
          <a:p>
            <a:r>
              <a:rPr lang="en-US" dirty="0" err="1" smtClean="0"/>
              <a:t>Reranking</a:t>
            </a:r>
            <a:r>
              <a:rPr lang="en-US" dirty="0" smtClean="0"/>
              <a:t> of retrieved passages</a:t>
            </a:r>
          </a:p>
          <a:p>
            <a:pPr lvl="1"/>
            <a:r>
              <a:rPr lang="en-US" dirty="0" smtClean="0"/>
              <a:t>Integrates</a:t>
            </a:r>
          </a:p>
          <a:p>
            <a:pPr lvl="2"/>
            <a:r>
              <a:rPr lang="en-US" dirty="0" smtClean="0"/>
              <a:t>Syntactic alignment</a:t>
            </a:r>
          </a:p>
          <a:p>
            <a:pPr lvl="2"/>
            <a:r>
              <a:rPr lang="en-US" dirty="0" smtClean="0"/>
              <a:t>Answer type </a:t>
            </a:r>
          </a:p>
          <a:p>
            <a:pPr lvl="2"/>
            <a:r>
              <a:rPr lang="en-US" dirty="0" smtClean="0"/>
              <a:t>Named Entity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23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in shallow passage approaches: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Tellex</a:t>
            </a:r>
            <a:r>
              <a:rPr lang="en-US" dirty="0" smtClean="0"/>
              <a:t> et al.</a:t>
            </a:r>
          </a:p>
        </p:txBody>
      </p:sp>
    </p:spTree>
    <p:extLst>
      <p:ext uri="{BB962C8B-B14F-4D97-AF65-F5344CB8AC3E}">
        <p14:creationId xmlns:p14="http://schemas.microsoft.com/office/powerpoint/2010/main" val="320184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in shallow passage approaches: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Tellex</a:t>
            </a:r>
            <a:r>
              <a:rPr lang="en-US" dirty="0" smtClean="0"/>
              <a:t> et al.</a:t>
            </a:r>
          </a:p>
          <a:p>
            <a:pPr lvl="2"/>
            <a:r>
              <a:rPr lang="en-US" dirty="0" smtClean="0"/>
              <a:t>Retrieval match admits many possible answers</a:t>
            </a:r>
          </a:p>
          <a:p>
            <a:pPr lvl="3"/>
            <a:r>
              <a:rPr lang="en-US" dirty="0" smtClean="0"/>
              <a:t>Need answer type to restrict</a:t>
            </a:r>
          </a:p>
        </p:txBody>
      </p:sp>
    </p:spTree>
    <p:extLst>
      <p:ext uri="{BB962C8B-B14F-4D97-AF65-F5344CB8AC3E}">
        <p14:creationId xmlns:p14="http://schemas.microsoft.com/office/powerpoint/2010/main" val="180187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in shallow passage approaches: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Tellex</a:t>
            </a:r>
            <a:r>
              <a:rPr lang="en-US" dirty="0" smtClean="0"/>
              <a:t> et al.</a:t>
            </a:r>
          </a:p>
          <a:p>
            <a:pPr lvl="2"/>
            <a:r>
              <a:rPr lang="en-US" dirty="0" smtClean="0"/>
              <a:t>Retrieval match admits many possible answers</a:t>
            </a:r>
          </a:p>
          <a:p>
            <a:pPr lvl="3"/>
            <a:r>
              <a:rPr lang="en-US" dirty="0" smtClean="0"/>
              <a:t>Need answer type to restrict</a:t>
            </a:r>
          </a:p>
          <a:p>
            <a:pPr lvl="2"/>
            <a:r>
              <a:rPr lang="en-US" dirty="0" smtClean="0"/>
              <a:t>Question implies particular relations</a:t>
            </a:r>
          </a:p>
          <a:p>
            <a:pPr lvl="3"/>
            <a:r>
              <a:rPr lang="en-US" dirty="0" smtClean="0"/>
              <a:t>Use syntax to ensure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96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Passage units necessary for QA</a:t>
            </a:r>
          </a:p>
          <a:p>
            <a:pPr lvl="1"/>
            <a:r>
              <a:rPr lang="en-US" dirty="0" smtClean="0"/>
              <a:t>Focused sources for answers</a:t>
            </a:r>
          </a:p>
          <a:p>
            <a:pPr lvl="1"/>
            <a:r>
              <a:rPr lang="en-US" dirty="0" smtClean="0"/>
              <a:t>Typically &gt; 20 passage candidates yield poor QA</a:t>
            </a:r>
          </a:p>
          <a:p>
            <a:pPr lvl="1"/>
            <a:endParaRPr lang="en-US" dirty="0"/>
          </a:p>
          <a:p>
            <a:r>
              <a:rPr lang="en-US" dirty="0" smtClean="0"/>
              <a:t>Retrieval fundamentally crucial</a:t>
            </a:r>
          </a:p>
        </p:txBody>
      </p:sp>
    </p:spTree>
    <p:extLst>
      <p:ext uri="{BB962C8B-B14F-4D97-AF65-F5344CB8AC3E}">
        <p14:creationId xmlns:p14="http://schemas.microsoft.com/office/powerpoint/2010/main" val="1657576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in shallow passage approaches: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Tellex</a:t>
            </a:r>
            <a:r>
              <a:rPr lang="en-US" dirty="0" smtClean="0"/>
              <a:t> et al.</a:t>
            </a:r>
          </a:p>
          <a:p>
            <a:pPr lvl="2"/>
            <a:r>
              <a:rPr lang="en-US" dirty="0" smtClean="0"/>
              <a:t>Retrieval match admits many possible answers</a:t>
            </a:r>
          </a:p>
          <a:p>
            <a:pPr lvl="3"/>
            <a:r>
              <a:rPr lang="en-US" dirty="0" smtClean="0"/>
              <a:t>Need answer type to restrict</a:t>
            </a:r>
          </a:p>
          <a:p>
            <a:pPr lvl="2"/>
            <a:r>
              <a:rPr lang="en-US" dirty="0" smtClean="0"/>
              <a:t>Question implies particular relations</a:t>
            </a:r>
          </a:p>
          <a:p>
            <a:pPr lvl="3"/>
            <a:r>
              <a:rPr lang="en-US" dirty="0" smtClean="0"/>
              <a:t>Use syntax to ensure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Joint strategy required</a:t>
            </a:r>
          </a:p>
          <a:p>
            <a:pPr lvl="2"/>
            <a:r>
              <a:rPr lang="en-US" dirty="0" smtClean="0"/>
              <a:t>Checking syntactic parallelism when no answer, useless</a:t>
            </a:r>
          </a:p>
          <a:p>
            <a:r>
              <a:rPr lang="en-US" dirty="0" smtClean="0"/>
              <a:t>Current approach incorporates all (plus NER)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4924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Bag-of-Words unigram retrieval (BOW)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725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Bag-of-Words unigram retrieval (BOW)</a:t>
            </a:r>
          </a:p>
          <a:p>
            <a:endParaRPr lang="en-US" dirty="0"/>
          </a:p>
          <a:p>
            <a:r>
              <a:rPr lang="en-US" dirty="0" smtClean="0"/>
              <a:t>Question analysis: </a:t>
            </a:r>
            <a:r>
              <a:rPr lang="en-US" dirty="0" err="1" smtClean="0"/>
              <a:t>QuAn</a:t>
            </a:r>
            <a:endParaRPr lang="en-US" dirty="0"/>
          </a:p>
          <a:p>
            <a:pPr lvl="1"/>
            <a:r>
              <a:rPr lang="en-US" dirty="0" err="1" smtClean="0"/>
              <a:t>ngram</a:t>
            </a:r>
            <a:r>
              <a:rPr lang="en-US" dirty="0" smtClean="0"/>
              <a:t> </a:t>
            </a:r>
            <a:r>
              <a:rPr lang="en-US" dirty="0"/>
              <a:t>retrieval, </a:t>
            </a:r>
            <a:r>
              <a:rPr lang="en-US" dirty="0" smtClean="0"/>
              <a:t>reformulation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5918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Bag-of-Words unigram retrieval (BOW)</a:t>
            </a:r>
          </a:p>
          <a:p>
            <a:endParaRPr lang="en-US" dirty="0"/>
          </a:p>
          <a:p>
            <a:r>
              <a:rPr lang="en-US" dirty="0" smtClean="0"/>
              <a:t>Question analysis: </a:t>
            </a:r>
            <a:r>
              <a:rPr lang="en-US" dirty="0" err="1" smtClean="0"/>
              <a:t>QuAn</a:t>
            </a:r>
            <a:endParaRPr lang="en-US" dirty="0"/>
          </a:p>
          <a:p>
            <a:pPr lvl="1"/>
            <a:r>
              <a:rPr lang="en-US" dirty="0" err="1" smtClean="0"/>
              <a:t>ngram</a:t>
            </a:r>
            <a:r>
              <a:rPr lang="en-US" dirty="0" smtClean="0"/>
              <a:t> </a:t>
            </a:r>
            <a:r>
              <a:rPr lang="en-US" dirty="0"/>
              <a:t>retrieval, </a:t>
            </a:r>
            <a:r>
              <a:rPr lang="en-US" dirty="0" smtClean="0"/>
              <a:t>reformulation</a:t>
            </a:r>
          </a:p>
          <a:p>
            <a:pPr lvl="1"/>
            <a:endParaRPr lang="en-US" dirty="0"/>
          </a:p>
          <a:p>
            <a:r>
              <a:rPr lang="en-US" dirty="0" smtClean="0"/>
              <a:t>Question analysis + </a:t>
            </a:r>
            <a:r>
              <a:rPr lang="en-US" dirty="0" err="1" smtClean="0"/>
              <a:t>Wordnet</a:t>
            </a:r>
            <a:r>
              <a:rPr lang="en-US" dirty="0" smtClean="0"/>
              <a:t>: </a:t>
            </a:r>
            <a:r>
              <a:rPr lang="en-US" dirty="0" err="1" smtClean="0"/>
              <a:t>QuAn-Wnet</a:t>
            </a:r>
            <a:endParaRPr lang="en-US" dirty="0" smtClean="0"/>
          </a:p>
          <a:p>
            <a:pPr lvl="1"/>
            <a:r>
              <a:rPr lang="en-US" dirty="0" smtClean="0"/>
              <a:t>Adds 10 synonyms of </a:t>
            </a:r>
            <a:r>
              <a:rPr lang="en-US" dirty="0" err="1" smtClean="0"/>
              <a:t>ngrams</a:t>
            </a:r>
            <a:r>
              <a:rPr lang="en-US" dirty="0" smtClean="0"/>
              <a:t> in </a:t>
            </a:r>
            <a:r>
              <a:rPr lang="en-US" dirty="0" err="1" smtClean="0"/>
              <a:t>QuAn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739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Bag-of-Words unigram retrieval (BOW)</a:t>
            </a:r>
          </a:p>
          <a:p>
            <a:endParaRPr lang="en-US" dirty="0"/>
          </a:p>
          <a:p>
            <a:r>
              <a:rPr lang="en-US" dirty="0" smtClean="0"/>
              <a:t>Question analysis: </a:t>
            </a:r>
            <a:r>
              <a:rPr lang="en-US" dirty="0" err="1" smtClean="0"/>
              <a:t>QuAn</a:t>
            </a:r>
            <a:endParaRPr lang="en-US" dirty="0"/>
          </a:p>
          <a:p>
            <a:pPr lvl="1"/>
            <a:r>
              <a:rPr lang="en-US" dirty="0" err="1" smtClean="0"/>
              <a:t>ngram</a:t>
            </a:r>
            <a:r>
              <a:rPr lang="en-US" dirty="0" smtClean="0"/>
              <a:t> </a:t>
            </a:r>
            <a:r>
              <a:rPr lang="en-US" dirty="0"/>
              <a:t>retrieval, </a:t>
            </a:r>
            <a:r>
              <a:rPr lang="en-US" dirty="0" smtClean="0"/>
              <a:t>reformulation</a:t>
            </a:r>
          </a:p>
          <a:p>
            <a:pPr lvl="1"/>
            <a:endParaRPr lang="en-US" dirty="0"/>
          </a:p>
          <a:p>
            <a:r>
              <a:rPr lang="en-US" dirty="0" smtClean="0"/>
              <a:t>Question analysis + </a:t>
            </a:r>
            <a:r>
              <a:rPr lang="en-US" dirty="0" err="1" smtClean="0"/>
              <a:t>Wordnet</a:t>
            </a:r>
            <a:r>
              <a:rPr lang="en-US" dirty="0" smtClean="0"/>
              <a:t>: </a:t>
            </a:r>
            <a:r>
              <a:rPr lang="en-US" dirty="0" err="1" smtClean="0"/>
              <a:t>QuAn-Wnet</a:t>
            </a:r>
            <a:endParaRPr lang="en-US" dirty="0" smtClean="0"/>
          </a:p>
          <a:p>
            <a:pPr lvl="1"/>
            <a:r>
              <a:rPr lang="en-US" dirty="0" smtClean="0"/>
              <a:t>Adds 10 synonyms of </a:t>
            </a:r>
            <a:r>
              <a:rPr lang="en-US" dirty="0" err="1" smtClean="0"/>
              <a:t>ngrams</a:t>
            </a:r>
            <a:r>
              <a:rPr lang="en-US" dirty="0" smtClean="0"/>
              <a:t> in </a:t>
            </a:r>
            <a:r>
              <a:rPr lang="en-US" dirty="0" err="1" smtClean="0"/>
              <a:t>QuAn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Best performance: </a:t>
            </a:r>
            <a:r>
              <a:rPr lang="en-US" dirty="0" err="1" smtClean="0"/>
              <a:t>QuAn-Wnet</a:t>
            </a:r>
            <a:r>
              <a:rPr lang="en-US" dirty="0" smtClean="0"/>
              <a:t> (baseline)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70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parses of questions, passages</a:t>
            </a:r>
          </a:p>
          <a:p>
            <a:pPr lvl="2"/>
            <a:r>
              <a:rPr lang="en-US" dirty="0" smtClean="0"/>
              <a:t>Passage = sentence</a:t>
            </a:r>
          </a:p>
          <a:p>
            <a:pPr lvl="1"/>
            <a:r>
              <a:rPr lang="en-US" dirty="0" smtClean="0"/>
              <a:t>Extract undirected dependency paths b/t words</a:t>
            </a:r>
          </a:p>
        </p:txBody>
      </p:sp>
    </p:spTree>
    <p:extLst>
      <p:ext uri="{BB962C8B-B14F-4D97-AF65-F5344CB8AC3E}">
        <p14:creationId xmlns:p14="http://schemas.microsoft.com/office/powerpoint/2010/main" val="9716351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parses of questions, passages</a:t>
            </a:r>
          </a:p>
          <a:p>
            <a:pPr lvl="2"/>
            <a:r>
              <a:rPr lang="en-US" dirty="0" smtClean="0"/>
              <a:t>Passage = sentence</a:t>
            </a:r>
          </a:p>
          <a:p>
            <a:pPr lvl="1"/>
            <a:r>
              <a:rPr lang="en-US" dirty="0" smtClean="0"/>
              <a:t>Extract undirected dependency paths b/t words</a:t>
            </a:r>
          </a:p>
          <a:p>
            <a:pPr lvl="1"/>
            <a:r>
              <a:rPr lang="en-US" dirty="0" smtClean="0"/>
              <a:t>Find path pairs between words 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l</a:t>
            </a:r>
            <a:r>
              <a:rPr lang="en-US" dirty="0" smtClean="0"/>
              <a:t>),(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r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Where q/a words ‘match’</a:t>
            </a:r>
          </a:p>
          <a:p>
            <a:pPr lvl="3"/>
            <a:r>
              <a:rPr lang="en-US" dirty="0" smtClean="0"/>
              <a:t>Word match if a) same root or b) synonyms</a:t>
            </a:r>
          </a:p>
        </p:txBody>
      </p:sp>
    </p:spTree>
    <p:extLst>
      <p:ext uri="{BB962C8B-B14F-4D97-AF65-F5344CB8AC3E}">
        <p14:creationId xmlns:p14="http://schemas.microsoft.com/office/powerpoint/2010/main" val="5664430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parses of questions, passages</a:t>
            </a:r>
          </a:p>
          <a:p>
            <a:pPr lvl="2"/>
            <a:r>
              <a:rPr lang="en-US" dirty="0" smtClean="0"/>
              <a:t>Passage = sentence</a:t>
            </a:r>
          </a:p>
          <a:p>
            <a:pPr lvl="1"/>
            <a:r>
              <a:rPr lang="en-US" dirty="0" smtClean="0"/>
              <a:t>Extract undirected dependency paths b/t words</a:t>
            </a:r>
          </a:p>
          <a:p>
            <a:pPr lvl="1"/>
            <a:r>
              <a:rPr lang="en-US" dirty="0" smtClean="0"/>
              <a:t>Find path pairs between words 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l</a:t>
            </a:r>
            <a:r>
              <a:rPr lang="en-US" dirty="0" smtClean="0"/>
              <a:t>),(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r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Where q/a words ‘match’</a:t>
            </a:r>
          </a:p>
          <a:p>
            <a:pPr lvl="3"/>
            <a:r>
              <a:rPr lang="en-US" dirty="0" smtClean="0"/>
              <a:t>Word match if a) same root or b) synonyms</a:t>
            </a:r>
          </a:p>
          <a:p>
            <a:pPr lvl="3"/>
            <a:r>
              <a:rPr lang="en-US" dirty="0" smtClean="0"/>
              <a:t>Later: require one pair to be question word/Answer term</a:t>
            </a:r>
          </a:p>
          <a:p>
            <a:pPr lvl="1"/>
            <a:r>
              <a:rPr lang="en-US" dirty="0" smtClean="0"/>
              <a:t>Train path ‘translation pair’ probabilities</a:t>
            </a:r>
          </a:p>
        </p:txBody>
      </p:sp>
    </p:spTree>
    <p:extLst>
      <p:ext uri="{BB962C8B-B14F-4D97-AF65-F5344CB8AC3E}">
        <p14:creationId xmlns:p14="http://schemas.microsoft.com/office/powerpoint/2010/main" val="150490267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parses of questions, passages</a:t>
            </a:r>
          </a:p>
          <a:p>
            <a:pPr lvl="2"/>
            <a:r>
              <a:rPr lang="en-US" dirty="0" smtClean="0"/>
              <a:t>Passage = sentence</a:t>
            </a:r>
          </a:p>
          <a:p>
            <a:pPr lvl="1"/>
            <a:r>
              <a:rPr lang="en-US" dirty="0" smtClean="0"/>
              <a:t>Extract undirected dependency paths b/t words</a:t>
            </a:r>
          </a:p>
          <a:p>
            <a:pPr lvl="1"/>
            <a:r>
              <a:rPr lang="en-US" dirty="0" smtClean="0"/>
              <a:t>Find path pairs between words 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l</a:t>
            </a:r>
            <a:r>
              <a:rPr lang="en-US" dirty="0" smtClean="0"/>
              <a:t>),(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r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Where q/a words ‘match’</a:t>
            </a:r>
          </a:p>
          <a:p>
            <a:pPr lvl="3"/>
            <a:r>
              <a:rPr lang="en-US" dirty="0" smtClean="0"/>
              <a:t>Word match if a) same root or b) synonyms</a:t>
            </a:r>
          </a:p>
          <a:p>
            <a:pPr lvl="3"/>
            <a:r>
              <a:rPr lang="en-US" dirty="0" smtClean="0"/>
              <a:t>Later: require one pair to be question word/Answer term</a:t>
            </a:r>
          </a:p>
          <a:p>
            <a:pPr lvl="1"/>
            <a:r>
              <a:rPr lang="en-US" dirty="0" smtClean="0"/>
              <a:t>Train path ‘translation pair’ probabilities</a:t>
            </a:r>
          </a:p>
          <a:p>
            <a:pPr lvl="2"/>
            <a:r>
              <a:rPr lang="en-US" dirty="0" smtClean="0"/>
              <a:t>Use true Q/A pairs, &lt;</a:t>
            </a:r>
            <a:r>
              <a:rPr lang="en-US" dirty="0" err="1" smtClean="0"/>
              <a:t>path</a:t>
            </a:r>
            <a:r>
              <a:rPr lang="en-US" baseline="-25000" dirty="0" err="1" smtClean="0"/>
              <a:t>q</a:t>
            </a:r>
            <a:r>
              <a:rPr lang="en-US" dirty="0" err="1" smtClean="0"/>
              <a:t>,path</a:t>
            </a:r>
            <a:r>
              <a:rPr lang="en-US" baseline="-25000" dirty="0" err="1" smtClean="0"/>
              <a:t>a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GIZA++, IBM model 1</a:t>
            </a:r>
          </a:p>
          <a:p>
            <a:pPr lvl="3"/>
            <a:r>
              <a:rPr lang="en-US" dirty="0" smtClean="0"/>
              <a:t>Yields </a:t>
            </a:r>
            <a:r>
              <a:rPr lang="en-US" dirty="0" err="1" smtClean="0"/>
              <a:t>Pr</a:t>
            </a:r>
            <a:r>
              <a:rPr lang="en-US" dirty="0" smtClean="0"/>
              <a:t>(</a:t>
            </a:r>
            <a:r>
              <a:rPr lang="en-US" dirty="0" err="1" smtClean="0"/>
              <a:t>label</a:t>
            </a:r>
            <a:r>
              <a:rPr lang="en-US" baseline="-25000" dirty="0" err="1" smtClean="0"/>
              <a:t>a</a:t>
            </a:r>
            <a:r>
              <a:rPr lang="en-US" dirty="0" err="1" smtClean="0"/>
              <a:t>,label</a:t>
            </a:r>
            <a:r>
              <a:rPr lang="en-US" baseline="-25000" dirty="0" err="1" smtClean="0"/>
              <a:t>q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5850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Cui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949" y="1435099"/>
            <a:ext cx="7917223" cy="528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54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Passage units necessary for QA</a:t>
            </a:r>
          </a:p>
          <a:p>
            <a:pPr lvl="1"/>
            <a:r>
              <a:rPr lang="en-US" dirty="0" smtClean="0"/>
              <a:t>Focused sources for answers</a:t>
            </a:r>
          </a:p>
          <a:p>
            <a:pPr lvl="1"/>
            <a:r>
              <a:rPr lang="en-US" dirty="0" smtClean="0"/>
              <a:t>Typically &gt; 20 passage candidates yield poor QA</a:t>
            </a:r>
          </a:p>
          <a:p>
            <a:pPr lvl="1"/>
            <a:endParaRPr lang="en-US" dirty="0"/>
          </a:p>
          <a:p>
            <a:r>
              <a:rPr lang="en-US" dirty="0" smtClean="0"/>
              <a:t>Retrieval fundamentally crucial</a:t>
            </a:r>
          </a:p>
          <a:p>
            <a:r>
              <a:rPr lang="en-US" dirty="0" smtClean="0"/>
              <a:t>Re-ranking passages is hard</a:t>
            </a:r>
          </a:p>
        </p:txBody>
      </p:sp>
    </p:spTree>
    <p:extLst>
      <p:ext uri="{BB962C8B-B14F-4D97-AF65-F5344CB8AC3E}">
        <p14:creationId xmlns:p14="http://schemas.microsoft.com/office/powerpoint/2010/main" val="276106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577" r="-1" b="472"/>
          <a:stretch/>
        </p:blipFill>
        <p:spPr>
          <a:xfrm>
            <a:off x="549275" y="1600200"/>
            <a:ext cx="8042276" cy="4891281"/>
          </a:xfrm>
        </p:spPr>
      </p:pic>
    </p:spTree>
    <p:extLst>
      <p:ext uri="{BB962C8B-B14F-4D97-AF65-F5344CB8AC3E}">
        <p14:creationId xmlns:p14="http://schemas.microsoft.com/office/powerpoint/2010/main" val="328757022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 path matching</a:t>
            </a:r>
          </a:p>
        </p:txBody>
      </p:sp>
    </p:spTree>
    <p:extLst>
      <p:ext uri="{BB962C8B-B14F-4D97-AF65-F5344CB8AC3E}">
        <p14:creationId xmlns:p14="http://schemas.microsoft.com/office/powerpoint/2010/main" val="2663952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 path matching</a:t>
            </a:r>
          </a:p>
          <a:p>
            <a:pPr lvl="1"/>
            <a:r>
              <a:rPr lang="en-US" dirty="0" smtClean="0"/>
              <a:t>Some paths match exactly</a:t>
            </a:r>
          </a:p>
          <a:p>
            <a:pPr lvl="1"/>
            <a:r>
              <a:rPr lang="en-US" dirty="0" smtClean="0"/>
              <a:t>Many paths have partial overlap or differ due to question/declarative contrasts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679439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 path matching</a:t>
            </a:r>
          </a:p>
          <a:p>
            <a:pPr lvl="1"/>
            <a:r>
              <a:rPr lang="en-US" dirty="0" smtClean="0"/>
              <a:t>Some paths match exactly</a:t>
            </a:r>
          </a:p>
          <a:p>
            <a:pPr lvl="1"/>
            <a:r>
              <a:rPr lang="en-US" dirty="0" smtClean="0"/>
              <a:t>Many paths have partial overlap or differ due to question/declarative contrasts</a:t>
            </a:r>
          </a:p>
          <a:p>
            <a:endParaRPr lang="en-US" dirty="0" smtClean="0"/>
          </a:p>
          <a:p>
            <a:r>
              <a:rPr lang="en-US" dirty="0" smtClean="0"/>
              <a:t>Approaches have employed	</a:t>
            </a:r>
          </a:p>
          <a:p>
            <a:pPr lvl="1"/>
            <a:r>
              <a:rPr lang="en-US" dirty="0" smtClean="0"/>
              <a:t>Exact match</a:t>
            </a:r>
          </a:p>
          <a:p>
            <a:pPr lvl="1"/>
            <a:r>
              <a:rPr lang="en-US" dirty="0" smtClean="0"/>
              <a:t>Fuzzy match</a:t>
            </a:r>
          </a:p>
          <a:p>
            <a:pPr lvl="1"/>
            <a:r>
              <a:rPr lang="en-US" dirty="0" smtClean="0"/>
              <a:t>Both can improve over baseline retrieval, fuzzy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1682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Cui et al scoring</a:t>
            </a:r>
          </a:p>
          <a:p>
            <a:r>
              <a:rPr lang="en-US" dirty="0" smtClean="0"/>
              <a:t>Sum over all possible paths in a QA candidate pair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30867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Cui et al scoring</a:t>
            </a:r>
          </a:p>
          <a:p>
            <a:r>
              <a:rPr lang="en-US" dirty="0" smtClean="0"/>
              <a:t>Sum over all possible paths in a QA candidate pair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088849"/>
              </p:ext>
            </p:extLst>
          </p:nvPr>
        </p:nvGraphicFramePr>
        <p:xfrm>
          <a:off x="1063625" y="3648075"/>
          <a:ext cx="6269038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2197100" imgH="596900" progId="Equation.3">
                  <p:embed/>
                </p:oleObj>
              </mc:Choice>
              <mc:Fallback>
                <p:oleObj name="Equation" r:id="rId3" imgW="2197100" imgH="596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3625" y="3648075"/>
                        <a:ext cx="6269038" cy="170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14321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Cui et al scoring</a:t>
            </a:r>
          </a:p>
          <a:p>
            <a:r>
              <a:rPr lang="en-US" dirty="0" smtClean="0"/>
              <a:t>Sum over all possible paths in a QA candidate pair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073687"/>
              </p:ext>
            </p:extLst>
          </p:nvPr>
        </p:nvGraphicFramePr>
        <p:xfrm>
          <a:off x="1064086" y="3213348"/>
          <a:ext cx="6268297" cy="257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2197100" imgH="901700" progId="Equation.3">
                  <p:embed/>
                </p:oleObj>
              </mc:Choice>
              <mc:Fallback>
                <p:oleObj name="Equation" r:id="rId3" imgW="2197100" imgH="901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4086" y="3213348"/>
                        <a:ext cx="6268297" cy="2572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460249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</a:t>
            </a:r>
          </a:p>
          <a:p>
            <a:r>
              <a:rPr lang="en-US" dirty="0" smtClean="0"/>
              <a:t>Restrict first </a:t>
            </a:r>
            <a:r>
              <a:rPr lang="en-US" dirty="0" err="1" smtClean="0"/>
              <a:t>q,a</a:t>
            </a:r>
            <a:r>
              <a:rPr lang="en-US" dirty="0" smtClean="0"/>
              <a:t> word pair to Qword, </a:t>
            </a:r>
            <a:r>
              <a:rPr lang="en-US" dirty="0" err="1"/>
              <a:t>A</a:t>
            </a:r>
            <a:r>
              <a:rPr lang="en-US" dirty="0" err="1" smtClean="0"/>
              <a:t>Cand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Acand</a:t>
            </a:r>
            <a:r>
              <a:rPr lang="en-US" dirty="0" smtClean="0"/>
              <a:t> has correct answer type by NER</a:t>
            </a:r>
          </a:p>
        </p:txBody>
      </p:sp>
    </p:spTree>
    <p:extLst>
      <p:ext uri="{BB962C8B-B14F-4D97-AF65-F5344CB8AC3E}">
        <p14:creationId xmlns:p14="http://schemas.microsoft.com/office/powerpoint/2010/main" val="78445726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</a:t>
            </a:r>
          </a:p>
          <a:p>
            <a:r>
              <a:rPr lang="en-US" dirty="0" smtClean="0"/>
              <a:t>Restrict first </a:t>
            </a:r>
            <a:r>
              <a:rPr lang="en-US" dirty="0" err="1" smtClean="0"/>
              <a:t>q,a</a:t>
            </a:r>
            <a:r>
              <a:rPr lang="en-US" dirty="0" smtClean="0"/>
              <a:t> word pair to Qword, </a:t>
            </a:r>
            <a:r>
              <a:rPr lang="en-US" dirty="0" err="1"/>
              <a:t>A</a:t>
            </a:r>
            <a:r>
              <a:rPr lang="en-US" dirty="0" err="1" smtClean="0"/>
              <a:t>Cand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Acand</a:t>
            </a:r>
            <a:r>
              <a:rPr lang="en-US" dirty="0" smtClean="0"/>
              <a:t> has correct answer type by NER</a:t>
            </a:r>
          </a:p>
          <a:p>
            <a:r>
              <a:rPr lang="en-US" dirty="0" smtClean="0"/>
              <a:t>Sum over all possible paths in a QA candidate pair</a:t>
            </a:r>
          </a:p>
          <a:p>
            <a:pPr lvl="1"/>
            <a:r>
              <a:rPr lang="en-US" dirty="0" smtClean="0"/>
              <a:t>with best answer candidate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0137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</a:t>
            </a:r>
          </a:p>
          <a:p>
            <a:r>
              <a:rPr lang="en-US" dirty="0" smtClean="0"/>
              <a:t>Restrict first </a:t>
            </a:r>
            <a:r>
              <a:rPr lang="en-US" dirty="0" err="1" smtClean="0"/>
              <a:t>q,a</a:t>
            </a:r>
            <a:r>
              <a:rPr lang="en-US" dirty="0" smtClean="0"/>
              <a:t> word pair to Qword, </a:t>
            </a:r>
            <a:r>
              <a:rPr lang="en-US" dirty="0" err="1"/>
              <a:t>A</a:t>
            </a:r>
            <a:r>
              <a:rPr lang="en-US" dirty="0" err="1" smtClean="0"/>
              <a:t>Cand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Acand</a:t>
            </a:r>
            <a:r>
              <a:rPr lang="en-US" dirty="0" smtClean="0"/>
              <a:t> has correct answer type by NER</a:t>
            </a:r>
          </a:p>
          <a:p>
            <a:r>
              <a:rPr lang="en-US" dirty="0" smtClean="0"/>
              <a:t>Sum over all possible paths in a QA candidate pair</a:t>
            </a:r>
          </a:p>
          <a:p>
            <a:pPr lvl="1"/>
            <a:r>
              <a:rPr lang="en-US" dirty="0" smtClean="0"/>
              <a:t>with best answer candidate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728250"/>
              </p:ext>
            </p:extLst>
          </p:nvPr>
        </p:nvGraphicFramePr>
        <p:xfrm>
          <a:off x="673100" y="4718050"/>
          <a:ext cx="764540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2679700" imgH="406400" progId="Equation.3">
                  <p:embed/>
                </p:oleObj>
              </mc:Choice>
              <mc:Fallback>
                <p:oleObj name="Equation" r:id="rId3" imgW="26797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3100" y="4718050"/>
                        <a:ext cx="7645400" cy="1160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4480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Passage units necessary for QA</a:t>
            </a:r>
          </a:p>
          <a:p>
            <a:pPr lvl="1"/>
            <a:r>
              <a:rPr lang="en-US" dirty="0" smtClean="0"/>
              <a:t>Focused sources for answers</a:t>
            </a:r>
          </a:p>
          <a:p>
            <a:pPr lvl="1"/>
            <a:r>
              <a:rPr lang="en-US" dirty="0" smtClean="0"/>
              <a:t>Typically &gt; 20 passage candidates yield poor QA</a:t>
            </a:r>
          </a:p>
          <a:p>
            <a:pPr lvl="1"/>
            <a:endParaRPr lang="en-US" dirty="0"/>
          </a:p>
          <a:p>
            <a:r>
              <a:rPr lang="en-US" dirty="0" smtClean="0"/>
              <a:t>Retrieval fundamentally crucial</a:t>
            </a:r>
          </a:p>
          <a:p>
            <a:r>
              <a:rPr lang="en-US" dirty="0" smtClean="0"/>
              <a:t>Re-ranking passages is hard</a:t>
            </a:r>
          </a:p>
          <a:p>
            <a:pPr lvl="1"/>
            <a:r>
              <a:rPr lang="en-US" dirty="0" err="1" smtClean="0"/>
              <a:t>Tellex</a:t>
            </a:r>
            <a:r>
              <a:rPr lang="en-US" dirty="0" smtClean="0"/>
              <a:t> et al experiments</a:t>
            </a:r>
          </a:p>
          <a:p>
            <a:pPr lvl="2"/>
            <a:r>
              <a:rPr lang="en-US" dirty="0" smtClean="0"/>
              <a:t>Improvements for passage </a:t>
            </a:r>
            <a:r>
              <a:rPr lang="en-US" dirty="0" err="1" smtClean="0"/>
              <a:t>reranking</a:t>
            </a:r>
            <a:r>
              <a:rPr lang="en-US" dirty="0" smtClean="0"/>
              <a:t>, but</a:t>
            </a:r>
          </a:p>
          <a:p>
            <a:pPr lvl="2"/>
            <a:r>
              <a:rPr lang="en-US" dirty="0" smtClean="0"/>
              <a:t>Still dramatically lower than oracle retrieval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84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-DP-IP</a:t>
            </a:r>
          </a:p>
          <a:p>
            <a:pPr lvl="1"/>
            <a:r>
              <a:rPr lang="en-US" dirty="0" smtClean="0"/>
              <a:t>Interpolates DP score with original retrieval score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4930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-DP-IP</a:t>
            </a:r>
          </a:p>
          <a:p>
            <a:pPr lvl="1"/>
            <a:r>
              <a:rPr lang="en-US" dirty="0" smtClean="0"/>
              <a:t>Interpolates DP score with original retrieval score</a:t>
            </a:r>
          </a:p>
          <a:p>
            <a:pPr lvl="1"/>
            <a:endParaRPr lang="en-US" dirty="0"/>
          </a:p>
          <a:p>
            <a:r>
              <a:rPr lang="en-US" dirty="0" err="1" smtClean="0"/>
              <a:t>QuAn-Elim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Acts a passage answer-type filter</a:t>
            </a:r>
          </a:p>
          <a:p>
            <a:pPr lvl="1"/>
            <a:r>
              <a:rPr lang="en-US" dirty="0" smtClean="0"/>
              <a:t>Excludes any passage w/o correct answer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41526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-DP-IP best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32" y="3192713"/>
            <a:ext cx="8230819" cy="366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63007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-DP-IP best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aw </a:t>
            </a:r>
            <a:r>
              <a:rPr lang="en-US" dirty="0" err="1" smtClean="0"/>
              <a:t>dependency:‘brittle</a:t>
            </a:r>
            <a:r>
              <a:rPr lang="en-US" dirty="0" smtClean="0"/>
              <a:t>’; NE failure backs off to IP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32" y="3192713"/>
            <a:ext cx="8230819" cy="366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85299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-DP-IP best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aw </a:t>
            </a:r>
            <a:r>
              <a:rPr lang="en-US" dirty="0" err="1" smtClean="0"/>
              <a:t>dependency:‘brittle</a:t>
            </a:r>
            <a:r>
              <a:rPr lang="en-US" dirty="0" smtClean="0"/>
              <a:t>’; NE failure backs off to IP</a:t>
            </a:r>
          </a:p>
          <a:p>
            <a:r>
              <a:rPr lang="en-US" dirty="0" err="1" smtClean="0"/>
              <a:t>QuAn-Elim</a:t>
            </a:r>
            <a:r>
              <a:rPr lang="en-US" dirty="0" smtClean="0"/>
              <a:t>: NOT significantly worse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32" y="3192713"/>
            <a:ext cx="8230819" cy="366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72538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to heuristic similarity measures</a:t>
            </a:r>
          </a:p>
          <a:p>
            <a:r>
              <a:rPr lang="en-US" dirty="0" smtClean="0"/>
              <a:t>Identify candidate features</a:t>
            </a:r>
          </a:p>
          <a:p>
            <a:r>
              <a:rPr lang="en-US" dirty="0" smtClean="0"/>
              <a:t>Allow learning algorithm to select</a:t>
            </a:r>
          </a:p>
        </p:txBody>
      </p:sp>
    </p:spTree>
    <p:extLst>
      <p:ext uri="{BB962C8B-B14F-4D97-AF65-F5344CB8AC3E}">
        <p14:creationId xmlns:p14="http://schemas.microsoft.com/office/powerpoint/2010/main" val="827342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to heuristic similarity measures</a:t>
            </a:r>
          </a:p>
          <a:p>
            <a:r>
              <a:rPr lang="en-US" dirty="0" smtClean="0"/>
              <a:t>Identify candidate features</a:t>
            </a:r>
          </a:p>
          <a:p>
            <a:r>
              <a:rPr lang="en-US" dirty="0" smtClean="0"/>
              <a:t>Allow learning algorithm to select</a:t>
            </a:r>
          </a:p>
          <a:p>
            <a:r>
              <a:rPr lang="en-US" dirty="0" smtClean="0"/>
              <a:t>Learning and ranking:</a:t>
            </a:r>
          </a:p>
          <a:p>
            <a:pPr lvl="1"/>
            <a:r>
              <a:rPr lang="en-US" dirty="0" smtClean="0"/>
              <a:t>Employ general classifiers</a:t>
            </a:r>
          </a:p>
          <a:p>
            <a:pPr lvl="2"/>
            <a:r>
              <a:rPr lang="en-US" dirty="0" smtClean="0"/>
              <a:t>Use score to rank (e.g., SVM, Logistic Regression)</a:t>
            </a:r>
          </a:p>
        </p:txBody>
      </p:sp>
    </p:spTree>
    <p:extLst>
      <p:ext uri="{BB962C8B-B14F-4D97-AF65-F5344CB8AC3E}">
        <p14:creationId xmlns:p14="http://schemas.microsoft.com/office/powerpoint/2010/main" val="123110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to heuristic </a:t>
            </a:r>
            <a:r>
              <a:rPr lang="en-US" smtClean="0"/>
              <a:t>similarity measures</a:t>
            </a:r>
            <a:endParaRPr lang="en-US" dirty="0" smtClean="0"/>
          </a:p>
          <a:p>
            <a:r>
              <a:rPr lang="en-US" dirty="0" smtClean="0"/>
              <a:t>Identify candidate features</a:t>
            </a:r>
          </a:p>
          <a:p>
            <a:r>
              <a:rPr lang="en-US" dirty="0" smtClean="0"/>
              <a:t>Allow learning algorithm to select</a:t>
            </a:r>
          </a:p>
          <a:p>
            <a:r>
              <a:rPr lang="en-US" dirty="0" smtClean="0"/>
              <a:t>Learning and ranking:</a:t>
            </a:r>
          </a:p>
          <a:p>
            <a:pPr lvl="1"/>
            <a:r>
              <a:rPr lang="en-US" dirty="0" smtClean="0"/>
              <a:t>Employ general classifiers</a:t>
            </a:r>
          </a:p>
          <a:p>
            <a:pPr lvl="2"/>
            <a:r>
              <a:rPr lang="en-US" dirty="0" smtClean="0"/>
              <a:t>Use score to rank (e.g., SVM, Logistic Regression)</a:t>
            </a:r>
          </a:p>
          <a:p>
            <a:pPr lvl="1"/>
            <a:r>
              <a:rPr lang="en-US" dirty="0" smtClean="0"/>
              <a:t>Employ explicit rank learner 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RankBoost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82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Features &amp;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Question Answering an Acquired Skill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Ramakrishnan</a:t>
            </a:r>
            <a:r>
              <a:rPr lang="en-US" dirty="0" smtClean="0"/>
              <a:t> et al, 2004</a:t>
            </a:r>
          </a:p>
          <a:p>
            <a:r>
              <a:rPr lang="en-US" dirty="0" smtClean="0"/>
              <a:t>Full QA system described</a:t>
            </a:r>
          </a:p>
          <a:p>
            <a:pPr lvl="1"/>
            <a:r>
              <a:rPr lang="en-US" dirty="0" smtClean="0"/>
              <a:t>Shallow processing techniques</a:t>
            </a:r>
          </a:p>
          <a:p>
            <a:pPr lvl="1"/>
            <a:r>
              <a:rPr lang="en-US" dirty="0" smtClean="0"/>
              <a:t>Integration of Off-the-shelf components</a:t>
            </a:r>
          </a:p>
          <a:p>
            <a:pPr lvl="1"/>
            <a:r>
              <a:rPr lang="en-US" dirty="0" smtClean="0"/>
              <a:t>Focus on rule-learning </a:t>
            </a:r>
            <a:r>
              <a:rPr lang="en-US" dirty="0" err="1" smtClean="0"/>
              <a:t>vs</a:t>
            </a:r>
            <a:r>
              <a:rPr lang="en-US" dirty="0" smtClean="0"/>
              <a:t> hand-crafting</a:t>
            </a:r>
          </a:p>
          <a:p>
            <a:pPr lvl="1"/>
            <a:r>
              <a:rPr lang="en-US" dirty="0" smtClean="0"/>
              <a:t>Perspective: questions as noisy SQL queries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1581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4080"/>
            <a:ext cx="9144000" cy="521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168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96" r="537"/>
          <a:stretch/>
        </p:blipFill>
        <p:spPr>
          <a:xfrm>
            <a:off x="211676" y="-123495"/>
            <a:ext cx="8749311" cy="5098295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/>
          <a:srcRect l="2049"/>
          <a:stretch/>
        </p:blipFill>
        <p:spPr>
          <a:xfrm>
            <a:off x="211676" y="3578583"/>
            <a:ext cx="8749311" cy="327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549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retrieval results:</a:t>
            </a:r>
          </a:p>
          <a:p>
            <a:pPr lvl="1"/>
            <a:r>
              <a:rPr lang="en-US" dirty="0" smtClean="0"/>
              <a:t>IR ‘documents’:</a:t>
            </a:r>
          </a:p>
          <a:p>
            <a:pPr lvl="2"/>
            <a:r>
              <a:rPr lang="en-US" dirty="0" smtClean="0"/>
              <a:t>3 sentence windows (</a:t>
            </a:r>
            <a:r>
              <a:rPr lang="en-US" dirty="0" err="1" smtClean="0"/>
              <a:t>Tellex</a:t>
            </a:r>
            <a:r>
              <a:rPr lang="en-US" dirty="0" smtClean="0"/>
              <a:t> et al)</a:t>
            </a:r>
          </a:p>
          <a:p>
            <a:pPr lvl="1"/>
            <a:r>
              <a:rPr lang="en-US" dirty="0" smtClean="0"/>
              <a:t>Indexed in </a:t>
            </a:r>
            <a:r>
              <a:rPr lang="en-US" dirty="0" err="1" smtClean="0"/>
              <a:t>Lucene</a:t>
            </a:r>
            <a:endParaRPr lang="en-US" dirty="0" smtClean="0"/>
          </a:p>
          <a:p>
            <a:pPr lvl="1"/>
            <a:r>
              <a:rPr lang="en-US" dirty="0" smtClean="0"/>
              <a:t>Retrieved based on reformulated query</a:t>
            </a:r>
          </a:p>
        </p:txBody>
      </p:sp>
    </p:spTree>
    <p:extLst>
      <p:ext uri="{BB962C8B-B14F-4D97-AF65-F5344CB8AC3E}">
        <p14:creationId xmlns:p14="http://schemas.microsoft.com/office/powerpoint/2010/main" val="427997275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retrieval results:</a:t>
            </a:r>
          </a:p>
          <a:p>
            <a:pPr lvl="1"/>
            <a:r>
              <a:rPr lang="en-US" dirty="0" smtClean="0"/>
              <a:t>IR ‘documents’:</a:t>
            </a:r>
          </a:p>
          <a:p>
            <a:pPr lvl="2"/>
            <a:r>
              <a:rPr lang="en-US" dirty="0" smtClean="0"/>
              <a:t>3 sentence windows (</a:t>
            </a:r>
            <a:r>
              <a:rPr lang="en-US" dirty="0" err="1" smtClean="0"/>
              <a:t>Tellex</a:t>
            </a:r>
            <a:r>
              <a:rPr lang="en-US" dirty="0" smtClean="0"/>
              <a:t> et al)</a:t>
            </a:r>
          </a:p>
          <a:p>
            <a:pPr lvl="1"/>
            <a:r>
              <a:rPr lang="en-US" dirty="0" smtClean="0"/>
              <a:t>Indexed in </a:t>
            </a:r>
            <a:r>
              <a:rPr lang="en-US" dirty="0" err="1" smtClean="0"/>
              <a:t>Lucene</a:t>
            </a:r>
            <a:endParaRPr lang="en-US" dirty="0" smtClean="0"/>
          </a:p>
          <a:p>
            <a:pPr lvl="1"/>
            <a:r>
              <a:rPr lang="en-US" dirty="0" smtClean="0"/>
              <a:t>Retrieved based on reformulated query</a:t>
            </a:r>
          </a:p>
          <a:p>
            <a:r>
              <a:rPr lang="en-US" dirty="0" smtClean="0"/>
              <a:t>Question-type classification</a:t>
            </a:r>
          </a:p>
          <a:p>
            <a:pPr lvl="1"/>
            <a:r>
              <a:rPr lang="en-US" dirty="0" smtClean="0"/>
              <a:t>Based on shallow parsing</a:t>
            </a:r>
          </a:p>
          <a:p>
            <a:pPr lvl="1"/>
            <a:r>
              <a:rPr lang="en-US" dirty="0" err="1" smtClean="0"/>
              <a:t>Synsets</a:t>
            </a:r>
            <a:r>
              <a:rPr lang="en-US" dirty="0" smtClean="0"/>
              <a:t> or surface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5742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‘Where’ clause in an SQL query – selectors</a:t>
            </a:r>
          </a:p>
        </p:txBody>
      </p:sp>
    </p:spTree>
    <p:extLst>
      <p:ext uri="{BB962C8B-B14F-4D97-AF65-F5344CB8AC3E}">
        <p14:creationId xmlns:p14="http://schemas.microsoft.com/office/powerpoint/2010/main" val="110304809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‘Where’ clause in an SQL query – selectors</a:t>
            </a:r>
          </a:p>
          <a:p>
            <a:pPr lvl="1"/>
            <a:r>
              <a:rPr lang="en-US" dirty="0" smtClean="0"/>
              <a:t>Portion(s) of query highly likely to appear in answer</a:t>
            </a:r>
          </a:p>
          <a:p>
            <a:r>
              <a:rPr lang="en-US" dirty="0" smtClean="0"/>
              <a:t>Train system to recognize these terms </a:t>
            </a:r>
          </a:p>
          <a:p>
            <a:pPr lvl="1"/>
            <a:r>
              <a:rPr lang="en-US" dirty="0" smtClean="0"/>
              <a:t>Best keywords for query</a:t>
            </a:r>
          </a:p>
          <a:p>
            <a:pPr lvl="1"/>
            <a:r>
              <a:rPr lang="en-US" i="1" dirty="0" smtClean="0"/>
              <a:t>Tokyo is the capital of which country?</a:t>
            </a:r>
          </a:p>
          <a:p>
            <a:pPr lvl="2"/>
            <a:r>
              <a:rPr lang="en-US" dirty="0" smtClean="0"/>
              <a:t>Answer probably includes…..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1237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‘Where’ clause in an SQL query – selectors</a:t>
            </a:r>
          </a:p>
          <a:p>
            <a:pPr lvl="1"/>
            <a:r>
              <a:rPr lang="en-US" dirty="0" smtClean="0"/>
              <a:t>Portion(s) of query highly likely to appear in answer</a:t>
            </a:r>
          </a:p>
          <a:p>
            <a:r>
              <a:rPr lang="en-US" dirty="0" smtClean="0"/>
              <a:t>Train system to recognize these terms </a:t>
            </a:r>
          </a:p>
          <a:p>
            <a:pPr lvl="1"/>
            <a:r>
              <a:rPr lang="en-US" dirty="0" smtClean="0"/>
              <a:t>Best keywords for query</a:t>
            </a:r>
          </a:p>
          <a:p>
            <a:pPr lvl="1"/>
            <a:r>
              <a:rPr lang="en-US" i="1" dirty="0" smtClean="0"/>
              <a:t>Tokyo is the capital of which country?</a:t>
            </a:r>
          </a:p>
          <a:p>
            <a:pPr lvl="2"/>
            <a:r>
              <a:rPr lang="en-US" dirty="0" smtClean="0"/>
              <a:t>Answer probably includes…..</a:t>
            </a:r>
          </a:p>
          <a:p>
            <a:pPr lvl="3"/>
            <a:r>
              <a:rPr lang="en-US" dirty="0" smtClean="0"/>
              <a:t>Tokyo+++</a:t>
            </a:r>
          </a:p>
          <a:p>
            <a:pPr lvl="3"/>
            <a:r>
              <a:rPr lang="en-US" dirty="0" smtClean="0"/>
              <a:t>Capital+</a:t>
            </a:r>
          </a:p>
          <a:p>
            <a:pPr lvl="3"/>
            <a:r>
              <a:rPr lang="en-US" dirty="0" smtClean="0"/>
              <a:t>Country?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3470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Local features from query:</a:t>
            </a:r>
          </a:p>
          <a:p>
            <a:pPr lvl="2"/>
            <a:r>
              <a:rPr lang="en-US" dirty="0"/>
              <a:t>POS of </a:t>
            </a:r>
            <a:r>
              <a:rPr lang="en-US" dirty="0" smtClean="0"/>
              <a:t>word</a:t>
            </a:r>
          </a:p>
          <a:p>
            <a:pPr lvl="2"/>
            <a:r>
              <a:rPr lang="en-US" dirty="0" smtClean="0"/>
              <a:t>POS </a:t>
            </a:r>
            <a:r>
              <a:rPr lang="en-US" dirty="0"/>
              <a:t>of previous/following word(s</a:t>
            </a:r>
            <a:r>
              <a:rPr lang="en-US" dirty="0" smtClean="0"/>
              <a:t>), in window</a:t>
            </a:r>
          </a:p>
          <a:p>
            <a:pPr lvl="2"/>
            <a:r>
              <a:rPr lang="en-US" dirty="0" smtClean="0"/>
              <a:t>Capitalized?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2458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Local features from query:</a:t>
            </a:r>
          </a:p>
          <a:p>
            <a:pPr lvl="2"/>
            <a:r>
              <a:rPr lang="en-US" dirty="0"/>
              <a:t>POS of </a:t>
            </a:r>
            <a:r>
              <a:rPr lang="en-US" dirty="0" smtClean="0"/>
              <a:t>word</a:t>
            </a:r>
          </a:p>
          <a:p>
            <a:pPr lvl="2"/>
            <a:r>
              <a:rPr lang="en-US" dirty="0" smtClean="0"/>
              <a:t>POS </a:t>
            </a:r>
            <a:r>
              <a:rPr lang="en-US" dirty="0"/>
              <a:t>of previous/following word(s</a:t>
            </a:r>
            <a:r>
              <a:rPr lang="en-US" dirty="0" smtClean="0"/>
              <a:t>), in window</a:t>
            </a:r>
          </a:p>
          <a:p>
            <a:pPr lvl="2"/>
            <a:r>
              <a:rPr lang="en-US" dirty="0" smtClean="0"/>
              <a:t>Capitalized?</a:t>
            </a:r>
            <a:endParaRPr lang="en-US" dirty="0"/>
          </a:p>
          <a:p>
            <a:pPr lvl="1"/>
            <a:r>
              <a:rPr lang="en-US" dirty="0"/>
              <a:t>Global features of word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Stopword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IDF of word</a:t>
            </a:r>
            <a:endParaRPr lang="en-US" dirty="0"/>
          </a:p>
          <a:p>
            <a:pPr lvl="2"/>
            <a:r>
              <a:rPr lang="en-US" dirty="0" smtClean="0"/>
              <a:t>Number of word senses</a:t>
            </a:r>
          </a:p>
          <a:p>
            <a:pPr lvl="2"/>
            <a:r>
              <a:rPr lang="en-US" dirty="0" smtClean="0"/>
              <a:t>Average number of words per sense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3509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Local features from query:</a:t>
            </a:r>
          </a:p>
          <a:p>
            <a:pPr lvl="2"/>
            <a:r>
              <a:rPr lang="en-US" dirty="0"/>
              <a:t>POS of </a:t>
            </a:r>
            <a:r>
              <a:rPr lang="en-US" dirty="0" smtClean="0"/>
              <a:t>word</a:t>
            </a:r>
          </a:p>
          <a:p>
            <a:pPr lvl="2"/>
            <a:r>
              <a:rPr lang="en-US" dirty="0" smtClean="0"/>
              <a:t>POS </a:t>
            </a:r>
            <a:r>
              <a:rPr lang="en-US" dirty="0"/>
              <a:t>of previous/following word(s</a:t>
            </a:r>
            <a:r>
              <a:rPr lang="en-US" dirty="0" smtClean="0"/>
              <a:t>), in window</a:t>
            </a:r>
          </a:p>
          <a:p>
            <a:pPr lvl="2"/>
            <a:r>
              <a:rPr lang="en-US" dirty="0" smtClean="0"/>
              <a:t>Capitalized?</a:t>
            </a:r>
            <a:endParaRPr lang="en-US" dirty="0"/>
          </a:p>
          <a:p>
            <a:pPr lvl="1"/>
            <a:r>
              <a:rPr lang="en-US" dirty="0"/>
              <a:t>Global features of word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Stopword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IDF of word</a:t>
            </a:r>
            <a:endParaRPr lang="en-US" dirty="0"/>
          </a:p>
          <a:p>
            <a:pPr lvl="2"/>
            <a:r>
              <a:rPr lang="en-US" dirty="0" smtClean="0"/>
              <a:t>Number of word senses</a:t>
            </a:r>
          </a:p>
          <a:p>
            <a:pPr lvl="2"/>
            <a:r>
              <a:rPr lang="en-US" dirty="0" smtClean="0"/>
              <a:t>Average number of words per sense </a:t>
            </a:r>
            <a:endParaRPr lang="en-US" dirty="0"/>
          </a:p>
          <a:p>
            <a:pPr lvl="3"/>
            <a:r>
              <a:rPr lang="en-US" dirty="0" smtClean="0"/>
              <a:t>Measures of word specificity/ambiguity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7067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Local features from query:</a:t>
            </a:r>
          </a:p>
          <a:p>
            <a:pPr lvl="2"/>
            <a:r>
              <a:rPr lang="en-US" dirty="0"/>
              <a:t>POS of </a:t>
            </a:r>
            <a:r>
              <a:rPr lang="en-US" dirty="0" smtClean="0"/>
              <a:t>word</a:t>
            </a:r>
          </a:p>
          <a:p>
            <a:pPr lvl="2"/>
            <a:r>
              <a:rPr lang="en-US" dirty="0" smtClean="0"/>
              <a:t>POS </a:t>
            </a:r>
            <a:r>
              <a:rPr lang="en-US" dirty="0"/>
              <a:t>of previous/following word(s</a:t>
            </a:r>
            <a:r>
              <a:rPr lang="en-US" dirty="0" smtClean="0"/>
              <a:t>), in window</a:t>
            </a:r>
          </a:p>
          <a:p>
            <a:pPr lvl="2"/>
            <a:r>
              <a:rPr lang="en-US" dirty="0" smtClean="0"/>
              <a:t>Capitalized?</a:t>
            </a:r>
            <a:endParaRPr lang="en-US" dirty="0"/>
          </a:p>
          <a:p>
            <a:pPr lvl="1"/>
            <a:r>
              <a:rPr lang="en-US" dirty="0"/>
              <a:t>Global features of word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Stopword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IDF of word</a:t>
            </a:r>
            <a:endParaRPr lang="en-US" dirty="0"/>
          </a:p>
          <a:p>
            <a:pPr lvl="2"/>
            <a:r>
              <a:rPr lang="en-US" dirty="0" smtClean="0"/>
              <a:t>Number of word senses</a:t>
            </a:r>
          </a:p>
          <a:p>
            <a:pPr lvl="2"/>
            <a:r>
              <a:rPr lang="en-US" dirty="0" smtClean="0"/>
              <a:t>Average number of words per sense </a:t>
            </a:r>
            <a:endParaRPr lang="en-US" dirty="0"/>
          </a:p>
          <a:p>
            <a:pPr lvl="3"/>
            <a:r>
              <a:rPr lang="en-US" dirty="0" smtClean="0"/>
              <a:t>Measures of word specificity/ambiguity</a:t>
            </a:r>
          </a:p>
          <a:p>
            <a:pPr lvl="1"/>
            <a:r>
              <a:rPr lang="en-US" dirty="0" smtClean="0"/>
              <a:t>Train Decision Tree classifier on gold answers: +/-S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8383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question q and passage r, in a good passage: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5957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102</TotalTime>
  <Words>3282</Words>
  <Application>Microsoft Macintosh PowerPoint</Application>
  <PresentationFormat>On-screen Show (4:3)</PresentationFormat>
  <Paragraphs>690</Paragraphs>
  <Slides>114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114</vt:i4>
      </vt:variant>
    </vt:vector>
  </HeadingPairs>
  <TitlesOfParts>
    <vt:vector size="116" baseType="lpstr">
      <vt:lpstr>Breeze</vt:lpstr>
      <vt:lpstr>Equation</vt:lpstr>
      <vt:lpstr>Passage Retrieval &amp; Re-ranking</vt:lpstr>
      <vt:lpstr>Roadmap</vt:lpstr>
      <vt:lpstr>Units of Retrieval</vt:lpstr>
      <vt:lpstr>Units of Retrieval</vt:lpstr>
      <vt:lpstr>Motivation</vt:lpstr>
      <vt:lpstr>Motivation</vt:lpstr>
      <vt:lpstr>Motivation</vt:lpstr>
      <vt:lpstr>Motivation</vt:lpstr>
      <vt:lpstr>PowerPoint Presentation</vt:lpstr>
      <vt:lpstr>Passages</vt:lpstr>
      <vt:lpstr>Passages</vt:lpstr>
      <vt:lpstr>Passages</vt:lpstr>
      <vt:lpstr>Passages</vt:lpstr>
      <vt:lpstr>What Makes a Passage?</vt:lpstr>
      <vt:lpstr>What Makes a Passage?</vt:lpstr>
      <vt:lpstr>What Makes a Passage?</vt:lpstr>
      <vt:lpstr>What Makes a Passage?</vt:lpstr>
      <vt:lpstr>What Makes a Passage?</vt:lpstr>
      <vt:lpstr>What Makes a Passage?</vt:lpstr>
      <vt:lpstr>What Makes a Passage?</vt:lpstr>
      <vt:lpstr>What Makes a Passage?</vt:lpstr>
      <vt:lpstr>What Makes a Passage?</vt:lpstr>
      <vt:lpstr>Coreference Chains</vt:lpstr>
      <vt:lpstr>Coreference Chains</vt:lpstr>
      <vt:lpstr>Coreference Chains</vt:lpstr>
      <vt:lpstr>Coreference Chains</vt:lpstr>
      <vt:lpstr>PowerPoint Presentation</vt:lpstr>
      <vt:lpstr>TextTiling (Hearst)</vt:lpstr>
      <vt:lpstr>TextTiling (Hearst)</vt:lpstr>
      <vt:lpstr>TextTiling (Hearst)</vt:lpstr>
      <vt:lpstr>TextTiling (Hearst)</vt:lpstr>
      <vt:lpstr>TextTiling (Hearst)</vt:lpstr>
      <vt:lpstr>Window-based Segmentation</vt:lpstr>
      <vt:lpstr>Window-based Segmentation</vt:lpstr>
      <vt:lpstr>Window-based Segmentation</vt:lpstr>
      <vt:lpstr>Window-based Segmentation</vt:lpstr>
      <vt:lpstr>Evaluation</vt:lpstr>
      <vt:lpstr>Evaluation</vt:lpstr>
      <vt:lpstr>Evaluation</vt:lpstr>
      <vt:lpstr>Evaluation</vt:lpstr>
      <vt:lpstr>Evaluation</vt:lpstr>
      <vt:lpstr>Baselines</vt:lpstr>
      <vt:lpstr>Baselines</vt:lpstr>
      <vt:lpstr>Baselines</vt:lpstr>
      <vt:lpstr>Semantic Passages</vt:lpstr>
      <vt:lpstr>Semantic Passages</vt:lpstr>
      <vt:lpstr>Semantic Passages</vt:lpstr>
      <vt:lpstr>Semantic Passages</vt:lpstr>
      <vt:lpstr>Semantic Passages</vt:lpstr>
      <vt:lpstr>Fixed Size Windows</vt:lpstr>
      <vt:lpstr>Sliding Windows</vt:lpstr>
      <vt:lpstr>Observations</vt:lpstr>
      <vt:lpstr>Observations</vt:lpstr>
      <vt:lpstr>Observations</vt:lpstr>
      <vt:lpstr>Observations</vt:lpstr>
      <vt:lpstr>Reranking with  Deep Processing</vt:lpstr>
      <vt:lpstr>Motivation</vt:lpstr>
      <vt:lpstr>Motivation</vt:lpstr>
      <vt:lpstr>Motivation</vt:lpstr>
      <vt:lpstr>Motivation</vt:lpstr>
      <vt:lpstr>Baseline Retrieval</vt:lpstr>
      <vt:lpstr>Baseline Retrieval</vt:lpstr>
      <vt:lpstr>Baseline Retrieval</vt:lpstr>
      <vt:lpstr>Baseline Retrieval</vt:lpstr>
      <vt:lpstr>Dependency Information</vt:lpstr>
      <vt:lpstr>Dependency Information</vt:lpstr>
      <vt:lpstr>Dependency Information</vt:lpstr>
      <vt:lpstr>Dependency Information</vt:lpstr>
      <vt:lpstr>Dependency Path Similarity</vt:lpstr>
      <vt:lpstr>Dependency Path Similarity</vt:lpstr>
      <vt:lpstr>Similarity</vt:lpstr>
      <vt:lpstr>Similarity</vt:lpstr>
      <vt:lpstr>Similarity</vt:lpstr>
      <vt:lpstr>Dependency Path Similarity</vt:lpstr>
      <vt:lpstr>Dependency Path Similarity</vt:lpstr>
      <vt:lpstr>Dependency Path Similarity</vt:lpstr>
      <vt:lpstr>Dependency Path Similarity</vt:lpstr>
      <vt:lpstr>Dependency Path Similarity</vt:lpstr>
      <vt:lpstr>Dependency Path Similarity</vt:lpstr>
      <vt:lpstr>Comparisons</vt:lpstr>
      <vt:lpstr>Comparisons</vt:lpstr>
      <vt:lpstr>Results</vt:lpstr>
      <vt:lpstr>Results</vt:lpstr>
      <vt:lpstr>Results</vt:lpstr>
      <vt:lpstr>Learning Passage Ranking</vt:lpstr>
      <vt:lpstr>Learning Passage Ranking</vt:lpstr>
      <vt:lpstr>Learning Passage Ranking</vt:lpstr>
      <vt:lpstr>Shallow Features &amp; Ranking</vt:lpstr>
      <vt:lpstr>Architecture</vt:lpstr>
      <vt:lpstr>Basic Processing</vt:lpstr>
      <vt:lpstr>Basic Processing</vt:lpstr>
      <vt:lpstr>Selectors</vt:lpstr>
      <vt:lpstr>Selectors</vt:lpstr>
      <vt:lpstr>Selectors</vt:lpstr>
      <vt:lpstr>Selector Recognition</vt:lpstr>
      <vt:lpstr>Selector Recognition</vt:lpstr>
      <vt:lpstr>Selector Recognition</vt:lpstr>
      <vt:lpstr>Selector Recognition</vt:lpstr>
      <vt:lpstr>Passage Ranking</vt:lpstr>
      <vt:lpstr>Passage Ranking</vt:lpstr>
      <vt:lpstr>Passage Ranking</vt:lpstr>
      <vt:lpstr>Passage Ranking</vt:lpstr>
      <vt:lpstr>Passage Ranking</vt:lpstr>
      <vt:lpstr>Passage Ranking</vt:lpstr>
      <vt:lpstr>Passage Ranking Features</vt:lpstr>
      <vt:lpstr>Passage Ranking Features</vt:lpstr>
      <vt:lpstr>Passage Ranking Features</vt:lpstr>
      <vt:lpstr>Passage Ranking Features</vt:lpstr>
      <vt:lpstr>Passage Ranking</vt:lpstr>
      <vt:lpstr>Passage Ranking</vt:lpstr>
      <vt:lpstr>Passage Ranking</vt:lpstr>
      <vt:lpstr>Passage Ranking</vt:lpstr>
      <vt:lpstr>Passage Ranking</vt:lpstr>
      <vt:lpstr>Passage Ranking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Passage Retrieval &amp; Reranking</dc:title>
  <dc:creator>Gina-Anne Levow</dc:creator>
  <cp:lastModifiedBy>Gina-Anne Levow</cp:lastModifiedBy>
  <cp:revision>7</cp:revision>
  <dcterms:created xsi:type="dcterms:W3CDTF">2013-04-15T17:46:50Z</dcterms:created>
  <dcterms:modified xsi:type="dcterms:W3CDTF">2013-04-18T20:05:33Z</dcterms:modified>
</cp:coreProperties>
</file>