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1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printerSettings" Target="printerSettings/printerSettings1.bin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8F14-2658-4A4B-96B7-695661491182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FC45-ED71-944B-BF94-5E261621F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8F14-2658-4A4B-96B7-695661491182}" type="datetimeFigureOut">
              <a:rPr lang="en-US" smtClean="0"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FC45-ED71-944B-BF94-5E261621F6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8F14-2658-4A4B-96B7-695661491182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FC45-ED71-944B-BF94-5E261621F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8F14-2658-4A4B-96B7-695661491182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FC45-ED71-944B-BF94-5E261621F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8F14-2658-4A4B-96B7-695661491182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FC45-ED71-944B-BF94-5E261621F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8F14-2658-4A4B-96B7-695661491182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FC45-ED71-944B-BF94-5E261621F63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8F14-2658-4A4B-96B7-695661491182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FC45-ED71-944B-BF94-5E261621F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8F14-2658-4A4B-96B7-695661491182}" type="datetimeFigureOut">
              <a:rPr lang="en-US" smtClean="0"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FC45-ED71-944B-BF94-5E261621F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8F14-2658-4A4B-96B7-695661491182}" type="datetimeFigureOut">
              <a:rPr lang="en-US" smtClean="0"/>
              <a:t>4/24/13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FC45-ED71-944B-BF94-5E261621F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8F14-2658-4A4B-96B7-695661491182}" type="datetimeFigureOut">
              <a:rPr lang="en-US" smtClean="0"/>
              <a:t>4/24/13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FC45-ED71-944B-BF94-5E261621F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8F14-2658-4A4B-96B7-695661491182}" type="datetimeFigureOut">
              <a:rPr lang="en-US" smtClean="0"/>
              <a:t>4/24/13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FC45-ED71-944B-BF94-5E261621F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8F14-2658-4A4B-96B7-695661491182}" type="datetimeFigureOut">
              <a:rPr lang="en-US" smtClean="0"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FC45-ED71-944B-BF94-5E261621F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C4A8F14-2658-4A4B-96B7-695661491182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D10CFC45-ED71-944B-BF94-5E261621F6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 Classification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	</a:t>
            </a:r>
          </a:p>
          <a:p>
            <a:r>
              <a:rPr lang="en-US" dirty="0" smtClean="0"/>
              <a:t>NLP Systems and Applications</a:t>
            </a:r>
          </a:p>
          <a:p>
            <a:r>
              <a:rPr lang="en-US" dirty="0" smtClean="0"/>
              <a:t>April 25,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989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Question Classification?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2460" cy="4343400"/>
          </a:xfrm>
        </p:spPr>
        <p:txBody>
          <a:bodyPr/>
          <a:lstStyle/>
          <a:p>
            <a:r>
              <a:rPr lang="en-US" dirty="0" smtClean="0"/>
              <a:t>Question classification categorizes possible answers</a:t>
            </a:r>
          </a:p>
          <a:p>
            <a:pPr lvl="1"/>
            <a:r>
              <a:rPr lang="en-US" dirty="0" smtClean="0"/>
              <a:t>Constrains answers types to help find, verify answer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Q</a:t>
            </a:r>
            <a:r>
              <a:rPr lang="en-US" i="1" dirty="0"/>
              <a:t>: What Canadian city has the largest population</a:t>
            </a:r>
            <a:r>
              <a:rPr lang="en-US" i="1" dirty="0" smtClean="0"/>
              <a:t>?</a:t>
            </a:r>
          </a:p>
          <a:p>
            <a:pPr lvl="2"/>
            <a:r>
              <a:rPr lang="en-US" dirty="0" smtClean="0"/>
              <a:t>Type? -&gt; City</a:t>
            </a:r>
          </a:p>
          <a:p>
            <a:pPr lvl="2"/>
            <a:r>
              <a:rPr lang="en-US" dirty="0" smtClean="0"/>
              <a:t>Can ignore all non-city NPs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Provides information for type-specific answer selection</a:t>
            </a:r>
          </a:p>
          <a:p>
            <a:pPr lvl="2"/>
            <a:r>
              <a:rPr lang="en-US" i="1" dirty="0" smtClean="0"/>
              <a:t>Q: What is a prism?</a:t>
            </a:r>
          </a:p>
          <a:p>
            <a:pPr lvl="2"/>
            <a:r>
              <a:rPr lang="en-US" dirty="0" smtClean="0"/>
              <a:t>Type? -&gt; Definition</a:t>
            </a:r>
          </a:p>
          <a:p>
            <a:pPr lvl="3"/>
            <a:r>
              <a:rPr lang="en-US" dirty="0" smtClean="0"/>
              <a:t>Answer patterns include: ‘A prism is…’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837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398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Variability: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tourist attractions are there in Reims?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are the names of the tourist attractions in Reims?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worth seeing in Reims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Type?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528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Variability: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tourist attractions are there in Reims?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are the names of the tourist attractions in Reims?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worth seeing in Reims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Type? -&gt; Location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501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Variability: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tourist attractions are there in Reims?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are the names of the tourist attractions in Reims?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worth seeing in Reims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Type? -&gt; Location</a:t>
            </a:r>
          </a:p>
          <a:p>
            <a:r>
              <a:rPr lang="en-US" dirty="0" smtClean="0"/>
              <a:t>Manual rules?</a:t>
            </a:r>
          </a:p>
        </p:txBody>
      </p:sp>
    </p:spTree>
    <p:extLst>
      <p:ext uri="{BB962C8B-B14F-4D97-AF65-F5344CB8AC3E}">
        <p14:creationId xmlns:p14="http://schemas.microsoft.com/office/powerpoint/2010/main" val="4075279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Variability: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tourist attractions are there in Reims?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are the names of the tourist attractions in Reims?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worth seeing in Reims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Type? -&gt; Location</a:t>
            </a:r>
          </a:p>
          <a:p>
            <a:r>
              <a:rPr lang="en-US" dirty="0" smtClean="0"/>
              <a:t>Manual rules?</a:t>
            </a:r>
          </a:p>
          <a:p>
            <a:pPr lvl="1"/>
            <a:r>
              <a:rPr lang="en-US" dirty="0" smtClean="0"/>
              <a:t>Nearly impossible to create sufficient patterns</a:t>
            </a:r>
          </a:p>
          <a:p>
            <a:r>
              <a:rPr lang="en-US" dirty="0" smtClean="0"/>
              <a:t>Solution?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729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Variability: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tourist attractions are there in Reims?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are the names of the tourist attractions in Reims?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worth seeing in Reims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Type? -&gt; Location</a:t>
            </a:r>
          </a:p>
          <a:p>
            <a:r>
              <a:rPr lang="en-US" dirty="0" smtClean="0"/>
              <a:t>Manual rules?</a:t>
            </a:r>
          </a:p>
          <a:p>
            <a:pPr lvl="1"/>
            <a:r>
              <a:rPr lang="en-US" dirty="0" smtClean="0"/>
              <a:t>Nearly impossible to create sufficient patterns</a:t>
            </a:r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/>
              <a:t>Machine learning – rich feature set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339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Employ machine learning to categorize by answer type</a:t>
            </a:r>
          </a:p>
          <a:p>
            <a:pPr lvl="1"/>
            <a:r>
              <a:rPr lang="en-US" dirty="0" smtClean="0"/>
              <a:t>Hierarchical classifier on semantic hierarchy of types</a:t>
            </a:r>
          </a:p>
          <a:p>
            <a:pPr lvl="2"/>
            <a:r>
              <a:rPr lang="en-US" dirty="0" smtClean="0"/>
              <a:t>Coarse </a:t>
            </a:r>
            <a:r>
              <a:rPr lang="en-US" dirty="0" err="1" smtClean="0"/>
              <a:t>vs</a:t>
            </a:r>
            <a:r>
              <a:rPr lang="en-US" dirty="0" smtClean="0"/>
              <a:t> fine-grained </a:t>
            </a:r>
          </a:p>
          <a:p>
            <a:pPr lvl="3"/>
            <a:r>
              <a:rPr lang="en-US" dirty="0" smtClean="0"/>
              <a:t>Up to 50 classes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Differs from text categorization?</a:t>
            </a:r>
          </a:p>
        </p:txBody>
      </p:sp>
    </p:spTree>
    <p:extLst>
      <p:ext uri="{BB962C8B-B14F-4D97-AF65-F5344CB8AC3E}">
        <p14:creationId xmlns:p14="http://schemas.microsoft.com/office/powerpoint/2010/main" val="235637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Employ machine learning to categorize by answer type</a:t>
            </a:r>
          </a:p>
          <a:p>
            <a:pPr lvl="1"/>
            <a:r>
              <a:rPr lang="en-US" dirty="0" smtClean="0"/>
              <a:t>Hierarchical classifier on semantic hierarchy of types</a:t>
            </a:r>
          </a:p>
          <a:p>
            <a:pPr lvl="2"/>
            <a:r>
              <a:rPr lang="en-US" dirty="0" smtClean="0"/>
              <a:t>Coarse </a:t>
            </a:r>
            <a:r>
              <a:rPr lang="en-US" dirty="0" err="1" smtClean="0"/>
              <a:t>vs</a:t>
            </a:r>
            <a:r>
              <a:rPr lang="en-US" dirty="0" smtClean="0"/>
              <a:t> fine-grained </a:t>
            </a:r>
          </a:p>
          <a:p>
            <a:pPr lvl="3"/>
            <a:r>
              <a:rPr lang="en-US" dirty="0" smtClean="0"/>
              <a:t>Up to 50 classes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Differs from text categorization?</a:t>
            </a:r>
          </a:p>
          <a:p>
            <a:pPr lvl="2"/>
            <a:r>
              <a:rPr lang="en-US" dirty="0" smtClean="0"/>
              <a:t>Shorter (much!)</a:t>
            </a:r>
          </a:p>
          <a:p>
            <a:pPr lvl="2"/>
            <a:r>
              <a:rPr lang="en-US" dirty="0" smtClean="0"/>
              <a:t>Less information, but </a:t>
            </a:r>
          </a:p>
          <a:p>
            <a:pPr lvl="2"/>
            <a:r>
              <a:rPr lang="en-US" dirty="0" smtClean="0"/>
              <a:t>Deep analysis more tractable</a:t>
            </a:r>
          </a:p>
        </p:txBody>
      </p:sp>
    </p:spTree>
    <p:extLst>
      <p:ext uri="{BB962C8B-B14F-4D97-AF65-F5344CB8AC3E}">
        <p14:creationId xmlns:p14="http://schemas.microsoft.com/office/powerpoint/2010/main" val="302169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 </a:t>
            </a:r>
            <a:r>
              <a:rPr lang="en-US" dirty="0"/>
              <a:t>syntactic and semantic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Diverse semantic resources</a:t>
            </a:r>
          </a:p>
        </p:txBody>
      </p:sp>
    </p:spTree>
    <p:extLst>
      <p:ext uri="{BB962C8B-B14F-4D97-AF65-F5344CB8AC3E}">
        <p14:creationId xmlns:p14="http://schemas.microsoft.com/office/powerpoint/2010/main" val="1763474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Posted: Code &amp; results due May 10</a:t>
            </a:r>
          </a:p>
          <a:p>
            <a:endParaRPr lang="en-US" dirty="0"/>
          </a:p>
          <a:p>
            <a:r>
              <a:rPr lang="en-US" dirty="0" smtClean="0"/>
              <a:t>Focus: Question processing</a:t>
            </a:r>
          </a:p>
          <a:p>
            <a:pPr lvl="1"/>
            <a:r>
              <a:rPr lang="en-US" dirty="0" smtClean="0"/>
              <a:t>Classification, reformulation, expansion,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Additional: general improvement motivated by D#2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511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 </a:t>
            </a:r>
            <a:r>
              <a:rPr lang="en-US" dirty="0"/>
              <a:t>syntactic and semantic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Diverse semantic resources</a:t>
            </a:r>
          </a:p>
          <a:p>
            <a:pPr lvl="2"/>
            <a:r>
              <a:rPr lang="en-US" dirty="0" smtClean="0"/>
              <a:t>Named Entity categories</a:t>
            </a:r>
          </a:p>
          <a:p>
            <a:pPr lvl="2"/>
            <a:r>
              <a:rPr lang="en-US" dirty="0" err="1" smtClean="0"/>
              <a:t>WordNet</a:t>
            </a:r>
            <a:r>
              <a:rPr lang="en-US" dirty="0" smtClean="0"/>
              <a:t> sense</a:t>
            </a:r>
          </a:p>
          <a:p>
            <a:pPr lvl="2"/>
            <a:r>
              <a:rPr lang="en-US" dirty="0" smtClean="0"/>
              <a:t>Manually constructed word lists</a:t>
            </a:r>
          </a:p>
          <a:p>
            <a:pPr lvl="2"/>
            <a:r>
              <a:rPr lang="en-US" dirty="0" smtClean="0"/>
              <a:t>Automatically extracted semantically similar word lists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61343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 </a:t>
            </a:r>
            <a:r>
              <a:rPr lang="en-US" dirty="0"/>
              <a:t>syntactic and semantic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Diverse semantic resources</a:t>
            </a:r>
          </a:p>
          <a:p>
            <a:pPr lvl="2"/>
            <a:r>
              <a:rPr lang="en-US" dirty="0" smtClean="0"/>
              <a:t>Named Entity categories</a:t>
            </a:r>
          </a:p>
          <a:p>
            <a:pPr lvl="2"/>
            <a:r>
              <a:rPr lang="en-US" dirty="0" err="1" smtClean="0"/>
              <a:t>WordNet</a:t>
            </a:r>
            <a:r>
              <a:rPr lang="en-US" dirty="0" smtClean="0"/>
              <a:t> sense</a:t>
            </a:r>
          </a:p>
          <a:p>
            <a:pPr lvl="2"/>
            <a:r>
              <a:rPr lang="en-US" dirty="0" smtClean="0"/>
              <a:t>Manually constructed word lists</a:t>
            </a:r>
          </a:p>
          <a:p>
            <a:pPr lvl="2"/>
            <a:r>
              <a:rPr lang="en-US" dirty="0" smtClean="0"/>
              <a:t>Automatically extracted semantically similar word lists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Results:</a:t>
            </a:r>
          </a:p>
          <a:p>
            <a:pPr lvl="1"/>
            <a:r>
              <a:rPr lang="en-US" dirty="0" smtClean="0"/>
              <a:t>Coarse: 92.5%; Fine: 89.3%</a:t>
            </a:r>
          </a:p>
          <a:p>
            <a:pPr lvl="1"/>
            <a:r>
              <a:rPr lang="en-US" dirty="0" smtClean="0"/>
              <a:t>Semantic features reduce error by 28%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2119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Hierarchy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45106" r="-53205" b="-347"/>
          <a:stretch/>
        </p:blipFill>
        <p:spPr>
          <a:xfrm>
            <a:off x="549275" y="1735664"/>
            <a:ext cx="7835069" cy="5122333"/>
          </a:xfrm>
        </p:spPr>
      </p:pic>
    </p:spTree>
    <p:extLst>
      <p:ext uri="{BB962C8B-B14F-4D97-AF65-F5344CB8AC3E}">
        <p14:creationId xmlns:p14="http://schemas.microsoft.com/office/powerpoint/2010/main" val="17515397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 Hierarchical Question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5605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Many manual approaches use only :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1303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 Hierarchical Question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5605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Many manual approaches use only :</a:t>
            </a:r>
          </a:p>
          <a:p>
            <a:pPr lvl="1"/>
            <a:r>
              <a:rPr lang="en-US" dirty="0" smtClean="0"/>
              <a:t>Small set of entity types, set of handcrafted rules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8868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 Hierarchical Question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5605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Many manual approaches use only :</a:t>
            </a:r>
          </a:p>
          <a:p>
            <a:pPr lvl="1"/>
            <a:r>
              <a:rPr lang="en-US" dirty="0" smtClean="0"/>
              <a:t>Small set of entity types, set of handcrafted rules</a:t>
            </a:r>
          </a:p>
          <a:p>
            <a:pPr lvl="2"/>
            <a:r>
              <a:rPr lang="en-US" dirty="0" smtClean="0"/>
              <a:t>Note: </a:t>
            </a:r>
            <a:r>
              <a:rPr lang="en-US" dirty="0" err="1" smtClean="0"/>
              <a:t>Webclopedia’s</a:t>
            </a:r>
            <a:r>
              <a:rPr lang="en-US" dirty="0" smtClean="0"/>
              <a:t> 96 node </a:t>
            </a:r>
            <a:r>
              <a:rPr lang="en-US" dirty="0" err="1" smtClean="0"/>
              <a:t>taxo</a:t>
            </a:r>
            <a:r>
              <a:rPr lang="en-US" dirty="0"/>
              <a:t> </a:t>
            </a:r>
            <a:r>
              <a:rPr lang="en-US" dirty="0" smtClean="0"/>
              <a:t>w/276 manual rules</a:t>
            </a:r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1463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 Hierarchical Question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5605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Many manual approaches use only :</a:t>
            </a:r>
          </a:p>
          <a:p>
            <a:pPr lvl="1"/>
            <a:r>
              <a:rPr lang="en-US" dirty="0" smtClean="0"/>
              <a:t>Small set of entity types, set of handcrafted rules</a:t>
            </a:r>
          </a:p>
          <a:p>
            <a:pPr lvl="2"/>
            <a:r>
              <a:rPr lang="en-US" dirty="0" smtClean="0"/>
              <a:t>Note: </a:t>
            </a:r>
            <a:r>
              <a:rPr lang="en-US" dirty="0" err="1" smtClean="0"/>
              <a:t>Webclopedia’s</a:t>
            </a:r>
            <a:r>
              <a:rPr lang="en-US" dirty="0" smtClean="0"/>
              <a:t> 96 node </a:t>
            </a:r>
            <a:r>
              <a:rPr lang="en-US" dirty="0" err="1" smtClean="0"/>
              <a:t>taxo</a:t>
            </a:r>
            <a:r>
              <a:rPr lang="en-US" dirty="0"/>
              <a:t> </a:t>
            </a:r>
            <a:r>
              <a:rPr lang="en-US" dirty="0" smtClean="0"/>
              <a:t>w/276 manual rules</a:t>
            </a:r>
          </a:p>
          <a:p>
            <a:r>
              <a:rPr lang="en-US" dirty="0" smtClean="0"/>
              <a:t>Learning approaches can learn to generalize</a:t>
            </a:r>
          </a:p>
          <a:p>
            <a:pPr lvl="1"/>
            <a:r>
              <a:rPr lang="en-US" dirty="0" smtClean="0"/>
              <a:t>Train on new taxonomy, but</a:t>
            </a:r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8810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 Hierarchical Question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5605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Many manual approaches use only :</a:t>
            </a:r>
          </a:p>
          <a:p>
            <a:pPr lvl="1"/>
            <a:r>
              <a:rPr lang="en-US" dirty="0" smtClean="0"/>
              <a:t>Small set of entity types, set of handcrafted rules</a:t>
            </a:r>
          </a:p>
          <a:p>
            <a:pPr lvl="2"/>
            <a:r>
              <a:rPr lang="en-US" dirty="0" smtClean="0"/>
              <a:t>Note: </a:t>
            </a:r>
            <a:r>
              <a:rPr lang="en-US" dirty="0" err="1" smtClean="0"/>
              <a:t>Webclopedia’s</a:t>
            </a:r>
            <a:r>
              <a:rPr lang="en-US" dirty="0" smtClean="0"/>
              <a:t> 96 node </a:t>
            </a:r>
            <a:r>
              <a:rPr lang="en-US" dirty="0" err="1" smtClean="0"/>
              <a:t>taxo</a:t>
            </a:r>
            <a:r>
              <a:rPr lang="en-US" dirty="0"/>
              <a:t> </a:t>
            </a:r>
            <a:r>
              <a:rPr lang="en-US" dirty="0" smtClean="0"/>
              <a:t>w/276 manual rules</a:t>
            </a:r>
          </a:p>
          <a:p>
            <a:r>
              <a:rPr lang="en-US" dirty="0" smtClean="0"/>
              <a:t>Learning approaches can learn to generalize</a:t>
            </a:r>
          </a:p>
          <a:p>
            <a:pPr lvl="1"/>
            <a:r>
              <a:rPr lang="en-US" dirty="0" smtClean="0"/>
              <a:t>Train on new taxonomy, but</a:t>
            </a:r>
          </a:p>
          <a:p>
            <a:pPr lvl="2"/>
            <a:r>
              <a:rPr lang="en-US" dirty="0" smtClean="0"/>
              <a:t>Someone still has to label the data…</a:t>
            </a:r>
          </a:p>
          <a:p>
            <a:r>
              <a:rPr lang="en-US" dirty="0" smtClean="0"/>
              <a:t>Two step learning: (Winnow)</a:t>
            </a:r>
          </a:p>
          <a:p>
            <a:pPr lvl="1"/>
            <a:r>
              <a:rPr lang="en-US" dirty="0" smtClean="0"/>
              <a:t>Same features in both cases</a:t>
            </a:r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9144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 Hierarchical Question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56058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Many manual approaches use only :</a:t>
            </a:r>
          </a:p>
          <a:p>
            <a:pPr lvl="1"/>
            <a:r>
              <a:rPr lang="en-US" dirty="0" smtClean="0"/>
              <a:t>Small set of entity types, set of handcrafted rules</a:t>
            </a:r>
          </a:p>
          <a:p>
            <a:pPr lvl="2"/>
            <a:r>
              <a:rPr lang="en-US" dirty="0" smtClean="0"/>
              <a:t>Note: </a:t>
            </a:r>
            <a:r>
              <a:rPr lang="en-US" dirty="0" err="1" smtClean="0"/>
              <a:t>Webclopedia’s</a:t>
            </a:r>
            <a:r>
              <a:rPr lang="en-US" dirty="0" smtClean="0"/>
              <a:t> 96 node </a:t>
            </a:r>
            <a:r>
              <a:rPr lang="en-US" dirty="0" err="1" smtClean="0"/>
              <a:t>taxo</a:t>
            </a:r>
            <a:r>
              <a:rPr lang="en-US" dirty="0"/>
              <a:t> </a:t>
            </a:r>
            <a:r>
              <a:rPr lang="en-US" dirty="0" smtClean="0"/>
              <a:t>w/276 manual rules</a:t>
            </a:r>
          </a:p>
          <a:p>
            <a:r>
              <a:rPr lang="en-US" dirty="0" smtClean="0"/>
              <a:t>Learning approaches can learn to generalize</a:t>
            </a:r>
          </a:p>
          <a:p>
            <a:pPr lvl="1"/>
            <a:r>
              <a:rPr lang="en-US" dirty="0" smtClean="0"/>
              <a:t>Train on new taxonomy, but</a:t>
            </a:r>
          </a:p>
          <a:p>
            <a:pPr lvl="2"/>
            <a:r>
              <a:rPr lang="en-US" dirty="0" smtClean="0"/>
              <a:t>Someone still has to label the data…</a:t>
            </a:r>
          </a:p>
          <a:p>
            <a:r>
              <a:rPr lang="en-US" dirty="0" smtClean="0"/>
              <a:t>Two step learning: (Winnow)</a:t>
            </a:r>
          </a:p>
          <a:p>
            <a:pPr lvl="1"/>
            <a:r>
              <a:rPr lang="en-US" dirty="0" smtClean="0"/>
              <a:t>Same features in both cases</a:t>
            </a:r>
          </a:p>
          <a:p>
            <a:pPr lvl="2"/>
            <a:r>
              <a:rPr lang="en-US" dirty="0" smtClean="0"/>
              <a:t>First classifier produces (a set of) coarse labels </a:t>
            </a:r>
          </a:p>
          <a:p>
            <a:pPr lvl="2"/>
            <a:r>
              <a:rPr lang="en-US" dirty="0" smtClean="0"/>
              <a:t>Second classifier selects from fine-grained children of coarse tags generated by the previous stage</a:t>
            </a:r>
          </a:p>
          <a:p>
            <a:pPr lvl="2"/>
            <a:r>
              <a:rPr lang="en-US" dirty="0" smtClean="0"/>
              <a:t>Select highest density classes above threshold</a:t>
            </a:r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584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for </a:t>
            </a:r>
            <a:br>
              <a:rPr lang="en-US" dirty="0" smtClean="0"/>
            </a:br>
            <a:r>
              <a:rPr lang="en-US" dirty="0" smtClean="0"/>
              <a:t>Question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5605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Primitive lexical, syntactic, lexical-semantic features</a:t>
            </a:r>
          </a:p>
          <a:p>
            <a:pPr lvl="1"/>
            <a:r>
              <a:rPr lang="en-US" dirty="0" smtClean="0"/>
              <a:t>Automatically derived</a:t>
            </a:r>
          </a:p>
          <a:p>
            <a:pPr lvl="1"/>
            <a:r>
              <a:rPr lang="en-US" dirty="0" smtClean="0"/>
              <a:t>Combined into conjunctive, relational features</a:t>
            </a:r>
          </a:p>
          <a:p>
            <a:pPr lvl="1"/>
            <a:r>
              <a:rPr lang="en-US" dirty="0" smtClean="0"/>
              <a:t>Sparse, binary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3980595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 Classification: </a:t>
            </a:r>
            <a:r>
              <a:rPr lang="en-US" dirty="0" err="1" smtClean="0"/>
              <a:t>Li&amp;Roth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075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for </a:t>
            </a:r>
            <a:br>
              <a:rPr lang="en-US" dirty="0" smtClean="0"/>
            </a:br>
            <a:r>
              <a:rPr lang="en-US" dirty="0" smtClean="0"/>
              <a:t>Question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5605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Primitive lexical, syntactic, lexical-semantic features</a:t>
            </a:r>
          </a:p>
          <a:p>
            <a:pPr lvl="1"/>
            <a:r>
              <a:rPr lang="en-US" dirty="0" smtClean="0"/>
              <a:t>Automatically derived</a:t>
            </a:r>
          </a:p>
          <a:p>
            <a:pPr lvl="1"/>
            <a:r>
              <a:rPr lang="en-US" dirty="0" smtClean="0"/>
              <a:t>Combined into conjunctive, relational features</a:t>
            </a:r>
          </a:p>
          <a:p>
            <a:pPr lvl="1"/>
            <a:r>
              <a:rPr lang="en-US" dirty="0" smtClean="0"/>
              <a:t>Sparse, binary representation</a:t>
            </a:r>
          </a:p>
          <a:p>
            <a:r>
              <a:rPr lang="en-US" dirty="0" smtClean="0"/>
              <a:t>Words</a:t>
            </a:r>
          </a:p>
          <a:p>
            <a:pPr lvl="1"/>
            <a:r>
              <a:rPr lang="en-US" dirty="0" smtClean="0"/>
              <a:t>Combined into </a:t>
            </a:r>
            <a:r>
              <a:rPr lang="en-US" dirty="0" err="1" smtClean="0"/>
              <a:t>ngrams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1204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for </a:t>
            </a:r>
            <a:br>
              <a:rPr lang="en-US" dirty="0" smtClean="0"/>
            </a:br>
            <a:r>
              <a:rPr lang="en-US" dirty="0" smtClean="0"/>
              <a:t>Question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56058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Primitive lexical, syntactic, lexical-semantic features</a:t>
            </a:r>
          </a:p>
          <a:p>
            <a:pPr lvl="1"/>
            <a:r>
              <a:rPr lang="en-US" dirty="0" smtClean="0"/>
              <a:t>Automatically derived</a:t>
            </a:r>
          </a:p>
          <a:p>
            <a:pPr lvl="1"/>
            <a:r>
              <a:rPr lang="en-US" dirty="0" smtClean="0"/>
              <a:t>Combined into conjunctive, relational features</a:t>
            </a:r>
          </a:p>
          <a:p>
            <a:pPr lvl="1"/>
            <a:r>
              <a:rPr lang="en-US" dirty="0" smtClean="0"/>
              <a:t>Sparse, binary representation</a:t>
            </a:r>
          </a:p>
          <a:p>
            <a:r>
              <a:rPr lang="en-US" dirty="0" smtClean="0"/>
              <a:t>Words</a:t>
            </a:r>
          </a:p>
          <a:p>
            <a:pPr lvl="1"/>
            <a:r>
              <a:rPr lang="en-US" dirty="0" smtClean="0"/>
              <a:t>Combined into </a:t>
            </a:r>
            <a:r>
              <a:rPr lang="en-US" dirty="0" err="1" smtClean="0"/>
              <a:t>ngrams</a:t>
            </a:r>
            <a:endParaRPr lang="en-US" dirty="0" smtClean="0"/>
          </a:p>
          <a:p>
            <a:r>
              <a:rPr lang="en-US" dirty="0" smtClean="0"/>
              <a:t>Syntactic features:</a:t>
            </a:r>
          </a:p>
          <a:p>
            <a:pPr lvl="1"/>
            <a:r>
              <a:rPr lang="en-US" dirty="0" smtClean="0"/>
              <a:t>Part-of-speech tags</a:t>
            </a:r>
          </a:p>
          <a:p>
            <a:pPr lvl="1"/>
            <a:r>
              <a:rPr lang="en-US" dirty="0" smtClean="0"/>
              <a:t>Chunks</a:t>
            </a:r>
          </a:p>
          <a:p>
            <a:pPr lvl="1"/>
            <a:r>
              <a:rPr lang="en-US" dirty="0" smtClean="0"/>
              <a:t>Head chunks : 1</a:t>
            </a:r>
            <a:r>
              <a:rPr lang="en-US" baseline="30000" dirty="0" smtClean="0"/>
              <a:t>st</a:t>
            </a:r>
            <a:r>
              <a:rPr lang="en-US" dirty="0" smtClean="0"/>
              <a:t> N, V chunks after Q-word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6687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Feature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188325" cy="4343400"/>
          </a:xfrm>
        </p:spPr>
        <p:txBody>
          <a:bodyPr/>
          <a:lstStyle/>
          <a:p>
            <a:pPr lvl="1"/>
            <a:r>
              <a:rPr lang="en-US" dirty="0" smtClean="0"/>
              <a:t>Q: Who was the first woman killed in the Vietnam War?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02906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Feature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188325" cy="4343400"/>
          </a:xfrm>
        </p:spPr>
        <p:txBody>
          <a:bodyPr/>
          <a:lstStyle/>
          <a:p>
            <a:pPr lvl="1"/>
            <a:r>
              <a:rPr lang="en-US" dirty="0" smtClean="0"/>
              <a:t>Q: Who was the first woman killed in the Vietnam War?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POS: [Who WP] [was VBD] [the DT] [first JJ] [woman NN] [killed VBN] </a:t>
            </a:r>
            <a:r>
              <a:rPr lang="en-US" dirty="0" smtClean="0"/>
              <a:t>[in </a:t>
            </a:r>
            <a:r>
              <a:rPr lang="en-US" dirty="0" smtClean="0"/>
              <a:t>IN] [the DT] [Vietnam NNP] [War NNP] [? .]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6659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Feature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188325" cy="4343400"/>
          </a:xfrm>
        </p:spPr>
        <p:txBody>
          <a:bodyPr/>
          <a:lstStyle/>
          <a:p>
            <a:pPr lvl="1"/>
            <a:r>
              <a:rPr lang="en-US" dirty="0" smtClean="0"/>
              <a:t>Q: Who was the first woman killed in the Vietnam War?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POS: [Who WP] [was VBD] [the DT] [first JJ] [woman NN] [killed VBN] {in IN] [the DT] [Vietnam NNP] [War NNP] [? .]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Chunking: [NP Who] [VP was] [NP the first woman] [VP killed] [PP in] [NP the Vietnam War] 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7114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Feature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188325" cy="4343400"/>
          </a:xfrm>
        </p:spPr>
        <p:txBody>
          <a:bodyPr/>
          <a:lstStyle/>
          <a:p>
            <a:pPr lvl="1"/>
            <a:r>
              <a:rPr lang="en-US" dirty="0" smtClean="0"/>
              <a:t>Q: Who was the first woman killed in the Vietnam War?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POS: [Who WP] [was VBD] [the DT] [first JJ] [woman NN] [killed VBN] {in IN] [the DT] [Vietnam NNP] [War NNP] [? .]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Chunking: [NP Who] [VP was] [NP the first woman] [VP killed] [PP in] [NP the Vietnam War] 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Head noun chunk: ‘the first woman’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10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Treat analogously to syntax?</a:t>
            </a:r>
          </a:p>
        </p:txBody>
      </p:sp>
    </p:spTree>
    <p:extLst>
      <p:ext uri="{BB962C8B-B14F-4D97-AF65-F5344CB8AC3E}">
        <p14:creationId xmlns:p14="http://schemas.microsoft.com/office/powerpoint/2010/main" val="7173035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Treat analogously to syntax?</a:t>
            </a:r>
          </a:p>
          <a:p>
            <a:pPr lvl="1"/>
            <a:r>
              <a:rPr lang="en-US" dirty="0" smtClean="0"/>
              <a:t>Q1:What’s the semantic equivalent of POS tagging?</a:t>
            </a:r>
          </a:p>
        </p:txBody>
      </p:sp>
    </p:spTree>
    <p:extLst>
      <p:ext uri="{BB962C8B-B14F-4D97-AF65-F5344CB8AC3E}">
        <p14:creationId xmlns:p14="http://schemas.microsoft.com/office/powerpoint/2010/main" val="5695339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Treat analogously to syntax?</a:t>
            </a:r>
          </a:p>
          <a:p>
            <a:pPr lvl="1"/>
            <a:r>
              <a:rPr lang="en-US" dirty="0" smtClean="0"/>
              <a:t>Q1:What’s the semantic equivalent of POS tagging?</a:t>
            </a:r>
          </a:p>
          <a:p>
            <a:pPr lvl="1"/>
            <a:r>
              <a:rPr lang="en-US" dirty="0" smtClean="0"/>
              <a:t>Q2: POS tagging &gt; 97% accurate; 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emantics? Semantic ambiguity?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643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Treat analogously to syntax?</a:t>
            </a:r>
          </a:p>
          <a:p>
            <a:pPr lvl="1"/>
            <a:r>
              <a:rPr lang="en-US" dirty="0" smtClean="0"/>
              <a:t>Q1:What’s the semantic equivalent of POS tagging?</a:t>
            </a:r>
          </a:p>
          <a:p>
            <a:pPr lvl="1"/>
            <a:r>
              <a:rPr lang="en-US" dirty="0" smtClean="0"/>
              <a:t>Q2: POS tagging &gt; 97% accurate; 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emantics? Semantic ambiguity?</a:t>
            </a:r>
          </a:p>
          <a:p>
            <a:pPr lvl="2"/>
            <a:endParaRPr lang="en-US" dirty="0"/>
          </a:p>
          <a:p>
            <a:r>
              <a:rPr lang="en-US" dirty="0" smtClean="0"/>
              <a:t>A1: Explore different lexical semantic info sources</a:t>
            </a:r>
          </a:p>
          <a:p>
            <a:pPr lvl="2"/>
            <a:r>
              <a:rPr lang="en-US" dirty="0" smtClean="0"/>
              <a:t>Differ in granularity, difficulty, and accuracy</a:t>
            </a:r>
          </a:p>
        </p:txBody>
      </p:sp>
    </p:spTree>
    <p:extLst>
      <p:ext uri="{BB962C8B-B14F-4D97-AF65-F5344CB8AC3E}">
        <p14:creationId xmlns:p14="http://schemas.microsoft.com/office/powerpoint/2010/main" val="2836636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0508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Treat analogously to syntax?</a:t>
            </a:r>
          </a:p>
          <a:p>
            <a:pPr lvl="1"/>
            <a:r>
              <a:rPr lang="en-US" dirty="0" smtClean="0"/>
              <a:t>Q1:What’s the semantic equivalent of POS tagging?</a:t>
            </a:r>
          </a:p>
          <a:p>
            <a:pPr lvl="1"/>
            <a:r>
              <a:rPr lang="en-US" dirty="0" smtClean="0"/>
              <a:t>Q2: POS tagging &gt; 97% accurate; 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emantics? Semantic ambiguity?</a:t>
            </a:r>
          </a:p>
          <a:p>
            <a:pPr lvl="2"/>
            <a:endParaRPr lang="en-US" dirty="0"/>
          </a:p>
          <a:p>
            <a:r>
              <a:rPr lang="en-US" dirty="0" smtClean="0"/>
              <a:t>A1: Explore different lexical semantic info sources</a:t>
            </a:r>
          </a:p>
          <a:p>
            <a:pPr lvl="2"/>
            <a:r>
              <a:rPr lang="en-US" dirty="0" smtClean="0"/>
              <a:t>Differ in granularity, difficulty, and accuracy</a:t>
            </a:r>
          </a:p>
          <a:p>
            <a:pPr lvl="1"/>
            <a:r>
              <a:rPr lang="en-US" dirty="0" smtClean="0"/>
              <a:t>Named Entities </a:t>
            </a:r>
          </a:p>
          <a:p>
            <a:pPr lvl="1"/>
            <a:r>
              <a:rPr lang="en-US" dirty="0" err="1" smtClean="0"/>
              <a:t>WordNet</a:t>
            </a:r>
            <a:r>
              <a:rPr lang="en-US" dirty="0" smtClean="0"/>
              <a:t> Senses</a:t>
            </a:r>
          </a:p>
          <a:p>
            <a:pPr lvl="1"/>
            <a:r>
              <a:rPr lang="en-US" dirty="0" smtClean="0"/>
              <a:t>Manual word lists</a:t>
            </a:r>
          </a:p>
          <a:p>
            <a:pPr lvl="1"/>
            <a:r>
              <a:rPr lang="en-US" dirty="0" smtClean="0"/>
              <a:t>Distributional sense clusters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675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Tagging &amp; 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Augment each word with semantic category</a:t>
            </a:r>
          </a:p>
          <a:p>
            <a:endParaRPr lang="en-US" dirty="0"/>
          </a:p>
          <a:p>
            <a:r>
              <a:rPr lang="en-US" dirty="0" smtClean="0"/>
              <a:t>What about ambiguity?</a:t>
            </a:r>
          </a:p>
          <a:p>
            <a:pPr lvl="1"/>
            <a:r>
              <a:rPr lang="en-US" dirty="0" smtClean="0"/>
              <a:t>E.g. ‘water’ as ‘liquid’ or ‘body of water’</a:t>
            </a:r>
          </a:p>
        </p:txBody>
      </p:sp>
    </p:spTree>
    <p:extLst>
      <p:ext uri="{BB962C8B-B14F-4D97-AF65-F5344CB8AC3E}">
        <p14:creationId xmlns:p14="http://schemas.microsoft.com/office/powerpoint/2010/main" val="19209852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Tagging &amp; 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Augment each word with semantic category</a:t>
            </a:r>
          </a:p>
          <a:p>
            <a:endParaRPr lang="en-US" dirty="0"/>
          </a:p>
          <a:p>
            <a:r>
              <a:rPr lang="en-US" dirty="0" smtClean="0"/>
              <a:t>What about ambiguity?</a:t>
            </a:r>
          </a:p>
          <a:p>
            <a:pPr lvl="1"/>
            <a:r>
              <a:rPr lang="en-US" dirty="0" smtClean="0"/>
              <a:t>E.g. ‘water’ as ‘liquid’ or ‘body of water’</a:t>
            </a:r>
          </a:p>
          <a:p>
            <a:pPr lvl="1"/>
            <a:r>
              <a:rPr lang="en-US" dirty="0" smtClean="0"/>
              <a:t>Don’t disambiguate</a:t>
            </a:r>
          </a:p>
          <a:p>
            <a:pPr lvl="2"/>
            <a:r>
              <a:rPr lang="en-US" dirty="0" smtClean="0"/>
              <a:t>Keep all alternatives </a:t>
            </a:r>
          </a:p>
          <a:p>
            <a:pPr lvl="2"/>
            <a:r>
              <a:rPr lang="en-US" dirty="0" smtClean="0"/>
              <a:t>Let the learning algorithm sort it out</a:t>
            </a:r>
          </a:p>
          <a:p>
            <a:pPr lvl="2"/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4415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Named Entities</a:t>
            </a:r>
          </a:p>
          <a:p>
            <a:pPr lvl="1"/>
            <a:r>
              <a:rPr lang="en-US" dirty="0" smtClean="0"/>
              <a:t>Expanded class set: 34 categories</a:t>
            </a:r>
          </a:p>
          <a:p>
            <a:pPr lvl="2"/>
            <a:r>
              <a:rPr lang="en-US" dirty="0" smtClean="0"/>
              <a:t>E.g. Profession, event, holiday, plant,…</a:t>
            </a:r>
          </a:p>
        </p:txBody>
      </p:sp>
    </p:spTree>
    <p:extLst>
      <p:ext uri="{BB962C8B-B14F-4D97-AF65-F5344CB8AC3E}">
        <p14:creationId xmlns:p14="http://schemas.microsoft.com/office/powerpoint/2010/main" val="30276584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Named Entities</a:t>
            </a:r>
          </a:p>
          <a:p>
            <a:pPr lvl="1"/>
            <a:r>
              <a:rPr lang="en-US" dirty="0" smtClean="0"/>
              <a:t>Expanded class set: 34 categories</a:t>
            </a:r>
          </a:p>
          <a:p>
            <a:pPr lvl="2"/>
            <a:r>
              <a:rPr lang="en-US" dirty="0" smtClean="0"/>
              <a:t>E.g. Profession, event, holiday, plant,…</a:t>
            </a:r>
          </a:p>
          <a:p>
            <a:r>
              <a:rPr lang="en-US" dirty="0" err="1" smtClean="0"/>
              <a:t>WordNet</a:t>
            </a:r>
            <a:r>
              <a:rPr lang="en-US" dirty="0" smtClean="0"/>
              <a:t>: IS-A hierarchy of senses</a:t>
            </a:r>
          </a:p>
          <a:p>
            <a:pPr lvl="1"/>
            <a:r>
              <a:rPr lang="en-US" dirty="0" smtClean="0"/>
              <a:t>All senses of word + direct hyper/hyponyms</a:t>
            </a:r>
          </a:p>
        </p:txBody>
      </p:sp>
    </p:spTree>
    <p:extLst>
      <p:ext uri="{BB962C8B-B14F-4D97-AF65-F5344CB8AC3E}">
        <p14:creationId xmlns:p14="http://schemas.microsoft.com/office/powerpoint/2010/main" val="22746244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Named Entities</a:t>
            </a:r>
          </a:p>
          <a:p>
            <a:pPr lvl="1"/>
            <a:r>
              <a:rPr lang="en-US" dirty="0" smtClean="0"/>
              <a:t>Expanded class set: 34 categories</a:t>
            </a:r>
          </a:p>
          <a:p>
            <a:pPr lvl="2"/>
            <a:r>
              <a:rPr lang="en-US" dirty="0" smtClean="0"/>
              <a:t>E.g. Profession, event, holiday, plant,…</a:t>
            </a:r>
          </a:p>
          <a:p>
            <a:r>
              <a:rPr lang="en-US" dirty="0" err="1" smtClean="0"/>
              <a:t>WordNet</a:t>
            </a:r>
            <a:r>
              <a:rPr lang="en-US" dirty="0" smtClean="0"/>
              <a:t>: IS-A hierarchy of senses</a:t>
            </a:r>
          </a:p>
          <a:p>
            <a:pPr lvl="1"/>
            <a:r>
              <a:rPr lang="en-US" dirty="0" smtClean="0"/>
              <a:t>All senses of word + direct hyper/hyponyms</a:t>
            </a:r>
          </a:p>
          <a:p>
            <a:r>
              <a:rPr lang="en-US" dirty="0" smtClean="0"/>
              <a:t>Class-specific words</a:t>
            </a:r>
          </a:p>
          <a:p>
            <a:pPr lvl="1"/>
            <a:r>
              <a:rPr lang="en-US" dirty="0" smtClean="0"/>
              <a:t>Manually derived from 5500 questions	</a:t>
            </a:r>
          </a:p>
          <a:p>
            <a:pPr lvl="2"/>
            <a:r>
              <a:rPr lang="en-US" dirty="0" smtClean="0"/>
              <a:t>E.g. Class: Food</a:t>
            </a:r>
          </a:p>
          <a:p>
            <a:pPr lvl="3"/>
            <a:r>
              <a:rPr lang="en-US" dirty="0" smtClean="0"/>
              <a:t>{alcoholic, apple, beer, berry, breakfast brew butter candy cereal champagne cook delicious eat fat ..}</a:t>
            </a:r>
          </a:p>
          <a:p>
            <a:pPr lvl="3"/>
            <a:r>
              <a:rPr lang="en-US" dirty="0" smtClean="0"/>
              <a:t>Class is semantic tag for word in the list</a:t>
            </a:r>
            <a:endParaRPr lang="en-US" dirty="0"/>
          </a:p>
          <a:p>
            <a:pPr marL="685800" lvl="2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9052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39125" cy="4343400"/>
          </a:xfrm>
        </p:spPr>
        <p:txBody>
          <a:bodyPr/>
          <a:lstStyle/>
          <a:p>
            <a:r>
              <a:rPr lang="en-US" dirty="0" smtClean="0"/>
              <a:t>Distributional clusters:</a:t>
            </a:r>
          </a:p>
          <a:p>
            <a:pPr lvl="1"/>
            <a:r>
              <a:rPr lang="en-US" dirty="0" smtClean="0"/>
              <a:t>Based on </a:t>
            </a:r>
            <a:r>
              <a:rPr lang="en-US" dirty="0" err="1" smtClean="0"/>
              <a:t>Pantel</a:t>
            </a:r>
            <a:r>
              <a:rPr lang="en-US" dirty="0" smtClean="0"/>
              <a:t> and Lin</a:t>
            </a:r>
          </a:p>
          <a:p>
            <a:pPr lvl="1"/>
            <a:r>
              <a:rPr lang="en-US" dirty="0" smtClean="0"/>
              <a:t>Cluster based on similarity in dependency relations</a:t>
            </a:r>
          </a:p>
          <a:p>
            <a:pPr lvl="1"/>
            <a:r>
              <a:rPr lang="en-US" dirty="0" smtClean="0"/>
              <a:t>Word lists for 20K English words</a:t>
            </a:r>
          </a:p>
        </p:txBody>
      </p:sp>
    </p:spTree>
    <p:extLst>
      <p:ext uri="{BB962C8B-B14F-4D97-AF65-F5344CB8AC3E}">
        <p14:creationId xmlns:p14="http://schemas.microsoft.com/office/powerpoint/2010/main" val="2630405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Distributional clusters:</a:t>
            </a:r>
          </a:p>
          <a:p>
            <a:pPr lvl="1"/>
            <a:r>
              <a:rPr lang="en-US" dirty="0" smtClean="0"/>
              <a:t>Based on </a:t>
            </a:r>
            <a:r>
              <a:rPr lang="en-US" dirty="0" err="1" smtClean="0"/>
              <a:t>Pantel</a:t>
            </a:r>
            <a:r>
              <a:rPr lang="en-US" dirty="0" smtClean="0"/>
              <a:t> and Lin</a:t>
            </a:r>
          </a:p>
          <a:p>
            <a:pPr lvl="1"/>
            <a:r>
              <a:rPr lang="en-US" dirty="0" smtClean="0"/>
              <a:t>Cluster based on similarity in dependency relations</a:t>
            </a:r>
          </a:p>
          <a:p>
            <a:pPr lvl="1"/>
            <a:r>
              <a:rPr lang="en-US" dirty="0" smtClean="0"/>
              <a:t>Word lists for 20K English words</a:t>
            </a:r>
          </a:p>
          <a:p>
            <a:pPr lvl="2"/>
            <a:r>
              <a:rPr lang="en-US" dirty="0" smtClean="0"/>
              <a:t>Lists correspond to word senses</a:t>
            </a:r>
          </a:p>
          <a:p>
            <a:pPr lvl="2"/>
            <a:r>
              <a:rPr lang="en-US" dirty="0" smtClean="0"/>
              <a:t>Water:</a:t>
            </a:r>
          </a:p>
          <a:p>
            <a:pPr lvl="3"/>
            <a:r>
              <a:rPr lang="en-US" dirty="0" smtClean="0"/>
              <a:t>Sense 1: { oil gas fuel food milk liquid}</a:t>
            </a:r>
          </a:p>
          <a:p>
            <a:pPr lvl="3"/>
            <a:r>
              <a:rPr lang="en-US" dirty="0" smtClean="0"/>
              <a:t>Sense 2: {air moisture soil heat area rain}</a:t>
            </a:r>
          </a:p>
          <a:p>
            <a:pPr lvl="3"/>
            <a:r>
              <a:rPr lang="en-US" dirty="0" smtClean="0"/>
              <a:t>Sense 3: {waste sewage pollution runoff}</a:t>
            </a:r>
          </a:p>
        </p:txBody>
      </p:sp>
    </p:spTree>
    <p:extLst>
      <p:ext uri="{BB962C8B-B14F-4D97-AF65-F5344CB8AC3E}">
        <p14:creationId xmlns:p14="http://schemas.microsoft.com/office/powerpoint/2010/main" val="37318601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Distributional clusters:</a:t>
            </a:r>
          </a:p>
          <a:p>
            <a:pPr lvl="1"/>
            <a:r>
              <a:rPr lang="en-US" dirty="0" smtClean="0"/>
              <a:t>Based on </a:t>
            </a:r>
            <a:r>
              <a:rPr lang="en-US" dirty="0" err="1" smtClean="0"/>
              <a:t>Pantel</a:t>
            </a:r>
            <a:r>
              <a:rPr lang="en-US" dirty="0" smtClean="0"/>
              <a:t> and Lin</a:t>
            </a:r>
          </a:p>
          <a:p>
            <a:pPr lvl="1"/>
            <a:r>
              <a:rPr lang="en-US" dirty="0" smtClean="0"/>
              <a:t>Cluster based on similarity in dependency relations</a:t>
            </a:r>
          </a:p>
          <a:p>
            <a:pPr lvl="1"/>
            <a:r>
              <a:rPr lang="en-US" dirty="0" smtClean="0"/>
              <a:t>Word lists for 20K English words</a:t>
            </a:r>
          </a:p>
          <a:p>
            <a:pPr lvl="2"/>
            <a:r>
              <a:rPr lang="en-US" dirty="0" smtClean="0"/>
              <a:t>Lists correspond to word senses</a:t>
            </a:r>
          </a:p>
          <a:p>
            <a:pPr lvl="2"/>
            <a:r>
              <a:rPr lang="en-US" dirty="0" smtClean="0"/>
              <a:t>Water:</a:t>
            </a:r>
          </a:p>
          <a:p>
            <a:pPr lvl="3"/>
            <a:r>
              <a:rPr lang="en-US" dirty="0" smtClean="0"/>
              <a:t>Sense 1: { oil gas fuel food milk liquid}</a:t>
            </a:r>
          </a:p>
          <a:p>
            <a:pPr lvl="3"/>
            <a:r>
              <a:rPr lang="en-US" dirty="0" smtClean="0"/>
              <a:t>Sense 2: {air moisture soil heat area rain}</a:t>
            </a:r>
          </a:p>
          <a:p>
            <a:pPr lvl="3"/>
            <a:r>
              <a:rPr lang="en-US" dirty="0" smtClean="0"/>
              <a:t>Sense 3: {waste sewage pollution runoff}</a:t>
            </a:r>
          </a:p>
          <a:p>
            <a:pPr lvl="1"/>
            <a:r>
              <a:rPr lang="en-US" dirty="0" smtClean="0"/>
              <a:t>Treat head word as semantic category of words on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4721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 hierarchical coarse-&gt;fine classification</a:t>
            </a:r>
          </a:p>
          <a:p>
            <a:r>
              <a:rPr lang="en-US" dirty="0" smtClean="0"/>
              <a:t>Assess impact of different semantic features</a:t>
            </a:r>
          </a:p>
          <a:p>
            <a:r>
              <a:rPr lang="en-US" dirty="0" smtClean="0"/>
              <a:t>Assess training requirements for </a:t>
            </a:r>
            <a:r>
              <a:rPr lang="en-US" dirty="0" err="1" smtClean="0"/>
              <a:t>diff’t</a:t>
            </a:r>
            <a:r>
              <a:rPr lang="en-US" dirty="0" smtClean="0"/>
              <a:t> feature set</a:t>
            </a:r>
          </a:p>
        </p:txBody>
      </p:sp>
    </p:spTree>
    <p:extLst>
      <p:ext uri="{BB962C8B-B14F-4D97-AF65-F5344CB8AC3E}">
        <p14:creationId xmlns:p14="http://schemas.microsoft.com/office/powerpoint/2010/main" val="2825928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Question Classification?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2460" cy="4343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9097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 hierarchical coarse-&gt;fine classification</a:t>
            </a:r>
          </a:p>
          <a:p>
            <a:r>
              <a:rPr lang="en-US" dirty="0" smtClean="0"/>
              <a:t>Assess impact of different semantic features</a:t>
            </a:r>
          </a:p>
          <a:p>
            <a:r>
              <a:rPr lang="en-US" dirty="0" smtClean="0"/>
              <a:t>Assess training requirements for </a:t>
            </a:r>
            <a:r>
              <a:rPr lang="en-US" dirty="0" err="1" smtClean="0"/>
              <a:t>diff’t</a:t>
            </a:r>
            <a:r>
              <a:rPr lang="en-US" dirty="0" smtClean="0"/>
              <a:t> feature set</a:t>
            </a:r>
          </a:p>
          <a:p>
            <a:r>
              <a:rPr lang="en-US" dirty="0" smtClean="0"/>
              <a:t>Training: </a:t>
            </a:r>
          </a:p>
          <a:p>
            <a:pPr lvl="1"/>
            <a:r>
              <a:rPr lang="en-US" dirty="0" smtClean="0"/>
              <a:t>21.5K questions from TREC 8,9; manual; USC data</a:t>
            </a:r>
          </a:p>
          <a:p>
            <a:r>
              <a:rPr lang="en-US" dirty="0" smtClean="0"/>
              <a:t>Test: </a:t>
            </a:r>
          </a:p>
          <a:p>
            <a:pPr lvl="1"/>
            <a:r>
              <a:rPr lang="en-US" dirty="0" smtClean="0"/>
              <a:t>1K questions from TREC 10,11</a:t>
            </a:r>
          </a:p>
        </p:txBody>
      </p:sp>
    </p:spTree>
    <p:extLst>
      <p:ext uri="{BB962C8B-B14F-4D97-AF65-F5344CB8AC3E}">
        <p14:creationId xmlns:p14="http://schemas.microsoft.com/office/powerpoint/2010/main" val="100779998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Assess hierarchical coarse-&gt;fine classification</a:t>
            </a:r>
          </a:p>
          <a:p>
            <a:r>
              <a:rPr lang="en-US" dirty="0" smtClean="0"/>
              <a:t>Assess impact of different semantic features</a:t>
            </a:r>
          </a:p>
          <a:p>
            <a:r>
              <a:rPr lang="en-US" dirty="0" smtClean="0"/>
              <a:t>Assess training requirements for </a:t>
            </a:r>
            <a:r>
              <a:rPr lang="en-US" dirty="0" err="1" smtClean="0"/>
              <a:t>diff’t</a:t>
            </a:r>
            <a:r>
              <a:rPr lang="en-US" dirty="0" smtClean="0"/>
              <a:t> feature set</a:t>
            </a:r>
          </a:p>
          <a:p>
            <a:r>
              <a:rPr lang="en-US" dirty="0" smtClean="0"/>
              <a:t>Training: </a:t>
            </a:r>
          </a:p>
          <a:p>
            <a:pPr lvl="1"/>
            <a:r>
              <a:rPr lang="en-US" dirty="0" smtClean="0"/>
              <a:t>21.5K questions from TREC 8,9; manual; USC data</a:t>
            </a:r>
          </a:p>
          <a:p>
            <a:r>
              <a:rPr lang="en-US" dirty="0" smtClean="0"/>
              <a:t>Test: </a:t>
            </a:r>
          </a:p>
          <a:p>
            <a:pPr lvl="1"/>
            <a:r>
              <a:rPr lang="en-US" dirty="0" smtClean="0"/>
              <a:t>1K questions from TREC 10,11</a:t>
            </a:r>
          </a:p>
          <a:p>
            <a:r>
              <a:rPr lang="en-US" dirty="0" smtClean="0"/>
              <a:t>Measures: Accuracy and class-specific precision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34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Syntactic features only: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lvl="2"/>
            <a:r>
              <a:rPr lang="en-US" dirty="0" smtClean="0"/>
              <a:t>POS useful; chunks useful to contribute head chunks</a:t>
            </a:r>
          </a:p>
          <a:p>
            <a:pPr lvl="2"/>
            <a:r>
              <a:rPr lang="en-US" dirty="0" smtClean="0"/>
              <a:t>Fine categories more ambiguous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5867" y="2155991"/>
            <a:ext cx="4449233" cy="1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2576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Syntactic features only: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lvl="2"/>
            <a:r>
              <a:rPr lang="en-US" dirty="0" smtClean="0"/>
              <a:t>POS useful; chunks useful to contribute head chunks</a:t>
            </a:r>
          </a:p>
          <a:p>
            <a:pPr lvl="2"/>
            <a:r>
              <a:rPr lang="en-US" dirty="0" smtClean="0"/>
              <a:t>Fine categories more ambiguous</a:t>
            </a:r>
          </a:p>
          <a:p>
            <a:r>
              <a:rPr lang="en-US" dirty="0" smtClean="0"/>
              <a:t>Semantic features:</a:t>
            </a:r>
          </a:p>
          <a:p>
            <a:pPr lvl="1"/>
            <a:r>
              <a:rPr lang="en-US" dirty="0" smtClean="0"/>
              <a:t>Best combination: SYN, NE, Manual &amp; Auto word lists</a:t>
            </a:r>
          </a:p>
          <a:p>
            <a:pPr lvl="2"/>
            <a:r>
              <a:rPr lang="en-US" dirty="0" smtClean="0"/>
              <a:t>Coarse: same; Fine: 89.3% (28.7% error reduction)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5867" y="2155991"/>
            <a:ext cx="4449233" cy="1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2486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Syntactic features only: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lvl="2"/>
            <a:r>
              <a:rPr lang="en-US" dirty="0" smtClean="0"/>
              <a:t>POS useful; chunks useful to contribute head chunks</a:t>
            </a:r>
          </a:p>
          <a:p>
            <a:pPr lvl="2"/>
            <a:r>
              <a:rPr lang="en-US" dirty="0" smtClean="0"/>
              <a:t>Fine categories more ambiguous</a:t>
            </a:r>
          </a:p>
          <a:p>
            <a:r>
              <a:rPr lang="en-US" dirty="0" smtClean="0"/>
              <a:t>Semantic features:</a:t>
            </a:r>
          </a:p>
          <a:p>
            <a:pPr lvl="1"/>
            <a:r>
              <a:rPr lang="en-US" dirty="0" smtClean="0"/>
              <a:t>Best combination: SYN, NE, Manual &amp; Auto word lists</a:t>
            </a:r>
          </a:p>
          <a:p>
            <a:pPr lvl="2"/>
            <a:r>
              <a:rPr lang="en-US" dirty="0" smtClean="0"/>
              <a:t>Coarse: same; Fine: 89.3% (28.7% error reduction)</a:t>
            </a:r>
          </a:p>
          <a:p>
            <a:r>
              <a:rPr lang="en-US" dirty="0" err="1" smtClean="0"/>
              <a:t>Wh</a:t>
            </a:r>
            <a:r>
              <a:rPr lang="en-US" dirty="0" smtClean="0"/>
              <a:t>-word most common class: 41%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5867" y="2155991"/>
            <a:ext cx="4449233" cy="1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23308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515" b="788"/>
          <a:stretch/>
        </p:blipFill>
        <p:spPr>
          <a:xfrm>
            <a:off x="549275" y="948267"/>
            <a:ext cx="8042276" cy="5689600"/>
          </a:xfrm>
        </p:spPr>
      </p:pic>
    </p:spTree>
    <p:extLst>
      <p:ext uri="{BB962C8B-B14F-4D97-AF65-F5344CB8AC3E}">
        <p14:creationId xmlns:p14="http://schemas.microsoft.com/office/powerpoint/2010/main" val="112728163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06" b="1"/>
          <a:stretch/>
        </p:blipFill>
        <p:spPr>
          <a:xfrm>
            <a:off x="549275" y="107576"/>
            <a:ext cx="8042276" cy="6521824"/>
          </a:xfrm>
        </p:spPr>
      </p:pic>
    </p:spTree>
    <p:extLst>
      <p:ext uri="{BB962C8B-B14F-4D97-AF65-F5344CB8AC3E}">
        <p14:creationId xmlns:p14="http://schemas.microsoft.com/office/powerpoint/2010/main" val="229176643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coarse and fine-grained categorization</a:t>
            </a:r>
          </a:p>
          <a:p>
            <a:pPr lvl="1"/>
            <a:r>
              <a:rPr lang="en-US" dirty="0" smtClean="0"/>
              <a:t>Mix of information sources and learning</a:t>
            </a:r>
          </a:p>
          <a:p>
            <a:pPr lvl="1"/>
            <a:r>
              <a:rPr lang="en-US" dirty="0" smtClean="0"/>
              <a:t>Shallow syntactic features effective for coarse</a:t>
            </a:r>
          </a:p>
          <a:p>
            <a:pPr lvl="1"/>
            <a:r>
              <a:rPr lang="en-US" dirty="0" smtClean="0"/>
              <a:t>Semantic features improve fine-grained</a:t>
            </a:r>
          </a:p>
          <a:p>
            <a:pPr lvl="2"/>
            <a:r>
              <a:rPr lang="en-US" dirty="0" smtClean="0"/>
              <a:t>Most feature types help</a:t>
            </a:r>
          </a:p>
          <a:p>
            <a:pPr lvl="3"/>
            <a:r>
              <a:rPr lang="en-US" dirty="0" err="1" smtClean="0"/>
              <a:t>WordNet</a:t>
            </a:r>
            <a:r>
              <a:rPr lang="en-US" dirty="0" smtClean="0"/>
              <a:t> features appear noisy</a:t>
            </a:r>
          </a:p>
          <a:p>
            <a:pPr lvl="3"/>
            <a:r>
              <a:rPr lang="en-US" dirty="0" smtClean="0"/>
              <a:t> Use of distributional sense clusters dramatically increases feature dimensionality</a:t>
            </a:r>
          </a:p>
          <a:p>
            <a:pPr lvl="4"/>
            <a:endParaRPr lang="en-US" dirty="0" smtClean="0"/>
          </a:p>
          <a:p>
            <a:pPr lvl="4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0600" y="4716607"/>
            <a:ext cx="2717800" cy="1000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159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Question Classification?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2460" cy="4343400"/>
          </a:xfrm>
        </p:spPr>
        <p:txBody>
          <a:bodyPr/>
          <a:lstStyle/>
          <a:p>
            <a:r>
              <a:rPr lang="en-US" dirty="0" smtClean="0"/>
              <a:t>Question classification categorizes possible answers</a:t>
            </a:r>
          </a:p>
        </p:txBody>
      </p:sp>
    </p:spTree>
    <p:extLst>
      <p:ext uri="{BB962C8B-B14F-4D97-AF65-F5344CB8AC3E}">
        <p14:creationId xmlns:p14="http://schemas.microsoft.com/office/powerpoint/2010/main" val="2363617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Question Classification?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2460" cy="4343400"/>
          </a:xfrm>
        </p:spPr>
        <p:txBody>
          <a:bodyPr/>
          <a:lstStyle/>
          <a:p>
            <a:r>
              <a:rPr lang="en-US" dirty="0" smtClean="0"/>
              <a:t>Question classification categorizes possible answers</a:t>
            </a:r>
          </a:p>
          <a:p>
            <a:pPr lvl="1"/>
            <a:r>
              <a:rPr lang="en-US" dirty="0" smtClean="0"/>
              <a:t>Constrains answers types to help find, verify answer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Q</a:t>
            </a:r>
            <a:r>
              <a:rPr lang="en-US" i="1" dirty="0"/>
              <a:t>: What Canadian city has the largest population</a:t>
            </a:r>
            <a:r>
              <a:rPr lang="en-US" i="1" dirty="0" smtClean="0"/>
              <a:t>?</a:t>
            </a:r>
          </a:p>
          <a:p>
            <a:pPr lvl="2"/>
            <a:r>
              <a:rPr lang="en-US" dirty="0" smtClean="0"/>
              <a:t>Type?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00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Question Classification?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2460" cy="4343400"/>
          </a:xfrm>
        </p:spPr>
        <p:txBody>
          <a:bodyPr/>
          <a:lstStyle/>
          <a:p>
            <a:r>
              <a:rPr lang="en-US" dirty="0" smtClean="0"/>
              <a:t>Question classification categorizes possible answers</a:t>
            </a:r>
          </a:p>
          <a:p>
            <a:pPr lvl="1"/>
            <a:r>
              <a:rPr lang="en-US" dirty="0" smtClean="0"/>
              <a:t>Constrains answers types to help find, verify answer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Q</a:t>
            </a:r>
            <a:r>
              <a:rPr lang="en-US" i="1" dirty="0"/>
              <a:t>: What Canadian city has the largest population</a:t>
            </a:r>
            <a:r>
              <a:rPr lang="en-US" i="1" dirty="0" smtClean="0"/>
              <a:t>?</a:t>
            </a:r>
          </a:p>
          <a:p>
            <a:pPr lvl="2"/>
            <a:r>
              <a:rPr lang="en-US" dirty="0" smtClean="0"/>
              <a:t>Type? -&gt; City</a:t>
            </a:r>
          </a:p>
          <a:p>
            <a:pPr lvl="2"/>
            <a:r>
              <a:rPr lang="en-US" dirty="0" smtClean="0"/>
              <a:t>Can ignore all non-city NPs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230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Question Classification?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2460" cy="4343400"/>
          </a:xfrm>
        </p:spPr>
        <p:txBody>
          <a:bodyPr/>
          <a:lstStyle/>
          <a:p>
            <a:r>
              <a:rPr lang="en-US" dirty="0" smtClean="0"/>
              <a:t>Question classification categorizes possible answers</a:t>
            </a:r>
          </a:p>
          <a:p>
            <a:pPr lvl="1"/>
            <a:r>
              <a:rPr lang="en-US" dirty="0" smtClean="0"/>
              <a:t>Constrains answers types to help find, verify answer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Q</a:t>
            </a:r>
            <a:r>
              <a:rPr lang="en-US" i="1" dirty="0"/>
              <a:t>: What Canadian city has the largest population</a:t>
            </a:r>
            <a:r>
              <a:rPr lang="en-US" i="1" dirty="0" smtClean="0"/>
              <a:t>?</a:t>
            </a:r>
          </a:p>
          <a:p>
            <a:pPr lvl="2"/>
            <a:r>
              <a:rPr lang="en-US" dirty="0" smtClean="0"/>
              <a:t>Type? -&gt; City</a:t>
            </a:r>
          </a:p>
          <a:p>
            <a:pPr lvl="2"/>
            <a:r>
              <a:rPr lang="en-US" dirty="0" smtClean="0"/>
              <a:t>Can ignore all non-city NPs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Provides information for type-specific answer selection</a:t>
            </a:r>
          </a:p>
          <a:p>
            <a:pPr lvl="2"/>
            <a:r>
              <a:rPr lang="en-US" i="1" dirty="0" smtClean="0"/>
              <a:t>Q: What is a prism?</a:t>
            </a:r>
          </a:p>
          <a:p>
            <a:pPr lvl="2"/>
            <a:r>
              <a:rPr lang="en-US" dirty="0" smtClean="0"/>
              <a:t>Type? -&gt;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8032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942</TotalTime>
  <Words>1881</Words>
  <Application>Microsoft Macintosh PowerPoint</Application>
  <PresentationFormat>On-screen Show (4:3)</PresentationFormat>
  <Paragraphs>365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Breeze</vt:lpstr>
      <vt:lpstr>Question Classification </vt:lpstr>
      <vt:lpstr>Deliverable #3</vt:lpstr>
      <vt:lpstr>Question Classification: Li&amp;Roth</vt:lpstr>
      <vt:lpstr>Roadmap</vt:lpstr>
      <vt:lpstr>Why Question Classification?</vt:lpstr>
      <vt:lpstr>Why Question Classification?</vt:lpstr>
      <vt:lpstr>Why Question Classification?</vt:lpstr>
      <vt:lpstr>Why Question Classification?</vt:lpstr>
      <vt:lpstr>Why Question Classification?</vt:lpstr>
      <vt:lpstr>Why Question Classification?</vt:lpstr>
      <vt:lpstr>Challenges</vt:lpstr>
      <vt:lpstr>Challenges</vt:lpstr>
      <vt:lpstr>Challenges</vt:lpstr>
      <vt:lpstr>Challenges</vt:lpstr>
      <vt:lpstr>Challenges</vt:lpstr>
      <vt:lpstr>Challenges</vt:lpstr>
      <vt:lpstr>Approach </vt:lpstr>
      <vt:lpstr>Approach </vt:lpstr>
      <vt:lpstr>Approach</vt:lpstr>
      <vt:lpstr>Approach</vt:lpstr>
      <vt:lpstr>Approach</vt:lpstr>
      <vt:lpstr>Question Hierarchy</vt:lpstr>
      <vt:lpstr>Learning a Hierarchical Question Classifier</vt:lpstr>
      <vt:lpstr>Learning a Hierarchical Question Classifier</vt:lpstr>
      <vt:lpstr>Learning a Hierarchical Question Classifier</vt:lpstr>
      <vt:lpstr>Learning a Hierarchical Question Classifier</vt:lpstr>
      <vt:lpstr>Learning a Hierarchical Question Classifier</vt:lpstr>
      <vt:lpstr>Learning a Hierarchical Question Classifier</vt:lpstr>
      <vt:lpstr>Features for  Question Classification</vt:lpstr>
      <vt:lpstr>Features for  Question Classification</vt:lpstr>
      <vt:lpstr>Features for  Question Classification</vt:lpstr>
      <vt:lpstr>Syntactic Feature Example</vt:lpstr>
      <vt:lpstr>Syntactic Feature Example</vt:lpstr>
      <vt:lpstr>Syntactic Feature Example</vt:lpstr>
      <vt:lpstr>Syntactic Feature Example</vt:lpstr>
      <vt:lpstr>Semantic Features</vt:lpstr>
      <vt:lpstr>Semantic Features</vt:lpstr>
      <vt:lpstr>Semantic Features</vt:lpstr>
      <vt:lpstr>Semantic Features</vt:lpstr>
      <vt:lpstr>Semantic Features</vt:lpstr>
      <vt:lpstr>Tagging &amp; Ambiguity</vt:lpstr>
      <vt:lpstr>Tagging &amp; Ambiguity</vt:lpstr>
      <vt:lpstr>Semantic Categories</vt:lpstr>
      <vt:lpstr>Semantic Categories</vt:lpstr>
      <vt:lpstr>Semantic Categories</vt:lpstr>
      <vt:lpstr>Semantic Types</vt:lpstr>
      <vt:lpstr>Semantic Types</vt:lpstr>
      <vt:lpstr>Semantic Types</vt:lpstr>
      <vt:lpstr>Evaluation</vt:lpstr>
      <vt:lpstr>Evaluation</vt:lpstr>
      <vt:lpstr>Evaluation</vt:lpstr>
      <vt:lpstr>Results</vt:lpstr>
      <vt:lpstr>Results</vt:lpstr>
      <vt:lpstr>Results</vt:lpstr>
      <vt:lpstr>PowerPoint Presentation</vt:lpstr>
      <vt:lpstr>PowerPoint Presentation</vt:lpstr>
      <vt:lpstr>Observations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Classification </dc:title>
  <dc:creator>Gina-Anne Levow</dc:creator>
  <cp:lastModifiedBy>Gina-Anne Levow</cp:lastModifiedBy>
  <cp:revision>3</cp:revision>
  <dcterms:created xsi:type="dcterms:W3CDTF">2013-04-25T04:08:25Z</dcterms:created>
  <dcterms:modified xsi:type="dcterms:W3CDTF">2013-04-25T19:50:35Z</dcterms:modified>
</cp:coreProperties>
</file>