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2" r:id="rId64"/>
    <p:sldId id="323" r:id="rId65"/>
    <p:sldId id="324" r:id="rId66"/>
    <p:sldId id="325" r:id="rId67"/>
    <p:sldId id="326" r:id="rId68"/>
    <p:sldId id="327" r:id="rId69"/>
    <p:sldId id="328" r:id="rId70"/>
    <p:sldId id="329" r:id="rId71"/>
    <p:sldId id="330" r:id="rId72"/>
    <p:sldId id="331" r:id="rId73"/>
    <p:sldId id="332" r:id="rId74"/>
    <p:sldId id="333" r:id="rId75"/>
    <p:sldId id="334" r:id="rId76"/>
    <p:sldId id="335" r:id="rId77"/>
    <p:sldId id="336" r:id="rId78"/>
    <p:sldId id="337" r:id="rId79"/>
    <p:sldId id="338" r:id="rId80"/>
    <p:sldId id="339" r:id="rId81"/>
    <p:sldId id="340" r:id="rId82"/>
    <p:sldId id="341" r:id="rId8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7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printerSettings" Target="printerSettings/printerSettings1.bin"/><Relationship Id="rId85" Type="http://schemas.openxmlformats.org/officeDocument/2006/relationships/presProps" Target="presProps.xml"/><Relationship Id="rId86" Type="http://schemas.openxmlformats.org/officeDocument/2006/relationships/viewProps" Target="viewProps.xml"/><Relationship Id="rId87" Type="http://schemas.openxmlformats.org/officeDocument/2006/relationships/theme" Target="theme/theme1.xml"/><Relationship Id="rId8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216E-9CC4-9347-AEDA-7B6CA0CC9BD2}" type="datetimeFigureOut">
              <a:rPr lang="en-US" smtClean="0"/>
              <a:t>4/29/13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91B0-AFFE-CD45-B2AB-7E4E30043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216E-9CC4-9347-AEDA-7B6CA0CC9BD2}" type="datetimeFigureOut">
              <a:rPr lang="en-US" smtClean="0"/>
              <a:t>4/29/13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91B0-AFFE-CD45-B2AB-7E4E300439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216E-9CC4-9347-AEDA-7B6CA0CC9BD2}" type="datetimeFigureOut">
              <a:rPr lang="en-US" smtClean="0"/>
              <a:t>4/29/13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91B0-AFFE-CD45-B2AB-7E4E30043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216E-9CC4-9347-AEDA-7B6CA0CC9BD2}" type="datetimeFigureOut">
              <a:rPr lang="en-US" smtClean="0"/>
              <a:t>4/29/13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91B0-AFFE-CD45-B2AB-7E4E30043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216E-9CC4-9347-AEDA-7B6CA0CC9BD2}" type="datetimeFigureOut">
              <a:rPr lang="en-US" smtClean="0"/>
              <a:t>4/29/13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91B0-AFFE-CD45-B2AB-7E4E30043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216E-9CC4-9347-AEDA-7B6CA0CC9BD2}" type="datetimeFigureOut">
              <a:rPr lang="en-US" smtClean="0"/>
              <a:t>4/29/13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91B0-AFFE-CD45-B2AB-7E4E300439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216E-9CC4-9347-AEDA-7B6CA0CC9BD2}" type="datetimeFigureOut">
              <a:rPr lang="en-US" smtClean="0"/>
              <a:t>4/29/13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91B0-AFFE-CD45-B2AB-7E4E30043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216E-9CC4-9347-AEDA-7B6CA0CC9BD2}" type="datetimeFigureOut">
              <a:rPr lang="en-US" smtClean="0"/>
              <a:t>4/29/13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91B0-AFFE-CD45-B2AB-7E4E30043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216E-9CC4-9347-AEDA-7B6CA0CC9BD2}" type="datetimeFigureOut">
              <a:rPr lang="en-US" smtClean="0"/>
              <a:t>4/29/13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91B0-AFFE-CD45-B2AB-7E4E30043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216E-9CC4-9347-AEDA-7B6CA0CC9BD2}" type="datetimeFigureOut">
              <a:rPr lang="en-US" smtClean="0"/>
              <a:t>4/29/13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91B0-AFFE-CD45-B2AB-7E4E30043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216E-9CC4-9347-AEDA-7B6CA0CC9BD2}" type="datetimeFigureOut">
              <a:rPr lang="en-US" smtClean="0"/>
              <a:t>4/29/13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91B0-AFFE-CD45-B2AB-7E4E30043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216E-9CC4-9347-AEDA-7B6CA0CC9BD2}" type="datetimeFigureOut">
              <a:rPr lang="en-US" smtClean="0"/>
              <a:t>4/29/13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91B0-AFFE-CD45-B2AB-7E4E30043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FAE216E-9CC4-9347-AEDA-7B6CA0CC9BD2}" type="datetimeFigureOut">
              <a:rPr lang="en-US" smtClean="0"/>
              <a:t>4/29/13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3A3D91B0-AFFE-CD45-B2AB-7E4E300439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 Classification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NLP Systems and Applications</a:t>
            </a:r>
          </a:p>
          <a:p>
            <a:r>
              <a:rPr lang="en-US" dirty="0" smtClean="0"/>
              <a:t>April 30,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85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&amp;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Employs support vector machines for classification</a:t>
            </a:r>
          </a:p>
          <a:p>
            <a:pPr lvl="1"/>
            <a:r>
              <a:rPr lang="en-US" dirty="0" smtClean="0"/>
              <a:t>Best results: Bi-gram, 7 NE classes</a:t>
            </a:r>
          </a:p>
          <a:p>
            <a:pPr lvl="2"/>
            <a:r>
              <a:rPr lang="en-US" dirty="0" smtClean="0"/>
              <a:t>Better than Li &amp; Roth w/</a:t>
            </a:r>
            <a:r>
              <a:rPr lang="en-US" dirty="0" err="1" smtClean="0"/>
              <a:t>POS+chunk</a:t>
            </a:r>
            <a:r>
              <a:rPr lang="en-US" dirty="0" smtClean="0"/>
              <a:t>, but no semantics</a:t>
            </a:r>
          </a:p>
          <a:p>
            <a:pPr lvl="3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96849"/>
            <a:ext cx="9144000" cy="248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22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&amp;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Employs support vector machines for classification</a:t>
            </a:r>
          </a:p>
          <a:p>
            <a:pPr lvl="1"/>
            <a:r>
              <a:rPr lang="en-US" dirty="0" smtClean="0"/>
              <a:t>Best results: Bi-gram, 7 NE classes</a:t>
            </a:r>
          </a:p>
          <a:p>
            <a:pPr lvl="2"/>
            <a:r>
              <a:rPr lang="en-US" dirty="0" smtClean="0"/>
              <a:t>Better than Li &amp; Roth w/</a:t>
            </a:r>
            <a:r>
              <a:rPr lang="en-US" dirty="0" err="1" smtClean="0"/>
              <a:t>POS+chunk</a:t>
            </a:r>
            <a:r>
              <a:rPr lang="en-US" dirty="0" smtClean="0"/>
              <a:t>, but no semantics</a:t>
            </a:r>
          </a:p>
          <a:p>
            <a:pPr lvl="2"/>
            <a:r>
              <a:rPr lang="en-US" dirty="0" smtClean="0"/>
              <a:t>Fewer NE categories better</a:t>
            </a:r>
          </a:p>
          <a:p>
            <a:pPr lvl="3"/>
            <a:r>
              <a:rPr lang="en-US" dirty="0" smtClean="0"/>
              <a:t>More categories, more errors</a:t>
            </a:r>
          </a:p>
          <a:p>
            <a:pPr lvl="3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96849"/>
            <a:ext cx="9144000" cy="248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17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Enhanced Answer Type Inference … Using Sequential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0813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Krishnan, Das, and </a:t>
            </a:r>
            <a:r>
              <a:rPr lang="en-US" dirty="0" err="1" smtClean="0"/>
              <a:t>Chakrabarti</a:t>
            </a:r>
            <a:r>
              <a:rPr lang="en-US" dirty="0" smtClean="0"/>
              <a:t> 2005</a:t>
            </a:r>
          </a:p>
          <a:p>
            <a:r>
              <a:rPr lang="en-US" dirty="0" smtClean="0"/>
              <a:t>Improves QC with CRF extraction of ‘informer spans’</a:t>
            </a:r>
          </a:p>
        </p:txBody>
      </p:sp>
    </p:spTree>
    <p:extLst>
      <p:ext uri="{BB962C8B-B14F-4D97-AF65-F5344CB8AC3E}">
        <p14:creationId xmlns:p14="http://schemas.microsoft.com/office/powerpoint/2010/main" val="3025647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Enhanced Answer Type Inference … Using Sequential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0813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Krishnan, Das, and </a:t>
            </a:r>
            <a:r>
              <a:rPr lang="en-US" dirty="0" err="1" smtClean="0"/>
              <a:t>Chakrabarti</a:t>
            </a:r>
            <a:r>
              <a:rPr lang="en-US" dirty="0" smtClean="0"/>
              <a:t> 2005</a:t>
            </a:r>
          </a:p>
          <a:p>
            <a:r>
              <a:rPr lang="en-US" dirty="0" smtClean="0"/>
              <a:t>Improves QC with CRF extraction of ‘informer spans’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Humans identify </a:t>
            </a:r>
            <a:r>
              <a:rPr lang="en-US" dirty="0" err="1" smtClean="0"/>
              <a:t>Atype</a:t>
            </a:r>
            <a:r>
              <a:rPr lang="en-US" dirty="0" smtClean="0"/>
              <a:t> from few tokens w/little syntax</a:t>
            </a:r>
          </a:p>
        </p:txBody>
      </p:sp>
    </p:spTree>
    <p:extLst>
      <p:ext uri="{BB962C8B-B14F-4D97-AF65-F5344CB8AC3E}">
        <p14:creationId xmlns:p14="http://schemas.microsoft.com/office/powerpoint/2010/main" val="3034944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Enhanced Answer Type Inference … Using Sequential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0813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Krishnan, Das, and </a:t>
            </a:r>
            <a:r>
              <a:rPr lang="en-US" dirty="0" err="1" smtClean="0"/>
              <a:t>Chakrabarti</a:t>
            </a:r>
            <a:r>
              <a:rPr lang="en-US" dirty="0" smtClean="0"/>
              <a:t> 2005</a:t>
            </a:r>
          </a:p>
          <a:p>
            <a:r>
              <a:rPr lang="en-US" dirty="0" smtClean="0"/>
              <a:t>Improves QC with CRF extraction of ‘informer spans’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Humans identify </a:t>
            </a:r>
            <a:r>
              <a:rPr lang="en-US" dirty="0" err="1" smtClean="0"/>
              <a:t>Atype</a:t>
            </a:r>
            <a:r>
              <a:rPr lang="en-US" dirty="0" smtClean="0"/>
              <a:t> from few tokens w/little syntax</a:t>
            </a:r>
          </a:p>
          <a:p>
            <a:pPr lvl="2"/>
            <a:r>
              <a:rPr lang="en-US" dirty="0" smtClean="0"/>
              <a:t>Who wrote Hamlet?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93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Enhanced Answer Type Inference … Using Sequential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0813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Krishnan, Das, and </a:t>
            </a:r>
            <a:r>
              <a:rPr lang="en-US" dirty="0" err="1" smtClean="0"/>
              <a:t>Chakrabarti</a:t>
            </a:r>
            <a:r>
              <a:rPr lang="en-US" dirty="0" smtClean="0"/>
              <a:t> 2005</a:t>
            </a:r>
          </a:p>
          <a:p>
            <a:r>
              <a:rPr lang="en-US" dirty="0" smtClean="0"/>
              <a:t>Improves QC with CRF extraction of ‘informer spans’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Humans identify </a:t>
            </a:r>
            <a:r>
              <a:rPr lang="en-US" dirty="0" err="1" smtClean="0"/>
              <a:t>Atype</a:t>
            </a:r>
            <a:r>
              <a:rPr lang="en-US" dirty="0" smtClean="0"/>
              <a:t> from few tokens w/little syntax</a:t>
            </a:r>
          </a:p>
          <a:p>
            <a:pPr lvl="2"/>
            <a:r>
              <a:rPr lang="en-US" b="1" dirty="0" smtClean="0"/>
              <a:t>Who</a:t>
            </a:r>
            <a:r>
              <a:rPr lang="en-US" dirty="0" smtClean="0"/>
              <a:t> wrote Hamlet?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08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Enhanced Answer Type Inference … Using Sequential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0813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Krishnan, Das, and </a:t>
            </a:r>
            <a:r>
              <a:rPr lang="en-US" dirty="0" err="1" smtClean="0"/>
              <a:t>Chakrabarti</a:t>
            </a:r>
            <a:r>
              <a:rPr lang="en-US" dirty="0" smtClean="0"/>
              <a:t> 2005</a:t>
            </a:r>
          </a:p>
          <a:p>
            <a:r>
              <a:rPr lang="en-US" dirty="0" smtClean="0"/>
              <a:t>Improves QC with CRF extraction of ‘informer spans’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Humans identify </a:t>
            </a:r>
            <a:r>
              <a:rPr lang="en-US" dirty="0" err="1" smtClean="0"/>
              <a:t>Atype</a:t>
            </a:r>
            <a:r>
              <a:rPr lang="en-US" dirty="0" smtClean="0"/>
              <a:t> from few tokens w/little syntax</a:t>
            </a:r>
          </a:p>
          <a:p>
            <a:pPr lvl="2"/>
            <a:r>
              <a:rPr lang="en-US" dirty="0" smtClean="0"/>
              <a:t>Who wrote Hamlet? </a:t>
            </a:r>
          </a:p>
          <a:p>
            <a:pPr lvl="2"/>
            <a:r>
              <a:rPr lang="en-US" dirty="0" smtClean="0"/>
              <a:t>How many dogs pull a sled at Iditarod?</a:t>
            </a:r>
          </a:p>
        </p:txBody>
      </p:sp>
    </p:spTree>
    <p:extLst>
      <p:ext uri="{BB962C8B-B14F-4D97-AF65-F5344CB8AC3E}">
        <p14:creationId xmlns:p14="http://schemas.microsoft.com/office/powerpoint/2010/main" val="1461010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Enhanced Answer Type Inference … Using Sequential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0813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Krishnan, Das, and </a:t>
            </a:r>
            <a:r>
              <a:rPr lang="en-US" dirty="0" err="1" smtClean="0"/>
              <a:t>Chakrabarti</a:t>
            </a:r>
            <a:r>
              <a:rPr lang="en-US" dirty="0" smtClean="0"/>
              <a:t> 2005</a:t>
            </a:r>
          </a:p>
          <a:p>
            <a:r>
              <a:rPr lang="en-US" dirty="0" smtClean="0"/>
              <a:t>Improves QC with CRF extraction of ‘informer spans’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Humans identify </a:t>
            </a:r>
            <a:r>
              <a:rPr lang="en-US" dirty="0" err="1" smtClean="0"/>
              <a:t>Atype</a:t>
            </a:r>
            <a:r>
              <a:rPr lang="en-US" dirty="0" smtClean="0"/>
              <a:t> from few tokens w/little syntax</a:t>
            </a:r>
          </a:p>
          <a:p>
            <a:pPr lvl="2"/>
            <a:r>
              <a:rPr lang="en-US" dirty="0" smtClean="0"/>
              <a:t>Who wrote Hamlet? </a:t>
            </a:r>
          </a:p>
          <a:p>
            <a:pPr lvl="2"/>
            <a:r>
              <a:rPr lang="en-US" b="1" dirty="0" smtClean="0"/>
              <a:t>How many </a:t>
            </a:r>
            <a:r>
              <a:rPr lang="en-US" dirty="0" smtClean="0"/>
              <a:t>dogs pull a sled at Iditarod?</a:t>
            </a:r>
          </a:p>
        </p:txBody>
      </p:sp>
    </p:spTree>
    <p:extLst>
      <p:ext uri="{BB962C8B-B14F-4D97-AF65-F5344CB8AC3E}">
        <p14:creationId xmlns:p14="http://schemas.microsoft.com/office/powerpoint/2010/main" val="2624196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Enhanced Answer Type Inference … Using Sequential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0813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Krishnan, Das, and </a:t>
            </a:r>
            <a:r>
              <a:rPr lang="en-US" dirty="0" err="1" smtClean="0"/>
              <a:t>Chakrabarti</a:t>
            </a:r>
            <a:r>
              <a:rPr lang="en-US" dirty="0" smtClean="0"/>
              <a:t> 2005</a:t>
            </a:r>
          </a:p>
          <a:p>
            <a:r>
              <a:rPr lang="en-US" dirty="0" smtClean="0"/>
              <a:t>Improves QC with CRF extraction of ‘informer spans’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Humans identify </a:t>
            </a:r>
            <a:r>
              <a:rPr lang="en-US" dirty="0" err="1" smtClean="0"/>
              <a:t>Atype</a:t>
            </a:r>
            <a:r>
              <a:rPr lang="en-US" dirty="0" smtClean="0"/>
              <a:t> from few tokens w/little syntax</a:t>
            </a:r>
          </a:p>
          <a:p>
            <a:pPr lvl="2"/>
            <a:r>
              <a:rPr lang="en-US" dirty="0" smtClean="0"/>
              <a:t>Who wrote Hamlet? </a:t>
            </a:r>
          </a:p>
          <a:p>
            <a:pPr lvl="2"/>
            <a:r>
              <a:rPr lang="en-US" dirty="0" smtClean="0"/>
              <a:t>How many dogs pull a sled at Iditarod?</a:t>
            </a:r>
          </a:p>
          <a:p>
            <a:pPr lvl="2"/>
            <a:r>
              <a:rPr lang="en-US" dirty="0" smtClean="0"/>
              <a:t>How much does a rhino weigh?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11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Enhanced Answer Type Inference … Using Sequential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0813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Krishnan, Das, and </a:t>
            </a:r>
            <a:r>
              <a:rPr lang="en-US" dirty="0" err="1" smtClean="0"/>
              <a:t>Chakrabarti</a:t>
            </a:r>
            <a:r>
              <a:rPr lang="en-US" dirty="0" smtClean="0"/>
              <a:t> 2005</a:t>
            </a:r>
          </a:p>
          <a:p>
            <a:r>
              <a:rPr lang="en-US" dirty="0" smtClean="0"/>
              <a:t>Improves QC with CRF extraction of ‘informer spans’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Humans identify </a:t>
            </a:r>
            <a:r>
              <a:rPr lang="en-US" dirty="0" err="1" smtClean="0"/>
              <a:t>Atype</a:t>
            </a:r>
            <a:r>
              <a:rPr lang="en-US" dirty="0" smtClean="0"/>
              <a:t> from few tokens w/little syntax</a:t>
            </a:r>
          </a:p>
          <a:p>
            <a:pPr lvl="2"/>
            <a:r>
              <a:rPr lang="en-US" dirty="0" smtClean="0"/>
              <a:t>Who wrote Hamlet? </a:t>
            </a:r>
          </a:p>
          <a:p>
            <a:pPr lvl="2"/>
            <a:r>
              <a:rPr lang="en-US" dirty="0" smtClean="0"/>
              <a:t>How many dogs pull a sled at Iditarod?</a:t>
            </a:r>
          </a:p>
          <a:p>
            <a:pPr lvl="2"/>
            <a:r>
              <a:rPr lang="en-US" dirty="0" smtClean="0"/>
              <a:t>How much does a rhino </a:t>
            </a:r>
            <a:r>
              <a:rPr lang="en-US" b="1" dirty="0" smtClean="0"/>
              <a:t>weigh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46410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 classification variations:</a:t>
            </a:r>
          </a:p>
          <a:p>
            <a:pPr lvl="1"/>
            <a:r>
              <a:rPr lang="en-US" dirty="0" smtClean="0"/>
              <a:t>SVM classifiers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Sequence classifiers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Sense information improvements</a:t>
            </a:r>
          </a:p>
          <a:p>
            <a:pPr lvl="1"/>
            <a:endParaRPr lang="en-US" dirty="0"/>
          </a:p>
          <a:p>
            <a:r>
              <a:rPr lang="en-US" dirty="0" smtClean="0"/>
              <a:t>Question series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905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Enhanced Answer Type Inference … Using Sequential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0813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Krishnan, Das, and </a:t>
            </a:r>
            <a:r>
              <a:rPr lang="en-US" dirty="0" err="1" smtClean="0"/>
              <a:t>Chakrabarti</a:t>
            </a:r>
            <a:r>
              <a:rPr lang="en-US" dirty="0" smtClean="0"/>
              <a:t> 2005</a:t>
            </a:r>
          </a:p>
          <a:p>
            <a:r>
              <a:rPr lang="en-US" dirty="0" smtClean="0"/>
              <a:t>Improves QC with CRF extraction of ‘informer spans’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Humans identify </a:t>
            </a:r>
            <a:r>
              <a:rPr lang="en-US" dirty="0" err="1" smtClean="0"/>
              <a:t>Atype</a:t>
            </a:r>
            <a:r>
              <a:rPr lang="en-US" dirty="0" smtClean="0"/>
              <a:t> from few tokens w/little syntax</a:t>
            </a:r>
          </a:p>
          <a:p>
            <a:pPr lvl="2"/>
            <a:r>
              <a:rPr lang="en-US" dirty="0" smtClean="0"/>
              <a:t>Who wrote Hamlet? </a:t>
            </a:r>
          </a:p>
          <a:p>
            <a:pPr lvl="2"/>
            <a:r>
              <a:rPr lang="en-US" dirty="0" smtClean="0"/>
              <a:t>How many dogs pull a sled at Iditarod?</a:t>
            </a:r>
          </a:p>
          <a:p>
            <a:pPr lvl="2"/>
            <a:r>
              <a:rPr lang="en-US" dirty="0" smtClean="0"/>
              <a:t>How much does a rhino weigh?</a:t>
            </a:r>
          </a:p>
          <a:p>
            <a:pPr lvl="1"/>
            <a:r>
              <a:rPr lang="en-US" dirty="0" smtClean="0"/>
              <a:t>Single contiguous span of tokens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7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Enhanced Answer Type Inference … Using Sequential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0813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Krishnan, Das, and </a:t>
            </a:r>
            <a:r>
              <a:rPr lang="en-US" dirty="0" err="1" smtClean="0"/>
              <a:t>Chakrabarti</a:t>
            </a:r>
            <a:r>
              <a:rPr lang="en-US" dirty="0" smtClean="0"/>
              <a:t> 2005</a:t>
            </a:r>
          </a:p>
          <a:p>
            <a:r>
              <a:rPr lang="en-US" dirty="0" smtClean="0"/>
              <a:t>Improves QC with CRF extraction of ‘informer spans’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Humans identify </a:t>
            </a:r>
            <a:r>
              <a:rPr lang="en-US" dirty="0" err="1" smtClean="0"/>
              <a:t>Atype</a:t>
            </a:r>
            <a:r>
              <a:rPr lang="en-US" dirty="0" smtClean="0"/>
              <a:t> from few tokens w/little syntax</a:t>
            </a:r>
          </a:p>
          <a:p>
            <a:pPr lvl="2"/>
            <a:r>
              <a:rPr lang="en-US" dirty="0" smtClean="0"/>
              <a:t>Who wrote Hamlet? </a:t>
            </a:r>
          </a:p>
          <a:p>
            <a:pPr lvl="2"/>
            <a:r>
              <a:rPr lang="en-US" dirty="0" smtClean="0"/>
              <a:t>How many dogs pull a sled at Iditarod?</a:t>
            </a:r>
          </a:p>
          <a:p>
            <a:pPr lvl="2"/>
            <a:r>
              <a:rPr lang="en-US" dirty="0" smtClean="0"/>
              <a:t>How much does a rhino weigh?</a:t>
            </a:r>
          </a:p>
          <a:p>
            <a:pPr lvl="1"/>
            <a:r>
              <a:rPr lang="en-US" dirty="0" smtClean="0"/>
              <a:t>Single contiguous span of tokens</a:t>
            </a:r>
          </a:p>
          <a:p>
            <a:pPr lvl="2"/>
            <a:r>
              <a:rPr lang="en-US" i="1" dirty="0" smtClean="0"/>
              <a:t>How much </a:t>
            </a:r>
            <a:r>
              <a:rPr lang="en-US" dirty="0" smtClean="0"/>
              <a:t>does a rhino </a:t>
            </a:r>
            <a:r>
              <a:rPr lang="en-US" b="1" dirty="0" smtClean="0"/>
              <a:t>weigh?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71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Enhanced Answer Type Inference … Using Sequential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08137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Krishnan, Das, and </a:t>
            </a:r>
            <a:r>
              <a:rPr lang="en-US" dirty="0" err="1" smtClean="0"/>
              <a:t>Chakrabarti</a:t>
            </a:r>
            <a:r>
              <a:rPr lang="en-US" dirty="0" smtClean="0"/>
              <a:t> 2005</a:t>
            </a:r>
          </a:p>
          <a:p>
            <a:r>
              <a:rPr lang="en-US" dirty="0" smtClean="0"/>
              <a:t>Improves QC with CRF extraction of ‘informer spans’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Humans identify </a:t>
            </a:r>
            <a:r>
              <a:rPr lang="en-US" dirty="0" err="1" smtClean="0"/>
              <a:t>Atype</a:t>
            </a:r>
            <a:r>
              <a:rPr lang="en-US" dirty="0" smtClean="0"/>
              <a:t> from few tokens w/little syntax</a:t>
            </a:r>
          </a:p>
          <a:p>
            <a:pPr lvl="2"/>
            <a:r>
              <a:rPr lang="en-US" dirty="0" smtClean="0"/>
              <a:t>Who wrote Hamlet? </a:t>
            </a:r>
          </a:p>
          <a:p>
            <a:pPr lvl="2"/>
            <a:r>
              <a:rPr lang="en-US" dirty="0" smtClean="0"/>
              <a:t>How many dogs pull a sled at Iditarod?</a:t>
            </a:r>
          </a:p>
          <a:p>
            <a:pPr lvl="2"/>
            <a:r>
              <a:rPr lang="en-US" dirty="0" smtClean="0"/>
              <a:t>How much does a rhino weigh?</a:t>
            </a:r>
          </a:p>
          <a:p>
            <a:pPr lvl="1"/>
            <a:r>
              <a:rPr lang="en-US" dirty="0" smtClean="0"/>
              <a:t>Single contiguous span of tokens</a:t>
            </a:r>
          </a:p>
          <a:p>
            <a:pPr lvl="2"/>
            <a:r>
              <a:rPr lang="en-US" dirty="0" smtClean="0"/>
              <a:t>How much does a rhino weigh?</a:t>
            </a:r>
          </a:p>
          <a:p>
            <a:pPr lvl="2"/>
            <a:r>
              <a:rPr lang="en-US" i="1" dirty="0" smtClean="0"/>
              <a:t>Who</a:t>
            </a:r>
            <a:r>
              <a:rPr lang="en-US" dirty="0" smtClean="0"/>
              <a:t> is the</a:t>
            </a:r>
            <a:r>
              <a:rPr lang="en-US" b="1" dirty="0" smtClean="0"/>
              <a:t> CEO </a:t>
            </a:r>
            <a:r>
              <a:rPr lang="en-US" dirty="0" smtClean="0"/>
              <a:t>of IBM?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416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Informer Spans as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Sensitive to question structure</a:t>
            </a:r>
          </a:p>
          <a:p>
            <a:pPr lvl="1"/>
            <a:r>
              <a:rPr lang="en-US" dirty="0"/>
              <a:t>What is Bill Clinton’s wife’s </a:t>
            </a:r>
            <a:r>
              <a:rPr lang="en-US" dirty="0" smtClean="0"/>
              <a:t>profession?</a:t>
            </a:r>
          </a:p>
        </p:txBody>
      </p:sp>
    </p:spTree>
    <p:extLst>
      <p:ext uri="{BB962C8B-B14F-4D97-AF65-F5344CB8AC3E}">
        <p14:creationId xmlns:p14="http://schemas.microsoft.com/office/powerpoint/2010/main" val="2297331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Informer Spans as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Sensitive to question structure</a:t>
            </a:r>
          </a:p>
          <a:p>
            <a:pPr lvl="1"/>
            <a:r>
              <a:rPr lang="en-US" dirty="0"/>
              <a:t>What is Bill Clinton’s wife’s</a:t>
            </a:r>
            <a:r>
              <a:rPr lang="en-US" b="1" dirty="0"/>
              <a:t> </a:t>
            </a:r>
            <a:r>
              <a:rPr lang="en-US" b="1" dirty="0" smtClean="0"/>
              <a:t>profession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316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Informer Spans as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Sensitive to question structure</a:t>
            </a:r>
          </a:p>
          <a:p>
            <a:pPr lvl="1"/>
            <a:r>
              <a:rPr lang="en-US" dirty="0"/>
              <a:t>What is Bill Clinton’s wife’s </a:t>
            </a:r>
            <a:r>
              <a:rPr lang="en-US" dirty="0" smtClean="0"/>
              <a:t>profession?</a:t>
            </a:r>
          </a:p>
          <a:p>
            <a:r>
              <a:rPr lang="en-US" dirty="0" smtClean="0"/>
              <a:t>Idea: Augment Q classifier word </a:t>
            </a:r>
            <a:r>
              <a:rPr lang="en-US" dirty="0" err="1" smtClean="0"/>
              <a:t>ngrams</a:t>
            </a:r>
            <a:r>
              <a:rPr lang="en-US" dirty="0" smtClean="0"/>
              <a:t> w/IS info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54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Informer Spans as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Sensitive to question structure</a:t>
            </a:r>
          </a:p>
          <a:p>
            <a:pPr lvl="1"/>
            <a:r>
              <a:rPr lang="en-US" dirty="0"/>
              <a:t>What is Bill Clinton’s wife’s </a:t>
            </a:r>
            <a:r>
              <a:rPr lang="en-US" dirty="0" smtClean="0"/>
              <a:t>profession?</a:t>
            </a:r>
          </a:p>
          <a:p>
            <a:r>
              <a:rPr lang="en-US" dirty="0" smtClean="0"/>
              <a:t>Idea: Augment Q classifier word </a:t>
            </a:r>
            <a:r>
              <a:rPr lang="en-US" dirty="0" err="1" smtClean="0"/>
              <a:t>ngrams</a:t>
            </a:r>
            <a:r>
              <a:rPr lang="en-US" dirty="0" smtClean="0"/>
              <a:t> w/IS info</a:t>
            </a:r>
          </a:p>
          <a:p>
            <a:r>
              <a:rPr lang="en-US" dirty="0" smtClean="0"/>
              <a:t>Informer span features:</a:t>
            </a:r>
          </a:p>
          <a:p>
            <a:pPr lvl="1"/>
            <a:r>
              <a:rPr lang="en-US" dirty="0" smtClean="0"/>
              <a:t>IS </a:t>
            </a:r>
            <a:r>
              <a:rPr lang="en-US" dirty="0" err="1" smtClean="0"/>
              <a:t>ngrams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068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Informer Spans as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Sensitive to question structure</a:t>
            </a:r>
          </a:p>
          <a:p>
            <a:pPr lvl="1"/>
            <a:r>
              <a:rPr lang="en-US" dirty="0"/>
              <a:t>What is Bill Clinton’s wife’s </a:t>
            </a:r>
            <a:r>
              <a:rPr lang="en-US" dirty="0" smtClean="0"/>
              <a:t>profession?</a:t>
            </a:r>
          </a:p>
          <a:p>
            <a:r>
              <a:rPr lang="en-US" dirty="0" smtClean="0"/>
              <a:t>Idea: Augment Q classifier word </a:t>
            </a:r>
            <a:r>
              <a:rPr lang="en-US" dirty="0" err="1" smtClean="0"/>
              <a:t>ngrams</a:t>
            </a:r>
            <a:r>
              <a:rPr lang="en-US" dirty="0" smtClean="0"/>
              <a:t> w/IS info</a:t>
            </a:r>
          </a:p>
          <a:p>
            <a:r>
              <a:rPr lang="en-US" dirty="0" smtClean="0"/>
              <a:t>Informer span features:</a:t>
            </a:r>
          </a:p>
          <a:p>
            <a:pPr lvl="1"/>
            <a:r>
              <a:rPr lang="en-US" dirty="0" smtClean="0"/>
              <a:t>IS </a:t>
            </a:r>
            <a:r>
              <a:rPr lang="en-US" dirty="0" err="1" smtClean="0"/>
              <a:t>ngrams</a:t>
            </a:r>
            <a:endParaRPr lang="en-US" dirty="0" smtClean="0"/>
          </a:p>
          <a:p>
            <a:pPr lvl="1"/>
            <a:r>
              <a:rPr lang="en-US" dirty="0" smtClean="0"/>
              <a:t>Informer </a:t>
            </a:r>
            <a:r>
              <a:rPr lang="en-US" dirty="0" err="1" smtClean="0"/>
              <a:t>ngrams</a:t>
            </a:r>
            <a:r>
              <a:rPr lang="en-US" dirty="0" smtClean="0"/>
              <a:t> </a:t>
            </a:r>
            <a:r>
              <a:rPr lang="en-US" dirty="0" err="1" smtClean="0"/>
              <a:t>hypernyms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Generalize over words or compounds</a:t>
            </a:r>
          </a:p>
        </p:txBody>
      </p:sp>
    </p:spTree>
    <p:extLst>
      <p:ext uri="{BB962C8B-B14F-4D97-AF65-F5344CB8AC3E}">
        <p14:creationId xmlns:p14="http://schemas.microsoft.com/office/powerpoint/2010/main" val="3642189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Informer Spans as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Sensitive to question structure</a:t>
            </a:r>
          </a:p>
          <a:p>
            <a:pPr lvl="1"/>
            <a:r>
              <a:rPr lang="en-US" dirty="0"/>
              <a:t>What is Bill Clinton’s wife’s </a:t>
            </a:r>
            <a:r>
              <a:rPr lang="en-US" dirty="0" smtClean="0"/>
              <a:t>profession?</a:t>
            </a:r>
          </a:p>
          <a:p>
            <a:r>
              <a:rPr lang="en-US" dirty="0" smtClean="0"/>
              <a:t>Idea: Augment Q classifier word </a:t>
            </a:r>
            <a:r>
              <a:rPr lang="en-US" dirty="0" err="1" smtClean="0"/>
              <a:t>ngrams</a:t>
            </a:r>
            <a:r>
              <a:rPr lang="en-US" dirty="0" smtClean="0"/>
              <a:t> w/IS info</a:t>
            </a:r>
          </a:p>
          <a:p>
            <a:r>
              <a:rPr lang="en-US" dirty="0" smtClean="0"/>
              <a:t>Informer span features:</a:t>
            </a:r>
          </a:p>
          <a:p>
            <a:pPr lvl="1"/>
            <a:r>
              <a:rPr lang="en-US" dirty="0" smtClean="0"/>
              <a:t>IS </a:t>
            </a:r>
            <a:r>
              <a:rPr lang="en-US" dirty="0" err="1" smtClean="0"/>
              <a:t>ngrams</a:t>
            </a:r>
            <a:endParaRPr lang="en-US" dirty="0" smtClean="0"/>
          </a:p>
          <a:p>
            <a:pPr lvl="1"/>
            <a:r>
              <a:rPr lang="en-US" dirty="0" smtClean="0"/>
              <a:t>Informer </a:t>
            </a:r>
            <a:r>
              <a:rPr lang="en-US" dirty="0" err="1" smtClean="0"/>
              <a:t>ngrams</a:t>
            </a:r>
            <a:r>
              <a:rPr lang="en-US" dirty="0" smtClean="0"/>
              <a:t> </a:t>
            </a:r>
            <a:r>
              <a:rPr lang="en-US" dirty="0" err="1" smtClean="0"/>
              <a:t>hypernyms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Generalize over words or compounds</a:t>
            </a:r>
          </a:p>
          <a:p>
            <a:pPr lvl="2"/>
            <a:r>
              <a:rPr lang="en-US" dirty="0" smtClean="0"/>
              <a:t>WSD?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093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Informer Spans as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Sensitive to question structure</a:t>
            </a:r>
          </a:p>
          <a:p>
            <a:pPr lvl="1"/>
            <a:r>
              <a:rPr lang="en-US" dirty="0"/>
              <a:t>What is Bill Clinton’s wife’s </a:t>
            </a:r>
            <a:r>
              <a:rPr lang="en-US" dirty="0" smtClean="0"/>
              <a:t>profession?</a:t>
            </a:r>
          </a:p>
          <a:p>
            <a:r>
              <a:rPr lang="en-US" dirty="0" smtClean="0"/>
              <a:t>Idea: Augment Q classifier word </a:t>
            </a:r>
            <a:r>
              <a:rPr lang="en-US" dirty="0" err="1" smtClean="0"/>
              <a:t>ngrams</a:t>
            </a:r>
            <a:r>
              <a:rPr lang="en-US" dirty="0" smtClean="0"/>
              <a:t> w/IS info</a:t>
            </a:r>
          </a:p>
          <a:p>
            <a:r>
              <a:rPr lang="en-US" dirty="0" smtClean="0"/>
              <a:t>Informer span features:</a:t>
            </a:r>
          </a:p>
          <a:p>
            <a:pPr lvl="1"/>
            <a:r>
              <a:rPr lang="en-US" dirty="0" smtClean="0"/>
              <a:t>IS </a:t>
            </a:r>
            <a:r>
              <a:rPr lang="en-US" dirty="0" err="1" smtClean="0"/>
              <a:t>ngrams</a:t>
            </a:r>
            <a:endParaRPr lang="en-US" dirty="0" smtClean="0"/>
          </a:p>
          <a:p>
            <a:pPr lvl="1"/>
            <a:r>
              <a:rPr lang="en-US" dirty="0" smtClean="0"/>
              <a:t>Informer </a:t>
            </a:r>
            <a:r>
              <a:rPr lang="en-US" dirty="0" err="1" smtClean="0"/>
              <a:t>ngrams</a:t>
            </a:r>
            <a:r>
              <a:rPr lang="en-US" dirty="0" smtClean="0"/>
              <a:t> </a:t>
            </a:r>
            <a:r>
              <a:rPr lang="en-US" dirty="0" err="1" smtClean="0"/>
              <a:t>hypernyms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Generalize over words or compounds</a:t>
            </a:r>
          </a:p>
          <a:p>
            <a:pPr lvl="2"/>
            <a:r>
              <a:rPr lang="en-US" dirty="0" smtClean="0"/>
              <a:t>WSD?  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535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 with Support Vector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Hacioglu</a:t>
            </a:r>
            <a:r>
              <a:rPr lang="en-US" dirty="0" smtClean="0"/>
              <a:t> &amp; Ward 2003</a:t>
            </a:r>
          </a:p>
          <a:p>
            <a:r>
              <a:rPr lang="en-US" dirty="0" smtClean="0"/>
              <a:t>Same taxonomy, training, test data as Li &amp; Roth</a:t>
            </a:r>
          </a:p>
        </p:txBody>
      </p:sp>
    </p:spTree>
    <p:extLst>
      <p:ext uri="{BB962C8B-B14F-4D97-AF65-F5344CB8AC3E}">
        <p14:creationId xmlns:p14="http://schemas.microsoft.com/office/powerpoint/2010/main" val="3697825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Informer Spans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Classifier: Linear SVM + multiclass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896" y="3357944"/>
            <a:ext cx="5374520" cy="33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552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Informer Spans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Classifier: Linear SVM + multiclass</a:t>
            </a:r>
          </a:p>
          <a:p>
            <a:pPr lvl="1"/>
            <a:r>
              <a:rPr lang="en-US" dirty="0" smtClean="0"/>
              <a:t>Notable improvement for IS </a:t>
            </a:r>
            <a:r>
              <a:rPr lang="en-US" dirty="0" err="1" smtClean="0"/>
              <a:t>hypernyms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896" y="3357944"/>
            <a:ext cx="5374520" cy="33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121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Informer Spans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Classifier: Linear SVM + multiclass</a:t>
            </a:r>
          </a:p>
          <a:p>
            <a:pPr lvl="1"/>
            <a:r>
              <a:rPr lang="en-US" dirty="0" smtClean="0"/>
              <a:t>Notable improvement for IS </a:t>
            </a:r>
            <a:r>
              <a:rPr lang="en-US" dirty="0" err="1" smtClean="0"/>
              <a:t>hypernyms</a:t>
            </a:r>
            <a:endParaRPr lang="en-US" dirty="0" smtClean="0"/>
          </a:p>
          <a:p>
            <a:pPr lvl="2"/>
            <a:r>
              <a:rPr lang="en-US" dirty="0" smtClean="0"/>
              <a:t>Better than all </a:t>
            </a:r>
            <a:r>
              <a:rPr lang="en-US" dirty="0" err="1" smtClean="0"/>
              <a:t>hypernyms</a:t>
            </a:r>
            <a:r>
              <a:rPr lang="en-US" dirty="0" smtClean="0"/>
              <a:t> – filter sources of noise</a:t>
            </a:r>
          </a:p>
          <a:p>
            <a:pPr lvl="1"/>
            <a:r>
              <a:rPr lang="en-US" dirty="0" smtClean="0"/>
              <a:t>Biggest improvements for ‘what’, ‘which’ questions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896" y="3357944"/>
            <a:ext cx="5374520" cy="33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969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Perfect </a:t>
            </a:r>
            <a:r>
              <a:rPr lang="en-US" sz="4000" dirty="0" err="1" smtClean="0"/>
              <a:t>vs</a:t>
            </a:r>
            <a:r>
              <a:rPr lang="en-US" sz="4000" dirty="0" smtClean="0"/>
              <a:t> CRF Informer Spans</a:t>
            </a:r>
            <a:br>
              <a:rPr lang="en-US" sz="4000" dirty="0" smtClean="0"/>
            </a:b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255" b="5480"/>
          <a:stretch/>
        </p:blipFill>
        <p:spPr>
          <a:xfrm>
            <a:off x="549275" y="1567072"/>
            <a:ext cx="8042276" cy="4981637"/>
          </a:xfrm>
        </p:spPr>
      </p:pic>
    </p:spTree>
    <p:extLst>
      <p:ext uri="{BB962C8B-B14F-4D97-AF65-F5344CB8AC3E}">
        <p14:creationId xmlns:p14="http://schemas.microsoft.com/office/powerpoint/2010/main" val="3719617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Informer Spans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contiguous spans, syntactically governed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101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Informer Spans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contiguous spans, syntactically governed</a:t>
            </a:r>
          </a:p>
          <a:p>
            <a:pPr lvl="1"/>
            <a:r>
              <a:rPr lang="en-US" dirty="0" smtClean="0"/>
              <a:t>Use sequential learner w/syntactic information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648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Informer Spans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contiguous spans, syntactically governed</a:t>
            </a:r>
          </a:p>
          <a:p>
            <a:pPr lvl="1"/>
            <a:r>
              <a:rPr lang="en-US" dirty="0" smtClean="0"/>
              <a:t>Use sequential learner w/syntactic information</a:t>
            </a:r>
          </a:p>
          <a:p>
            <a:r>
              <a:rPr lang="en-US" dirty="0" smtClean="0"/>
              <a:t>Tag spans with B(</a:t>
            </a:r>
            <a:r>
              <a:rPr lang="en-US" dirty="0" err="1" smtClean="0"/>
              <a:t>egin</a:t>
            </a:r>
            <a:r>
              <a:rPr lang="en-US" dirty="0" smtClean="0"/>
              <a:t>),I(</a:t>
            </a:r>
            <a:r>
              <a:rPr lang="en-US" dirty="0" err="1" smtClean="0"/>
              <a:t>nside</a:t>
            </a:r>
            <a:r>
              <a:rPr lang="en-US" dirty="0" smtClean="0"/>
              <a:t>),O(outside)</a:t>
            </a:r>
          </a:p>
          <a:p>
            <a:pPr lvl="1"/>
            <a:r>
              <a:rPr lang="en-US" dirty="0" smtClean="0"/>
              <a:t>Employ syntax to capture long range factors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363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Informer Spans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contiguous spans, syntactically governed</a:t>
            </a:r>
          </a:p>
          <a:p>
            <a:pPr lvl="1"/>
            <a:r>
              <a:rPr lang="en-US" dirty="0" smtClean="0"/>
              <a:t>Use sequential learner w/syntactic information</a:t>
            </a:r>
          </a:p>
          <a:p>
            <a:r>
              <a:rPr lang="en-US" dirty="0" smtClean="0"/>
              <a:t>Tag spans with B(</a:t>
            </a:r>
            <a:r>
              <a:rPr lang="en-US" dirty="0" err="1" smtClean="0"/>
              <a:t>egin</a:t>
            </a:r>
            <a:r>
              <a:rPr lang="en-US" dirty="0" smtClean="0"/>
              <a:t>),I(</a:t>
            </a:r>
            <a:r>
              <a:rPr lang="en-US" dirty="0" err="1" smtClean="0"/>
              <a:t>nside</a:t>
            </a:r>
            <a:r>
              <a:rPr lang="en-US" dirty="0" smtClean="0"/>
              <a:t>),O(outside)</a:t>
            </a:r>
          </a:p>
          <a:p>
            <a:pPr lvl="1"/>
            <a:r>
              <a:rPr lang="en-US" dirty="0" smtClean="0"/>
              <a:t>Employ syntax to capture long range factors</a:t>
            </a:r>
          </a:p>
          <a:p>
            <a:r>
              <a:rPr lang="en-US" dirty="0" smtClean="0"/>
              <a:t>Matrix of features derived from parse tree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791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Informer Spans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contiguous spans, syntactically governed</a:t>
            </a:r>
          </a:p>
          <a:p>
            <a:pPr lvl="1"/>
            <a:r>
              <a:rPr lang="en-US" dirty="0" smtClean="0"/>
              <a:t>Use sequential learner w/syntactic information</a:t>
            </a:r>
          </a:p>
          <a:p>
            <a:r>
              <a:rPr lang="en-US" dirty="0" smtClean="0"/>
              <a:t>Tag spans with B(</a:t>
            </a:r>
            <a:r>
              <a:rPr lang="en-US" dirty="0" err="1" smtClean="0"/>
              <a:t>egin</a:t>
            </a:r>
            <a:r>
              <a:rPr lang="en-US" dirty="0" smtClean="0"/>
              <a:t>),I(</a:t>
            </a:r>
            <a:r>
              <a:rPr lang="en-US" dirty="0" err="1" smtClean="0"/>
              <a:t>nside</a:t>
            </a:r>
            <a:r>
              <a:rPr lang="en-US" dirty="0" smtClean="0"/>
              <a:t>),O(outside)</a:t>
            </a:r>
          </a:p>
          <a:p>
            <a:pPr lvl="1"/>
            <a:r>
              <a:rPr lang="en-US" dirty="0" smtClean="0"/>
              <a:t>Employ syntax to capture long range factors</a:t>
            </a:r>
          </a:p>
          <a:p>
            <a:r>
              <a:rPr lang="en-US" dirty="0" smtClean="0"/>
              <a:t>Matrix of features derived from parse tree</a:t>
            </a:r>
          </a:p>
          <a:p>
            <a:pPr lvl="1"/>
            <a:r>
              <a:rPr lang="en-US" dirty="0" err="1" smtClean="0"/>
              <a:t>Cell:x</a:t>
            </a:r>
            <a:r>
              <a:rPr lang="en-US" dirty="0" smtClean="0"/>
              <a:t>[</a:t>
            </a:r>
            <a:r>
              <a:rPr lang="en-US" dirty="0" err="1" smtClean="0"/>
              <a:t>i,l</a:t>
            </a:r>
            <a:r>
              <a:rPr lang="en-US" dirty="0" smtClean="0"/>
              <a:t>], </a:t>
            </a:r>
            <a:r>
              <a:rPr lang="en-US" dirty="0" err="1" smtClean="0"/>
              <a:t>i</a:t>
            </a:r>
            <a:r>
              <a:rPr lang="en-US" dirty="0" smtClean="0"/>
              <a:t> is position, l is depth in parse tree, only 2</a:t>
            </a:r>
          </a:p>
          <a:p>
            <a:pPr lvl="1"/>
            <a:r>
              <a:rPr lang="en-US" dirty="0" smtClean="0"/>
              <a:t>Values:</a:t>
            </a:r>
          </a:p>
          <a:p>
            <a:pPr lvl="2"/>
            <a:r>
              <a:rPr lang="en-US" dirty="0" smtClean="0"/>
              <a:t>Tag: POS, constituent label in the position</a:t>
            </a:r>
          </a:p>
          <a:p>
            <a:pPr lvl="2"/>
            <a:r>
              <a:rPr lang="en-US" dirty="0" err="1" smtClean="0"/>
              <a:t>Num</a:t>
            </a:r>
            <a:r>
              <a:rPr lang="en-US" dirty="0" smtClean="0"/>
              <a:t>: number of preceding chunks with same tag</a:t>
            </a:r>
          </a:p>
          <a:p>
            <a:pPr marL="34925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010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Parser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Parse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344" y="1995067"/>
            <a:ext cx="5144760" cy="419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161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 with Support Vector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Hacioglu</a:t>
            </a:r>
            <a:r>
              <a:rPr lang="en-US" dirty="0" smtClean="0"/>
              <a:t> &amp; Ward </a:t>
            </a:r>
            <a:r>
              <a:rPr lang="en-US" dirty="0" smtClean="0"/>
              <a:t>200</a:t>
            </a:r>
            <a:endParaRPr lang="en-US" dirty="0" smtClean="0"/>
          </a:p>
          <a:p>
            <a:r>
              <a:rPr lang="en-US" dirty="0" smtClean="0"/>
              <a:t>Same taxonomy, training, test data as Li &amp; Roth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Shallow processing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Simpler features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Strong discriminative classifiers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1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Parse Tabulation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Encoding and table: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038" y="2184399"/>
            <a:ext cx="7897513" cy="383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45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CRF Indicator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Cell:</a:t>
            </a:r>
          </a:p>
          <a:p>
            <a:pPr lvl="1"/>
            <a:r>
              <a:rPr lang="en-US" dirty="0" err="1" smtClean="0"/>
              <a:t>IsTag</a:t>
            </a:r>
            <a:r>
              <a:rPr lang="en-US" dirty="0" smtClean="0"/>
              <a:t>, </a:t>
            </a:r>
            <a:r>
              <a:rPr lang="en-US" dirty="0" err="1" smtClean="0"/>
              <a:t>IsNum</a:t>
            </a:r>
            <a:r>
              <a:rPr lang="en-US" dirty="0" smtClean="0"/>
              <a:t>: e.g. y</a:t>
            </a:r>
            <a:r>
              <a:rPr lang="en-US" baseline="-25000" dirty="0" smtClean="0"/>
              <a:t>4 </a:t>
            </a:r>
            <a:r>
              <a:rPr lang="en-US" dirty="0" smtClean="0"/>
              <a:t>= 1 and x[4,2].tag=NP</a:t>
            </a:r>
          </a:p>
          <a:p>
            <a:pPr lvl="1"/>
            <a:r>
              <a:rPr lang="en-US" dirty="0" smtClean="0"/>
              <a:t>Also, </a:t>
            </a:r>
            <a:r>
              <a:rPr lang="en-US" dirty="0" err="1" smtClean="0"/>
              <a:t>IsPrevTag</a:t>
            </a:r>
            <a:r>
              <a:rPr lang="en-US" dirty="0" smtClean="0"/>
              <a:t>, </a:t>
            </a:r>
            <a:r>
              <a:rPr lang="en-US" dirty="0" err="1" smtClean="0"/>
              <a:t>IsNextTag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1011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CRF Indicator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Cell:</a:t>
            </a:r>
          </a:p>
          <a:p>
            <a:pPr lvl="1"/>
            <a:r>
              <a:rPr lang="en-US" dirty="0" err="1" smtClean="0"/>
              <a:t>IsTag</a:t>
            </a:r>
            <a:r>
              <a:rPr lang="en-US" dirty="0" smtClean="0"/>
              <a:t>, </a:t>
            </a:r>
            <a:r>
              <a:rPr lang="en-US" dirty="0" err="1" smtClean="0"/>
              <a:t>IsNum</a:t>
            </a:r>
            <a:r>
              <a:rPr lang="en-US" dirty="0" smtClean="0"/>
              <a:t>: e.g. y</a:t>
            </a:r>
            <a:r>
              <a:rPr lang="en-US" baseline="-25000" dirty="0" smtClean="0"/>
              <a:t>4 </a:t>
            </a:r>
            <a:r>
              <a:rPr lang="en-US" dirty="0" smtClean="0"/>
              <a:t>= 1 and x[4,2].tag=NP</a:t>
            </a:r>
          </a:p>
          <a:p>
            <a:pPr lvl="1"/>
            <a:r>
              <a:rPr lang="en-US" dirty="0" smtClean="0"/>
              <a:t>Also, </a:t>
            </a:r>
            <a:r>
              <a:rPr lang="en-US" dirty="0" err="1" smtClean="0"/>
              <a:t>IsPrevTag</a:t>
            </a:r>
            <a:r>
              <a:rPr lang="en-US" dirty="0" smtClean="0"/>
              <a:t>, </a:t>
            </a:r>
            <a:r>
              <a:rPr lang="en-US" dirty="0" err="1" smtClean="0"/>
              <a:t>IsNextTag</a:t>
            </a:r>
            <a:endParaRPr lang="en-US" dirty="0" smtClean="0"/>
          </a:p>
          <a:p>
            <a:r>
              <a:rPr lang="en-US" dirty="0" smtClean="0"/>
              <a:t>Edge:</a:t>
            </a:r>
          </a:p>
          <a:p>
            <a:pPr lvl="1"/>
            <a:r>
              <a:rPr lang="en-US" dirty="0" err="1" smtClean="0"/>
              <a:t>IsEdge</a:t>
            </a:r>
            <a:r>
              <a:rPr lang="en-US" dirty="0" smtClean="0"/>
              <a:t>: (</a:t>
            </a:r>
            <a:r>
              <a:rPr lang="en-US" dirty="0" err="1" smtClean="0"/>
              <a:t>u,v</a:t>
            </a:r>
            <a:r>
              <a:rPr lang="en-US" dirty="0" smtClean="0"/>
              <a:t>) , y</a:t>
            </a:r>
            <a:r>
              <a:rPr lang="en-US" baseline="-25000" dirty="0" smtClean="0"/>
              <a:t>i-1</a:t>
            </a:r>
            <a:r>
              <a:rPr lang="en-US" dirty="0" smtClean="0"/>
              <a:t>=u and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=v</a:t>
            </a:r>
          </a:p>
          <a:p>
            <a:pPr lvl="1"/>
            <a:r>
              <a:rPr lang="en-US" dirty="0" err="1" smtClean="0"/>
              <a:t>IsBegin</a:t>
            </a:r>
            <a:r>
              <a:rPr lang="en-US" dirty="0" smtClean="0"/>
              <a:t>, </a:t>
            </a:r>
            <a:r>
              <a:rPr lang="en-US" dirty="0" err="1" smtClean="0"/>
              <a:t>IsEnd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009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CRF Indicator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Cell:</a:t>
            </a:r>
          </a:p>
          <a:p>
            <a:pPr lvl="1"/>
            <a:r>
              <a:rPr lang="en-US" dirty="0" err="1" smtClean="0"/>
              <a:t>IsTag</a:t>
            </a:r>
            <a:r>
              <a:rPr lang="en-US" dirty="0" smtClean="0"/>
              <a:t>, </a:t>
            </a:r>
            <a:r>
              <a:rPr lang="en-US" dirty="0" err="1" smtClean="0"/>
              <a:t>IsNum</a:t>
            </a:r>
            <a:r>
              <a:rPr lang="en-US" dirty="0" smtClean="0"/>
              <a:t>: e.g. y</a:t>
            </a:r>
            <a:r>
              <a:rPr lang="en-US" baseline="-25000" dirty="0" smtClean="0"/>
              <a:t>4 </a:t>
            </a:r>
            <a:r>
              <a:rPr lang="en-US" dirty="0" smtClean="0"/>
              <a:t>= 1 and x[4,2].tag=NP</a:t>
            </a:r>
          </a:p>
          <a:p>
            <a:pPr lvl="1"/>
            <a:r>
              <a:rPr lang="en-US" dirty="0" smtClean="0"/>
              <a:t>Also, </a:t>
            </a:r>
            <a:r>
              <a:rPr lang="en-US" dirty="0" err="1" smtClean="0"/>
              <a:t>IsPrevTag</a:t>
            </a:r>
            <a:r>
              <a:rPr lang="en-US" dirty="0" smtClean="0"/>
              <a:t>, </a:t>
            </a:r>
            <a:r>
              <a:rPr lang="en-US" dirty="0" err="1" smtClean="0"/>
              <a:t>IsNextTag</a:t>
            </a:r>
            <a:endParaRPr lang="en-US" dirty="0" smtClean="0"/>
          </a:p>
          <a:p>
            <a:r>
              <a:rPr lang="en-US" dirty="0" smtClean="0"/>
              <a:t>Edge:</a:t>
            </a:r>
          </a:p>
          <a:p>
            <a:pPr lvl="1"/>
            <a:r>
              <a:rPr lang="en-US" dirty="0" err="1" smtClean="0"/>
              <a:t>IsEdge</a:t>
            </a:r>
            <a:r>
              <a:rPr lang="en-US" dirty="0" smtClean="0"/>
              <a:t>: (</a:t>
            </a:r>
            <a:r>
              <a:rPr lang="en-US" dirty="0" err="1" smtClean="0"/>
              <a:t>u,v</a:t>
            </a:r>
            <a:r>
              <a:rPr lang="en-US" dirty="0" smtClean="0"/>
              <a:t>) , y</a:t>
            </a:r>
            <a:r>
              <a:rPr lang="en-US" baseline="-25000" dirty="0" smtClean="0"/>
              <a:t>i-1</a:t>
            </a:r>
            <a:r>
              <a:rPr lang="en-US" dirty="0" smtClean="0"/>
              <a:t>=u and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=v</a:t>
            </a:r>
          </a:p>
          <a:p>
            <a:pPr lvl="1"/>
            <a:r>
              <a:rPr lang="en-US" dirty="0" err="1" smtClean="0"/>
              <a:t>IsBegin</a:t>
            </a:r>
            <a:r>
              <a:rPr lang="en-US" dirty="0" smtClean="0"/>
              <a:t>, </a:t>
            </a:r>
            <a:r>
              <a:rPr lang="en-US" dirty="0" err="1" smtClean="0"/>
              <a:t>IsEnd</a:t>
            </a:r>
            <a:endParaRPr lang="en-US" dirty="0"/>
          </a:p>
          <a:p>
            <a:r>
              <a:rPr lang="en-US" dirty="0" smtClean="0"/>
              <a:t>All features improve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8395" y="3891159"/>
            <a:ext cx="4800514" cy="145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463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CRF Indicator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Cell:</a:t>
            </a:r>
          </a:p>
          <a:p>
            <a:pPr lvl="1"/>
            <a:r>
              <a:rPr lang="en-US" dirty="0" err="1" smtClean="0"/>
              <a:t>IsTag</a:t>
            </a:r>
            <a:r>
              <a:rPr lang="en-US" dirty="0" smtClean="0"/>
              <a:t>, </a:t>
            </a:r>
            <a:r>
              <a:rPr lang="en-US" dirty="0" err="1" smtClean="0"/>
              <a:t>IsNum</a:t>
            </a:r>
            <a:r>
              <a:rPr lang="en-US" dirty="0" smtClean="0"/>
              <a:t>: e.g. y</a:t>
            </a:r>
            <a:r>
              <a:rPr lang="en-US" baseline="-25000" dirty="0" smtClean="0"/>
              <a:t>4 </a:t>
            </a:r>
            <a:r>
              <a:rPr lang="en-US" dirty="0" smtClean="0"/>
              <a:t>= 1 and x[4,2].tag=NP</a:t>
            </a:r>
          </a:p>
          <a:p>
            <a:pPr lvl="1"/>
            <a:r>
              <a:rPr lang="en-US" dirty="0" smtClean="0"/>
              <a:t>Also, </a:t>
            </a:r>
            <a:r>
              <a:rPr lang="en-US" dirty="0" err="1" smtClean="0"/>
              <a:t>IsPrevTag</a:t>
            </a:r>
            <a:r>
              <a:rPr lang="en-US" dirty="0" smtClean="0"/>
              <a:t>, </a:t>
            </a:r>
            <a:r>
              <a:rPr lang="en-US" dirty="0" err="1" smtClean="0"/>
              <a:t>IsNextTag</a:t>
            </a:r>
            <a:endParaRPr lang="en-US" dirty="0" smtClean="0"/>
          </a:p>
          <a:p>
            <a:r>
              <a:rPr lang="en-US" dirty="0" smtClean="0"/>
              <a:t>Edge:</a:t>
            </a:r>
          </a:p>
          <a:p>
            <a:pPr lvl="1"/>
            <a:r>
              <a:rPr lang="en-US" dirty="0" err="1" smtClean="0"/>
              <a:t>IsEdge</a:t>
            </a:r>
            <a:r>
              <a:rPr lang="en-US" dirty="0" smtClean="0"/>
              <a:t>: (</a:t>
            </a:r>
            <a:r>
              <a:rPr lang="en-US" dirty="0" err="1" smtClean="0"/>
              <a:t>u,v</a:t>
            </a:r>
            <a:r>
              <a:rPr lang="en-US" dirty="0" smtClean="0"/>
              <a:t>) , y</a:t>
            </a:r>
            <a:r>
              <a:rPr lang="en-US" baseline="-25000" dirty="0" smtClean="0"/>
              <a:t>i-1</a:t>
            </a:r>
            <a:r>
              <a:rPr lang="en-US" dirty="0" smtClean="0"/>
              <a:t>=u and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=v</a:t>
            </a:r>
          </a:p>
          <a:p>
            <a:pPr lvl="1"/>
            <a:r>
              <a:rPr lang="en-US" dirty="0" err="1" smtClean="0"/>
              <a:t>IsBegin</a:t>
            </a:r>
            <a:r>
              <a:rPr lang="en-US" dirty="0" smtClean="0"/>
              <a:t>, </a:t>
            </a:r>
            <a:r>
              <a:rPr lang="en-US" dirty="0" err="1" smtClean="0"/>
              <a:t>IsEnd</a:t>
            </a:r>
            <a:endParaRPr lang="en-US" dirty="0"/>
          </a:p>
          <a:p>
            <a:r>
              <a:rPr lang="en-US" dirty="0" smtClean="0"/>
              <a:t>All features improve</a:t>
            </a:r>
          </a:p>
          <a:p>
            <a:endParaRPr lang="en-US" dirty="0"/>
          </a:p>
          <a:p>
            <a:r>
              <a:rPr lang="en-US" dirty="0" smtClean="0"/>
              <a:t>Question accuracy: Oracle: 88%; CRF: 86.2%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8395" y="3891159"/>
            <a:ext cx="4800514" cy="145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371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Question Classification Using Headwords and Their </a:t>
            </a:r>
            <a:r>
              <a:rPr lang="en-US" sz="3600" dirty="0" err="1" smtClean="0"/>
              <a:t>Hypernyms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Huang, </a:t>
            </a:r>
            <a:r>
              <a:rPr lang="en-US" dirty="0" err="1" smtClean="0"/>
              <a:t>Thint</a:t>
            </a:r>
            <a:r>
              <a:rPr lang="en-US" dirty="0" smtClean="0"/>
              <a:t>, and Qin 2008</a:t>
            </a:r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Why didn’t </a:t>
            </a:r>
            <a:r>
              <a:rPr lang="en-US" dirty="0" err="1" smtClean="0"/>
              <a:t>WordNet</a:t>
            </a:r>
            <a:r>
              <a:rPr lang="en-US" dirty="0" smtClean="0"/>
              <a:t>/</a:t>
            </a:r>
            <a:r>
              <a:rPr lang="en-US" dirty="0" err="1" smtClean="0"/>
              <a:t>Hypernym</a:t>
            </a:r>
            <a:r>
              <a:rPr lang="en-US" dirty="0" smtClean="0"/>
              <a:t> features help in L&amp;R?</a:t>
            </a:r>
          </a:p>
        </p:txBody>
      </p:sp>
    </p:spTree>
    <p:extLst>
      <p:ext uri="{BB962C8B-B14F-4D97-AF65-F5344CB8AC3E}">
        <p14:creationId xmlns:p14="http://schemas.microsoft.com/office/powerpoint/2010/main" val="2701696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Question Classification Using Headwords and Their </a:t>
            </a:r>
            <a:r>
              <a:rPr lang="en-US" sz="3600" dirty="0" err="1" smtClean="0"/>
              <a:t>Hypernyms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Huang, </a:t>
            </a:r>
            <a:r>
              <a:rPr lang="en-US" dirty="0" err="1" smtClean="0"/>
              <a:t>Thint</a:t>
            </a:r>
            <a:r>
              <a:rPr lang="en-US" dirty="0" smtClean="0"/>
              <a:t>, and Qin 2008</a:t>
            </a:r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Why didn’t </a:t>
            </a:r>
            <a:r>
              <a:rPr lang="en-US" dirty="0" err="1" smtClean="0"/>
              <a:t>WordNet</a:t>
            </a:r>
            <a:r>
              <a:rPr lang="en-US" dirty="0" smtClean="0"/>
              <a:t>/</a:t>
            </a:r>
            <a:r>
              <a:rPr lang="en-US" dirty="0" err="1" smtClean="0"/>
              <a:t>Hypernym</a:t>
            </a:r>
            <a:r>
              <a:rPr lang="en-US" dirty="0" smtClean="0"/>
              <a:t> features help in L&amp;R?</a:t>
            </a:r>
          </a:p>
          <a:p>
            <a:pPr lvl="1"/>
            <a:r>
              <a:rPr lang="en-US" dirty="0" smtClean="0"/>
              <a:t>Best results in L&amp;R - ~200,000 feats; ~700 active</a:t>
            </a:r>
          </a:p>
          <a:p>
            <a:pPr lvl="2"/>
            <a:r>
              <a:rPr lang="en-US" dirty="0" smtClean="0"/>
              <a:t>Can we do as well with fewer features? </a:t>
            </a:r>
          </a:p>
        </p:txBody>
      </p:sp>
    </p:spTree>
    <p:extLst>
      <p:ext uri="{BB962C8B-B14F-4D97-AF65-F5344CB8AC3E}">
        <p14:creationId xmlns:p14="http://schemas.microsoft.com/office/powerpoint/2010/main" val="223330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Question Classification Using Headwords and Their </a:t>
            </a:r>
            <a:r>
              <a:rPr lang="en-US" sz="3600" dirty="0" err="1" smtClean="0"/>
              <a:t>Hypernyms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Huang, </a:t>
            </a:r>
            <a:r>
              <a:rPr lang="en-US" dirty="0" err="1" smtClean="0"/>
              <a:t>Thint</a:t>
            </a:r>
            <a:r>
              <a:rPr lang="en-US" dirty="0" smtClean="0"/>
              <a:t>, and Qin 2008</a:t>
            </a:r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Why didn’t </a:t>
            </a:r>
            <a:r>
              <a:rPr lang="en-US" dirty="0" err="1" smtClean="0"/>
              <a:t>WordNet</a:t>
            </a:r>
            <a:r>
              <a:rPr lang="en-US" dirty="0" smtClean="0"/>
              <a:t>/</a:t>
            </a:r>
            <a:r>
              <a:rPr lang="en-US" dirty="0" err="1" smtClean="0"/>
              <a:t>Hypernym</a:t>
            </a:r>
            <a:r>
              <a:rPr lang="en-US" dirty="0" smtClean="0"/>
              <a:t> features help in L&amp;R?</a:t>
            </a:r>
          </a:p>
          <a:p>
            <a:pPr lvl="1"/>
            <a:r>
              <a:rPr lang="en-US" dirty="0" smtClean="0"/>
              <a:t>Best results in L&amp;R - ~200,000 feats; ~700 active</a:t>
            </a:r>
          </a:p>
          <a:p>
            <a:pPr lvl="2"/>
            <a:r>
              <a:rPr lang="en-US" dirty="0" smtClean="0"/>
              <a:t>Can we do as well with fewer features? 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Refine features:</a:t>
            </a:r>
          </a:p>
        </p:txBody>
      </p:sp>
    </p:spTree>
    <p:extLst>
      <p:ext uri="{BB962C8B-B14F-4D97-AF65-F5344CB8AC3E}">
        <p14:creationId xmlns:p14="http://schemas.microsoft.com/office/powerpoint/2010/main" val="3954013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Question Classification Using Headwords and Their </a:t>
            </a:r>
            <a:r>
              <a:rPr lang="en-US" sz="3600" dirty="0" err="1" smtClean="0"/>
              <a:t>Hypernyms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Huang, </a:t>
            </a:r>
            <a:r>
              <a:rPr lang="en-US" dirty="0" err="1" smtClean="0"/>
              <a:t>Thint</a:t>
            </a:r>
            <a:r>
              <a:rPr lang="en-US" dirty="0" smtClean="0"/>
              <a:t>, and Qin 2008</a:t>
            </a:r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Why didn’t </a:t>
            </a:r>
            <a:r>
              <a:rPr lang="en-US" dirty="0" err="1" smtClean="0"/>
              <a:t>WordNet</a:t>
            </a:r>
            <a:r>
              <a:rPr lang="en-US" dirty="0" smtClean="0"/>
              <a:t>/</a:t>
            </a:r>
            <a:r>
              <a:rPr lang="en-US" dirty="0" err="1" smtClean="0"/>
              <a:t>Hypernym</a:t>
            </a:r>
            <a:r>
              <a:rPr lang="en-US" dirty="0" smtClean="0"/>
              <a:t> features help in L&amp;R?</a:t>
            </a:r>
          </a:p>
          <a:p>
            <a:pPr lvl="1"/>
            <a:r>
              <a:rPr lang="en-US" dirty="0" smtClean="0"/>
              <a:t>Best results in L&amp;R - ~200,000 feats; ~700 active</a:t>
            </a:r>
          </a:p>
          <a:p>
            <a:pPr lvl="2"/>
            <a:r>
              <a:rPr lang="en-US" dirty="0" smtClean="0"/>
              <a:t>Can we do as well with fewer features? 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Refine features:</a:t>
            </a:r>
          </a:p>
          <a:p>
            <a:pPr lvl="2"/>
            <a:r>
              <a:rPr lang="en-US" dirty="0" smtClean="0"/>
              <a:t>Restrict use of </a:t>
            </a:r>
            <a:r>
              <a:rPr lang="en-US" dirty="0" err="1" smtClean="0"/>
              <a:t>WordNet</a:t>
            </a:r>
            <a:r>
              <a:rPr lang="en-US" dirty="0" smtClean="0"/>
              <a:t> to headwords</a:t>
            </a:r>
          </a:p>
        </p:txBody>
      </p:sp>
    </p:spTree>
    <p:extLst>
      <p:ext uri="{BB962C8B-B14F-4D97-AF65-F5344CB8AC3E}">
        <p14:creationId xmlns:p14="http://schemas.microsoft.com/office/powerpoint/2010/main" val="2360713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Question Classification Using Headwords and Their </a:t>
            </a:r>
            <a:r>
              <a:rPr lang="en-US" sz="3600" dirty="0" err="1" smtClean="0"/>
              <a:t>Hypernyms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Huang, </a:t>
            </a:r>
            <a:r>
              <a:rPr lang="en-US" dirty="0" err="1" smtClean="0"/>
              <a:t>Thint</a:t>
            </a:r>
            <a:r>
              <a:rPr lang="en-US" dirty="0" smtClean="0"/>
              <a:t>, and Qin 2008</a:t>
            </a:r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Why didn’t </a:t>
            </a:r>
            <a:r>
              <a:rPr lang="en-US" dirty="0" err="1" smtClean="0"/>
              <a:t>WordNet</a:t>
            </a:r>
            <a:r>
              <a:rPr lang="en-US" dirty="0" smtClean="0"/>
              <a:t>/</a:t>
            </a:r>
            <a:r>
              <a:rPr lang="en-US" dirty="0" err="1" smtClean="0"/>
              <a:t>Hypernym</a:t>
            </a:r>
            <a:r>
              <a:rPr lang="en-US" dirty="0" smtClean="0"/>
              <a:t> features help in L&amp;R?</a:t>
            </a:r>
          </a:p>
          <a:p>
            <a:pPr lvl="1"/>
            <a:r>
              <a:rPr lang="en-US" dirty="0" smtClean="0"/>
              <a:t>Best results in L&amp;R - ~200,000 feats; ~700 active</a:t>
            </a:r>
          </a:p>
          <a:p>
            <a:pPr lvl="2"/>
            <a:r>
              <a:rPr lang="en-US" dirty="0" smtClean="0"/>
              <a:t>Can we do as well with fewer features? 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Refine features:</a:t>
            </a:r>
          </a:p>
          <a:p>
            <a:pPr lvl="2"/>
            <a:r>
              <a:rPr lang="en-US" dirty="0" smtClean="0"/>
              <a:t>Restrict use of </a:t>
            </a:r>
            <a:r>
              <a:rPr lang="en-US" dirty="0" err="1" smtClean="0"/>
              <a:t>WordNet</a:t>
            </a:r>
            <a:r>
              <a:rPr lang="en-US" dirty="0" smtClean="0"/>
              <a:t> to headwords</a:t>
            </a:r>
          </a:p>
          <a:p>
            <a:pPr lvl="2"/>
            <a:r>
              <a:rPr lang="en-US" dirty="0" smtClean="0"/>
              <a:t>Employ WSD techniques</a:t>
            </a:r>
          </a:p>
          <a:p>
            <a:pPr lvl="1"/>
            <a:r>
              <a:rPr lang="en-US" dirty="0" smtClean="0"/>
              <a:t>SVM, </a:t>
            </a:r>
            <a:r>
              <a:rPr lang="en-US" dirty="0" err="1" smtClean="0"/>
              <a:t>MaxEnt</a:t>
            </a:r>
            <a:r>
              <a:rPr lang="en-US" dirty="0" smtClean="0"/>
              <a:t> classifiers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894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 with Support Vector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Hacioglu</a:t>
            </a:r>
            <a:r>
              <a:rPr lang="en-US" dirty="0" smtClean="0"/>
              <a:t> &amp; Ward 2003</a:t>
            </a:r>
          </a:p>
          <a:p>
            <a:r>
              <a:rPr lang="en-US" dirty="0" smtClean="0"/>
              <a:t>Same taxonomy, training, test data as Li &amp; Roth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Shallow processing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Simpler features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Strong discriminative classifiers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54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Word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Head words:</a:t>
            </a:r>
          </a:p>
          <a:p>
            <a:pPr lvl="1"/>
            <a:r>
              <a:rPr lang="en-US" dirty="0" smtClean="0"/>
              <a:t>Chunks and spans can be noisy</a:t>
            </a:r>
          </a:p>
        </p:txBody>
      </p:sp>
    </p:spTree>
    <p:extLst>
      <p:ext uri="{BB962C8B-B14F-4D97-AF65-F5344CB8AC3E}">
        <p14:creationId xmlns:p14="http://schemas.microsoft.com/office/powerpoint/2010/main" val="2241573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Word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Head words:</a:t>
            </a:r>
          </a:p>
          <a:p>
            <a:pPr lvl="1"/>
            <a:r>
              <a:rPr lang="en-US" dirty="0" smtClean="0"/>
              <a:t>Chunks and spans can be noisy</a:t>
            </a:r>
          </a:p>
          <a:p>
            <a:pPr lvl="2"/>
            <a:r>
              <a:rPr lang="en-US" dirty="0" smtClean="0"/>
              <a:t>E.g. Bought a share in </a:t>
            </a:r>
            <a:r>
              <a:rPr lang="en-US" i="1" dirty="0" smtClean="0"/>
              <a:t>which baseball team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19259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Word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Head words:</a:t>
            </a:r>
          </a:p>
          <a:p>
            <a:pPr lvl="1"/>
            <a:r>
              <a:rPr lang="en-US" dirty="0" smtClean="0"/>
              <a:t>Chunks and spans can be noisy</a:t>
            </a:r>
          </a:p>
          <a:p>
            <a:pPr lvl="2"/>
            <a:r>
              <a:rPr lang="en-US" dirty="0" smtClean="0"/>
              <a:t>E.g. Bought a share in </a:t>
            </a:r>
            <a:r>
              <a:rPr lang="en-US" i="1" dirty="0" smtClean="0"/>
              <a:t>which baseball team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Type: HUM: group (not </a:t>
            </a:r>
            <a:r>
              <a:rPr lang="en-US" dirty="0" err="1" smtClean="0"/>
              <a:t>ENTY:sport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Head word is more specific</a:t>
            </a:r>
          </a:p>
        </p:txBody>
      </p:sp>
    </p:spTree>
    <p:extLst>
      <p:ext uri="{BB962C8B-B14F-4D97-AF65-F5344CB8AC3E}">
        <p14:creationId xmlns:p14="http://schemas.microsoft.com/office/powerpoint/2010/main" val="1704604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Word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Head words:</a:t>
            </a:r>
          </a:p>
          <a:p>
            <a:pPr lvl="1"/>
            <a:r>
              <a:rPr lang="en-US" dirty="0" smtClean="0"/>
              <a:t>Chunks and spans can be noisy</a:t>
            </a:r>
          </a:p>
          <a:p>
            <a:pPr lvl="2"/>
            <a:r>
              <a:rPr lang="en-US" dirty="0" smtClean="0"/>
              <a:t>E.g. Bought a share in </a:t>
            </a:r>
            <a:r>
              <a:rPr lang="en-US" i="1" dirty="0" smtClean="0"/>
              <a:t>which baseball team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Type: HUM: group (not </a:t>
            </a:r>
            <a:r>
              <a:rPr lang="en-US" dirty="0" err="1" smtClean="0"/>
              <a:t>ENTY:sport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Head word is more specific</a:t>
            </a:r>
          </a:p>
          <a:p>
            <a:pPr lvl="1"/>
            <a:r>
              <a:rPr lang="en-US" dirty="0" smtClean="0"/>
              <a:t>Employ rules over parse trees to extract head words</a:t>
            </a:r>
          </a:p>
        </p:txBody>
      </p:sp>
    </p:spTree>
    <p:extLst>
      <p:ext uri="{BB962C8B-B14F-4D97-AF65-F5344CB8AC3E}">
        <p14:creationId xmlns:p14="http://schemas.microsoft.com/office/powerpoint/2010/main" val="2866483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Word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Head words:</a:t>
            </a:r>
          </a:p>
          <a:p>
            <a:pPr lvl="1"/>
            <a:r>
              <a:rPr lang="en-US" dirty="0" smtClean="0"/>
              <a:t>Chunks and spans can be noisy</a:t>
            </a:r>
          </a:p>
          <a:p>
            <a:pPr lvl="2"/>
            <a:r>
              <a:rPr lang="en-US" dirty="0" smtClean="0"/>
              <a:t>E.g. Bought a share in </a:t>
            </a:r>
            <a:r>
              <a:rPr lang="en-US" i="1" dirty="0" smtClean="0"/>
              <a:t>which baseball team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Type: HUM: group (not </a:t>
            </a:r>
            <a:r>
              <a:rPr lang="en-US" dirty="0" err="1" smtClean="0"/>
              <a:t>ENTY:sport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Head word is more specific</a:t>
            </a:r>
          </a:p>
          <a:p>
            <a:pPr lvl="1"/>
            <a:r>
              <a:rPr lang="en-US" dirty="0" smtClean="0"/>
              <a:t>Employ rules over parse trees to extract head words</a:t>
            </a:r>
          </a:p>
          <a:p>
            <a:pPr lvl="1"/>
            <a:r>
              <a:rPr lang="en-US" dirty="0" smtClean="0"/>
              <a:t>Issue: vague heads</a:t>
            </a:r>
          </a:p>
          <a:p>
            <a:pPr lvl="2"/>
            <a:r>
              <a:rPr lang="en-US" dirty="0" smtClean="0"/>
              <a:t>E.g. </a:t>
            </a:r>
            <a:r>
              <a:rPr lang="en-US" dirty="0"/>
              <a:t>What </a:t>
            </a:r>
            <a:r>
              <a:rPr lang="en-US" dirty="0" smtClean="0"/>
              <a:t>is the </a:t>
            </a:r>
            <a:r>
              <a:rPr lang="en-US" dirty="0"/>
              <a:t>proper name for a female </a:t>
            </a:r>
            <a:r>
              <a:rPr lang="en-US" dirty="0" smtClean="0"/>
              <a:t>walrus?</a:t>
            </a:r>
          </a:p>
          <a:p>
            <a:pPr lvl="3"/>
            <a:r>
              <a:rPr lang="en-US" dirty="0" smtClean="0"/>
              <a:t>Head = ‘name’?</a:t>
            </a:r>
          </a:p>
        </p:txBody>
      </p:sp>
    </p:spTree>
    <p:extLst>
      <p:ext uri="{BB962C8B-B14F-4D97-AF65-F5344CB8AC3E}">
        <p14:creationId xmlns:p14="http://schemas.microsoft.com/office/powerpoint/2010/main" val="2397544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Word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Head words:</a:t>
            </a:r>
          </a:p>
          <a:p>
            <a:pPr lvl="1"/>
            <a:r>
              <a:rPr lang="en-US" dirty="0" smtClean="0"/>
              <a:t>Chunks and spans can be noisy</a:t>
            </a:r>
          </a:p>
          <a:p>
            <a:pPr lvl="2"/>
            <a:r>
              <a:rPr lang="en-US" dirty="0" smtClean="0"/>
              <a:t>E.g. Bought a share in </a:t>
            </a:r>
            <a:r>
              <a:rPr lang="en-US" i="1" dirty="0" smtClean="0"/>
              <a:t>which baseball team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Type: HUM: group (not </a:t>
            </a:r>
            <a:r>
              <a:rPr lang="en-US" dirty="0" err="1" smtClean="0"/>
              <a:t>ENTY:sport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Head word is more specific</a:t>
            </a:r>
          </a:p>
          <a:p>
            <a:pPr lvl="1"/>
            <a:r>
              <a:rPr lang="en-US" dirty="0" smtClean="0"/>
              <a:t>Employ rules over parse trees to extract head words</a:t>
            </a:r>
          </a:p>
          <a:p>
            <a:pPr lvl="1"/>
            <a:r>
              <a:rPr lang="en-US" dirty="0" smtClean="0"/>
              <a:t>Issue: vague heads</a:t>
            </a:r>
          </a:p>
          <a:p>
            <a:pPr lvl="2"/>
            <a:r>
              <a:rPr lang="en-US" dirty="0" smtClean="0"/>
              <a:t>E.g. </a:t>
            </a:r>
            <a:r>
              <a:rPr lang="en-US" dirty="0"/>
              <a:t>What </a:t>
            </a:r>
            <a:r>
              <a:rPr lang="en-US" dirty="0" smtClean="0"/>
              <a:t>is the </a:t>
            </a:r>
            <a:r>
              <a:rPr lang="en-US" dirty="0"/>
              <a:t>proper name for a female </a:t>
            </a:r>
            <a:r>
              <a:rPr lang="en-US" dirty="0" smtClean="0"/>
              <a:t>walrus?</a:t>
            </a:r>
          </a:p>
          <a:p>
            <a:pPr lvl="3"/>
            <a:r>
              <a:rPr lang="en-US" dirty="0" smtClean="0"/>
              <a:t>Head = ‘name’?</a:t>
            </a:r>
          </a:p>
          <a:p>
            <a:pPr lvl="1"/>
            <a:r>
              <a:rPr lang="en-US" dirty="0" smtClean="0"/>
              <a:t>Apply fix patterns to extract sub-head (e.g. walrus)</a:t>
            </a:r>
          </a:p>
        </p:txBody>
      </p:sp>
    </p:spTree>
    <p:extLst>
      <p:ext uri="{BB962C8B-B14F-4D97-AF65-F5344CB8AC3E}">
        <p14:creationId xmlns:p14="http://schemas.microsoft.com/office/powerpoint/2010/main" val="101490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Word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Head words:</a:t>
            </a:r>
          </a:p>
          <a:p>
            <a:pPr lvl="1"/>
            <a:r>
              <a:rPr lang="en-US" dirty="0" smtClean="0"/>
              <a:t>Chunks and spans can be noisy</a:t>
            </a:r>
          </a:p>
          <a:p>
            <a:pPr lvl="2"/>
            <a:r>
              <a:rPr lang="en-US" dirty="0" smtClean="0"/>
              <a:t>E.g. Bought a share in </a:t>
            </a:r>
            <a:r>
              <a:rPr lang="en-US" i="1" dirty="0" smtClean="0"/>
              <a:t>which baseball team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Type: HUM: group (not </a:t>
            </a:r>
            <a:r>
              <a:rPr lang="en-US" dirty="0" err="1" smtClean="0"/>
              <a:t>ENTY:sport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Head word is more specific</a:t>
            </a:r>
          </a:p>
          <a:p>
            <a:pPr lvl="1"/>
            <a:r>
              <a:rPr lang="en-US" dirty="0" smtClean="0"/>
              <a:t>Employ rules over parse trees to extract head words</a:t>
            </a:r>
          </a:p>
          <a:p>
            <a:pPr lvl="1"/>
            <a:r>
              <a:rPr lang="en-US" dirty="0" smtClean="0"/>
              <a:t>Issue: vague heads</a:t>
            </a:r>
          </a:p>
          <a:p>
            <a:pPr lvl="2"/>
            <a:r>
              <a:rPr lang="en-US" dirty="0" smtClean="0"/>
              <a:t>E.g. </a:t>
            </a:r>
            <a:r>
              <a:rPr lang="en-US" dirty="0"/>
              <a:t>What </a:t>
            </a:r>
            <a:r>
              <a:rPr lang="en-US" dirty="0" smtClean="0"/>
              <a:t>is the </a:t>
            </a:r>
            <a:r>
              <a:rPr lang="en-US" dirty="0"/>
              <a:t>proper name for a female </a:t>
            </a:r>
            <a:r>
              <a:rPr lang="en-US" dirty="0" smtClean="0"/>
              <a:t>walrus?</a:t>
            </a:r>
          </a:p>
          <a:p>
            <a:pPr lvl="3"/>
            <a:r>
              <a:rPr lang="en-US" dirty="0" smtClean="0"/>
              <a:t>Head = ‘name’?</a:t>
            </a:r>
          </a:p>
          <a:p>
            <a:pPr lvl="1"/>
            <a:r>
              <a:rPr lang="en-US" dirty="0" smtClean="0"/>
              <a:t>Apply fix patterns to extract sub-head (e.g. walrus)</a:t>
            </a:r>
          </a:p>
          <a:p>
            <a:pPr lvl="1"/>
            <a:r>
              <a:rPr lang="en-US" dirty="0" smtClean="0"/>
              <a:t>Also, simple </a:t>
            </a:r>
            <a:r>
              <a:rPr lang="en-US" dirty="0" err="1" smtClean="0"/>
              <a:t>regexp</a:t>
            </a:r>
            <a:r>
              <a:rPr lang="en-US" dirty="0" smtClean="0"/>
              <a:t> for other feature type</a:t>
            </a:r>
          </a:p>
          <a:p>
            <a:pPr lvl="2"/>
            <a:r>
              <a:rPr lang="en-US" dirty="0" smtClean="0"/>
              <a:t>E.g. ‘what is’ cue to definition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675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4632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Hypernyms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Enable generalization: dog-&gt;..-&gt;animal</a:t>
            </a:r>
          </a:p>
          <a:p>
            <a:pPr lvl="1"/>
            <a:r>
              <a:rPr lang="en-US" dirty="0" smtClean="0"/>
              <a:t>Can generate noise: also</a:t>
            </a:r>
          </a:p>
        </p:txBody>
      </p:sp>
    </p:spTree>
    <p:extLst>
      <p:ext uri="{BB962C8B-B14F-4D97-AF65-F5344CB8AC3E}">
        <p14:creationId xmlns:p14="http://schemas.microsoft.com/office/powerpoint/2010/main" val="1952601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4632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Hypernyms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Enable generalization: dog-&gt;..-&gt;animal</a:t>
            </a:r>
          </a:p>
          <a:p>
            <a:pPr lvl="1"/>
            <a:r>
              <a:rPr lang="en-US" dirty="0" smtClean="0"/>
              <a:t>Can generate noise: also dog -&gt;…-&gt; person</a:t>
            </a:r>
          </a:p>
        </p:txBody>
      </p:sp>
    </p:spTree>
    <p:extLst>
      <p:ext uri="{BB962C8B-B14F-4D97-AF65-F5344CB8AC3E}">
        <p14:creationId xmlns:p14="http://schemas.microsoft.com/office/powerpoint/2010/main" val="3506222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4632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Hypernyms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Enable generalization: dog-&gt;..-&gt;animal</a:t>
            </a:r>
          </a:p>
          <a:p>
            <a:pPr lvl="1"/>
            <a:r>
              <a:rPr lang="en-US" dirty="0" smtClean="0"/>
              <a:t>Can generate noise: also dog -&gt;…-&gt; person</a:t>
            </a:r>
          </a:p>
          <a:p>
            <a:r>
              <a:rPr lang="en-US" dirty="0" smtClean="0"/>
              <a:t>Adding low noise </a:t>
            </a:r>
            <a:r>
              <a:rPr lang="en-US" dirty="0" err="1" smtClean="0"/>
              <a:t>hypernyms</a:t>
            </a:r>
            <a:endParaRPr lang="en-US" dirty="0" smtClean="0"/>
          </a:p>
          <a:p>
            <a:pPr lvl="1"/>
            <a:r>
              <a:rPr lang="en-US" dirty="0" smtClean="0"/>
              <a:t>Which senses?</a:t>
            </a:r>
          </a:p>
        </p:txBody>
      </p:sp>
    </p:spTree>
    <p:extLst>
      <p:ext uri="{BB962C8B-B14F-4D97-AF65-F5344CB8AC3E}">
        <p14:creationId xmlns:p14="http://schemas.microsoft.com/office/powerpoint/2010/main" val="1463429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&amp;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Contrast: (Li &amp; Roth)</a:t>
            </a:r>
          </a:p>
          <a:p>
            <a:pPr lvl="1"/>
            <a:r>
              <a:rPr lang="en-US" dirty="0" smtClean="0"/>
              <a:t>POS, chunk info; NE tagging; other sense info</a:t>
            </a:r>
          </a:p>
        </p:txBody>
      </p:sp>
    </p:spTree>
    <p:extLst>
      <p:ext uri="{BB962C8B-B14F-4D97-AF65-F5344CB8AC3E}">
        <p14:creationId xmlns:p14="http://schemas.microsoft.com/office/powerpoint/2010/main" val="2637738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4632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Hypernyms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Enable generalization: dog-&gt;..-&gt;animal</a:t>
            </a:r>
          </a:p>
          <a:p>
            <a:pPr lvl="1"/>
            <a:r>
              <a:rPr lang="en-US" dirty="0" smtClean="0"/>
              <a:t>Can generate noise: also dog -&gt;…-&gt; person</a:t>
            </a:r>
          </a:p>
          <a:p>
            <a:r>
              <a:rPr lang="en-US" dirty="0" smtClean="0"/>
              <a:t>Adding low noise </a:t>
            </a:r>
            <a:r>
              <a:rPr lang="en-US" dirty="0" err="1" smtClean="0"/>
              <a:t>hypernyms</a:t>
            </a:r>
            <a:endParaRPr lang="en-US" dirty="0" smtClean="0"/>
          </a:p>
          <a:p>
            <a:pPr lvl="1"/>
            <a:r>
              <a:rPr lang="en-US" dirty="0" smtClean="0"/>
              <a:t>Which senses?</a:t>
            </a:r>
          </a:p>
          <a:p>
            <a:pPr lvl="2"/>
            <a:r>
              <a:rPr lang="en-US" dirty="0" smtClean="0"/>
              <a:t>Restrict to matching </a:t>
            </a:r>
            <a:r>
              <a:rPr lang="en-US" dirty="0" err="1" smtClean="0"/>
              <a:t>WordNet</a:t>
            </a:r>
            <a:r>
              <a:rPr lang="en-US" dirty="0" smtClean="0"/>
              <a:t> POS </a:t>
            </a:r>
          </a:p>
        </p:txBody>
      </p:sp>
    </p:spTree>
    <p:extLst>
      <p:ext uri="{BB962C8B-B14F-4D97-AF65-F5344CB8AC3E}">
        <p14:creationId xmlns:p14="http://schemas.microsoft.com/office/powerpoint/2010/main" val="3934204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4632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Hypernyms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Enable generalization: dog-&gt;..-&gt;animal</a:t>
            </a:r>
          </a:p>
          <a:p>
            <a:pPr lvl="1"/>
            <a:r>
              <a:rPr lang="en-US" dirty="0" smtClean="0"/>
              <a:t>Can generate noise: also dog -&gt;…-&gt; person</a:t>
            </a:r>
          </a:p>
          <a:p>
            <a:r>
              <a:rPr lang="en-US" dirty="0" smtClean="0"/>
              <a:t>Adding low noise </a:t>
            </a:r>
            <a:r>
              <a:rPr lang="en-US" dirty="0" err="1" smtClean="0"/>
              <a:t>hypernyms</a:t>
            </a:r>
            <a:endParaRPr lang="en-US" dirty="0" smtClean="0"/>
          </a:p>
          <a:p>
            <a:pPr lvl="1"/>
            <a:r>
              <a:rPr lang="en-US" dirty="0" smtClean="0"/>
              <a:t>Which senses?</a:t>
            </a:r>
          </a:p>
          <a:p>
            <a:pPr lvl="2"/>
            <a:r>
              <a:rPr lang="en-US" dirty="0" smtClean="0"/>
              <a:t>Restrict to matching </a:t>
            </a:r>
            <a:r>
              <a:rPr lang="en-US" dirty="0" err="1" smtClean="0"/>
              <a:t>WordNet</a:t>
            </a:r>
            <a:r>
              <a:rPr lang="en-US" dirty="0" smtClean="0"/>
              <a:t> POS </a:t>
            </a:r>
          </a:p>
          <a:p>
            <a:pPr lvl="1"/>
            <a:r>
              <a:rPr lang="en-US" dirty="0" smtClean="0"/>
              <a:t>Which word senses?</a:t>
            </a:r>
          </a:p>
        </p:txBody>
      </p:sp>
    </p:spTree>
    <p:extLst>
      <p:ext uri="{BB962C8B-B14F-4D97-AF65-F5344CB8AC3E}">
        <p14:creationId xmlns:p14="http://schemas.microsoft.com/office/powerpoint/2010/main" val="2552280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4632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Hypernyms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Enable generalization: dog-&gt;..-&gt;animal</a:t>
            </a:r>
          </a:p>
          <a:p>
            <a:pPr lvl="1"/>
            <a:r>
              <a:rPr lang="en-US" dirty="0" smtClean="0"/>
              <a:t>Can generate noise: also dog -&gt;…-&gt; person</a:t>
            </a:r>
          </a:p>
          <a:p>
            <a:r>
              <a:rPr lang="en-US" dirty="0" smtClean="0"/>
              <a:t>Adding low noise </a:t>
            </a:r>
            <a:r>
              <a:rPr lang="en-US" dirty="0" err="1" smtClean="0"/>
              <a:t>hypernyms</a:t>
            </a:r>
            <a:endParaRPr lang="en-US" dirty="0" smtClean="0"/>
          </a:p>
          <a:p>
            <a:pPr lvl="1"/>
            <a:r>
              <a:rPr lang="en-US" dirty="0" smtClean="0"/>
              <a:t>Which senses?</a:t>
            </a:r>
          </a:p>
          <a:p>
            <a:pPr lvl="2"/>
            <a:r>
              <a:rPr lang="en-US" dirty="0" smtClean="0"/>
              <a:t>Restrict to matching </a:t>
            </a:r>
            <a:r>
              <a:rPr lang="en-US" dirty="0" err="1" smtClean="0"/>
              <a:t>WordNet</a:t>
            </a:r>
            <a:r>
              <a:rPr lang="en-US" dirty="0" smtClean="0"/>
              <a:t> POS </a:t>
            </a:r>
          </a:p>
          <a:p>
            <a:pPr lvl="1"/>
            <a:r>
              <a:rPr lang="en-US" dirty="0" smtClean="0"/>
              <a:t>Which word senses?</a:t>
            </a:r>
          </a:p>
          <a:p>
            <a:pPr lvl="2"/>
            <a:r>
              <a:rPr lang="en-US" dirty="0" smtClean="0"/>
              <a:t>Use </a:t>
            </a:r>
            <a:r>
              <a:rPr lang="en-US" dirty="0" err="1" smtClean="0"/>
              <a:t>Lesk</a:t>
            </a:r>
            <a:r>
              <a:rPr lang="en-US" dirty="0" smtClean="0"/>
              <a:t> algorithm: overlap b/t question &amp; WN gloss</a:t>
            </a:r>
          </a:p>
        </p:txBody>
      </p:sp>
    </p:spTree>
    <p:extLst>
      <p:ext uri="{BB962C8B-B14F-4D97-AF65-F5344CB8AC3E}">
        <p14:creationId xmlns:p14="http://schemas.microsoft.com/office/powerpoint/2010/main" val="4014133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4632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Hypernyms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Enable generalization: dog-&gt;..-&gt;animal</a:t>
            </a:r>
          </a:p>
          <a:p>
            <a:pPr lvl="1"/>
            <a:r>
              <a:rPr lang="en-US" dirty="0" smtClean="0"/>
              <a:t>Can generate noise: also dog -&gt;…-&gt; person</a:t>
            </a:r>
          </a:p>
          <a:p>
            <a:r>
              <a:rPr lang="en-US" dirty="0" smtClean="0"/>
              <a:t>Adding low noise </a:t>
            </a:r>
            <a:r>
              <a:rPr lang="en-US" dirty="0" err="1" smtClean="0"/>
              <a:t>hypernyms</a:t>
            </a:r>
            <a:endParaRPr lang="en-US" dirty="0" smtClean="0"/>
          </a:p>
          <a:p>
            <a:pPr lvl="1"/>
            <a:r>
              <a:rPr lang="en-US" dirty="0" smtClean="0"/>
              <a:t>Which senses?</a:t>
            </a:r>
          </a:p>
          <a:p>
            <a:pPr lvl="2"/>
            <a:r>
              <a:rPr lang="en-US" dirty="0" smtClean="0"/>
              <a:t>Restrict to matching </a:t>
            </a:r>
            <a:r>
              <a:rPr lang="en-US" dirty="0" err="1" smtClean="0"/>
              <a:t>WordNet</a:t>
            </a:r>
            <a:r>
              <a:rPr lang="en-US" dirty="0" smtClean="0"/>
              <a:t> POS </a:t>
            </a:r>
          </a:p>
          <a:p>
            <a:pPr lvl="1"/>
            <a:r>
              <a:rPr lang="en-US" dirty="0" smtClean="0"/>
              <a:t>Which word senses?</a:t>
            </a:r>
          </a:p>
          <a:p>
            <a:pPr lvl="2"/>
            <a:r>
              <a:rPr lang="en-US" dirty="0" smtClean="0"/>
              <a:t>Use </a:t>
            </a:r>
            <a:r>
              <a:rPr lang="en-US" dirty="0" err="1" smtClean="0"/>
              <a:t>Lesk</a:t>
            </a:r>
            <a:r>
              <a:rPr lang="en-US" dirty="0" smtClean="0"/>
              <a:t> algorithm: overlap b/t question &amp; WN gloss</a:t>
            </a:r>
          </a:p>
          <a:p>
            <a:pPr lvl="1"/>
            <a:r>
              <a:rPr lang="en-US" dirty="0" smtClean="0"/>
              <a:t>How deep?</a:t>
            </a:r>
          </a:p>
        </p:txBody>
      </p:sp>
    </p:spTree>
    <p:extLst>
      <p:ext uri="{BB962C8B-B14F-4D97-AF65-F5344CB8AC3E}">
        <p14:creationId xmlns:p14="http://schemas.microsoft.com/office/powerpoint/2010/main" val="3809873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4632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Hypernyms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Enable generalization: dog-&gt;..-&gt;animal</a:t>
            </a:r>
          </a:p>
          <a:p>
            <a:pPr lvl="1"/>
            <a:r>
              <a:rPr lang="en-US" dirty="0" smtClean="0"/>
              <a:t>Can generate noise: also dog -&gt;…-&gt; person</a:t>
            </a:r>
          </a:p>
          <a:p>
            <a:r>
              <a:rPr lang="en-US" dirty="0" smtClean="0"/>
              <a:t>Adding low noise </a:t>
            </a:r>
            <a:r>
              <a:rPr lang="en-US" dirty="0" err="1" smtClean="0"/>
              <a:t>hypernyms</a:t>
            </a:r>
            <a:endParaRPr lang="en-US" dirty="0" smtClean="0"/>
          </a:p>
          <a:p>
            <a:pPr lvl="1"/>
            <a:r>
              <a:rPr lang="en-US" dirty="0" smtClean="0"/>
              <a:t>Which senses?</a:t>
            </a:r>
          </a:p>
          <a:p>
            <a:pPr lvl="2"/>
            <a:r>
              <a:rPr lang="en-US" dirty="0" smtClean="0"/>
              <a:t>Restrict to matching </a:t>
            </a:r>
            <a:r>
              <a:rPr lang="en-US" dirty="0" err="1" smtClean="0"/>
              <a:t>WordNet</a:t>
            </a:r>
            <a:r>
              <a:rPr lang="en-US" dirty="0" smtClean="0"/>
              <a:t> POS </a:t>
            </a:r>
          </a:p>
          <a:p>
            <a:pPr lvl="1"/>
            <a:r>
              <a:rPr lang="en-US" dirty="0" smtClean="0"/>
              <a:t>Which word senses?</a:t>
            </a:r>
          </a:p>
          <a:p>
            <a:pPr lvl="2"/>
            <a:r>
              <a:rPr lang="en-US" dirty="0" smtClean="0"/>
              <a:t>Use </a:t>
            </a:r>
            <a:r>
              <a:rPr lang="en-US" dirty="0" err="1" smtClean="0"/>
              <a:t>Lesk</a:t>
            </a:r>
            <a:r>
              <a:rPr lang="en-US" dirty="0" smtClean="0"/>
              <a:t> algorithm: overlap b/t question &amp; WN gloss</a:t>
            </a:r>
          </a:p>
          <a:p>
            <a:pPr lvl="1"/>
            <a:r>
              <a:rPr lang="en-US" dirty="0" smtClean="0"/>
              <a:t>How deep?</a:t>
            </a:r>
          </a:p>
          <a:p>
            <a:pPr lvl="2"/>
            <a:r>
              <a:rPr lang="en-US" dirty="0" smtClean="0"/>
              <a:t>Based on validation set: 6</a:t>
            </a:r>
          </a:p>
        </p:txBody>
      </p:sp>
    </p:spTree>
    <p:extLst>
      <p:ext uri="{BB962C8B-B14F-4D97-AF65-F5344CB8AC3E}">
        <p14:creationId xmlns:p14="http://schemas.microsoft.com/office/powerpoint/2010/main" val="1337579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4632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Hypernyms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Enable generalization: dog-&gt;..-&gt;animal</a:t>
            </a:r>
          </a:p>
          <a:p>
            <a:pPr lvl="1"/>
            <a:r>
              <a:rPr lang="en-US" dirty="0" smtClean="0"/>
              <a:t>Can generate noise: also dog -&gt;…-&gt; person</a:t>
            </a:r>
          </a:p>
          <a:p>
            <a:r>
              <a:rPr lang="en-US" dirty="0" smtClean="0"/>
              <a:t>Adding low noise </a:t>
            </a:r>
            <a:r>
              <a:rPr lang="en-US" dirty="0" err="1" smtClean="0"/>
              <a:t>hypernyms</a:t>
            </a:r>
            <a:endParaRPr lang="en-US" dirty="0" smtClean="0"/>
          </a:p>
          <a:p>
            <a:pPr lvl="1"/>
            <a:r>
              <a:rPr lang="en-US" dirty="0" smtClean="0"/>
              <a:t>Which senses?</a:t>
            </a:r>
          </a:p>
          <a:p>
            <a:pPr lvl="2"/>
            <a:r>
              <a:rPr lang="en-US" dirty="0" smtClean="0"/>
              <a:t>Restrict to matching </a:t>
            </a:r>
            <a:r>
              <a:rPr lang="en-US" dirty="0" err="1" smtClean="0"/>
              <a:t>WordNet</a:t>
            </a:r>
            <a:r>
              <a:rPr lang="en-US" dirty="0" smtClean="0"/>
              <a:t> POS </a:t>
            </a:r>
          </a:p>
          <a:p>
            <a:pPr lvl="1"/>
            <a:r>
              <a:rPr lang="en-US" dirty="0" smtClean="0"/>
              <a:t>Which word senses?</a:t>
            </a:r>
          </a:p>
          <a:p>
            <a:pPr lvl="2"/>
            <a:r>
              <a:rPr lang="en-US" dirty="0" smtClean="0"/>
              <a:t>Use </a:t>
            </a:r>
            <a:r>
              <a:rPr lang="en-US" dirty="0" err="1" smtClean="0"/>
              <a:t>Lesk</a:t>
            </a:r>
            <a:r>
              <a:rPr lang="en-US" dirty="0" smtClean="0"/>
              <a:t> algorithm: overlap b/t question &amp; WN gloss</a:t>
            </a:r>
          </a:p>
          <a:p>
            <a:pPr lvl="1"/>
            <a:r>
              <a:rPr lang="en-US" dirty="0" smtClean="0"/>
              <a:t>How deep?</a:t>
            </a:r>
          </a:p>
          <a:p>
            <a:pPr lvl="2"/>
            <a:r>
              <a:rPr lang="en-US" dirty="0" smtClean="0"/>
              <a:t>Based on validation set: 6</a:t>
            </a:r>
          </a:p>
          <a:p>
            <a:r>
              <a:rPr lang="en-US" dirty="0" smtClean="0"/>
              <a:t>Q Type similarity: compute similarity b/t headword &amp; type</a:t>
            </a:r>
          </a:p>
          <a:p>
            <a:pPr lvl="1"/>
            <a:r>
              <a:rPr lang="en-US" dirty="0" smtClean="0"/>
              <a:t>Use type as feature</a:t>
            </a:r>
          </a:p>
        </p:txBody>
      </p:sp>
    </p:spTree>
    <p:extLst>
      <p:ext uri="{BB962C8B-B14F-4D97-AF65-F5344CB8AC3E}">
        <p14:creationId xmlns:p14="http://schemas.microsoft.com/office/powerpoint/2010/main" val="2819317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/>
              <a:t>Question </a:t>
            </a:r>
            <a:r>
              <a:rPr lang="en-US" dirty="0" err="1"/>
              <a:t>wh</a:t>
            </a:r>
            <a:r>
              <a:rPr lang="en-US" dirty="0"/>
              <a:t>-word:</a:t>
            </a:r>
          </a:p>
          <a:p>
            <a:pPr lvl="1"/>
            <a:r>
              <a:rPr lang="en-US" dirty="0" err="1"/>
              <a:t>What,which,who,where,when,how,why</a:t>
            </a:r>
            <a:r>
              <a:rPr lang="en-US" dirty="0"/>
              <a:t>, and </a:t>
            </a:r>
            <a:r>
              <a:rPr lang="en-US" dirty="0" smtClean="0"/>
              <a:t>rest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27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/>
              <a:t>Question </a:t>
            </a:r>
            <a:r>
              <a:rPr lang="en-US" dirty="0" err="1"/>
              <a:t>wh</a:t>
            </a:r>
            <a:r>
              <a:rPr lang="en-US" dirty="0"/>
              <a:t>-word:</a:t>
            </a:r>
          </a:p>
          <a:p>
            <a:pPr lvl="1"/>
            <a:r>
              <a:rPr lang="en-US" dirty="0" err="1"/>
              <a:t>What,which,who,where,when,how,why</a:t>
            </a:r>
            <a:r>
              <a:rPr lang="en-US" dirty="0"/>
              <a:t>, and </a:t>
            </a:r>
            <a:r>
              <a:rPr lang="en-US" dirty="0" smtClean="0"/>
              <a:t>rest</a:t>
            </a:r>
          </a:p>
          <a:p>
            <a:pPr lvl="1"/>
            <a:endParaRPr lang="en-US" dirty="0"/>
          </a:p>
          <a:p>
            <a:r>
              <a:rPr lang="en-US" dirty="0" smtClean="0"/>
              <a:t>N-grams: </a:t>
            </a:r>
            <a:r>
              <a:rPr lang="en-US" dirty="0" err="1" smtClean="0"/>
              <a:t>uni</a:t>
            </a:r>
            <a:r>
              <a:rPr lang="en-US" dirty="0" smtClean="0"/>
              <a:t>-,bi-,tri-grams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985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/>
              <a:t>Question </a:t>
            </a:r>
            <a:r>
              <a:rPr lang="en-US" dirty="0" err="1"/>
              <a:t>wh</a:t>
            </a:r>
            <a:r>
              <a:rPr lang="en-US" dirty="0"/>
              <a:t>-word:</a:t>
            </a:r>
          </a:p>
          <a:p>
            <a:pPr lvl="1"/>
            <a:r>
              <a:rPr lang="en-US" dirty="0" err="1"/>
              <a:t>What,which,who,where,when,how,why</a:t>
            </a:r>
            <a:r>
              <a:rPr lang="en-US" dirty="0"/>
              <a:t>, and </a:t>
            </a:r>
            <a:r>
              <a:rPr lang="en-US" dirty="0" smtClean="0"/>
              <a:t>rest</a:t>
            </a:r>
          </a:p>
          <a:p>
            <a:pPr lvl="1"/>
            <a:endParaRPr lang="en-US" dirty="0"/>
          </a:p>
          <a:p>
            <a:r>
              <a:rPr lang="en-US" dirty="0" smtClean="0"/>
              <a:t>N-grams: </a:t>
            </a:r>
            <a:r>
              <a:rPr lang="en-US" dirty="0" err="1" smtClean="0"/>
              <a:t>uni</a:t>
            </a:r>
            <a:r>
              <a:rPr lang="en-US" dirty="0" smtClean="0"/>
              <a:t>-,bi-,tri-grams</a:t>
            </a:r>
          </a:p>
          <a:p>
            <a:endParaRPr lang="en-US" dirty="0"/>
          </a:p>
          <a:p>
            <a:r>
              <a:rPr lang="en-US" dirty="0" smtClean="0"/>
              <a:t>Word shape:</a:t>
            </a:r>
          </a:p>
          <a:p>
            <a:pPr lvl="1"/>
            <a:r>
              <a:rPr lang="en-US" dirty="0" smtClean="0"/>
              <a:t>Case features: all upper, all lower, mixed, all digit, other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13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9792" t="-21429" r="-4697" b="3876"/>
          <a:stretch/>
        </p:blipFill>
        <p:spPr>
          <a:xfrm>
            <a:off x="367838" y="758931"/>
            <a:ext cx="8042276" cy="4343400"/>
          </a:xfrm>
        </p:spPr>
      </p:pic>
      <p:sp>
        <p:nvSpPr>
          <p:cNvPr id="5" name="TextBox 4"/>
          <p:cNvSpPr txBox="1"/>
          <p:nvPr/>
        </p:nvSpPr>
        <p:spPr>
          <a:xfrm>
            <a:off x="1253563" y="5624962"/>
            <a:ext cx="3668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Per feature-type results: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3327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&amp;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Contrast: (Li &amp; Roth)</a:t>
            </a:r>
          </a:p>
          <a:p>
            <a:pPr lvl="1"/>
            <a:r>
              <a:rPr lang="en-US" dirty="0" smtClean="0"/>
              <a:t>POS, chunk info; NE tagging; other sense info</a:t>
            </a:r>
          </a:p>
          <a:p>
            <a:r>
              <a:rPr lang="en-US" dirty="0" smtClean="0"/>
              <a:t>Preprocessing:</a:t>
            </a:r>
          </a:p>
          <a:p>
            <a:pPr lvl="1"/>
            <a:r>
              <a:rPr lang="en-US" dirty="0" smtClean="0"/>
              <a:t>Only letters, convert to lower case, stopped, stemmed</a:t>
            </a:r>
          </a:p>
        </p:txBody>
      </p:sp>
    </p:spTree>
    <p:extLst>
      <p:ext uri="{BB962C8B-B14F-4D97-AF65-F5344CB8AC3E}">
        <p14:creationId xmlns:p14="http://schemas.microsoft.com/office/powerpoint/2010/main" val="1692937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Incremental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Additive improvement: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598" y="2019300"/>
            <a:ext cx="7076849" cy="473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158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Inherent ambiguity:</a:t>
            </a:r>
          </a:p>
          <a:p>
            <a:pPr lvl="1"/>
            <a:r>
              <a:rPr lang="en-US" dirty="0" smtClean="0"/>
              <a:t>What is mad cow disease?</a:t>
            </a:r>
          </a:p>
          <a:p>
            <a:pPr lvl="2"/>
            <a:r>
              <a:rPr lang="en-US" dirty="0" smtClean="0"/>
              <a:t>ENT: disease or </a:t>
            </a:r>
            <a:r>
              <a:rPr lang="en-US" dirty="0" err="1" smtClean="0"/>
              <a:t>DESC:def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0942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Inherent ambiguity:</a:t>
            </a:r>
          </a:p>
          <a:p>
            <a:pPr lvl="1"/>
            <a:r>
              <a:rPr lang="en-US" dirty="0" smtClean="0"/>
              <a:t>What is mad cow disease?</a:t>
            </a:r>
          </a:p>
          <a:p>
            <a:pPr lvl="2"/>
            <a:r>
              <a:rPr lang="en-US" dirty="0" smtClean="0"/>
              <a:t>ENT: disease or </a:t>
            </a:r>
            <a:r>
              <a:rPr lang="en-US" dirty="0" err="1" smtClean="0"/>
              <a:t>DESC:def</a:t>
            </a:r>
            <a:endParaRPr lang="en-US" dirty="0" smtClean="0"/>
          </a:p>
          <a:p>
            <a:r>
              <a:rPr lang="en-US" dirty="0" smtClean="0"/>
              <a:t>Inconsistent labeling:</a:t>
            </a:r>
          </a:p>
          <a:p>
            <a:pPr lvl="1"/>
            <a:r>
              <a:rPr lang="en-US" dirty="0"/>
              <a:t>What is the population of</a:t>
            </a:r>
            <a:r>
              <a:rPr lang="en-US" dirty="0" smtClean="0"/>
              <a:t> Kansas? NUM: other</a:t>
            </a:r>
          </a:p>
          <a:p>
            <a:pPr lvl="1"/>
            <a:r>
              <a:rPr lang="en-US" dirty="0"/>
              <a:t>What is the population </a:t>
            </a:r>
            <a:r>
              <a:rPr lang="en-US" dirty="0" smtClean="0"/>
              <a:t>of Arcadia, FL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240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Inherent ambiguity:</a:t>
            </a:r>
          </a:p>
          <a:p>
            <a:pPr lvl="1"/>
            <a:r>
              <a:rPr lang="en-US" dirty="0" smtClean="0"/>
              <a:t>What is mad cow disease?</a:t>
            </a:r>
          </a:p>
          <a:p>
            <a:pPr lvl="2"/>
            <a:r>
              <a:rPr lang="en-US" dirty="0" smtClean="0"/>
              <a:t>ENT: disease or </a:t>
            </a:r>
            <a:r>
              <a:rPr lang="en-US" dirty="0" err="1" smtClean="0"/>
              <a:t>DESC:def</a:t>
            </a:r>
            <a:endParaRPr lang="en-US" dirty="0" smtClean="0"/>
          </a:p>
          <a:p>
            <a:r>
              <a:rPr lang="en-US" dirty="0" smtClean="0"/>
              <a:t>Inconsistent labeling:</a:t>
            </a:r>
          </a:p>
          <a:p>
            <a:pPr lvl="1"/>
            <a:r>
              <a:rPr lang="en-US" dirty="0"/>
              <a:t>What is the population of</a:t>
            </a:r>
            <a:r>
              <a:rPr lang="en-US" dirty="0" smtClean="0"/>
              <a:t> Kansas? NUM: other</a:t>
            </a:r>
          </a:p>
          <a:p>
            <a:pPr lvl="1"/>
            <a:r>
              <a:rPr lang="en-US" dirty="0"/>
              <a:t>What is the population </a:t>
            </a:r>
            <a:r>
              <a:rPr lang="en-US" dirty="0" smtClean="0"/>
              <a:t>of Arcadia, FL ? </a:t>
            </a:r>
            <a:r>
              <a:rPr lang="en-US" dirty="0" err="1" smtClean="0"/>
              <a:t>NUM:count</a:t>
            </a:r>
            <a:endParaRPr lang="en-US" dirty="0" smtClean="0"/>
          </a:p>
          <a:p>
            <a:r>
              <a:rPr lang="en-US" dirty="0" smtClean="0"/>
              <a:t>Parser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96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917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Issue:</a:t>
            </a:r>
          </a:p>
          <a:p>
            <a:pPr lvl="1"/>
            <a:r>
              <a:rPr lang="en-US" dirty="0" smtClean="0"/>
              <a:t>Integrating rich features/deeper processing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71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917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Issue:</a:t>
            </a:r>
          </a:p>
          <a:p>
            <a:pPr lvl="1"/>
            <a:r>
              <a:rPr lang="en-US" dirty="0" smtClean="0"/>
              <a:t>Integrating rich features/deeper processing</a:t>
            </a:r>
          </a:p>
          <a:p>
            <a:pPr lvl="2"/>
            <a:r>
              <a:rPr lang="en-US" dirty="0" smtClean="0"/>
              <a:t>Errors in processing introduce noise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651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917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Issue:</a:t>
            </a:r>
          </a:p>
          <a:p>
            <a:pPr lvl="1"/>
            <a:r>
              <a:rPr lang="en-US" dirty="0" smtClean="0"/>
              <a:t>Integrating rich features/deeper processing</a:t>
            </a:r>
          </a:p>
          <a:p>
            <a:pPr lvl="2"/>
            <a:r>
              <a:rPr lang="en-US" dirty="0" smtClean="0"/>
              <a:t>Errors in processing introduce noise</a:t>
            </a:r>
          </a:p>
          <a:p>
            <a:pPr lvl="2"/>
            <a:r>
              <a:rPr lang="en-US" dirty="0" smtClean="0"/>
              <a:t>Noise in added features increases error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345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917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Issue:</a:t>
            </a:r>
          </a:p>
          <a:p>
            <a:pPr lvl="1"/>
            <a:r>
              <a:rPr lang="en-US" dirty="0" smtClean="0"/>
              <a:t>Integrating rich features/deeper processing</a:t>
            </a:r>
          </a:p>
          <a:p>
            <a:pPr lvl="2"/>
            <a:r>
              <a:rPr lang="en-US" dirty="0" smtClean="0"/>
              <a:t>Errors in processing introduce noise</a:t>
            </a:r>
          </a:p>
          <a:p>
            <a:pPr lvl="2"/>
            <a:r>
              <a:rPr lang="en-US" dirty="0" smtClean="0"/>
              <a:t>Noise in added features increases error</a:t>
            </a:r>
          </a:p>
          <a:p>
            <a:pPr lvl="2"/>
            <a:r>
              <a:rPr lang="en-US" dirty="0" smtClean="0"/>
              <a:t>Large numbers of features can be problematic for training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485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917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Issue:</a:t>
            </a:r>
          </a:p>
          <a:p>
            <a:pPr lvl="1"/>
            <a:r>
              <a:rPr lang="en-US" dirty="0" smtClean="0"/>
              <a:t>Integrating rich features/deeper processing</a:t>
            </a:r>
          </a:p>
          <a:p>
            <a:pPr lvl="2"/>
            <a:r>
              <a:rPr lang="en-US" dirty="0" smtClean="0"/>
              <a:t>Errors in processing introduce noise</a:t>
            </a:r>
          </a:p>
          <a:p>
            <a:pPr lvl="2"/>
            <a:r>
              <a:rPr lang="en-US" dirty="0" smtClean="0"/>
              <a:t>Noise in added features increases error</a:t>
            </a:r>
          </a:p>
          <a:p>
            <a:pPr lvl="2"/>
            <a:r>
              <a:rPr lang="en-US" dirty="0" smtClean="0"/>
              <a:t>Large numbers of features can be problematic for training</a:t>
            </a:r>
          </a:p>
          <a:p>
            <a:r>
              <a:rPr lang="en-US" dirty="0" smtClean="0"/>
              <a:t>Alternative solutions: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22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917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Issue:</a:t>
            </a:r>
          </a:p>
          <a:p>
            <a:pPr lvl="1"/>
            <a:r>
              <a:rPr lang="en-US" dirty="0" smtClean="0"/>
              <a:t>Integrating rich features/deeper processing</a:t>
            </a:r>
          </a:p>
          <a:p>
            <a:pPr lvl="2"/>
            <a:r>
              <a:rPr lang="en-US" dirty="0" smtClean="0"/>
              <a:t>Errors in processing introduce noise</a:t>
            </a:r>
          </a:p>
          <a:p>
            <a:pPr lvl="2"/>
            <a:r>
              <a:rPr lang="en-US" dirty="0" smtClean="0"/>
              <a:t>Noise in added features increases error</a:t>
            </a:r>
          </a:p>
          <a:p>
            <a:pPr lvl="2"/>
            <a:r>
              <a:rPr lang="en-US" dirty="0" smtClean="0"/>
              <a:t>Large numbers of features can be problematic for training</a:t>
            </a:r>
          </a:p>
          <a:p>
            <a:r>
              <a:rPr lang="en-US" dirty="0" smtClean="0"/>
              <a:t>Alternative solutions:</a:t>
            </a:r>
          </a:p>
          <a:p>
            <a:pPr lvl="1"/>
            <a:r>
              <a:rPr lang="en-US" dirty="0" smtClean="0"/>
              <a:t>Use more accurate shallow processing, better classifier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586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&amp;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Contrast: (Li &amp; Roth)</a:t>
            </a:r>
          </a:p>
          <a:p>
            <a:pPr lvl="1"/>
            <a:r>
              <a:rPr lang="en-US" dirty="0" smtClean="0"/>
              <a:t>POS, chunk info; NE tagging; other sense info</a:t>
            </a:r>
          </a:p>
          <a:p>
            <a:r>
              <a:rPr lang="en-US" dirty="0" smtClean="0"/>
              <a:t>Preprocessing:</a:t>
            </a:r>
          </a:p>
          <a:p>
            <a:pPr lvl="1"/>
            <a:r>
              <a:rPr lang="en-US" dirty="0" smtClean="0"/>
              <a:t>Only letters, convert to lower case, stopped, stemmed</a:t>
            </a:r>
          </a:p>
          <a:p>
            <a:r>
              <a:rPr lang="en-US" dirty="0" smtClean="0"/>
              <a:t>Terms:</a:t>
            </a:r>
          </a:p>
          <a:p>
            <a:pPr lvl="1"/>
            <a:r>
              <a:rPr lang="en-US" dirty="0" smtClean="0"/>
              <a:t>Most informative 2000 word N-grams</a:t>
            </a:r>
          </a:p>
          <a:p>
            <a:pPr lvl="1"/>
            <a:r>
              <a:rPr lang="en-US" dirty="0" err="1" smtClean="0"/>
              <a:t>Identifinder</a:t>
            </a:r>
            <a:r>
              <a:rPr lang="en-US" dirty="0" smtClean="0"/>
              <a:t> NE tags (7 or 9 tags)</a:t>
            </a:r>
          </a:p>
        </p:txBody>
      </p:sp>
    </p:spTree>
    <p:extLst>
      <p:ext uri="{BB962C8B-B14F-4D97-AF65-F5344CB8AC3E}">
        <p14:creationId xmlns:p14="http://schemas.microsoft.com/office/powerpoint/2010/main" val="1755147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917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Issue:</a:t>
            </a:r>
          </a:p>
          <a:p>
            <a:pPr lvl="1"/>
            <a:r>
              <a:rPr lang="en-US" dirty="0" smtClean="0"/>
              <a:t>Integrating rich features/deeper processing</a:t>
            </a:r>
          </a:p>
          <a:p>
            <a:pPr lvl="2"/>
            <a:r>
              <a:rPr lang="en-US" dirty="0" smtClean="0"/>
              <a:t>Errors in processing introduce noise</a:t>
            </a:r>
          </a:p>
          <a:p>
            <a:pPr lvl="2"/>
            <a:r>
              <a:rPr lang="en-US" dirty="0" smtClean="0"/>
              <a:t>Noise in added features increases error</a:t>
            </a:r>
          </a:p>
          <a:p>
            <a:pPr lvl="2"/>
            <a:r>
              <a:rPr lang="en-US" dirty="0" smtClean="0"/>
              <a:t>Large numbers of features can be problematic for training</a:t>
            </a:r>
          </a:p>
          <a:p>
            <a:r>
              <a:rPr lang="en-US" dirty="0" smtClean="0"/>
              <a:t>Alternative solutions:</a:t>
            </a:r>
          </a:p>
          <a:p>
            <a:pPr lvl="1"/>
            <a:r>
              <a:rPr lang="en-US" dirty="0" smtClean="0"/>
              <a:t>Use more accurate shallow processing, better classifier</a:t>
            </a:r>
          </a:p>
          <a:p>
            <a:pPr lvl="1"/>
            <a:r>
              <a:rPr lang="en-US" dirty="0" smtClean="0"/>
              <a:t>Restrict addition of features to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72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917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Issue:</a:t>
            </a:r>
          </a:p>
          <a:p>
            <a:pPr lvl="1"/>
            <a:r>
              <a:rPr lang="en-US" dirty="0" smtClean="0"/>
              <a:t>Integrating rich features/deeper processing</a:t>
            </a:r>
          </a:p>
          <a:p>
            <a:pPr lvl="2"/>
            <a:r>
              <a:rPr lang="en-US" dirty="0" smtClean="0"/>
              <a:t>Errors in processing introduce noise</a:t>
            </a:r>
          </a:p>
          <a:p>
            <a:pPr lvl="2"/>
            <a:r>
              <a:rPr lang="en-US" dirty="0" smtClean="0"/>
              <a:t>Noise in added features increases error</a:t>
            </a:r>
          </a:p>
          <a:p>
            <a:pPr lvl="2"/>
            <a:r>
              <a:rPr lang="en-US" dirty="0" smtClean="0"/>
              <a:t>Large numbers of features can be problematic for training</a:t>
            </a:r>
          </a:p>
          <a:p>
            <a:r>
              <a:rPr lang="en-US" dirty="0" smtClean="0"/>
              <a:t>Alternative solutions:</a:t>
            </a:r>
          </a:p>
          <a:p>
            <a:pPr lvl="1"/>
            <a:r>
              <a:rPr lang="en-US" dirty="0" smtClean="0"/>
              <a:t>Use more accurate shallow processing, better classifier</a:t>
            </a:r>
          </a:p>
          <a:p>
            <a:pPr lvl="1"/>
            <a:r>
              <a:rPr lang="en-US" dirty="0" smtClean="0"/>
              <a:t>Restrict addition of features to</a:t>
            </a:r>
          </a:p>
          <a:p>
            <a:pPr lvl="2"/>
            <a:r>
              <a:rPr lang="en-US" dirty="0" smtClean="0"/>
              <a:t>Informer spans</a:t>
            </a:r>
          </a:p>
          <a:p>
            <a:pPr lvl="2"/>
            <a:r>
              <a:rPr lang="en-US" dirty="0" smtClean="0"/>
              <a:t>Headwords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74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9172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Issue:</a:t>
            </a:r>
          </a:p>
          <a:p>
            <a:pPr lvl="1"/>
            <a:r>
              <a:rPr lang="en-US" dirty="0" smtClean="0"/>
              <a:t>Integrating rich features/deeper processing</a:t>
            </a:r>
          </a:p>
          <a:p>
            <a:pPr lvl="2"/>
            <a:r>
              <a:rPr lang="en-US" dirty="0" smtClean="0"/>
              <a:t>Errors in processing introduce noise</a:t>
            </a:r>
          </a:p>
          <a:p>
            <a:pPr lvl="2"/>
            <a:r>
              <a:rPr lang="en-US" dirty="0" smtClean="0"/>
              <a:t>Noise in added features increases error</a:t>
            </a:r>
          </a:p>
          <a:p>
            <a:pPr lvl="2"/>
            <a:r>
              <a:rPr lang="en-US" dirty="0" smtClean="0"/>
              <a:t>Large numbers of features can be problematic for training</a:t>
            </a:r>
          </a:p>
          <a:p>
            <a:r>
              <a:rPr lang="en-US" dirty="0" smtClean="0"/>
              <a:t>Alternative solutions:</a:t>
            </a:r>
          </a:p>
          <a:p>
            <a:pPr lvl="1"/>
            <a:r>
              <a:rPr lang="en-US" dirty="0" smtClean="0"/>
              <a:t>Use more accurate shallow processing, better classifier</a:t>
            </a:r>
          </a:p>
          <a:p>
            <a:pPr lvl="1"/>
            <a:r>
              <a:rPr lang="en-US" dirty="0" smtClean="0"/>
              <a:t>Restrict addition of features to</a:t>
            </a:r>
          </a:p>
          <a:p>
            <a:pPr lvl="2"/>
            <a:r>
              <a:rPr lang="en-US" dirty="0" smtClean="0"/>
              <a:t>Informer spans</a:t>
            </a:r>
          </a:p>
          <a:p>
            <a:pPr lvl="2"/>
            <a:r>
              <a:rPr lang="en-US" dirty="0" smtClean="0"/>
              <a:t>Headwords</a:t>
            </a:r>
          </a:p>
          <a:p>
            <a:pPr lvl="3"/>
            <a:r>
              <a:rPr lang="en-US" dirty="0" smtClean="0"/>
              <a:t>Filter features to </a:t>
            </a:r>
            <a:r>
              <a:rPr lang="en-US" smtClean="0"/>
              <a:t>be added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906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&amp;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Employs support vector machines for classification</a:t>
            </a:r>
          </a:p>
          <a:p>
            <a:pPr lvl="1"/>
            <a:r>
              <a:rPr lang="en-US" dirty="0" smtClean="0"/>
              <a:t>Best results: Bi-gram, 7 NE classes</a:t>
            </a:r>
          </a:p>
          <a:p>
            <a:pPr lvl="3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96849"/>
            <a:ext cx="9144000" cy="248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473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876</TotalTime>
  <Words>3147</Words>
  <Application>Microsoft Macintosh PowerPoint</Application>
  <PresentationFormat>On-screen Show (4:3)</PresentationFormat>
  <Paragraphs>531</Paragraphs>
  <Slides>82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3" baseType="lpstr">
      <vt:lpstr>Breeze</vt:lpstr>
      <vt:lpstr>Question Classification II</vt:lpstr>
      <vt:lpstr>Roadmap</vt:lpstr>
      <vt:lpstr>Question Classification with Support Vector Machines</vt:lpstr>
      <vt:lpstr>Question Classification with Support Vector Machines</vt:lpstr>
      <vt:lpstr>Question Classification with Support Vector Machines</vt:lpstr>
      <vt:lpstr>Features &amp; Processing</vt:lpstr>
      <vt:lpstr>Features &amp; Processing</vt:lpstr>
      <vt:lpstr>Features &amp; Processing</vt:lpstr>
      <vt:lpstr>Classification &amp; Results</vt:lpstr>
      <vt:lpstr>Classification &amp; Results</vt:lpstr>
      <vt:lpstr>Classification &amp; Results</vt:lpstr>
      <vt:lpstr>Enhanced Answer Type Inference … Using Sequential Models</vt:lpstr>
      <vt:lpstr>Enhanced Answer Type Inference … Using Sequential Models</vt:lpstr>
      <vt:lpstr>Enhanced Answer Type Inference … Using Sequential Models</vt:lpstr>
      <vt:lpstr>Enhanced Answer Type Inference … Using Sequential Models</vt:lpstr>
      <vt:lpstr>Enhanced Answer Type Inference … Using Sequential Models</vt:lpstr>
      <vt:lpstr>Enhanced Answer Type Inference … Using Sequential Models</vt:lpstr>
      <vt:lpstr>Enhanced Answer Type Inference … Using Sequential Models</vt:lpstr>
      <vt:lpstr>Enhanced Answer Type Inference … Using Sequential Models</vt:lpstr>
      <vt:lpstr>Enhanced Answer Type Inference … Using Sequential Models</vt:lpstr>
      <vt:lpstr>Enhanced Answer Type Inference … Using Sequential Models</vt:lpstr>
      <vt:lpstr>Enhanced Answer Type Inference … Using Sequential Models</vt:lpstr>
      <vt:lpstr>Informer Spans as Features</vt:lpstr>
      <vt:lpstr>Informer Spans as Features</vt:lpstr>
      <vt:lpstr>Informer Spans as Features</vt:lpstr>
      <vt:lpstr>Informer Spans as Features</vt:lpstr>
      <vt:lpstr>Informer Spans as Features</vt:lpstr>
      <vt:lpstr>Informer Spans as Features</vt:lpstr>
      <vt:lpstr>Informer Spans as Features</vt:lpstr>
      <vt:lpstr>Effect of Informer Spans</vt:lpstr>
      <vt:lpstr>Effect of Informer Spans</vt:lpstr>
      <vt:lpstr>Effect of Informer Spans</vt:lpstr>
      <vt:lpstr>Perfect vs CRF Informer Spans </vt:lpstr>
      <vt:lpstr>Recognizing Informer Spans</vt:lpstr>
      <vt:lpstr>Recognizing Informer Spans</vt:lpstr>
      <vt:lpstr>Recognizing Informer Spans</vt:lpstr>
      <vt:lpstr>Recognizing Informer Spans</vt:lpstr>
      <vt:lpstr>Recognizing Informer Spans</vt:lpstr>
      <vt:lpstr>Parser Output</vt:lpstr>
      <vt:lpstr>Parse Tabulation</vt:lpstr>
      <vt:lpstr>CRF Indicator Features</vt:lpstr>
      <vt:lpstr>CRF Indicator Features</vt:lpstr>
      <vt:lpstr>CRF Indicator Features</vt:lpstr>
      <vt:lpstr>CRF Indicator Features</vt:lpstr>
      <vt:lpstr>Question Classification Using Headwords and Their Hypernyms</vt:lpstr>
      <vt:lpstr>Question Classification Using Headwords and Their Hypernyms</vt:lpstr>
      <vt:lpstr>Question Classification Using Headwords and Their Hypernyms</vt:lpstr>
      <vt:lpstr>Question Classification Using Headwords and Their Hypernyms</vt:lpstr>
      <vt:lpstr>Question Classification Using Headwords and Their Hypernyms</vt:lpstr>
      <vt:lpstr>Head Word Features</vt:lpstr>
      <vt:lpstr>Head Word Features</vt:lpstr>
      <vt:lpstr>Head Word Features</vt:lpstr>
      <vt:lpstr>Head Word Features</vt:lpstr>
      <vt:lpstr>Head Word Features</vt:lpstr>
      <vt:lpstr>Head Word Features</vt:lpstr>
      <vt:lpstr>Head Word Features</vt:lpstr>
      <vt:lpstr>WordNet Features</vt:lpstr>
      <vt:lpstr>WordNet Features</vt:lpstr>
      <vt:lpstr>WordNet Features</vt:lpstr>
      <vt:lpstr>WordNet Features</vt:lpstr>
      <vt:lpstr>WordNet Features</vt:lpstr>
      <vt:lpstr>WordNet Features</vt:lpstr>
      <vt:lpstr>WordNet Features</vt:lpstr>
      <vt:lpstr>WordNet Features</vt:lpstr>
      <vt:lpstr>WordNet Features</vt:lpstr>
      <vt:lpstr>Other Features</vt:lpstr>
      <vt:lpstr>Other Features</vt:lpstr>
      <vt:lpstr>Other Features</vt:lpstr>
      <vt:lpstr>Results</vt:lpstr>
      <vt:lpstr>Results: Incremental</vt:lpstr>
      <vt:lpstr>Error Analysis</vt:lpstr>
      <vt:lpstr>Error Analysis</vt:lpstr>
      <vt:lpstr>Error Analysis</vt:lpstr>
      <vt:lpstr>Question Classification: Summary</vt:lpstr>
      <vt:lpstr>Question Classification: Summary</vt:lpstr>
      <vt:lpstr>Question Classification: Summary</vt:lpstr>
      <vt:lpstr>Question Classification: Summary</vt:lpstr>
      <vt:lpstr>Question Classification: Summary</vt:lpstr>
      <vt:lpstr>Question Classification: Summary</vt:lpstr>
      <vt:lpstr>Question Classification: Summary</vt:lpstr>
      <vt:lpstr>Question Classification: Summary</vt:lpstr>
      <vt:lpstr>Question Classification: 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6</cp:revision>
  <dcterms:created xsi:type="dcterms:W3CDTF">2013-04-29T17:50:21Z</dcterms:created>
  <dcterms:modified xsi:type="dcterms:W3CDTF">2013-04-30T19:54:15Z</dcterms:modified>
</cp:coreProperties>
</file>