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257" r:id="rId40"/>
    <p:sldId id="258" r:id="rId41"/>
    <p:sldId id="259" r:id="rId42"/>
    <p:sldId id="260" r:id="rId43"/>
    <p:sldId id="261" r:id="rId44"/>
    <p:sldId id="262" r:id="rId45"/>
    <p:sldId id="263" r:id="rId46"/>
    <p:sldId id="264" r:id="rId47"/>
    <p:sldId id="265" r:id="rId48"/>
    <p:sldId id="266" r:id="rId49"/>
    <p:sldId id="267" r:id="rId50"/>
    <p:sldId id="268" r:id="rId51"/>
    <p:sldId id="269" r:id="rId52"/>
    <p:sldId id="270" r:id="rId53"/>
    <p:sldId id="271" r:id="rId54"/>
    <p:sldId id="272" r:id="rId55"/>
    <p:sldId id="273" r:id="rId56"/>
    <p:sldId id="274" r:id="rId57"/>
    <p:sldId id="275" r:id="rId58"/>
    <p:sldId id="276" r:id="rId59"/>
    <p:sldId id="277" r:id="rId60"/>
    <p:sldId id="278" r:id="rId61"/>
    <p:sldId id="279" r:id="rId62"/>
    <p:sldId id="280" r:id="rId63"/>
    <p:sldId id="281" r:id="rId64"/>
    <p:sldId id="282" r:id="rId65"/>
    <p:sldId id="283" r:id="rId66"/>
    <p:sldId id="284" r:id="rId67"/>
    <p:sldId id="285" r:id="rId68"/>
    <p:sldId id="286" r:id="rId69"/>
    <p:sldId id="287" r:id="rId70"/>
    <p:sldId id="288" r:id="rId71"/>
    <p:sldId id="289" r:id="rId72"/>
    <p:sldId id="290" r:id="rId73"/>
    <p:sldId id="291" r:id="rId74"/>
    <p:sldId id="292" r:id="rId75"/>
    <p:sldId id="293" r:id="rId76"/>
    <p:sldId id="294" r:id="rId77"/>
    <p:sldId id="295" r:id="rId78"/>
    <p:sldId id="296" r:id="rId79"/>
    <p:sldId id="297" r:id="rId80"/>
    <p:sldId id="298" r:id="rId81"/>
    <p:sldId id="299" r:id="rId82"/>
    <p:sldId id="300" r:id="rId83"/>
    <p:sldId id="301" r:id="rId84"/>
    <p:sldId id="302" r:id="rId85"/>
    <p:sldId id="303" r:id="rId86"/>
    <p:sldId id="304" r:id="rId87"/>
    <p:sldId id="305" r:id="rId88"/>
    <p:sldId id="306" r:id="rId89"/>
    <p:sldId id="307" r:id="rId90"/>
    <p:sldId id="308" r:id="rId91"/>
    <p:sldId id="309" r:id="rId92"/>
    <p:sldId id="310" r:id="rId93"/>
    <p:sldId id="311" r:id="rId94"/>
    <p:sldId id="312" r:id="rId95"/>
    <p:sldId id="313" r:id="rId96"/>
    <p:sldId id="314" r:id="rId97"/>
    <p:sldId id="315" r:id="rId98"/>
    <p:sldId id="316" r:id="rId99"/>
    <p:sldId id="317" r:id="rId100"/>
    <p:sldId id="318" r:id="rId101"/>
    <p:sldId id="319" r:id="rId102"/>
    <p:sldId id="320" r:id="rId103"/>
    <p:sldId id="321" r:id="rId104"/>
    <p:sldId id="322" r:id="rId105"/>
    <p:sldId id="323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presProps" Target="presProps.xml"/><Relationship Id="rId109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theme" Target="theme/theme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Reformulation &amp; Answer Extraction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0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TREC QA AQUAINT corpus</a:t>
            </a:r>
          </a:p>
          <a:p>
            <a:pPr lvl="1"/>
            <a:r>
              <a:rPr lang="en-US" dirty="0" smtClean="0"/>
              <a:t>Web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TREC2006, non-empty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8151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</p:txBody>
      </p:sp>
    </p:spTree>
    <p:extLst>
      <p:ext uri="{BB962C8B-B14F-4D97-AF65-F5344CB8AC3E}">
        <p14:creationId xmlns:p14="http://schemas.microsoft.com/office/powerpoint/2010/main" val="222633207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</p:txBody>
      </p:sp>
    </p:spTree>
    <p:extLst>
      <p:ext uri="{BB962C8B-B14F-4D97-AF65-F5344CB8AC3E}">
        <p14:creationId xmlns:p14="http://schemas.microsoft.com/office/powerpoint/2010/main" val="362954738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</p:txBody>
      </p:sp>
    </p:spTree>
    <p:extLst>
      <p:ext uri="{BB962C8B-B14F-4D97-AF65-F5344CB8AC3E}">
        <p14:creationId xmlns:p14="http://schemas.microsoft.com/office/powerpoint/2010/main" val="124840281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  <a:p>
            <a:r>
              <a:rPr lang="en-US" dirty="0" smtClean="0"/>
              <a:t>Question word absent (binary):</a:t>
            </a:r>
          </a:p>
          <a:p>
            <a:pPr lvl="1"/>
            <a:r>
              <a:rPr lang="en-US" dirty="0" smtClean="0"/>
              <a:t>No question words in answer span</a:t>
            </a:r>
          </a:p>
        </p:txBody>
      </p:sp>
    </p:spTree>
    <p:extLst>
      <p:ext uri="{BB962C8B-B14F-4D97-AF65-F5344CB8AC3E}">
        <p14:creationId xmlns:p14="http://schemas.microsoft.com/office/powerpoint/2010/main" val="403210281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  <a:p>
            <a:r>
              <a:rPr lang="en-US" dirty="0" smtClean="0"/>
              <a:t>Question word absent (binary):</a:t>
            </a:r>
          </a:p>
          <a:p>
            <a:pPr lvl="1"/>
            <a:r>
              <a:rPr lang="en-US" dirty="0" smtClean="0"/>
              <a:t>No question words in answer span</a:t>
            </a:r>
          </a:p>
          <a:p>
            <a:r>
              <a:rPr lang="en-US" dirty="0" smtClean="0"/>
              <a:t>Word match:</a:t>
            </a:r>
          </a:p>
          <a:p>
            <a:pPr lvl="1"/>
            <a:r>
              <a:rPr lang="en-US" dirty="0" smtClean="0"/>
              <a:t>Sum of ITF of words matching b/t questions</a:t>
            </a:r>
            <a:r>
              <a:rPr lang="en-US" dirty="0"/>
              <a:t> </a:t>
            </a:r>
            <a:r>
              <a:rPr lang="en-US" dirty="0" smtClean="0"/>
              <a:t>&amp; sent</a:t>
            </a:r>
          </a:p>
        </p:txBody>
      </p:sp>
    </p:spTree>
    <p:extLst>
      <p:ext uri="{BB962C8B-B14F-4D97-AF65-F5344CB8AC3E}">
        <p14:creationId xmlns:p14="http://schemas.microsoft.com/office/powerpoint/2010/main" val="425181212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Trained on NIST QA questions</a:t>
            </a:r>
          </a:p>
          <a:p>
            <a:pPr lvl="1"/>
            <a:r>
              <a:rPr lang="en-US" dirty="0" smtClean="0"/>
              <a:t>Train: TREC 8,9; </a:t>
            </a:r>
          </a:p>
          <a:p>
            <a:pPr lvl="1"/>
            <a:r>
              <a:rPr lang="en-US" dirty="0" smtClean="0"/>
              <a:t>Cross-validation: TREC-10</a:t>
            </a:r>
          </a:p>
          <a:p>
            <a:r>
              <a:rPr lang="en-US" dirty="0" smtClean="0"/>
              <a:t>5000 candidate answers/question</a:t>
            </a:r>
          </a:p>
          <a:p>
            <a:r>
              <a:rPr lang="en-US" dirty="0" smtClean="0"/>
              <a:t>Positive examples:</a:t>
            </a:r>
          </a:p>
          <a:p>
            <a:pPr lvl="1"/>
            <a:r>
              <a:rPr lang="en-US" dirty="0" smtClean="0"/>
              <a:t>NIST pattern matches</a:t>
            </a:r>
          </a:p>
          <a:p>
            <a:r>
              <a:rPr lang="en-US" dirty="0" smtClean="0"/>
              <a:t>Negative examples:</a:t>
            </a:r>
          </a:p>
          <a:p>
            <a:pPr lvl="1"/>
            <a:r>
              <a:rPr lang="en-US" dirty="0" smtClean="0"/>
              <a:t>NIST pattern doesn’t match</a:t>
            </a:r>
          </a:p>
          <a:p>
            <a:r>
              <a:rPr lang="en-US" dirty="0" smtClean="0"/>
              <a:t>Test: TREC-2003: MRR: 28.6%; 35.6% exact top 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4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TREC QA AQUAINT corpus</a:t>
            </a:r>
          </a:p>
          <a:p>
            <a:pPr lvl="1"/>
            <a:r>
              <a:rPr lang="en-US" dirty="0" smtClean="0"/>
              <a:t>Web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TREC2006, non-empty questions</a:t>
            </a:r>
          </a:p>
          <a:p>
            <a:r>
              <a:rPr lang="en-US" dirty="0" smtClean="0"/>
              <a:t>Gold standard: </a:t>
            </a:r>
          </a:p>
          <a:p>
            <a:pPr lvl="1"/>
            <a:r>
              <a:rPr lang="en-US" dirty="0" smtClean="0"/>
              <a:t>NIST-provided relevant docs, answer key: 3.5 docs/Q</a:t>
            </a:r>
          </a:p>
        </p:txBody>
      </p:sp>
    </p:spTree>
    <p:extLst>
      <p:ext uri="{BB962C8B-B14F-4D97-AF65-F5344CB8AC3E}">
        <p14:creationId xmlns:p14="http://schemas.microsoft.com/office/powerpoint/2010/main" val="374108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TREC QA AQUAINT corpus</a:t>
            </a:r>
          </a:p>
          <a:p>
            <a:pPr lvl="1"/>
            <a:r>
              <a:rPr lang="en-US" dirty="0" smtClean="0"/>
              <a:t>Web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TREC2006, non-empty questions</a:t>
            </a:r>
          </a:p>
          <a:p>
            <a:r>
              <a:rPr lang="en-US" dirty="0" smtClean="0"/>
              <a:t>Gold standard: </a:t>
            </a:r>
          </a:p>
          <a:p>
            <a:pPr lvl="1"/>
            <a:r>
              <a:rPr lang="en-US" dirty="0" smtClean="0"/>
              <a:t>NIST-provided relevant docs, answer key: 3.5 docs/Q</a:t>
            </a:r>
          </a:p>
          <a:p>
            <a:r>
              <a:rPr lang="en-US" dirty="0" smtClean="0"/>
              <a:t>Resources:</a:t>
            </a:r>
          </a:p>
          <a:p>
            <a:pPr lvl="1"/>
            <a:r>
              <a:rPr lang="en-US" dirty="0" smtClean="0"/>
              <a:t>IR: </a:t>
            </a:r>
            <a:r>
              <a:rPr lang="en-US" dirty="0" err="1" smtClean="0"/>
              <a:t>Lucene</a:t>
            </a:r>
            <a:r>
              <a:rPr lang="en-US" dirty="0" smtClean="0"/>
              <a:t>; NLTK, </a:t>
            </a:r>
            <a:r>
              <a:rPr lang="en-US" dirty="0" err="1" smtClean="0"/>
              <a:t>Lingpipe</a:t>
            </a:r>
            <a:r>
              <a:rPr lang="en-US" dirty="0" smtClean="0"/>
              <a:t>: phrase, NE annotation</a:t>
            </a:r>
          </a:p>
          <a:p>
            <a:pPr lvl="2"/>
            <a:r>
              <a:rPr lang="en-US" dirty="0" smtClean="0"/>
              <a:t>Also hand-corrected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33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 </a:t>
            </a:r>
            <a:r>
              <a:rPr lang="en-US" dirty="0" smtClean="0">
                <a:sym typeface="Wingdings"/>
              </a:rPr>
              <a:t> can use on Web</a:t>
            </a:r>
          </a:p>
          <a:p>
            <a:r>
              <a:rPr lang="en-US" dirty="0" smtClean="0">
                <a:sym typeface="Wingdings"/>
              </a:rPr>
              <a:t>Exact phrase motivation:</a:t>
            </a:r>
          </a:p>
          <a:p>
            <a:pPr lvl="1"/>
            <a:r>
              <a:rPr lang="en-US" dirty="0" smtClean="0">
                <a:sym typeface="Wingdings"/>
              </a:rPr>
              <a:t>Phrases can improve retrieval</a:t>
            </a:r>
          </a:p>
          <a:p>
            <a:pPr lvl="2"/>
            <a:r>
              <a:rPr lang="en-US" dirty="0" smtClean="0">
                <a:sym typeface="Wingdings"/>
              </a:rPr>
              <a:t>“In what year did the movie win academy awards?”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11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 </a:t>
            </a:r>
            <a:r>
              <a:rPr lang="en-US" dirty="0" smtClean="0">
                <a:sym typeface="Wingdings"/>
              </a:rPr>
              <a:t> can use on Web</a:t>
            </a:r>
          </a:p>
          <a:p>
            <a:r>
              <a:rPr lang="en-US" dirty="0" smtClean="0">
                <a:sym typeface="Wingdings"/>
              </a:rPr>
              <a:t>Exact phrase motivation:</a:t>
            </a:r>
          </a:p>
          <a:p>
            <a:pPr lvl="1"/>
            <a:r>
              <a:rPr lang="en-US" dirty="0" smtClean="0">
                <a:sym typeface="Wingdings"/>
              </a:rPr>
              <a:t>Phrases can improve retrieval</a:t>
            </a:r>
          </a:p>
          <a:p>
            <a:pPr lvl="2"/>
            <a:r>
              <a:rPr lang="en-US" dirty="0" smtClean="0">
                <a:sym typeface="Wingdings"/>
              </a:rPr>
              <a:t>“In what year did the movie win </a:t>
            </a:r>
            <a:r>
              <a:rPr lang="en-US" b="1" dirty="0" smtClean="0">
                <a:sym typeface="Wingdings"/>
              </a:rPr>
              <a:t>academy awards</a:t>
            </a:r>
            <a:r>
              <a:rPr lang="en-US" dirty="0" smtClean="0">
                <a:sym typeface="Wingdings"/>
              </a:rPr>
              <a:t>?”</a:t>
            </a:r>
          </a:p>
          <a:p>
            <a:pPr lvl="2"/>
            <a:r>
              <a:rPr lang="en-US" dirty="0" smtClean="0">
                <a:sym typeface="Wingdings"/>
              </a:rPr>
              <a:t>Phrase: </a:t>
            </a:r>
          </a:p>
        </p:txBody>
      </p:sp>
    </p:spTree>
    <p:extLst>
      <p:ext uri="{BB962C8B-B14F-4D97-AF65-F5344CB8AC3E}">
        <p14:creationId xmlns:p14="http://schemas.microsoft.com/office/powerpoint/2010/main" val="110233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 </a:t>
            </a:r>
            <a:r>
              <a:rPr lang="en-US" dirty="0" smtClean="0">
                <a:sym typeface="Wingdings"/>
              </a:rPr>
              <a:t> can use on Web</a:t>
            </a:r>
          </a:p>
          <a:p>
            <a:r>
              <a:rPr lang="en-US" dirty="0" smtClean="0">
                <a:sym typeface="Wingdings"/>
              </a:rPr>
              <a:t>Exact phrase motivation:</a:t>
            </a:r>
          </a:p>
          <a:p>
            <a:pPr lvl="1"/>
            <a:r>
              <a:rPr lang="en-US" dirty="0" smtClean="0">
                <a:sym typeface="Wingdings"/>
              </a:rPr>
              <a:t>Phrases can improve retrieval</a:t>
            </a:r>
          </a:p>
          <a:p>
            <a:pPr lvl="2"/>
            <a:r>
              <a:rPr lang="en-US" dirty="0" smtClean="0">
                <a:sym typeface="Wingdings"/>
              </a:rPr>
              <a:t>“In what year did the movie win </a:t>
            </a:r>
            <a:r>
              <a:rPr lang="en-US" b="1" dirty="0" smtClean="0">
                <a:sym typeface="Wingdings"/>
              </a:rPr>
              <a:t>academy awards</a:t>
            </a:r>
            <a:r>
              <a:rPr lang="en-US" dirty="0" smtClean="0">
                <a:sym typeface="Wingdings"/>
              </a:rPr>
              <a:t>?”</a:t>
            </a:r>
          </a:p>
          <a:p>
            <a:pPr lvl="2"/>
            <a:r>
              <a:rPr lang="en-US" dirty="0" smtClean="0">
                <a:sym typeface="Wingdings"/>
              </a:rPr>
              <a:t>Phrase: Can rank documents higher</a:t>
            </a:r>
          </a:p>
          <a:p>
            <a:pPr lvl="2"/>
            <a:r>
              <a:rPr lang="en-US" dirty="0" err="1" smtClean="0"/>
              <a:t>Disjunct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3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 </a:t>
            </a:r>
            <a:r>
              <a:rPr lang="en-US" dirty="0" smtClean="0">
                <a:sym typeface="Wingdings"/>
              </a:rPr>
              <a:t> can use on Web</a:t>
            </a:r>
          </a:p>
          <a:p>
            <a:r>
              <a:rPr lang="en-US" dirty="0" smtClean="0">
                <a:sym typeface="Wingdings"/>
              </a:rPr>
              <a:t>Exact phrase motivation:</a:t>
            </a:r>
          </a:p>
          <a:p>
            <a:pPr lvl="1"/>
            <a:r>
              <a:rPr lang="en-US" dirty="0" smtClean="0">
                <a:sym typeface="Wingdings"/>
              </a:rPr>
              <a:t>Phrases can improve retrieval</a:t>
            </a:r>
          </a:p>
          <a:p>
            <a:pPr lvl="2"/>
            <a:r>
              <a:rPr lang="en-US" dirty="0" smtClean="0">
                <a:sym typeface="Wingdings"/>
              </a:rPr>
              <a:t>“In what year did the movie win </a:t>
            </a:r>
            <a:r>
              <a:rPr lang="en-US" b="1" dirty="0" smtClean="0">
                <a:sym typeface="Wingdings"/>
              </a:rPr>
              <a:t>academy awards</a:t>
            </a:r>
            <a:r>
              <a:rPr lang="en-US" dirty="0" smtClean="0">
                <a:sym typeface="Wingdings"/>
              </a:rPr>
              <a:t>?”</a:t>
            </a:r>
          </a:p>
          <a:p>
            <a:pPr lvl="2"/>
            <a:r>
              <a:rPr lang="en-US" dirty="0" smtClean="0">
                <a:sym typeface="Wingdings"/>
              </a:rPr>
              <a:t>Phrase: Can rank documents higher</a:t>
            </a:r>
          </a:p>
          <a:p>
            <a:pPr lvl="2"/>
            <a:r>
              <a:rPr lang="en-US" dirty="0" err="1" smtClean="0"/>
              <a:t>Disjunct</a:t>
            </a:r>
            <a:r>
              <a:rPr lang="en-US" dirty="0" smtClean="0"/>
              <a:t>: Can dilute 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0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Mt. Pinatubo </a:t>
            </a:r>
            <a:r>
              <a:rPr lang="en-US" dirty="0" err="1" smtClean="0"/>
              <a:t>vs</a:t>
            </a:r>
            <a:r>
              <a:rPr lang="en-US" dirty="0" smtClean="0"/>
              <a:t> Nirvana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35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5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Question Reformulations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13725" cy="43434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Exact Phrases in Information Retrieval for Question </a:t>
            </a:r>
            <a:r>
              <a:rPr lang="en-US" dirty="0" smtClean="0"/>
              <a:t>Answering”, </a:t>
            </a:r>
            <a:r>
              <a:rPr lang="en-US" dirty="0" err="1" smtClean="0"/>
              <a:t>Stoyanchev</a:t>
            </a:r>
            <a:r>
              <a:rPr lang="en-US" dirty="0" smtClean="0"/>
              <a:t> et al, 2008</a:t>
            </a:r>
          </a:p>
          <a:p>
            <a:endParaRPr lang="en-US" dirty="0" smtClean="0"/>
          </a:p>
          <a:p>
            <a:r>
              <a:rPr lang="en-US" dirty="0" smtClean="0"/>
              <a:t>Investigates</a:t>
            </a:r>
          </a:p>
          <a:p>
            <a:pPr lvl="1"/>
            <a:r>
              <a:rPr lang="en-US" dirty="0" smtClean="0"/>
              <a:t>Role of ‘exact phrases’ in retrieval for QA</a:t>
            </a:r>
          </a:p>
          <a:p>
            <a:pPr lvl="1"/>
            <a:r>
              <a:rPr lang="en-US" dirty="0" smtClean="0"/>
              <a:t>Optimal query construction through document retrieval</a:t>
            </a:r>
          </a:p>
          <a:p>
            <a:pPr lvl="2"/>
            <a:r>
              <a:rPr lang="en-US" dirty="0" smtClean="0"/>
              <a:t>From Web or AQUAINT collection</a:t>
            </a:r>
          </a:p>
          <a:p>
            <a:pPr lvl="1"/>
            <a:r>
              <a:rPr lang="en-US" dirty="0" smtClean="0"/>
              <a:t>Impact of query specificity on passage retrieval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07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99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r>
              <a:rPr lang="en-US" dirty="0" smtClean="0"/>
              <a:t>Converted Q-phrases:</a:t>
            </a:r>
          </a:p>
          <a:p>
            <a:pPr lvl="1"/>
            <a:r>
              <a:rPr lang="en-US" dirty="0" smtClean="0"/>
              <a:t>Heuristic paraphrases on question as declarative</a:t>
            </a:r>
          </a:p>
          <a:p>
            <a:pPr lvl="2"/>
            <a:r>
              <a:rPr lang="en-US" dirty="0" smtClean="0"/>
              <a:t>E.g. Who </a:t>
            </a:r>
            <a:r>
              <a:rPr lang="en-US" dirty="0" err="1" smtClean="0"/>
              <a:t>was|is</a:t>
            </a:r>
            <a:r>
              <a:rPr lang="en-US" dirty="0" smtClean="0"/>
              <a:t> NOUN|PRONOUN VBD </a:t>
            </a:r>
            <a:r>
              <a:rPr lang="en-US" dirty="0" smtClean="0">
                <a:sym typeface="Wingdings"/>
              </a:rPr>
              <a:t> NOUN|PRONOUN </a:t>
            </a:r>
            <a:r>
              <a:rPr lang="en-US" dirty="0" err="1" smtClean="0">
                <a:sym typeface="Wingdings"/>
              </a:rPr>
              <a:t>was|is</a:t>
            </a:r>
            <a:r>
              <a:rPr lang="en-US" dirty="0" smtClean="0">
                <a:sym typeface="Wingdings"/>
              </a:rPr>
              <a:t> VBD</a:t>
            </a:r>
          </a:p>
        </p:txBody>
      </p:sp>
    </p:spTree>
    <p:extLst>
      <p:ext uri="{BB962C8B-B14F-4D97-AF65-F5344CB8AC3E}">
        <p14:creationId xmlns:p14="http://schemas.microsoft.com/office/powerpoint/2010/main" val="3782873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r>
              <a:rPr lang="en-US" dirty="0" smtClean="0"/>
              <a:t>Converted Q-phrases:</a:t>
            </a:r>
          </a:p>
          <a:p>
            <a:pPr lvl="1"/>
            <a:r>
              <a:rPr lang="en-US" dirty="0" smtClean="0"/>
              <a:t>Heuristic paraphrases on question as declarative</a:t>
            </a:r>
          </a:p>
          <a:p>
            <a:pPr lvl="2"/>
            <a:r>
              <a:rPr lang="en-US" dirty="0" smtClean="0"/>
              <a:t>E.g. Who </a:t>
            </a:r>
            <a:r>
              <a:rPr lang="en-US" dirty="0" err="1" smtClean="0"/>
              <a:t>was|is</a:t>
            </a:r>
            <a:r>
              <a:rPr lang="en-US" dirty="0" smtClean="0"/>
              <a:t> NOUN|PRONOUN VBD </a:t>
            </a:r>
            <a:r>
              <a:rPr lang="en-US" dirty="0" smtClean="0">
                <a:sym typeface="Wingdings"/>
              </a:rPr>
              <a:t> NOUN|PRONOUN </a:t>
            </a:r>
            <a:r>
              <a:rPr lang="en-US" dirty="0" err="1" smtClean="0">
                <a:sym typeface="Wingdings"/>
              </a:rPr>
              <a:t>was|is</a:t>
            </a:r>
            <a:r>
              <a:rPr lang="en-US" dirty="0" smtClean="0">
                <a:sym typeface="Wingdings"/>
              </a:rPr>
              <a:t> VBD</a:t>
            </a:r>
          </a:p>
          <a:p>
            <a:pPr lvl="1"/>
            <a:r>
              <a:rPr lang="en-US" dirty="0" smtClean="0">
                <a:sym typeface="Wingdings"/>
              </a:rPr>
              <a:t>q-phrase: expected form  of simple answer</a:t>
            </a:r>
          </a:p>
          <a:p>
            <a:pPr lvl="2"/>
            <a:r>
              <a:rPr lang="en-US" dirty="0" smtClean="0">
                <a:sym typeface="Wingdings"/>
              </a:rPr>
              <a:t>E.g. When was Mozart born?  Mozart was born</a:t>
            </a:r>
          </a:p>
          <a:p>
            <a:pPr lvl="1"/>
            <a:r>
              <a:rPr lang="en-US" dirty="0" smtClean="0">
                <a:sym typeface="Wingdings"/>
              </a:rPr>
              <a:t>How likely are we to see a q-phrase?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55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r>
              <a:rPr lang="en-US" dirty="0" smtClean="0"/>
              <a:t>Converted Q-phrases:</a:t>
            </a:r>
          </a:p>
          <a:p>
            <a:pPr lvl="1"/>
            <a:r>
              <a:rPr lang="en-US" dirty="0" smtClean="0"/>
              <a:t>Heuristic paraphrases on question as declarative</a:t>
            </a:r>
          </a:p>
          <a:p>
            <a:pPr lvl="2"/>
            <a:r>
              <a:rPr lang="en-US" dirty="0" smtClean="0"/>
              <a:t>E.g. Who </a:t>
            </a:r>
            <a:r>
              <a:rPr lang="en-US" dirty="0" err="1" smtClean="0"/>
              <a:t>was|is</a:t>
            </a:r>
            <a:r>
              <a:rPr lang="en-US" dirty="0" smtClean="0"/>
              <a:t> NOUN|PRONOUN VBD </a:t>
            </a:r>
            <a:r>
              <a:rPr lang="en-US" dirty="0" smtClean="0">
                <a:sym typeface="Wingdings"/>
              </a:rPr>
              <a:t> NOUN|PRONOUN </a:t>
            </a:r>
            <a:r>
              <a:rPr lang="en-US" dirty="0" err="1" smtClean="0">
                <a:sym typeface="Wingdings"/>
              </a:rPr>
              <a:t>was|is</a:t>
            </a:r>
            <a:r>
              <a:rPr lang="en-US" dirty="0" smtClean="0">
                <a:sym typeface="Wingdings"/>
              </a:rPr>
              <a:t> VBD</a:t>
            </a:r>
          </a:p>
          <a:p>
            <a:pPr lvl="1"/>
            <a:r>
              <a:rPr lang="en-US" dirty="0" smtClean="0">
                <a:sym typeface="Wingdings"/>
              </a:rPr>
              <a:t>q-phrase: expected form  of simple answer</a:t>
            </a:r>
          </a:p>
          <a:p>
            <a:pPr lvl="2"/>
            <a:r>
              <a:rPr lang="en-US" dirty="0" smtClean="0">
                <a:sym typeface="Wingdings"/>
              </a:rPr>
              <a:t>E.g. When was Mozart born?  Mozart was born</a:t>
            </a:r>
          </a:p>
          <a:p>
            <a:pPr lvl="1"/>
            <a:r>
              <a:rPr lang="en-US" dirty="0" smtClean="0">
                <a:sym typeface="Wingdings"/>
              </a:rPr>
              <a:t>How likely are we to see a q-phrase?  Unlikely</a:t>
            </a:r>
          </a:p>
          <a:p>
            <a:pPr lvl="1"/>
            <a:r>
              <a:rPr lang="en-US" dirty="0" smtClean="0">
                <a:sym typeface="Wingdings"/>
              </a:rPr>
              <a:t>How likely is it to be right if we do see it?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33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r>
              <a:rPr lang="en-US" dirty="0" smtClean="0"/>
              <a:t>Converted Q-phrases:</a:t>
            </a:r>
          </a:p>
          <a:p>
            <a:pPr lvl="1"/>
            <a:r>
              <a:rPr lang="en-US" dirty="0" smtClean="0"/>
              <a:t>Heuristic paraphrases on question as declarative</a:t>
            </a:r>
          </a:p>
          <a:p>
            <a:pPr lvl="2"/>
            <a:r>
              <a:rPr lang="en-US" dirty="0" smtClean="0"/>
              <a:t>E.g. Who </a:t>
            </a:r>
            <a:r>
              <a:rPr lang="en-US" dirty="0" err="1" smtClean="0"/>
              <a:t>was|is</a:t>
            </a:r>
            <a:r>
              <a:rPr lang="en-US" dirty="0" smtClean="0"/>
              <a:t> NOUN|PRONOUN VBD </a:t>
            </a:r>
            <a:r>
              <a:rPr lang="en-US" dirty="0" smtClean="0">
                <a:sym typeface="Wingdings"/>
              </a:rPr>
              <a:t> NOUN|PRONOUN </a:t>
            </a:r>
            <a:r>
              <a:rPr lang="en-US" dirty="0" err="1" smtClean="0">
                <a:sym typeface="Wingdings"/>
              </a:rPr>
              <a:t>was|is</a:t>
            </a:r>
            <a:r>
              <a:rPr lang="en-US" dirty="0" smtClean="0">
                <a:sym typeface="Wingdings"/>
              </a:rPr>
              <a:t> VBD</a:t>
            </a:r>
          </a:p>
          <a:p>
            <a:pPr lvl="1"/>
            <a:r>
              <a:rPr lang="en-US" dirty="0" smtClean="0">
                <a:sym typeface="Wingdings"/>
              </a:rPr>
              <a:t>q-phrase: expected form  of simple answer</a:t>
            </a:r>
          </a:p>
          <a:p>
            <a:pPr lvl="2"/>
            <a:r>
              <a:rPr lang="en-US" dirty="0" smtClean="0">
                <a:sym typeface="Wingdings"/>
              </a:rPr>
              <a:t>E.g. When was Mozart born?  Mozart was born</a:t>
            </a:r>
          </a:p>
          <a:p>
            <a:pPr lvl="1"/>
            <a:r>
              <a:rPr lang="en-US" dirty="0" smtClean="0">
                <a:sym typeface="Wingdings"/>
              </a:rPr>
              <a:t>How likely are we to see a q-phrase?  Unlikely</a:t>
            </a:r>
          </a:p>
          <a:p>
            <a:pPr lvl="1"/>
            <a:r>
              <a:rPr lang="en-US" dirty="0" smtClean="0">
                <a:sym typeface="Wingdings"/>
              </a:rPr>
              <a:t>How likely is it to be right if we do see it?  Very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68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 words from question and target</a:t>
            </a:r>
          </a:p>
        </p:txBody>
      </p:sp>
    </p:spTree>
    <p:extLst>
      <p:ext uri="{BB962C8B-B14F-4D97-AF65-F5344CB8AC3E}">
        <p14:creationId xmlns:p14="http://schemas.microsoft.com/office/powerpoint/2010/main" val="1491902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 words from question and target</a:t>
            </a:r>
          </a:p>
          <a:p>
            <a:r>
              <a:rPr lang="en-US" dirty="0" smtClean="0"/>
              <a:t>Experimental: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ords, quoted exact phrases, quoted names entities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</a:t>
            </a:r>
            <a:r>
              <a:rPr lang="en-US" dirty="0" err="1" smtClean="0"/>
              <a:t>Lucene</a:t>
            </a:r>
            <a:r>
              <a:rPr lang="en-US" dirty="0" smtClean="0"/>
              <a:t>: weight based on type</a:t>
            </a:r>
          </a:p>
        </p:txBody>
      </p:sp>
    </p:spTree>
    <p:extLst>
      <p:ext uri="{BB962C8B-B14F-4D97-AF65-F5344CB8AC3E}">
        <p14:creationId xmlns:p14="http://schemas.microsoft.com/office/powerpoint/2010/main" val="101381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 words from question and target</a:t>
            </a:r>
          </a:p>
          <a:p>
            <a:r>
              <a:rPr lang="en-US" dirty="0" smtClean="0"/>
              <a:t>Experimental: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ords, quoted exact phrases, quoted names entities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</a:t>
            </a:r>
            <a:r>
              <a:rPr lang="en-US" dirty="0" err="1" smtClean="0"/>
              <a:t>Lucene</a:t>
            </a:r>
            <a:r>
              <a:rPr lang="en-US" dirty="0" smtClean="0"/>
              <a:t>: weight based on type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Web: 1) converted q-phrases;</a:t>
            </a:r>
          </a:p>
          <a:p>
            <a:pPr lvl="2"/>
            <a:r>
              <a:rPr lang="en-US" dirty="0" smtClean="0"/>
              <a:t>2) phrases; 3) w/o phrases  -- until 20 retrieved</a:t>
            </a:r>
          </a:p>
          <a:p>
            <a:pPr lvl="2"/>
            <a:r>
              <a:rPr lang="en-US" dirty="0" smtClean="0"/>
              <a:t>Combined with target in all cases</a:t>
            </a:r>
          </a:p>
        </p:txBody>
      </p:sp>
    </p:spTree>
    <p:extLst>
      <p:ext uri="{BB962C8B-B14F-4D97-AF65-F5344CB8AC3E}">
        <p14:creationId xmlns:p14="http://schemas.microsoft.com/office/powerpoint/2010/main" val="463006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 words from question and target</a:t>
            </a:r>
          </a:p>
          <a:p>
            <a:r>
              <a:rPr lang="en-US" dirty="0" smtClean="0"/>
              <a:t>Experimental: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ords, quoted exact phrases, quoted names entities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</a:t>
            </a:r>
            <a:r>
              <a:rPr lang="en-US" dirty="0" err="1" smtClean="0"/>
              <a:t>Lucene</a:t>
            </a:r>
            <a:r>
              <a:rPr lang="en-US" dirty="0" smtClean="0"/>
              <a:t>: weight based on type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Web: 1) converted q-phrases;</a:t>
            </a:r>
          </a:p>
          <a:p>
            <a:pPr lvl="2"/>
            <a:r>
              <a:rPr lang="en-US" dirty="0" smtClean="0"/>
              <a:t>2) phrases; 3) w/o phrases  -- until 20 retrieved</a:t>
            </a:r>
          </a:p>
          <a:p>
            <a:pPr lvl="2"/>
            <a:r>
              <a:rPr lang="en-US" dirty="0" smtClean="0"/>
              <a:t>Combined with target in all cases</a:t>
            </a:r>
          </a:p>
          <a:p>
            <a:r>
              <a:rPr lang="en-US" dirty="0" smtClean="0"/>
              <a:t>Max 20 documents: expensive downstream process</a:t>
            </a:r>
          </a:p>
          <a:p>
            <a:pPr lvl="1"/>
            <a:r>
              <a:rPr lang="en-US" dirty="0" smtClean="0"/>
              <a:t>Sentences split, ranked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40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7" t="-1" r="-1773" b="-1002"/>
          <a:stretch/>
        </p:blipFill>
        <p:spPr>
          <a:xfrm>
            <a:off x="181428" y="1600201"/>
            <a:ext cx="8962571" cy="4386942"/>
          </a:xfrm>
        </p:spPr>
      </p:pic>
    </p:spTree>
    <p:extLst>
      <p:ext uri="{BB962C8B-B14F-4D97-AF65-F5344CB8AC3E}">
        <p14:creationId xmlns:p14="http://schemas.microsoft.com/office/powerpoint/2010/main" val="345025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 bottleneck in Question-Answering</a:t>
            </a:r>
          </a:p>
          <a:p>
            <a:pPr lvl="1"/>
            <a:r>
              <a:rPr lang="en-US" dirty="0" smtClean="0"/>
              <a:t>Retrieval provides source for answer extraction</a:t>
            </a:r>
          </a:p>
          <a:p>
            <a:pPr lvl="1"/>
            <a:r>
              <a:rPr lang="en-US" dirty="0" smtClean="0"/>
              <a:t>If retrieval fails to return answer-contained documents, downstream answer processing is guaranteed to fail</a:t>
            </a:r>
          </a:p>
          <a:p>
            <a:pPr lvl="1"/>
            <a:r>
              <a:rPr lang="en-US" dirty="0" smtClean="0"/>
              <a:t>Focus on recall in information retrieval phase</a:t>
            </a:r>
          </a:p>
          <a:p>
            <a:pPr lvl="1"/>
            <a:r>
              <a:rPr lang="en-US" dirty="0" smtClean="0"/>
              <a:t>Consistent relationship b/t quality of IR and of QA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44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32" y="263245"/>
            <a:ext cx="8042276" cy="1336956"/>
          </a:xfrm>
        </p:spPr>
        <p:txBody>
          <a:bodyPr/>
          <a:lstStyle/>
          <a:p>
            <a:r>
              <a:rPr lang="en-US" dirty="0" smtClean="0"/>
              <a:t>Query Components in 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57" y="2229757"/>
            <a:ext cx="6261100" cy="234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571" y="5225143"/>
            <a:ext cx="2814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Highest precision: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0428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32" y="263245"/>
            <a:ext cx="8042276" cy="1336956"/>
          </a:xfrm>
        </p:spPr>
        <p:txBody>
          <a:bodyPr/>
          <a:lstStyle/>
          <a:p>
            <a:r>
              <a:rPr lang="en-US" dirty="0" smtClean="0"/>
              <a:t>Query Components in 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57" y="2229757"/>
            <a:ext cx="6261100" cy="234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571" y="5225143"/>
            <a:ext cx="7953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Highest precision: Converted q-phrase, then phrase,..</a:t>
            </a:r>
          </a:p>
        </p:txBody>
      </p:sp>
    </p:spTree>
    <p:extLst>
      <p:ext uri="{BB962C8B-B14F-4D97-AF65-F5344CB8AC3E}">
        <p14:creationId xmlns:p14="http://schemas.microsoft.com/office/powerpoint/2010/main" val="38835307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32" y="263245"/>
            <a:ext cx="8042276" cy="1336956"/>
          </a:xfrm>
        </p:spPr>
        <p:txBody>
          <a:bodyPr/>
          <a:lstStyle/>
          <a:p>
            <a:r>
              <a:rPr lang="en-US" dirty="0" smtClean="0"/>
              <a:t>Query Components in 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57" y="2229757"/>
            <a:ext cx="6261100" cy="234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571" y="5225143"/>
            <a:ext cx="7953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Highest precision: Converted q-phrase, then phrase,..</a:t>
            </a:r>
          </a:p>
          <a:p>
            <a:r>
              <a:rPr lang="en-US" sz="2400" dirty="0" smtClean="0"/>
              <a:t>Words likely to appear, but don’t discriminate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96381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600201"/>
            <a:ext cx="86360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Document and sentence retrieval</a:t>
            </a:r>
          </a:p>
          <a:p>
            <a:r>
              <a:rPr lang="en-US" dirty="0" smtClean="0"/>
              <a:t>Metrics:</a:t>
            </a:r>
          </a:p>
          <a:p>
            <a:pPr lvl="1"/>
            <a:r>
              <a:rPr lang="en-US" dirty="0" smtClean="0"/>
              <a:t>Document retrieval:</a:t>
            </a:r>
          </a:p>
          <a:p>
            <a:pPr lvl="2"/>
            <a:r>
              <a:rPr lang="en-US" dirty="0" smtClean="0"/>
              <a:t>Average recall</a:t>
            </a:r>
          </a:p>
          <a:p>
            <a:pPr lvl="2"/>
            <a:r>
              <a:rPr lang="en-US" dirty="0" smtClean="0"/>
              <a:t>MRR</a:t>
            </a:r>
          </a:p>
          <a:p>
            <a:pPr lvl="2"/>
            <a:r>
              <a:rPr lang="en-US" dirty="0" smtClean="0"/>
              <a:t>Overall document recall: % of questions w/&gt;=1 correct doc</a:t>
            </a:r>
          </a:p>
          <a:p>
            <a:pPr lvl="1"/>
            <a:r>
              <a:rPr lang="en-US" dirty="0" smtClean="0"/>
              <a:t>Sentence retrieval</a:t>
            </a:r>
          </a:p>
          <a:p>
            <a:pPr lvl="2"/>
            <a:r>
              <a:rPr lang="en-US" dirty="0" smtClean="0"/>
              <a:t>Sentence MRR</a:t>
            </a:r>
          </a:p>
          <a:p>
            <a:pPr lvl="2"/>
            <a:r>
              <a:rPr lang="en-US" dirty="0" smtClean="0"/>
              <a:t>Overall sentence recall</a:t>
            </a:r>
          </a:p>
          <a:p>
            <a:pPr lvl="2"/>
            <a:r>
              <a:rPr lang="en-US" dirty="0" smtClean="0"/>
              <a:t>Average </a:t>
            </a:r>
            <a:r>
              <a:rPr lang="en-US" dirty="0" err="1" smtClean="0"/>
              <a:t>prec</a:t>
            </a:r>
            <a:r>
              <a:rPr lang="en-US" dirty="0" smtClean="0"/>
              <a:t> of first sentence</a:t>
            </a:r>
          </a:p>
          <a:p>
            <a:pPr lvl="2"/>
            <a:r>
              <a:rPr lang="en-US" dirty="0" smtClean="0"/>
              <a:t># correct in top 10, top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91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Document and sentence retrieval</a:t>
            </a:r>
          </a:p>
          <a:p>
            <a:r>
              <a:rPr lang="en-US" dirty="0" smtClean="0"/>
              <a:t>Metrics:</a:t>
            </a:r>
          </a:p>
          <a:p>
            <a:pPr lvl="1"/>
            <a:r>
              <a:rPr lang="en-US" dirty="0" smtClean="0"/>
              <a:t>Document retrieval:</a:t>
            </a:r>
          </a:p>
          <a:p>
            <a:pPr lvl="2"/>
            <a:r>
              <a:rPr lang="en-US" dirty="0" smtClean="0"/>
              <a:t>Average recall</a:t>
            </a:r>
          </a:p>
          <a:p>
            <a:pPr lvl="2"/>
            <a:r>
              <a:rPr lang="en-US" dirty="0" smtClean="0"/>
              <a:t>MRR</a:t>
            </a:r>
          </a:p>
          <a:p>
            <a:pPr lvl="2"/>
            <a:r>
              <a:rPr lang="en-US" dirty="0" smtClean="0"/>
              <a:t>Overall document recall: % of questions w/&gt;=1 correct doc</a:t>
            </a:r>
          </a:p>
        </p:txBody>
      </p:sp>
    </p:spTree>
    <p:extLst>
      <p:ext uri="{BB962C8B-B14F-4D97-AF65-F5344CB8AC3E}">
        <p14:creationId xmlns:p14="http://schemas.microsoft.com/office/powerpoint/2010/main" val="451916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0"/>
          <a:stretch/>
        </p:blipFill>
        <p:spPr>
          <a:xfrm>
            <a:off x="0" y="1600200"/>
            <a:ext cx="8908143" cy="4586513"/>
          </a:xfrm>
        </p:spPr>
      </p:pic>
    </p:spTree>
    <p:extLst>
      <p:ext uri="{BB962C8B-B14F-4D97-AF65-F5344CB8AC3E}">
        <p14:creationId xmlns:p14="http://schemas.microsoft.com/office/powerpoint/2010/main" val="1451075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retrieval:</a:t>
            </a:r>
          </a:p>
          <a:p>
            <a:pPr lvl="1"/>
            <a:r>
              <a:rPr lang="en-US" dirty="0" smtClean="0"/>
              <a:t>About half of the correct docs are retrieved, rank 1-2</a:t>
            </a:r>
          </a:p>
          <a:p>
            <a:r>
              <a:rPr lang="en-US" dirty="0" smtClean="0"/>
              <a:t>Sentence retrieval:</a:t>
            </a:r>
          </a:p>
          <a:p>
            <a:pPr lvl="1"/>
            <a:r>
              <a:rPr lang="en-US" dirty="0" smtClean="0"/>
              <a:t>Lower, correct sentence ~ rank 3</a:t>
            </a:r>
          </a:p>
        </p:txBody>
      </p:sp>
    </p:spTree>
    <p:extLst>
      <p:ext uri="{BB962C8B-B14F-4D97-AF65-F5344CB8AC3E}">
        <p14:creationId xmlns:p14="http://schemas.microsoft.com/office/powerpoint/2010/main" val="9406468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retrieval:</a:t>
            </a:r>
          </a:p>
          <a:p>
            <a:pPr lvl="1"/>
            <a:r>
              <a:rPr lang="en-US" dirty="0" smtClean="0"/>
              <a:t>About half of the correct docs are retrieved, rank 1-2</a:t>
            </a:r>
          </a:p>
          <a:p>
            <a:r>
              <a:rPr lang="en-US" dirty="0" smtClean="0"/>
              <a:t>Sentence retrieval:</a:t>
            </a:r>
          </a:p>
          <a:p>
            <a:pPr lvl="1"/>
            <a:r>
              <a:rPr lang="en-US" dirty="0" smtClean="0"/>
              <a:t>Lower, correct sentence ~ rank 3</a:t>
            </a:r>
          </a:p>
          <a:p>
            <a:r>
              <a:rPr lang="en-US" dirty="0" smtClean="0"/>
              <a:t>Little difference for exact phrases in AQUAINT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83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retrieval:</a:t>
            </a:r>
          </a:p>
          <a:p>
            <a:pPr lvl="1"/>
            <a:r>
              <a:rPr lang="en-US" dirty="0" smtClean="0"/>
              <a:t>About half of the correct docs are retrieved, rank 1-2</a:t>
            </a:r>
          </a:p>
          <a:p>
            <a:r>
              <a:rPr lang="en-US" dirty="0" smtClean="0"/>
              <a:t>Sentence retrieval:</a:t>
            </a:r>
          </a:p>
          <a:p>
            <a:pPr lvl="1"/>
            <a:r>
              <a:rPr lang="en-US" dirty="0" smtClean="0"/>
              <a:t>Lower, correct sentence ~ rank 3</a:t>
            </a:r>
          </a:p>
          <a:p>
            <a:r>
              <a:rPr lang="en-US" dirty="0" smtClean="0"/>
              <a:t>Little difference for exact phrases in AQUAINT</a:t>
            </a:r>
          </a:p>
          <a:p>
            <a:r>
              <a:rPr lang="en-US" dirty="0" smtClean="0"/>
              <a:t>Web:</a:t>
            </a:r>
          </a:p>
          <a:p>
            <a:pPr lvl="1"/>
            <a:r>
              <a:rPr lang="en-US" dirty="0" smtClean="0"/>
              <a:t>Retrieval improved by exact phrases</a:t>
            </a:r>
          </a:p>
          <a:p>
            <a:pPr lvl="2"/>
            <a:r>
              <a:rPr lang="en-US" dirty="0" smtClean="0"/>
              <a:t>Manual more than auto (20-30%) relative</a:t>
            </a:r>
          </a:p>
          <a:p>
            <a:pPr lvl="1"/>
            <a:r>
              <a:rPr lang="en-US" dirty="0" smtClean="0"/>
              <a:t>Precision affected by tagging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355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Given a passage, find the specific answer in passage</a:t>
            </a:r>
          </a:p>
          <a:p>
            <a:pPr lvl="1"/>
            <a:r>
              <a:rPr lang="en-US" dirty="0" smtClean="0"/>
              <a:t>Go from ~1000 chars -&gt; short answer span</a:t>
            </a:r>
          </a:p>
          <a:p>
            <a:pPr marL="349250" lvl="1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346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 bottleneck in Question-Answering</a:t>
            </a:r>
          </a:p>
          <a:p>
            <a:pPr lvl="1"/>
            <a:r>
              <a:rPr lang="en-US" dirty="0" smtClean="0"/>
              <a:t>Retrieval provides source for answer extraction</a:t>
            </a:r>
          </a:p>
          <a:p>
            <a:pPr lvl="1"/>
            <a:r>
              <a:rPr lang="en-US" dirty="0" smtClean="0"/>
              <a:t>If retrieval fails to return answer-contained documents, downstream answer processing is guaranteed to fail</a:t>
            </a:r>
          </a:p>
          <a:p>
            <a:pPr lvl="1"/>
            <a:r>
              <a:rPr lang="en-US" dirty="0" smtClean="0"/>
              <a:t>Focus on recall in information retrieval phase</a:t>
            </a:r>
          </a:p>
          <a:p>
            <a:pPr lvl="1"/>
            <a:r>
              <a:rPr lang="en-US" dirty="0" smtClean="0"/>
              <a:t>Consistent relationship b/t quality of IR and of QA</a:t>
            </a:r>
          </a:p>
          <a:p>
            <a:r>
              <a:rPr lang="en-US" dirty="0" smtClean="0"/>
              <a:t>Main factor in retrieval: query </a:t>
            </a:r>
          </a:p>
          <a:p>
            <a:pPr lvl="1"/>
            <a:r>
              <a:rPr lang="en-US" dirty="0" smtClean="0"/>
              <a:t>Approaches vary from simple to complex processing or expansion with external resources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65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Given a passage, find the specific answer in passage</a:t>
            </a:r>
          </a:p>
          <a:p>
            <a:pPr lvl="1"/>
            <a:r>
              <a:rPr lang="en-US" dirty="0" smtClean="0"/>
              <a:t>Go from ~1000 chars -&gt; short answer span</a:t>
            </a:r>
          </a:p>
          <a:p>
            <a:pPr marL="349250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Q: What is the current population of the United States?</a:t>
            </a:r>
          </a:p>
          <a:p>
            <a:pPr lvl="1"/>
            <a:r>
              <a:rPr lang="en-US" dirty="0" smtClean="0"/>
              <a:t>Pass: The </a:t>
            </a:r>
            <a:r>
              <a:rPr lang="en-US" dirty="0"/>
              <a:t>United States enters 2011 with a population of more than 310.5 million people, according to a U.S. Census Bureau estimate.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581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Given a passage, find the specific answer in passage</a:t>
            </a:r>
          </a:p>
          <a:p>
            <a:pPr lvl="1"/>
            <a:r>
              <a:rPr lang="en-US" dirty="0" smtClean="0"/>
              <a:t>Go from ~1000 chars -&gt; short answer span</a:t>
            </a:r>
          </a:p>
          <a:p>
            <a:pPr marL="349250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Q: What is the current population of the United States?</a:t>
            </a:r>
          </a:p>
          <a:p>
            <a:pPr lvl="1"/>
            <a:r>
              <a:rPr lang="en-US" dirty="0" smtClean="0"/>
              <a:t>Pass: The </a:t>
            </a:r>
            <a:r>
              <a:rPr lang="en-US" dirty="0"/>
              <a:t>United States enters 2011 with a population of more than 310.5 million people, according to a U.S. Census Bureau estimate. </a:t>
            </a:r>
            <a:endParaRPr lang="en-US" dirty="0" smtClean="0"/>
          </a:p>
          <a:p>
            <a:pPr lvl="1"/>
            <a:r>
              <a:rPr lang="en-US" dirty="0" smtClean="0"/>
              <a:t>Answer: 310.5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000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ISI’s answer extraction experiment:</a:t>
            </a:r>
          </a:p>
          <a:p>
            <a:pPr lvl="1"/>
            <a:r>
              <a:rPr lang="en-US" dirty="0" smtClean="0"/>
              <a:t>Given:</a:t>
            </a:r>
          </a:p>
          <a:p>
            <a:pPr lvl="2"/>
            <a:r>
              <a:rPr lang="en-US" dirty="0" smtClean="0"/>
              <a:t>Question: 413 TREC-2002 factoid questions</a:t>
            </a:r>
          </a:p>
          <a:p>
            <a:pPr lvl="2"/>
            <a:r>
              <a:rPr lang="en-US" dirty="0" smtClean="0"/>
              <a:t>Known answer type</a:t>
            </a:r>
          </a:p>
          <a:p>
            <a:pPr lvl="2"/>
            <a:r>
              <a:rPr lang="en-US" dirty="0" smtClean="0"/>
              <a:t>All correct answer passages</a:t>
            </a:r>
          </a:p>
        </p:txBody>
      </p:sp>
    </p:spTree>
    <p:extLst>
      <p:ext uri="{BB962C8B-B14F-4D97-AF65-F5344CB8AC3E}">
        <p14:creationId xmlns:p14="http://schemas.microsoft.com/office/powerpoint/2010/main" val="5106120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ISI’s answer extraction experiment:</a:t>
            </a:r>
          </a:p>
          <a:p>
            <a:pPr lvl="1"/>
            <a:r>
              <a:rPr lang="en-US" dirty="0" smtClean="0"/>
              <a:t>Given:</a:t>
            </a:r>
          </a:p>
          <a:p>
            <a:pPr lvl="2"/>
            <a:r>
              <a:rPr lang="en-US" dirty="0" smtClean="0"/>
              <a:t>Question: 413 TREC-2002 factoid questions</a:t>
            </a:r>
          </a:p>
          <a:p>
            <a:pPr lvl="2"/>
            <a:r>
              <a:rPr lang="en-US" dirty="0" smtClean="0"/>
              <a:t>Known answer type</a:t>
            </a:r>
          </a:p>
          <a:p>
            <a:pPr lvl="2"/>
            <a:r>
              <a:rPr lang="en-US" dirty="0" smtClean="0"/>
              <a:t>All correct answer passages</a:t>
            </a:r>
          </a:p>
          <a:p>
            <a:pPr lvl="1"/>
            <a:r>
              <a:rPr lang="en-US" dirty="0" smtClean="0"/>
              <a:t>Task: Pin-point specific answer string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Accuracy: </a:t>
            </a:r>
          </a:p>
          <a:p>
            <a:pPr lvl="2"/>
            <a:r>
              <a:rPr lang="en-US" dirty="0" smtClean="0"/>
              <a:t>Systems: 68.2%, 63.4%, 56.7%</a:t>
            </a:r>
          </a:p>
          <a:p>
            <a:pPr lvl="3"/>
            <a:r>
              <a:rPr lang="en-US" dirty="0" smtClean="0"/>
              <a:t>Still missing 30%+ answers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955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ISI’s answer extraction experiment:</a:t>
            </a:r>
          </a:p>
          <a:p>
            <a:pPr lvl="1"/>
            <a:r>
              <a:rPr lang="en-US" dirty="0" smtClean="0"/>
              <a:t>Given:</a:t>
            </a:r>
          </a:p>
          <a:p>
            <a:pPr lvl="2"/>
            <a:r>
              <a:rPr lang="en-US" dirty="0" smtClean="0"/>
              <a:t>Question: 413 TREC-2002 factoid questions</a:t>
            </a:r>
          </a:p>
          <a:p>
            <a:pPr lvl="2"/>
            <a:r>
              <a:rPr lang="en-US" dirty="0" smtClean="0"/>
              <a:t>Known answer type</a:t>
            </a:r>
          </a:p>
          <a:p>
            <a:pPr lvl="2"/>
            <a:r>
              <a:rPr lang="en-US" dirty="0" smtClean="0"/>
              <a:t>All correct answer passages</a:t>
            </a:r>
          </a:p>
          <a:p>
            <a:pPr lvl="1"/>
            <a:r>
              <a:rPr lang="en-US" dirty="0" smtClean="0"/>
              <a:t>Task: Pin-point specific answer string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Accuracy: </a:t>
            </a:r>
          </a:p>
          <a:p>
            <a:pPr lvl="2"/>
            <a:r>
              <a:rPr lang="en-US" dirty="0" smtClean="0"/>
              <a:t>Systems: 68.2%, 63.4%, 56.7%</a:t>
            </a:r>
          </a:p>
          <a:p>
            <a:pPr lvl="3"/>
            <a:r>
              <a:rPr lang="en-US" dirty="0" smtClean="0"/>
              <a:t>Still missing 30%+ answers</a:t>
            </a:r>
          </a:p>
          <a:p>
            <a:pPr lvl="2"/>
            <a:r>
              <a:rPr lang="en-US" dirty="0" smtClean="0"/>
              <a:t>Oracle (any of 3 right): 78.9% (20% miss)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21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Answer-type matching:</a:t>
            </a:r>
          </a:p>
          <a:p>
            <a:pPr lvl="1"/>
            <a:r>
              <a:rPr lang="en-US" dirty="0" smtClean="0"/>
              <a:t>Build patterns for answer locations</a:t>
            </a:r>
          </a:p>
          <a:p>
            <a:pPr lvl="2"/>
            <a:r>
              <a:rPr lang="en-US" dirty="0" smtClean="0"/>
              <a:t>Restrict by answer type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95308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Answer-type matching:</a:t>
            </a:r>
          </a:p>
          <a:p>
            <a:pPr lvl="1"/>
            <a:r>
              <a:rPr lang="en-US" dirty="0" smtClean="0"/>
              <a:t>Build patterns for answer locations</a:t>
            </a:r>
          </a:p>
          <a:p>
            <a:pPr lvl="2"/>
            <a:r>
              <a:rPr lang="en-US" dirty="0" smtClean="0"/>
              <a:t>Restrict by answer type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Information for pattern types:</a:t>
            </a:r>
          </a:p>
        </p:txBody>
      </p:sp>
    </p:spTree>
    <p:extLst>
      <p:ext uri="{BB962C8B-B14F-4D97-AF65-F5344CB8AC3E}">
        <p14:creationId xmlns:p14="http://schemas.microsoft.com/office/powerpoint/2010/main" val="32155797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Answer-type matching:</a:t>
            </a:r>
          </a:p>
          <a:p>
            <a:pPr lvl="1"/>
            <a:r>
              <a:rPr lang="en-US" dirty="0" smtClean="0"/>
              <a:t>Build patterns for answer locations</a:t>
            </a:r>
          </a:p>
          <a:p>
            <a:pPr lvl="2"/>
            <a:r>
              <a:rPr lang="en-US" dirty="0" smtClean="0"/>
              <a:t>Restrict by answer type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Information for pattern types:</a:t>
            </a:r>
          </a:p>
          <a:p>
            <a:pPr lvl="2"/>
            <a:r>
              <a:rPr lang="en-US" dirty="0" smtClean="0"/>
              <a:t>Lexical: word patterns</a:t>
            </a:r>
          </a:p>
          <a:p>
            <a:pPr lvl="2"/>
            <a:r>
              <a:rPr lang="en-US" dirty="0" smtClean="0"/>
              <a:t>Syntactic/structural:</a:t>
            </a:r>
          </a:p>
          <a:p>
            <a:pPr lvl="3"/>
            <a:r>
              <a:rPr lang="en-US" dirty="0" smtClean="0"/>
              <a:t>Syntactic relations b/t question and answer</a:t>
            </a:r>
          </a:p>
          <a:p>
            <a:pPr lvl="2"/>
            <a:r>
              <a:rPr lang="en-US" dirty="0" smtClean="0"/>
              <a:t>Semantic:</a:t>
            </a:r>
          </a:p>
          <a:p>
            <a:pPr lvl="3"/>
            <a:r>
              <a:rPr lang="en-US" dirty="0" smtClean="0"/>
              <a:t>Semantic/argument relations b/t question and answer</a:t>
            </a:r>
          </a:p>
        </p:txBody>
      </p:sp>
    </p:spTree>
    <p:extLst>
      <p:ext uri="{BB962C8B-B14F-4D97-AF65-F5344CB8AC3E}">
        <p14:creationId xmlns:p14="http://schemas.microsoft.com/office/powerpoint/2010/main" val="15195503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Answer-type matching:</a:t>
            </a:r>
          </a:p>
          <a:p>
            <a:pPr lvl="1"/>
            <a:r>
              <a:rPr lang="en-US" dirty="0" smtClean="0"/>
              <a:t>Build patterns for answer locations</a:t>
            </a:r>
          </a:p>
          <a:p>
            <a:pPr lvl="2"/>
            <a:r>
              <a:rPr lang="en-US" dirty="0" smtClean="0"/>
              <a:t>Restrict by answer type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Information for pattern types:</a:t>
            </a:r>
          </a:p>
          <a:p>
            <a:pPr lvl="2"/>
            <a:r>
              <a:rPr lang="en-US" dirty="0" smtClean="0"/>
              <a:t>Lexical: word patterns</a:t>
            </a:r>
          </a:p>
          <a:p>
            <a:pPr lvl="2"/>
            <a:r>
              <a:rPr lang="en-US" dirty="0" smtClean="0"/>
              <a:t>Syntactic/structural:</a:t>
            </a:r>
          </a:p>
          <a:p>
            <a:pPr lvl="3"/>
            <a:r>
              <a:rPr lang="en-US" dirty="0" smtClean="0"/>
              <a:t>Syntactic relations b/t question and answer</a:t>
            </a:r>
          </a:p>
          <a:p>
            <a:pPr lvl="2"/>
            <a:r>
              <a:rPr lang="en-US" dirty="0" smtClean="0"/>
              <a:t>Semantic:</a:t>
            </a:r>
          </a:p>
          <a:p>
            <a:pPr lvl="3"/>
            <a:r>
              <a:rPr lang="en-US" dirty="0" smtClean="0"/>
              <a:t>Semantic/argument relations b/t question and answer</a:t>
            </a:r>
          </a:p>
          <a:p>
            <a:pPr lvl="1"/>
            <a:r>
              <a:rPr lang="en-US" dirty="0" smtClean="0"/>
              <a:t>Combine with machine learning to select</a:t>
            </a:r>
          </a:p>
        </p:txBody>
      </p:sp>
    </p:spTree>
    <p:extLst>
      <p:ext uri="{BB962C8B-B14F-4D97-AF65-F5344CB8AC3E}">
        <p14:creationId xmlns:p14="http://schemas.microsoft.com/office/powerpoint/2010/main" val="9570978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use of ‘exact phrases’ from a question</a:t>
            </a:r>
          </a:p>
        </p:txBody>
      </p:sp>
    </p:spTree>
    <p:extLst>
      <p:ext uri="{BB962C8B-B14F-4D97-AF65-F5344CB8AC3E}">
        <p14:creationId xmlns:p14="http://schemas.microsoft.com/office/powerpoint/2010/main" val="306099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0463"/>
            <a:ext cx="8610600" cy="17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662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type: Birthdate</a:t>
            </a:r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0463"/>
            <a:ext cx="8610600" cy="17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9909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type: Birthdate</a:t>
            </a:r>
          </a:p>
          <a:p>
            <a:pPr lvl="1"/>
            <a:r>
              <a:rPr lang="en-US" dirty="0" smtClean="0"/>
              <a:t>Question: When was Mozart born?</a:t>
            </a:r>
          </a:p>
          <a:p>
            <a:pPr lvl="1"/>
            <a:r>
              <a:rPr lang="en-US" dirty="0" smtClean="0"/>
              <a:t>Answer: Mozart was born on ….</a:t>
            </a:r>
          </a:p>
          <a:p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0463"/>
            <a:ext cx="8610600" cy="17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9411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type: Birthdate</a:t>
            </a:r>
          </a:p>
          <a:p>
            <a:pPr lvl="1"/>
            <a:r>
              <a:rPr lang="en-US" dirty="0" smtClean="0"/>
              <a:t>Question: When was Mozart born?</a:t>
            </a:r>
          </a:p>
          <a:p>
            <a:pPr lvl="1"/>
            <a:r>
              <a:rPr lang="en-US" dirty="0" smtClean="0"/>
              <a:t>Answer: Mozart was born on ….</a:t>
            </a:r>
          </a:p>
          <a:p>
            <a:pPr lvl="1"/>
            <a:r>
              <a:rPr lang="en-US" dirty="0"/>
              <a:t>Pattern: &lt;QP&gt; was born on &lt;AP&gt;</a:t>
            </a:r>
          </a:p>
          <a:p>
            <a:pPr lvl="1"/>
            <a:r>
              <a:rPr lang="en-US" dirty="0"/>
              <a:t>Pattern: &lt;QP&gt; (&lt;AP&gt; - …..)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0463"/>
            <a:ext cx="8610600" cy="17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8793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N-gram tiling: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Typically as part of answer validation/verification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Integrated with web-based retrieval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Based on retrieval of search ‘snippets’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Identifies frequently occurring, overlapping n-grams</a:t>
            </a:r>
          </a:p>
          <a:p>
            <a:pPr lvl="2"/>
            <a:r>
              <a:rPr lang="en-US" dirty="0" smtClean="0"/>
              <a:t>Of correct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938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181038EA-485D-244C-868D-5D9D85D53122}" type="slidenum">
              <a:rPr lang="en-US" sz="1400">
                <a:latin typeface="Times New Roman" charset="0"/>
              </a:rPr>
              <a:pPr eaLnBrk="1" hangingPunct="1"/>
              <a:t>55</a:t>
            </a:fld>
            <a:endParaRPr lang="en-US" sz="140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Lucida Sans" charset="0"/>
              </a:rPr>
              <a:t>N-gram Tiling</a:t>
            </a:r>
            <a:endParaRPr lang="en-GB" dirty="0">
              <a:latin typeface="Lucida Sans" charset="0"/>
            </a:endParaRP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3200400" y="2908300"/>
            <a:ext cx="1524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latin typeface="Times New Roman" charset="0"/>
              </a:rPr>
              <a:t>  Dickens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1905000" y="2374900"/>
            <a:ext cx="2819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latin typeface="Times New Roman" charset="0"/>
              </a:rPr>
              <a:t>  Charles    Dickens </a:t>
            </a: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1219200" y="3460750"/>
            <a:ext cx="1905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latin typeface="Times New Roman" charset="0"/>
              </a:rPr>
              <a:t>  Mr Charles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609600" y="1687513"/>
            <a:ext cx="1030288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b="1">
                <a:latin typeface="Times New Roman" charset="0"/>
              </a:rPr>
              <a:t>Scores</a:t>
            </a:r>
          </a:p>
          <a:p>
            <a:pPr>
              <a:lnSpc>
                <a:spcPct val="90000"/>
              </a:lnSpc>
            </a:pPr>
            <a:endParaRPr lang="en-GB" b="1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 New Roman" charset="0"/>
              </a:rPr>
              <a:t>20</a:t>
            </a:r>
          </a:p>
          <a:p>
            <a:pPr>
              <a:lnSpc>
                <a:spcPct val="90000"/>
              </a:lnSpc>
            </a:pPr>
            <a:endParaRPr lang="en-GB" sz="2000" b="1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 New Roman" charset="0"/>
              </a:rPr>
              <a:t>15</a:t>
            </a:r>
          </a:p>
          <a:p>
            <a:pPr>
              <a:lnSpc>
                <a:spcPct val="90000"/>
              </a:lnSpc>
            </a:pPr>
            <a:endParaRPr lang="en-GB" sz="2000" b="1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 New Roman" charset="0"/>
              </a:rPr>
              <a:t>10</a:t>
            </a:r>
          </a:p>
        </p:txBody>
      </p:sp>
      <p:sp>
        <p:nvSpPr>
          <p:cNvPr id="61448" name="AutoShape 7"/>
          <p:cNvSpPr>
            <a:spLocks/>
          </p:cNvSpPr>
          <p:nvPr/>
        </p:nvSpPr>
        <p:spPr bwMode="auto">
          <a:xfrm>
            <a:off x="4953000" y="2133600"/>
            <a:ext cx="381000" cy="1905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GB" b="1">
                <a:latin typeface="Times New Roman" charset="0"/>
              </a:rPr>
              <a:t>     merged,	 discard</a:t>
            </a:r>
            <a:br>
              <a:rPr lang="en-GB" b="1">
                <a:latin typeface="Times New Roman" charset="0"/>
              </a:rPr>
            </a:br>
            <a:r>
              <a:rPr lang="en-GB" b="1">
                <a:latin typeface="Times New Roman" charset="0"/>
              </a:rPr>
              <a:t>		old n-grams</a:t>
            </a: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4876800" y="4343400"/>
            <a:ext cx="33528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latin typeface="Times New Roman" charset="0"/>
              </a:rPr>
              <a:t>  Mr Charles  Dickens</a:t>
            </a: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3505200" y="4343400"/>
            <a:ext cx="129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b="1">
                <a:latin typeface="Times New Roman" charset="0"/>
              </a:rPr>
              <a:t>Score 45</a:t>
            </a:r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>
            <a:off x="5791200" y="34290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1"/>
          <p:cNvSpPr>
            <a:spLocks noChangeShapeType="1"/>
          </p:cNvSpPr>
          <p:nvPr/>
        </p:nvSpPr>
        <p:spPr bwMode="auto">
          <a:xfrm>
            <a:off x="304800" y="426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AutoShape 12"/>
          <p:cNvSpPr>
            <a:spLocks noChangeArrowheads="1"/>
          </p:cNvSpPr>
          <p:nvPr/>
        </p:nvSpPr>
        <p:spPr bwMode="auto">
          <a:xfrm>
            <a:off x="838200" y="5257800"/>
            <a:ext cx="1600200" cy="1066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b="1">
                <a:latin typeface="Times New Roman" charset="0"/>
              </a:rPr>
              <a:t>N-Grams</a:t>
            </a:r>
          </a:p>
        </p:txBody>
      </p:sp>
      <p:sp>
        <p:nvSpPr>
          <p:cNvPr id="61454" name="Line 13"/>
          <p:cNvSpPr>
            <a:spLocks noChangeShapeType="1"/>
          </p:cNvSpPr>
          <p:nvPr/>
        </p:nvSpPr>
        <p:spPr bwMode="auto">
          <a:xfrm flipV="1">
            <a:off x="2667000" y="5791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Text Box 14"/>
          <p:cNvSpPr txBox="1">
            <a:spLocks noChangeArrowheads="1"/>
          </p:cNvSpPr>
          <p:nvPr/>
        </p:nvSpPr>
        <p:spPr bwMode="auto">
          <a:xfrm>
            <a:off x="2514600" y="5299075"/>
            <a:ext cx="348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>
                <a:latin typeface="Times New Roman" charset="0"/>
              </a:rPr>
              <a:t>tile highest-scoring n-gram</a:t>
            </a:r>
          </a:p>
        </p:txBody>
      </p:sp>
      <p:sp>
        <p:nvSpPr>
          <p:cNvPr id="61456" name="AutoShape 15"/>
          <p:cNvSpPr>
            <a:spLocks noChangeArrowheads="1"/>
          </p:cNvSpPr>
          <p:nvPr/>
        </p:nvSpPr>
        <p:spPr bwMode="auto">
          <a:xfrm>
            <a:off x="6096000" y="5257800"/>
            <a:ext cx="1600200" cy="1066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b="1">
                <a:latin typeface="Times New Roman" charset="0"/>
              </a:rPr>
              <a:t>N-Grams</a:t>
            </a:r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H="1">
            <a:off x="2514600" y="6130925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Text Box 17"/>
          <p:cNvSpPr txBox="1">
            <a:spLocks noChangeArrowheads="1"/>
          </p:cNvSpPr>
          <p:nvPr/>
        </p:nvSpPr>
        <p:spPr bwMode="auto">
          <a:xfrm>
            <a:off x="2498725" y="6248400"/>
            <a:ext cx="4068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b="1">
                <a:latin typeface="Times New Roman" charset="0"/>
              </a:rPr>
              <a:t>Repeat, until no more overlap</a:t>
            </a:r>
          </a:p>
        </p:txBody>
      </p:sp>
    </p:spTree>
    <p:extLst>
      <p:ext uri="{BB962C8B-B14F-4D97-AF65-F5344CB8AC3E}">
        <p14:creationId xmlns:p14="http://schemas.microsoft.com/office/powerpoint/2010/main" val="9125895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err="1" smtClean="0"/>
              <a:t>Ravichandran</a:t>
            </a:r>
            <a:r>
              <a:rPr lang="en-US" dirty="0" smtClean="0"/>
              <a:t> and </a:t>
            </a:r>
            <a:r>
              <a:rPr lang="en-US" dirty="0" err="1" smtClean="0"/>
              <a:t>Hovy</a:t>
            </a:r>
            <a:r>
              <a:rPr lang="en-US" dirty="0" smtClean="0"/>
              <a:t> 2002; </a:t>
            </a:r>
            <a:r>
              <a:rPr lang="en-US" dirty="0" err="1" smtClean="0"/>
              <a:t>Echihabi</a:t>
            </a:r>
            <a:r>
              <a:rPr lang="en-US" dirty="0" smtClean="0"/>
              <a:t> et al, 2005</a:t>
            </a:r>
          </a:p>
          <a:p>
            <a:r>
              <a:rPr lang="en-US" dirty="0" smtClean="0"/>
              <a:t>Inspiration </a:t>
            </a:r>
            <a:r>
              <a:rPr lang="en-US" sz="1800" dirty="0" smtClean="0"/>
              <a:t>(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and 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</a:t>
            </a:r>
            <a:r>
              <a:rPr lang="fr-FR" sz="1800" dirty="0" smtClean="0"/>
              <a:t>’</a:t>
            </a:r>
            <a:r>
              <a:rPr lang="en-US" sz="1800" dirty="0" smtClean="0"/>
              <a:t>01)</a:t>
            </a:r>
          </a:p>
          <a:p>
            <a:pPr lvl="1"/>
            <a:r>
              <a:rPr lang="en-US" dirty="0" smtClean="0"/>
              <a:t>Best TREC 2001 system: </a:t>
            </a:r>
          </a:p>
        </p:txBody>
      </p:sp>
    </p:spTree>
    <p:extLst>
      <p:ext uri="{BB962C8B-B14F-4D97-AF65-F5344CB8AC3E}">
        <p14:creationId xmlns:p14="http://schemas.microsoft.com/office/powerpoint/2010/main" val="38980724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err="1" smtClean="0"/>
              <a:t>Ravichandran</a:t>
            </a:r>
            <a:r>
              <a:rPr lang="en-US" dirty="0" smtClean="0"/>
              <a:t> and </a:t>
            </a:r>
            <a:r>
              <a:rPr lang="en-US" dirty="0" err="1" smtClean="0"/>
              <a:t>Hovy</a:t>
            </a:r>
            <a:r>
              <a:rPr lang="en-US" dirty="0" smtClean="0"/>
              <a:t> 2002; </a:t>
            </a:r>
            <a:r>
              <a:rPr lang="en-US" dirty="0" err="1" smtClean="0"/>
              <a:t>Echihabi</a:t>
            </a:r>
            <a:r>
              <a:rPr lang="en-US" dirty="0" smtClean="0"/>
              <a:t> et al, 2005</a:t>
            </a:r>
          </a:p>
          <a:p>
            <a:r>
              <a:rPr lang="en-US" dirty="0" smtClean="0"/>
              <a:t>Inspiration </a:t>
            </a:r>
            <a:r>
              <a:rPr lang="en-US" sz="1800" dirty="0" smtClean="0"/>
              <a:t>(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and 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</a:t>
            </a:r>
            <a:r>
              <a:rPr lang="fr-FR" sz="1800" dirty="0" smtClean="0"/>
              <a:t>’</a:t>
            </a:r>
            <a:r>
              <a:rPr lang="en-US" sz="1800" dirty="0" smtClean="0"/>
              <a:t>01)</a:t>
            </a:r>
          </a:p>
          <a:p>
            <a:pPr lvl="1"/>
            <a:r>
              <a:rPr lang="en-US" dirty="0" smtClean="0"/>
              <a:t>Best TREC 2001 system: </a:t>
            </a:r>
          </a:p>
          <a:p>
            <a:pPr lvl="2"/>
            <a:r>
              <a:rPr lang="en-US" dirty="0" smtClean="0"/>
              <a:t>Based on extensive list of surface patterns</a:t>
            </a:r>
          </a:p>
          <a:p>
            <a:pPr lvl="3"/>
            <a:r>
              <a:rPr lang="en-US" dirty="0" smtClean="0"/>
              <a:t>Mostly manually created</a:t>
            </a: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460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err="1" smtClean="0"/>
              <a:t>Ravichandran</a:t>
            </a:r>
            <a:r>
              <a:rPr lang="en-US" dirty="0" smtClean="0"/>
              <a:t> and </a:t>
            </a:r>
            <a:r>
              <a:rPr lang="en-US" dirty="0" err="1" smtClean="0"/>
              <a:t>Hovy</a:t>
            </a:r>
            <a:r>
              <a:rPr lang="en-US" dirty="0" smtClean="0"/>
              <a:t> 2002; </a:t>
            </a:r>
            <a:r>
              <a:rPr lang="en-US" dirty="0" err="1" smtClean="0"/>
              <a:t>Echihabi</a:t>
            </a:r>
            <a:r>
              <a:rPr lang="en-US" dirty="0" smtClean="0"/>
              <a:t> et al, 2005</a:t>
            </a:r>
          </a:p>
          <a:p>
            <a:r>
              <a:rPr lang="en-US" dirty="0" smtClean="0"/>
              <a:t>Inspiration </a:t>
            </a:r>
            <a:r>
              <a:rPr lang="en-US" sz="1800" dirty="0" smtClean="0"/>
              <a:t>(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and 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</a:t>
            </a:r>
            <a:r>
              <a:rPr lang="fr-FR" sz="1800" dirty="0" smtClean="0"/>
              <a:t>’</a:t>
            </a:r>
            <a:r>
              <a:rPr lang="en-US" sz="1800" dirty="0" smtClean="0"/>
              <a:t>01)</a:t>
            </a:r>
          </a:p>
          <a:p>
            <a:pPr lvl="1"/>
            <a:r>
              <a:rPr lang="en-US" dirty="0" smtClean="0"/>
              <a:t>Best TREC 2001 system: </a:t>
            </a:r>
          </a:p>
          <a:p>
            <a:pPr lvl="2"/>
            <a:r>
              <a:rPr lang="en-US" dirty="0" smtClean="0"/>
              <a:t>Based on extensive list of surface patterns</a:t>
            </a:r>
          </a:p>
          <a:p>
            <a:pPr lvl="3"/>
            <a:r>
              <a:rPr lang="en-US" dirty="0" smtClean="0"/>
              <a:t>Mostly manually created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Many patterns strongly associated with answer types</a:t>
            </a:r>
          </a:p>
          <a:p>
            <a:pPr lvl="2"/>
            <a:r>
              <a:rPr lang="en-US" dirty="0" smtClean="0"/>
              <a:t>E.g. &lt;NAME&gt; (&lt;DATE&gt;-&lt;DATE&gt;)</a:t>
            </a:r>
          </a:p>
          <a:p>
            <a:pPr lvl="3"/>
            <a:r>
              <a:rPr lang="en-US" dirty="0" smtClean="0"/>
              <a:t>Person’s birth and death	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343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9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use of ‘exact phrases’ from a question</a:t>
            </a:r>
          </a:p>
          <a:p>
            <a:r>
              <a:rPr lang="en-US" dirty="0" smtClean="0"/>
              <a:t>Analyze impact of </a:t>
            </a:r>
            <a:r>
              <a:rPr lang="en-US" dirty="0" err="1" smtClean="0"/>
              <a:t>diff’t</a:t>
            </a:r>
            <a:r>
              <a:rPr lang="en-US" dirty="0" smtClean="0"/>
              <a:t> linguistic components of Q</a:t>
            </a:r>
          </a:p>
          <a:p>
            <a:pPr lvl="1"/>
            <a:r>
              <a:rPr lang="en-US" dirty="0" smtClean="0"/>
              <a:t>Relate to answer candidate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756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618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  <a:p>
            <a:r>
              <a:rPr lang="en-US" dirty="0" smtClean="0"/>
              <a:t>Can we learn patterns?</a:t>
            </a:r>
          </a:p>
          <a:p>
            <a:pPr lvl="1"/>
            <a:r>
              <a:rPr lang="en-US" dirty="0" smtClean="0"/>
              <a:t>Supervised approaches:</a:t>
            </a:r>
          </a:p>
        </p:txBody>
      </p:sp>
    </p:spTree>
    <p:extLst>
      <p:ext uri="{BB962C8B-B14F-4D97-AF65-F5344CB8AC3E}">
        <p14:creationId xmlns:p14="http://schemas.microsoft.com/office/powerpoint/2010/main" val="17865539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  <a:p>
            <a:r>
              <a:rPr lang="en-US" dirty="0" smtClean="0"/>
              <a:t>Can we learn patterns?</a:t>
            </a:r>
          </a:p>
          <a:p>
            <a:pPr lvl="1"/>
            <a:r>
              <a:rPr lang="en-US" dirty="0" smtClean="0"/>
              <a:t>Supervised approaches:</a:t>
            </a:r>
          </a:p>
          <a:p>
            <a:pPr lvl="2"/>
            <a:r>
              <a:rPr lang="en-US" dirty="0" smtClean="0"/>
              <a:t>Not much better, </a:t>
            </a:r>
          </a:p>
          <a:p>
            <a:pPr lvl="3"/>
            <a:r>
              <a:rPr lang="en-US" dirty="0" smtClean="0"/>
              <a:t>Have to tag training samples, need training samples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833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  <a:p>
            <a:r>
              <a:rPr lang="en-US" dirty="0" smtClean="0"/>
              <a:t>Can we learn patterns?</a:t>
            </a:r>
          </a:p>
          <a:p>
            <a:pPr lvl="1"/>
            <a:r>
              <a:rPr lang="en-US" dirty="0" smtClean="0"/>
              <a:t>Supervised approaches:</a:t>
            </a:r>
          </a:p>
          <a:p>
            <a:pPr lvl="2"/>
            <a:r>
              <a:rPr lang="en-US" dirty="0" smtClean="0"/>
              <a:t>Not much better, </a:t>
            </a:r>
          </a:p>
          <a:p>
            <a:pPr lvl="3"/>
            <a:r>
              <a:rPr lang="en-US" dirty="0" smtClean="0"/>
              <a:t>Have to tag training samples, need training samples</a:t>
            </a:r>
          </a:p>
          <a:p>
            <a:pPr lvl="1"/>
            <a:r>
              <a:rPr lang="en-US" dirty="0" smtClean="0"/>
              <a:t>Bootstrapping approaches:</a:t>
            </a:r>
          </a:p>
          <a:p>
            <a:pPr lvl="2"/>
            <a:r>
              <a:rPr lang="en-US" dirty="0" smtClean="0"/>
              <a:t>Promising: 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51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  <a:p>
            <a:r>
              <a:rPr lang="en-US" smtClean="0"/>
              <a:t>Can we learn patterns?</a:t>
            </a:r>
          </a:p>
          <a:p>
            <a:pPr lvl="1"/>
            <a:r>
              <a:rPr lang="en-US" smtClean="0"/>
              <a:t>Supervised approaches:</a:t>
            </a:r>
          </a:p>
          <a:p>
            <a:pPr lvl="2"/>
            <a:r>
              <a:rPr lang="en-US" smtClean="0"/>
              <a:t>Not much better, </a:t>
            </a:r>
          </a:p>
          <a:p>
            <a:pPr lvl="3"/>
            <a:r>
              <a:rPr lang="en-US" smtClean="0"/>
              <a:t>Have to tag training samples, need training samples</a:t>
            </a:r>
          </a:p>
          <a:p>
            <a:pPr lvl="1"/>
            <a:r>
              <a:rPr lang="en-US" smtClean="0"/>
              <a:t>Bootstrapping approaches:</a:t>
            </a:r>
          </a:p>
          <a:p>
            <a:pPr lvl="2"/>
            <a:r>
              <a:rPr lang="en-US" smtClean="0"/>
              <a:t>Promising: </a:t>
            </a:r>
          </a:p>
          <a:p>
            <a:pPr lvl="3"/>
            <a:r>
              <a:rPr lang="en-US" smtClean="0"/>
              <a:t>Guidance from small number of seed samples</a:t>
            </a:r>
          </a:p>
          <a:p>
            <a:pPr lvl="3"/>
            <a:r>
              <a:rPr lang="en-US" smtClean="0"/>
              <a:t>Can use answer data from web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768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Candidate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question type</a:t>
            </a:r>
          </a:p>
          <a:p>
            <a:pPr lvl="1"/>
            <a:r>
              <a:rPr lang="en-US" dirty="0" smtClean="0"/>
              <a:t>Identify an example with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19633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Candidate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question type</a:t>
            </a:r>
          </a:p>
          <a:p>
            <a:pPr lvl="1"/>
            <a:r>
              <a:rPr lang="en-US" dirty="0" smtClean="0"/>
              <a:t>Identify an example with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  <a:p>
            <a:pPr lvl="1"/>
            <a:r>
              <a:rPr lang="en-US" dirty="0" smtClean="0"/>
              <a:t>Submit to a search engine</a:t>
            </a:r>
          </a:p>
          <a:p>
            <a:pPr lvl="1"/>
            <a:r>
              <a:rPr lang="en-US" dirty="0" smtClean="0"/>
              <a:t>Download top N web docs (N=1000)</a:t>
            </a:r>
          </a:p>
          <a:p>
            <a:pPr lvl="1"/>
            <a:r>
              <a:rPr lang="en-US" dirty="0" smtClean="0"/>
              <a:t>Select only sentences w/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52855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Candidate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question type</a:t>
            </a:r>
          </a:p>
          <a:p>
            <a:pPr lvl="1"/>
            <a:r>
              <a:rPr lang="en-US" dirty="0" smtClean="0"/>
              <a:t>Identify an example with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  <a:p>
            <a:pPr lvl="1"/>
            <a:r>
              <a:rPr lang="en-US" dirty="0" smtClean="0"/>
              <a:t>Submit to a search engine</a:t>
            </a:r>
          </a:p>
          <a:p>
            <a:pPr lvl="1"/>
            <a:r>
              <a:rPr lang="en-US" dirty="0" smtClean="0"/>
              <a:t>Download top N web docs (N=1000)</a:t>
            </a:r>
          </a:p>
          <a:p>
            <a:pPr lvl="1"/>
            <a:r>
              <a:rPr lang="en-US" dirty="0" smtClean="0"/>
              <a:t>Select only sentences w/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  <a:p>
            <a:pPr lvl="1"/>
            <a:r>
              <a:rPr lang="en-US" dirty="0" smtClean="0"/>
              <a:t>Identify all substrings and their counts</a:t>
            </a:r>
          </a:p>
          <a:p>
            <a:pPr lvl="2"/>
            <a:r>
              <a:rPr lang="en-US" dirty="0" smtClean="0"/>
              <a:t>Implemented using suffix trees for efficiency</a:t>
            </a:r>
          </a:p>
          <a:p>
            <a:pPr lvl="1"/>
            <a:r>
              <a:rPr lang="en-US" dirty="0" smtClean="0"/>
              <a:t>Select only phrases with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  <a:p>
            <a:pPr lvl="1"/>
            <a:r>
              <a:rPr lang="en-US" dirty="0" smtClean="0"/>
              <a:t>Replace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r>
              <a:rPr lang="en-US" dirty="0" smtClean="0"/>
              <a:t> instances w/generics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885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Q: When was Mozart born?</a:t>
            </a:r>
          </a:p>
          <a:p>
            <a:r>
              <a:rPr lang="en-US" dirty="0" smtClean="0"/>
              <a:t>A: Mozart (1756-….  </a:t>
            </a:r>
          </a:p>
        </p:txBody>
      </p:sp>
    </p:spTree>
    <p:extLst>
      <p:ext uri="{BB962C8B-B14F-4D97-AF65-F5344CB8AC3E}">
        <p14:creationId xmlns:p14="http://schemas.microsoft.com/office/powerpoint/2010/main" val="37975017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Q: When was Mozart born?</a:t>
            </a:r>
          </a:p>
          <a:p>
            <a:r>
              <a:rPr lang="en-US" dirty="0" smtClean="0"/>
              <a:t>A: Mozart (1756 – </a:t>
            </a:r>
          </a:p>
          <a:p>
            <a:r>
              <a:rPr lang="en-US" dirty="0" err="1" smtClean="0"/>
              <a:t>Qterm</a:t>
            </a:r>
            <a:r>
              <a:rPr lang="en-US" dirty="0" smtClean="0"/>
              <a:t>: Mozart;  </a:t>
            </a:r>
            <a:r>
              <a:rPr lang="en-US" dirty="0" err="1" smtClean="0"/>
              <a:t>Aterm</a:t>
            </a:r>
            <a:r>
              <a:rPr lang="en-US" dirty="0" smtClean="0"/>
              <a:t>: 1756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great composer </a:t>
            </a:r>
            <a:r>
              <a:rPr lang="en-US" dirty="0" smtClean="0"/>
              <a:t>Mozart (</a:t>
            </a:r>
            <a:r>
              <a:rPr lang="en-US" dirty="0"/>
              <a:t>1756–1791) achieved </a:t>
            </a:r>
            <a:r>
              <a:rPr lang="en-US" dirty="0" smtClean="0"/>
              <a:t>fame</a:t>
            </a:r>
          </a:p>
          <a:p>
            <a:pPr lvl="1"/>
            <a:r>
              <a:rPr lang="en-US" dirty="0"/>
              <a:t>Mozart (1756–1791) was a </a:t>
            </a:r>
            <a:r>
              <a:rPr lang="en-US" dirty="0" smtClean="0"/>
              <a:t>genius</a:t>
            </a:r>
          </a:p>
          <a:p>
            <a:pPr lvl="1"/>
            <a:r>
              <a:rPr lang="en-US" dirty="0" smtClean="0"/>
              <a:t>Indebted </a:t>
            </a:r>
            <a:r>
              <a:rPr lang="en-US" dirty="0"/>
              <a:t>to the great music of </a:t>
            </a:r>
            <a:r>
              <a:rPr lang="en-US" dirty="0" smtClean="0"/>
              <a:t>Mozart (</a:t>
            </a:r>
            <a:r>
              <a:rPr lang="en-US" dirty="0"/>
              <a:t>1756–</a:t>
            </a:r>
            <a:r>
              <a:rPr lang="en-US" dirty="0" smtClean="0"/>
              <a:t>1791)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1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use of ‘exact phrases’ from a question</a:t>
            </a:r>
          </a:p>
          <a:p>
            <a:r>
              <a:rPr lang="en-US" dirty="0" smtClean="0"/>
              <a:t>Analyze impact of </a:t>
            </a:r>
            <a:r>
              <a:rPr lang="en-US" dirty="0" err="1" smtClean="0"/>
              <a:t>diff’t</a:t>
            </a:r>
            <a:r>
              <a:rPr lang="en-US" dirty="0" smtClean="0"/>
              <a:t> linguistic components of Q</a:t>
            </a:r>
          </a:p>
          <a:p>
            <a:pPr lvl="1"/>
            <a:r>
              <a:rPr lang="en-US" dirty="0" smtClean="0"/>
              <a:t>Relate to answer candidate sentences</a:t>
            </a:r>
          </a:p>
          <a:p>
            <a:r>
              <a:rPr lang="en-US" dirty="0" smtClean="0"/>
              <a:t>Evaluate query construction for Web, </a:t>
            </a:r>
            <a:r>
              <a:rPr lang="en-US" dirty="0" err="1" smtClean="0"/>
              <a:t>Trec</a:t>
            </a:r>
            <a:r>
              <a:rPr lang="en-US" dirty="0" smtClean="0"/>
              <a:t> retrieval</a:t>
            </a:r>
          </a:p>
          <a:p>
            <a:pPr lvl="1"/>
            <a:r>
              <a:rPr lang="en-US" dirty="0" smtClean="0"/>
              <a:t>Optimize query construction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680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Q: When was Mozart born?</a:t>
            </a:r>
          </a:p>
          <a:p>
            <a:r>
              <a:rPr lang="en-US" dirty="0" smtClean="0"/>
              <a:t>A: Mozart (1756 – </a:t>
            </a:r>
          </a:p>
          <a:p>
            <a:r>
              <a:rPr lang="en-US" dirty="0" err="1" smtClean="0"/>
              <a:t>Qterm</a:t>
            </a:r>
            <a:r>
              <a:rPr lang="en-US" dirty="0" smtClean="0"/>
              <a:t>: Mozart;  </a:t>
            </a:r>
            <a:r>
              <a:rPr lang="en-US" dirty="0" err="1" smtClean="0"/>
              <a:t>Aterm</a:t>
            </a:r>
            <a:r>
              <a:rPr lang="en-US" dirty="0" smtClean="0"/>
              <a:t>: 1756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great composer </a:t>
            </a:r>
            <a:r>
              <a:rPr lang="en-US" dirty="0" smtClean="0"/>
              <a:t>Mozart (</a:t>
            </a:r>
            <a:r>
              <a:rPr lang="en-US" dirty="0"/>
              <a:t>1756–1791) achieved </a:t>
            </a:r>
            <a:r>
              <a:rPr lang="en-US" dirty="0" smtClean="0"/>
              <a:t>fame</a:t>
            </a:r>
          </a:p>
          <a:p>
            <a:pPr lvl="1"/>
            <a:r>
              <a:rPr lang="en-US" dirty="0"/>
              <a:t>Mozart (1756–1791) was a </a:t>
            </a:r>
            <a:r>
              <a:rPr lang="en-US" dirty="0" smtClean="0"/>
              <a:t>genius</a:t>
            </a:r>
          </a:p>
          <a:p>
            <a:pPr lvl="1"/>
            <a:r>
              <a:rPr lang="en-US" dirty="0" smtClean="0"/>
              <a:t>Indebted </a:t>
            </a:r>
            <a:r>
              <a:rPr lang="en-US" dirty="0"/>
              <a:t>to the great music of </a:t>
            </a:r>
            <a:r>
              <a:rPr lang="en-US" dirty="0" smtClean="0"/>
              <a:t>Mozart (</a:t>
            </a:r>
            <a:r>
              <a:rPr lang="en-US" dirty="0"/>
              <a:t>1756–</a:t>
            </a:r>
            <a:r>
              <a:rPr lang="en-US" dirty="0" smtClean="0"/>
              <a:t>1791)</a:t>
            </a:r>
          </a:p>
          <a:p>
            <a:r>
              <a:rPr lang="en-US" dirty="0" smtClean="0"/>
              <a:t>Phrase: Mozart (1756-1791); count =3</a:t>
            </a:r>
          </a:p>
        </p:txBody>
      </p:sp>
    </p:spTree>
    <p:extLst>
      <p:ext uri="{BB962C8B-B14F-4D97-AF65-F5344CB8AC3E}">
        <p14:creationId xmlns:p14="http://schemas.microsoft.com/office/powerpoint/2010/main" val="23084892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Q: When was Mozart born?</a:t>
            </a:r>
          </a:p>
          <a:p>
            <a:r>
              <a:rPr lang="en-US" dirty="0" smtClean="0"/>
              <a:t>A: Mozart (1756 – </a:t>
            </a:r>
          </a:p>
          <a:p>
            <a:r>
              <a:rPr lang="en-US" dirty="0" err="1" smtClean="0"/>
              <a:t>Qterm</a:t>
            </a:r>
            <a:r>
              <a:rPr lang="en-US" dirty="0" smtClean="0"/>
              <a:t>: Mozart;  </a:t>
            </a:r>
            <a:r>
              <a:rPr lang="en-US" dirty="0" err="1" smtClean="0"/>
              <a:t>Aterm</a:t>
            </a:r>
            <a:r>
              <a:rPr lang="en-US" dirty="0" smtClean="0"/>
              <a:t>: 1756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great composer </a:t>
            </a:r>
            <a:r>
              <a:rPr lang="en-US" dirty="0" smtClean="0"/>
              <a:t>Mozart (</a:t>
            </a:r>
            <a:r>
              <a:rPr lang="en-US" dirty="0"/>
              <a:t>1756–1791) achieved </a:t>
            </a:r>
            <a:r>
              <a:rPr lang="en-US" dirty="0" smtClean="0"/>
              <a:t>fame</a:t>
            </a:r>
          </a:p>
          <a:p>
            <a:pPr lvl="1"/>
            <a:r>
              <a:rPr lang="en-US" dirty="0"/>
              <a:t>Mozart (1756–1791) was a </a:t>
            </a:r>
            <a:r>
              <a:rPr lang="en-US" dirty="0" smtClean="0"/>
              <a:t>genius</a:t>
            </a:r>
          </a:p>
          <a:p>
            <a:pPr lvl="1"/>
            <a:r>
              <a:rPr lang="en-US" dirty="0" smtClean="0"/>
              <a:t>Indebted </a:t>
            </a:r>
            <a:r>
              <a:rPr lang="en-US" dirty="0"/>
              <a:t>to the great music of </a:t>
            </a:r>
            <a:r>
              <a:rPr lang="en-US" dirty="0" smtClean="0"/>
              <a:t>Mozart (</a:t>
            </a:r>
            <a:r>
              <a:rPr lang="en-US" dirty="0"/>
              <a:t>1756–</a:t>
            </a:r>
            <a:r>
              <a:rPr lang="en-US" dirty="0" smtClean="0"/>
              <a:t>1791)</a:t>
            </a:r>
          </a:p>
          <a:p>
            <a:r>
              <a:rPr lang="en-US" dirty="0" smtClean="0"/>
              <a:t>Phrase: Mozart (1756-1791); count =3</a:t>
            </a:r>
          </a:p>
          <a:p>
            <a:r>
              <a:rPr lang="en-US" dirty="0" smtClean="0"/>
              <a:t>Convert to : &lt;Name&gt; (&lt;ANSWER&gt;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533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 repeat with a few more examples</a:t>
            </a:r>
          </a:p>
        </p:txBody>
      </p:sp>
    </p:spTree>
    <p:extLst>
      <p:ext uri="{BB962C8B-B14F-4D97-AF65-F5344CB8AC3E}">
        <p14:creationId xmlns:p14="http://schemas.microsoft.com/office/powerpoint/2010/main" val="42666095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 repeat with a few more examples</a:t>
            </a:r>
          </a:p>
          <a:p>
            <a:r>
              <a:rPr lang="en-US" dirty="0" smtClean="0"/>
              <a:t>Collect more patterns:</a:t>
            </a:r>
          </a:p>
          <a:p>
            <a:pPr lvl="1"/>
            <a:r>
              <a:rPr lang="en-US" dirty="0" smtClean="0"/>
              <a:t>E.g. for Birthdate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a. born in &lt;ANSWER&gt; , &lt;NAME&gt;</a:t>
            </a:r>
          </a:p>
          <a:p>
            <a:pPr lvl="2"/>
            <a:r>
              <a:rPr lang="en-US" dirty="0"/>
              <a:t>b. &lt;NAME&gt; was born on &lt;ANSWER&gt; ,</a:t>
            </a:r>
          </a:p>
          <a:p>
            <a:pPr lvl="2"/>
            <a:r>
              <a:rPr lang="en-US" dirty="0"/>
              <a:t>c. &lt;NAME&gt; ( &lt;ANSWER&gt; -</a:t>
            </a:r>
          </a:p>
          <a:p>
            <a:pPr lvl="2"/>
            <a:r>
              <a:rPr lang="en-US" dirty="0"/>
              <a:t>d. &lt;NAME&gt; ( &lt;</a:t>
            </a:r>
            <a:r>
              <a:rPr lang="en-US" dirty="0" smtClean="0"/>
              <a:t>ANSWER&gt; </a:t>
            </a:r>
            <a:r>
              <a:rPr lang="en-US" dirty="0"/>
              <a:t>- </a:t>
            </a:r>
            <a:r>
              <a:rPr lang="en-US" dirty="0" smtClean="0"/>
              <a:t>)	</a:t>
            </a:r>
          </a:p>
          <a:p>
            <a:r>
              <a:rPr lang="en-US" dirty="0" smtClean="0"/>
              <a:t>Is this enough?</a:t>
            </a:r>
          </a:p>
        </p:txBody>
      </p:sp>
    </p:spTree>
    <p:extLst>
      <p:ext uri="{BB962C8B-B14F-4D97-AF65-F5344CB8AC3E}">
        <p14:creationId xmlns:p14="http://schemas.microsoft.com/office/powerpoint/2010/main" val="20354184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repeat with a few more examples</a:t>
            </a:r>
          </a:p>
          <a:p>
            <a:r>
              <a:rPr lang="en-US" dirty="0" smtClean="0"/>
              <a:t>Collect more patterns:</a:t>
            </a:r>
          </a:p>
          <a:p>
            <a:pPr lvl="1"/>
            <a:r>
              <a:rPr lang="en-US" dirty="0" smtClean="0"/>
              <a:t>E.g. for Birthdate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a. born in &lt;ANSWER&gt; , &lt;NAME&gt;</a:t>
            </a:r>
          </a:p>
          <a:p>
            <a:pPr lvl="2"/>
            <a:r>
              <a:rPr lang="en-US" dirty="0"/>
              <a:t>b. &lt;NAME&gt; was born on &lt;ANSWER&gt; ,</a:t>
            </a:r>
          </a:p>
          <a:p>
            <a:pPr lvl="2"/>
            <a:r>
              <a:rPr lang="en-US" dirty="0"/>
              <a:t>c. &lt;NAME&gt; ( &lt;ANSWER&gt; -</a:t>
            </a:r>
          </a:p>
          <a:p>
            <a:pPr lvl="2"/>
            <a:r>
              <a:rPr lang="en-US" dirty="0"/>
              <a:t>d. &lt;NAME&gt; ( &lt;</a:t>
            </a:r>
            <a:r>
              <a:rPr lang="en-US" dirty="0" smtClean="0"/>
              <a:t>ANSWER&gt; </a:t>
            </a:r>
            <a:r>
              <a:rPr lang="en-US" dirty="0"/>
              <a:t>- </a:t>
            </a:r>
            <a:r>
              <a:rPr lang="en-US" dirty="0" smtClean="0"/>
              <a:t>)	</a:t>
            </a:r>
          </a:p>
          <a:p>
            <a:r>
              <a:rPr lang="en-US" dirty="0" smtClean="0"/>
              <a:t>Is this enough?</a:t>
            </a:r>
          </a:p>
          <a:p>
            <a:pPr lvl="1"/>
            <a:r>
              <a:rPr lang="en-US" dirty="0" smtClean="0"/>
              <a:t>No – some good patterns, but</a:t>
            </a:r>
          </a:p>
          <a:p>
            <a:pPr lvl="2"/>
            <a:r>
              <a:rPr lang="en-US" dirty="0" smtClean="0"/>
              <a:t>Probably lots of junk, too; need to filter</a:t>
            </a:r>
          </a:p>
        </p:txBody>
      </p:sp>
    </p:spTree>
    <p:extLst>
      <p:ext uri="{BB962C8B-B14F-4D97-AF65-F5344CB8AC3E}">
        <p14:creationId xmlns:p14="http://schemas.microsoft.com/office/powerpoint/2010/main" val="4861126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Pattern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919" cy="4343400"/>
          </a:xfrm>
        </p:spPr>
        <p:txBody>
          <a:bodyPr/>
          <a:lstStyle/>
          <a:p>
            <a:r>
              <a:rPr lang="en-US" dirty="0" smtClean="0"/>
              <a:t>For question type:</a:t>
            </a:r>
          </a:p>
          <a:p>
            <a:pPr lvl="1"/>
            <a:r>
              <a:rPr lang="en-US" dirty="0" smtClean="0"/>
              <a:t>Search only on 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987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Pattern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919" cy="4343400"/>
          </a:xfrm>
        </p:spPr>
        <p:txBody>
          <a:bodyPr/>
          <a:lstStyle/>
          <a:p>
            <a:r>
              <a:rPr lang="en-US" dirty="0" smtClean="0"/>
              <a:t>For question type:</a:t>
            </a:r>
          </a:p>
          <a:p>
            <a:pPr lvl="1"/>
            <a:r>
              <a:rPr lang="en-US" dirty="0" smtClean="0"/>
              <a:t>Search only on 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/>
              <a:t>Download top N web docs (N=1000)</a:t>
            </a:r>
          </a:p>
          <a:p>
            <a:pPr lvl="1"/>
            <a:r>
              <a:rPr lang="en-US" dirty="0"/>
              <a:t>Select only sentences w/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274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Pattern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919" cy="4343400"/>
          </a:xfrm>
        </p:spPr>
        <p:txBody>
          <a:bodyPr/>
          <a:lstStyle/>
          <a:p>
            <a:r>
              <a:rPr lang="en-US" dirty="0" smtClean="0"/>
              <a:t>For question type:</a:t>
            </a:r>
          </a:p>
          <a:p>
            <a:pPr lvl="1"/>
            <a:r>
              <a:rPr lang="en-US" dirty="0" smtClean="0"/>
              <a:t>Search only on 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/>
              <a:t>Download top N web docs (N=1000)</a:t>
            </a:r>
          </a:p>
          <a:p>
            <a:pPr lvl="1"/>
            <a:r>
              <a:rPr lang="en-US" dirty="0"/>
              <a:t>Select only sentences w/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 smtClean="0"/>
              <a:t>For each pattern, check if</a:t>
            </a:r>
          </a:p>
          <a:p>
            <a:pPr lvl="2"/>
            <a:r>
              <a:rPr lang="en-US" dirty="0" smtClean="0"/>
              <a:t>a) matches w/any </a:t>
            </a:r>
            <a:r>
              <a:rPr lang="en-US" dirty="0" err="1" smtClean="0"/>
              <a:t>aterm</a:t>
            </a:r>
            <a:r>
              <a:rPr lang="en-US" dirty="0" smtClean="0"/>
              <a:t>; C</a:t>
            </a:r>
            <a:r>
              <a:rPr lang="en-US" baseline="-25000" dirty="0"/>
              <a:t>o</a:t>
            </a:r>
            <a:endParaRPr lang="en-US" dirty="0" smtClean="0"/>
          </a:p>
          <a:p>
            <a:pPr lvl="2"/>
            <a:r>
              <a:rPr lang="en-US" dirty="0" smtClean="0"/>
              <a:t>b)matches/w right </a:t>
            </a:r>
            <a:r>
              <a:rPr lang="en-US" dirty="0" err="1" smtClean="0"/>
              <a:t>aterm</a:t>
            </a:r>
            <a:r>
              <a:rPr lang="en-US" dirty="0" smtClean="0"/>
              <a:t>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a</a:t>
            </a:r>
            <a:endParaRPr lang="en-US" baseline="-25000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2307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Pattern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919" cy="4343400"/>
          </a:xfrm>
        </p:spPr>
        <p:txBody>
          <a:bodyPr/>
          <a:lstStyle/>
          <a:p>
            <a:r>
              <a:rPr lang="en-US" dirty="0" smtClean="0"/>
              <a:t>For question type:</a:t>
            </a:r>
          </a:p>
          <a:p>
            <a:pPr lvl="1"/>
            <a:r>
              <a:rPr lang="en-US" dirty="0" smtClean="0"/>
              <a:t>Search only on 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/>
              <a:t>Download top N web docs (N=1000)</a:t>
            </a:r>
          </a:p>
          <a:p>
            <a:pPr lvl="1"/>
            <a:r>
              <a:rPr lang="en-US" dirty="0"/>
              <a:t>Select only sentences w/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 smtClean="0"/>
              <a:t>For each pattern, check if</a:t>
            </a:r>
          </a:p>
          <a:p>
            <a:pPr lvl="2"/>
            <a:r>
              <a:rPr lang="en-US" dirty="0" smtClean="0"/>
              <a:t>a) matches w/any </a:t>
            </a:r>
            <a:r>
              <a:rPr lang="en-US" dirty="0" err="1" smtClean="0"/>
              <a:t>aterm</a:t>
            </a:r>
            <a:r>
              <a:rPr lang="en-US" dirty="0" smtClean="0"/>
              <a:t>; C</a:t>
            </a:r>
            <a:r>
              <a:rPr lang="en-US" baseline="-25000" dirty="0"/>
              <a:t>o</a:t>
            </a:r>
            <a:endParaRPr lang="en-US" dirty="0" smtClean="0"/>
          </a:p>
          <a:p>
            <a:pPr lvl="2"/>
            <a:r>
              <a:rPr lang="en-US" dirty="0" smtClean="0"/>
              <a:t>b)matches/w right </a:t>
            </a:r>
            <a:r>
              <a:rPr lang="en-US" dirty="0" err="1" smtClean="0"/>
              <a:t>aterm</a:t>
            </a:r>
            <a:r>
              <a:rPr lang="en-US" dirty="0" smtClean="0"/>
              <a:t>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a</a:t>
            </a:r>
            <a:endParaRPr lang="en-US" baseline="-25000" dirty="0" smtClean="0"/>
          </a:p>
          <a:p>
            <a:pPr lvl="1"/>
            <a:r>
              <a:rPr lang="en-US" dirty="0" smtClean="0"/>
              <a:t>Compute precision P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a</a:t>
            </a:r>
            <a:r>
              <a:rPr lang="en-US" dirty="0" smtClean="0"/>
              <a:t>/C</a:t>
            </a:r>
            <a:r>
              <a:rPr lang="en-US" baseline="-25000" dirty="0" smtClean="0"/>
              <a:t>o</a:t>
            </a:r>
          </a:p>
          <a:p>
            <a:pPr lvl="1"/>
            <a:r>
              <a:rPr lang="en-US" dirty="0" smtClean="0"/>
              <a:t>Retain if match &gt; 5 examples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020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Precision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Qterm</a:t>
            </a:r>
            <a:r>
              <a:rPr lang="en-US" dirty="0" smtClean="0"/>
              <a:t>: Mozart</a:t>
            </a:r>
          </a:p>
          <a:p>
            <a:r>
              <a:rPr lang="en-US" dirty="0" smtClean="0"/>
              <a:t>Pattern: &lt;NAME&gt; was born in &lt;ANSWER&gt;</a:t>
            </a:r>
          </a:p>
        </p:txBody>
      </p:sp>
    </p:spTree>
    <p:extLst>
      <p:ext uri="{BB962C8B-B14F-4D97-AF65-F5344CB8AC3E}">
        <p14:creationId xmlns:p14="http://schemas.microsoft.com/office/powerpoint/2010/main" val="20555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use of ‘exact phrases’ from a question</a:t>
            </a:r>
          </a:p>
          <a:p>
            <a:r>
              <a:rPr lang="en-US" dirty="0" smtClean="0"/>
              <a:t>Analyze impact of </a:t>
            </a:r>
            <a:r>
              <a:rPr lang="en-US" dirty="0" err="1" smtClean="0"/>
              <a:t>diff’t</a:t>
            </a:r>
            <a:r>
              <a:rPr lang="en-US" dirty="0" smtClean="0"/>
              <a:t> linguistic components of Q</a:t>
            </a:r>
          </a:p>
          <a:p>
            <a:pPr lvl="1"/>
            <a:r>
              <a:rPr lang="en-US" dirty="0" smtClean="0"/>
              <a:t>Relate to answer candidate sentences</a:t>
            </a:r>
          </a:p>
          <a:p>
            <a:r>
              <a:rPr lang="en-US" dirty="0" smtClean="0"/>
              <a:t>Evaluate query construction for Web, </a:t>
            </a:r>
            <a:r>
              <a:rPr lang="en-US" dirty="0" err="1" smtClean="0"/>
              <a:t>Trec</a:t>
            </a:r>
            <a:r>
              <a:rPr lang="en-US" dirty="0" smtClean="0"/>
              <a:t> retrieval</a:t>
            </a:r>
          </a:p>
          <a:p>
            <a:pPr lvl="1"/>
            <a:r>
              <a:rPr lang="en-US" dirty="0" smtClean="0"/>
              <a:t>Optimize query construction</a:t>
            </a:r>
          </a:p>
          <a:p>
            <a:pPr lvl="1"/>
            <a:endParaRPr lang="en-US" dirty="0"/>
          </a:p>
          <a:p>
            <a:r>
              <a:rPr lang="en-US" dirty="0" smtClean="0"/>
              <a:t>Evaluate query construction for sentence retrieval</a:t>
            </a:r>
          </a:p>
          <a:p>
            <a:pPr lvl="1"/>
            <a:r>
              <a:rPr lang="en-US" dirty="0" smtClean="0"/>
              <a:t>Analyze specificity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9326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Precision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Qterm</a:t>
            </a:r>
            <a:r>
              <a:rPr lang="en-US" dirty="0" smtClean="0"/>
              <a:t>: Mozart</a:t>
            </a:r>
          </a:p>
          <a:p>
            <a:r>
              <a:rPr lang="en-US" dirty="0" smtClean="0"/>
              <a:t>Pattern: &lt;NAME&gt; was born in &lt;ANSWER&gt;</a:t>
            </a:r>
          </a:p>
          <a:p>
            <a:r>
              <a:rPr lang="en-US" dirty="0" smtClean="0"/>
              <a:t>Near-Miss: Mozart was born in Salzburg</a:t>
            </a:r>
          </a:p>
          <a:p>
            <a:r>
              <a:rPr lang="en-US" dirty="0" smtClean="0"/>
              <a:t>Match: Mozart born in 1756.</a:t>
            </a:r>
          </a:p>
        </p:txBody>
      </p:sp>
    </p:spTree>
    <p:extLst>
      <p:ext uri="{BB962C8B-B14F-4D97-AF65-F5344CB8AC3E}">
        <p14:creationId xmlns:p14="http://schemas.microsoft.com/office/powerpoint/2010/main" val="50605378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Precision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Qterm</a:t>
            </a:r>
            <a:r>
              <a:rPr lang="en-US" dirty="0" smtClean="0"/>
              <a:t>: Mozart</a:t>
            </a:r>
          </a:p>
          <a:p>
            <a:r>
              <a:rPr lang="en-US" dirty="0" smtClean="0"/>
              <a:t>Pattern: &lt;NAME&gt; was born in &lt;ANSWER&gt;</a:t>
            </a:r>
          </a:p>
          <a:p>
            <a:r>
              <a:rPr lang="en-US" dirty="0" smtClean="0"/>
              <a:t>Near-Miss: Mozart was born in Salzburg</a:t>
            </a:r>
          </a:p>
          <a:p>
            <a:r>
              <a:rPr lang="en-US" dirty="0" smtClean="0"/>
              <a:t>Match: Mozart born in 1756.</a:t>
            </a:r>
          </a:p>
          <a:p>
            <a:r>
              <a:rPr lang="en-US" dirty="0" smtClean="0"/>
              <a:t>Precisions:</a:t>
            </a:r>
          </a:p>
          <a:p>
            <a:pPr lvl="1"/>
            <a:r>
              <a:rPr lang="en-US" dirty="0" smtClean="0"/>
              <a:t>1.0 &lt;NAME&gt; (&lt;ANSWER&gt; - )</a:t>
            </a:r>
          </a:p>
          <a:p>
            <a:pPr lvl="1"/>
            <a:r>
              <a:rPr lang="en-US" dirty="0" smtClean="0"/>
              <a:t>0.6 &lt;NAME&gt; was born in &lt;ANSWER&gt;</a:t>
            </a:r>
          </a:p>
          <a:p>
            <a:pPr lvl="1"/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63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Alternative forms:</a:t>
            </a:r>
          </a:p>
          <a:p>
            <a:pPr lvl="1"/>
            <a:r>
              <a:rPr lang="en-US" dirty="0" smtClean="0"/>
              <a:t>Need to allow for alternate forms of question or answer</a:t>
            </a:r>
          </a:p>
          <a:p>
            <a:pPr lvl="2"/>
            <a:r>
              <a:rPr lang="en-US" dirty="0" smtClean="0"/>
              <a:t>E.g. dates in different formats, full names,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Use alternate forms in pattern search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888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Alternative forms:</a:t>
            </a:r>
          </a:p>
          <a:p>
            <a:pPr lvl="1"/>
            <a:r>
              <a:rPr lang="en-US" dirty="0" smtClean="0"/>
              <a:t>Need to allow for alternate forms of question or answer</a:t>
            </a:r>
          </a:p>
          <a:p>
            <a:pPr lvl="2"/>
            <a:r>
              <a:rPr lang="en-US" dirty="0" smtClean="0"/>
              <a:t>E.g. dates in different formats, full names,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Use alternate forms in pattern search</a:t>
            </a:r>
          </a:p>
          <a:p>
            <a:pPr lvl="1"/>
            <a:endParaRPr lang="en-US" dirty="0"/>
          </a:p>
          <a:p>
            <a:r>
              <a:rPr lang="en-US" dirty="0" smtClean="0"/>
              <a:t>Precision assessment:</a:t>
            </a:r>
          </a:p>
          <a:p>
            <a:pPr lvl="1"/>
            <a:r>
              <a:rPr lang="en-US" dirty="0" smtClean="0"/>
              <a:t>Use other examples of same type to compute</a:t>
            </a:r>
          </a:p>
          <a:p>
            <a:pPr lvl="1"/>
            <a:r>
              <a:rPr lang="en-US" dirty="0" smtClean="0"/>
              <a:t>Cross-checks patterns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0317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Selection by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Identify question types and terms</a:t>
            </a:r>
          </a:p>
          <a:p>
            <a:r>
              <a:rPr lang="en-US" dirty="0" smtClean="0"/>
              <a:t>Filter retrieved passages, replace </a:t>
            </a:r>
            <a:r>
              <a:rPr lang="en-US" dirty="0" err="1" smtClean="0"/>
              <a:t>qterm</a:t>
            </a:r>
            <a:r>
              <a:rPr lang="en-US" dirty="0" smtClean="0"/>
              <a:t> by tag</a:t>
            </a:r>
          </a:p>
          <a:p>
            <a:r>
              <a:rPr lang="en-US" dirty="0" smtClean="0"/>
              <a:t>Try to match patterns and answer spans</a:t>
            </a:r>
          </a:p>
          <a:p>
            <a:r>
              <a:rPr lang="en-US" dirty="0" smtClean="0"/>
              <a:t>Discard duplicates and sort by pattern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2617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77842" y="1600201"/>
            <a:ext cx="4306561" cy="4343400"/>
          </a:xfrm>
        </p:spPr>
        <p:txBody>
          <a:bodyPr>
            <a:normAutofit/>
          </a:bodyPr>
          <a:lstStyle/>
          <a:p>
            <a:r>
              <a:rPr lang="en-US" dirty="0"/>
              <a:t>WHY-FAMOUS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&lt;ANSWER&gt; &lt;NAME&gt; called</a:t>
            </a:r>
          </a:p>
          <a:p>
            <a:pPr marL="349250" lvl="1" indent="0">
              <a:buNone/>
            </a:pPr>
            <a:r>
              <a:rPr lang="en-US" dirty="0"/>
              <a:t>1.0 laureate &lt;ANSWER&gt; &lt;NAME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by the &lt;ANSWER&gt; , &lt;NAME&gt; </a:t>
            </a:r>
            <a:r>
              <a:rPr lang="en-US" dirty="0" smtClean="0"/>
              <a:t>,1.0 </a:t>
            </a:r>
            <a:r>
              <a:rPr lang="en-US" dirty="0"/>
              <a:t>&lt;NAME&gt; - the &lt;ANSWER&gt; </a:t>
            </a:r>
            <a:r>
              <a:rPr lang="en-US" dirty="0" smtClean="0"/>
              <a:t>of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&lt;NAME&gt; was the &lt;ANSWER&gt; of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84404" y="1600201"/>
            <a:ext cx="4559596" cy="4343400"/>
          </a:xfrm>
        </p:spPr>
        <p:txBody>
          <a:bodyPr>
            <a:normAutofit/>
          </a:bodyPr>
          <a:lstStyle/>
          <a:p>
            <a:r>
              <a:rPr lang="en-US" dirty="0"/>
              <a:t>BIRTHYEAR</a:t>
            </a:r>
          </a:p>
          <a:p>
            <a:pPr marL="349250" lvl="1" indent="0">
              <a:buNone/>
            </a:pPr>
            <a:r>
              <a:rPr lang="en-US" dirty="0"/>
              <a:t> 1.0 &lt;NAME&gt; ( &lt;ANSWER&gt; - )</a:t>
            </a:r>
          </a:p>
          <a:p>
            <a:pPr marL="349250" lvl="1" indent="0">
              <a:buNone/>
            </a:pPr>
            <a:r>
              <a:rPr lang="en-US" dirty="0"/>
              <a:t>0.85 &lt;NAME&gt; was born on &lt;ANSWER&gt; </a:t>
            </a:r>
            <a:r>
              <a:rPr lang="en-US" dirty="0" smtClean="0"/>
              <a:t>,</a:t>
            </a:r>
          </a:p>
          <a:p>
            <a:pPr marL="349250" lvl="1" indent="0">
              <a:buNone/>
            </a:pPr>
            <a:r>
              <a:rPr lang="en-US" dirty="0" smtClean="0"/>
              <a:t>0.6 </a:t>
            </a:r>
            <a:r>
              <a:rPr lang="en-US" dirty="0"/>
              <a:t>&lt;NAME&gt; was born in &lt;ANSWER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0.59 </a:t>
            </a:r>
            <a:r>
              <a:rPr lang="en-US" dirty="0"/>
              <a:t>&lt;NAME&gt; was born &lt;ANSWER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0.53 </a:t>
            </a:r>
            <a:r>
              <a:rPr lang="en-US" dirty="0"/>
              <a:t>&lt;ANSWER&gt; &lt;NAME&gt; was born</a:t>
            </a:r>
          </a:p>
        </p:txBody>
      </p:sp>
    </p:spTree>
    <p:extLst>
      <p:ext uri="{BB962C8B-B14F-4D97-AF65-F5344CB8AC3E}">
        <p14:creationId xmlns:p14="http://schemas.microsoft.com/office/powerpoint/2010/main" val="34490758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Improves, though better with web data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779" y="2040726"/>
            <a:ext cx="525466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8724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</p:txBody>
      </p:sp>
    </p:spTree>
    <p:extLst>
      <p:ext uri="{BB962C8B-B14F-4D97-AF65-F5344CB8AC3E}">
        <p14:creationId xmlns:p14="http://schemas.microsoft.com/office/powerpoint/2010/main" val="22931986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</p:txBody>
      </p:sp>
    </p:spTree>
    <p:extLst>
      <p:ext uri="{BB962C8B-B14F-4D97-AF65-F5344CB8AC3E}">
        <p14:creationId xmlns:p14="http://schemas.microsoft.com/office/powerpoint/2010/main" val="11074688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</p:txBody>
      </p:sp>
    </p:spTree>
    <p:extLst>
      <p:ext uri="{BB962C8B-B14F-4D97-AF65-F5344CB8AC3E}">
        <p14:creationId xmlns:p14="http://schemas.microsoft.com/office/powerpoint/2010/main" val="160012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TREC QA AQUAINT corpus</a:t>
            </a:r>
          </a:p>
          <a:p>
            <a:pPr lvl="1"/>
            <a:r>
              <a:rPr lang="en-US" dirty="0" smtClean="0"/>
              <a:t>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2832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  <a:p>
            <a:r>
              <a:rPr lang="en-US" dirty="0" smtClean="0"/>
              <a:t>Long-distance dependencies not practical</a:t>
            </a:r>
          </a:p>
        </p:txBody>
      </p:sp>
    </p:spTree>
    <p:extLst>
      <p:ext uri="{BB962C8B-B14F-4D97-AF65-F5344CB8AC3E}">
        <p14:creationId xmlns:p14="http://schemas.microsoft.com/office/powerpoint/2010/main" val="405119648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  <a:p>
            <a:r>
              <a:rPr lang="en-US" dirty="0" smtClean="0"/>
              <a:t>Long-distance dependencies not practical</a:t>
            </a:r>
          </a:p>
          <a:p>
            <a:pPr lvl="1"/>
            <a:r>
              <a:rPr lang="en-US" dirty="0" smtClean="0"/>
              <a:t>Less of an issue in Web search</a:t>
            </a:r>
          </a:p>
          <a:p>
            <a:pPr lvl="2"/>
            <a:r>
              <a:rPr lang="en-US" dirty="0" smtClean="0"/>
              <a:t>Web highly redundant, many local dependencies</a:t>
            </a:r>
          </a:p>
          <a:p>
            <a:pPr lvl="2"/>
            <a:r>
              <a:rPr lang="en-US" dirty="0" smtClean="0"/>
              <a:t>Many systems (LCC) use web to </a:t>
            </a:r>
            <a:r>
              <a:rPr lang="en-US" b="1" dirty="0" smtClean="0"/>
              <a:t>validate</a:t>
            </a:r>
            <a:r>
              <a:rPr lang="en-US" dirty="0" smtClean="0"/>
              <a:t>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530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5464307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Requires information about:</a:t>
            </a:r>
          </a:p>
          <a:p>
            <a:pPr lvl="1"/>
            <a:r>
              <a:rPr lang="en-US" dirty="0" smtClean="0"/>
              <a:t>Answer length, type; logical distance (1-2 chunks)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7230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Requires information about:</a:t>
            </a:r>
          </a:p>
          <a:p>
            <a:pPr lvl="1"/>
            <a:r>
              <a:rPr lang="en-US" dirty="0" smtClean="0"/>
              <a:t>Answer length, type; logical distance (1-2 chunks)</a:t>
            </a:r>
          </a:p>
          <a:p>
            <a:pPr lvl="1"/>
            <a:endParaRPr lang="en-US" dirty="0"/>
          </a:p>
          <a:p>
            <a:r>
              <a:rPr lang="en-US" dirty="0" smtClean="0"/>
              <a:t>Also, </a:t>
            </a:r>
          </a:p>
          <a:p>
            <a:pPr lvl="1"/>
            <a:r>
              <a:rPr lang="en-US" dirty="0" smtClean="0"/>
              <a:t>Can only handle single continuous </a:t>
            </a:r>
            <a:r>
              <a:rPr lang="en-US" dirty="0" err="1" smtClean="0"/>
              <a:t>qterms</a:t>
            </a:r>
            <a:endParaRPr lang="en-US" dirty="0" smtClean="0"/>
          </a:p>
          <a:p>
            <a:pPr lvl="1"/>
            <a:r>
              <a:rPr lang="en-US" dirty="0" smtClean="0"/>
              <a:t>Ignores case</a:t>
            </a:r>
          </a:p>
          <a:p>
            <a:pPr lvl="1"/>
            <a:r>
              <a:rPr lang="en-US" dirty="0" smtClean="0"/>
              <a:t>Needs handle canonicalization, </a:t>
            </a:r>
            <a:r>
              <a:rPr lang="en-US" dirty="0" err="1" smtClean="0"/>
              <a:t>e.g</a:t>
            </a:r>
            <a:r>
              <a:rPr lang="en-US" dirty="0" smtClean="0"/>
              <a:t> of names/dates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4972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</p:txBody>
      </p:sp>
    </p:spTree>
    <p:extLst>
      <p:ext uri="{BB962C8B-B14F-4D97-AF65-F5344CB8AC3E}">
        <p14:creationId xmlns:p14="http://schemas.microsoft.com/office/powerpoint/2010/main" val="205213245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if </a:t>
            </a:r>
            <a:r>
              <a:rPr lang="en-US" dirty="0" smtClean="0"/>
              <a:t>there’s no pattern??</a:t>
            </a:r>
          </a:p>
        </p:txBody>
      </p:sp>
    </p:spTree>
    <p:extLst>
      <p:ext uri="{BB962C8B-B14F-4D97-AF65-F5344CB8AC3E}">
        <p14:creationId xmlns:p14="http://schemas.microsoft.com/office/powerpoint/2010/main" val="22884409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if </a:t>
            </a:r>
            <a:r>
              <a:rPr lang="en-US" dirty="0" smtClean="0"/>
              <a:t>there’s no pattern??</a:t>
            </a:r>
          </a:p>
          <a:p>
            <a:pPr lvl="2"/>
            <a:r>
              <a:rPr lang="en-US" dirty="0" smtClean="0"/>
              <a:t>No pattern -&gt; No answer!!!</a:t>
            </a:r>
          </a:p>
          <a:p>
            <a:r>
              <a:rPr lang="en-US" dirty="0" smtClean="0"/>
              <a:t>More robust solution:</a:t>
            </a:r>
          </a:p>
          <a:p>
            <a:pPr lvl="1"/>
            <a:r>
              <a:rPr lang="en-US" dirty="0" smtClean="0"/>
              <a:t>Not JUST patterns</a:t>
            </a:r>
          </a:p>
        </p:txBody>
      </p:sp>
    </p:spTree>
    <p:extLst>
      <p:ext uri="{BB962C8B-B14F-4D97-AF65-F5344CB8AC3E}">
        <p14:creationId xmlns:p14="http://schemas.microsoft.com/office/powerpoint/2010/main" val="244829230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if </a:t>
            </a:r>
            <a:r>
              <a:rPr lang="en-US" dirty="0" smtClean="0"/>
              <a:t>there’s no pattern??</a:t>
            </a:r>
          </a:p>
          <a:p>
            <a:pPr lvl="2"/>
            <a:r>
              <a:rPr lang="en-US" dirty="0" smtClean="0"/>
              <a:t>No pattern -&gt; No answer!!!</a:t>
            </a:r>
          </a:p>
          <a:p>
            <a:r>
              <a:rPr lang="en-US" dirty="0" smtClean="0"/>
              <a:t>More robust solution:</a:t>
            </a:r>
          </a:p>
          <a:p>
            <a:pPr lvl="1"/>
            <a:r>
              <a:rPr lang="en-US" dirty="0" smtClean="0"/>
              <a:t>Not JUST patterns</a:t>
            </a:r>
          </a:p>
          <a:p>
            <a:pPr lvl="1"/>
            <a:r>
              <a:rPr lang="en-US" dirty="0" smtClean="0"/>
              <a:t>Integrate with machine learning</a:t>
            </a:r>
          </a:p>
          <a:p>
            <a:pPr lvl="2"/>
            <a:r>
              <a:rPr lang="en-US" dirty="0" smtClean="0"/>
              <a:t>MAXENT!!!</a:t>
            </a:r>
          </a:p>
          <a:p>
            <a:pPr lvl="2"/>
            <a:r>
              <a:rPr lang="en-US" dirty="0" smtClean="0"/>
              <a:t>Re-ranking approach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0926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w/</a:t>
            </a:r>
            <a:r>
              <a:rPr lang="en-US" dirty="0" err="1" smtClean="0"/>
              <a:t>Maxent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153318"/>
              </p:ext>
            </p:extLst>
          </p:nvPr>
        </p:nvGraphicFramePr>
        <p:xfrm>
          <a:off x="444500" y="1944688"/>
          <a:ext cx="8196263" cy="305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3644900" imgH="1358900" progId="Equation.3">
                  <p:embed/>
                </p:oleObj>
              </mc:Choice>
              <mc:Fallback>
                <p:oleObj name="Equation" r:id="rId3" imgW="3644900" imgH="1358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00" y="1944688"/>
                        <a:ext cx="8196263" cy="305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198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944</TotalTime>
  <Words>3538</Words>
  <Application>Microsoft Macintosh PowerPoint</Application>
  <PresentationFormat>On-screen Show (4:3)</PresentationFormat>
  <Paragraphs>715</Paragraphs>
  <Slides>105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7" baseType="lpstr">
      <vt:lpstr>Breeze</vt:lpstr>
      <vt:lpstr>Microsoft Equation</vt:lpstr>
      <vt:lpstr>Query Reformulation &amp; Answer Extraction</vt:lpstr>
      <vt:lpstr>Comparing Question Reformulations </vt:lpstr>
      <vt:lpstr>Motivation</vt:lpstr>
      <vt:lpstr>Motivation</vt:lpstr>
      <vt:lpstr>Approach</vt:lpstr>
      <vt:lpstr>Approach</vt:lpstr>
      <vt:lpstr>Approach</vt:lpstr>
      <vt:lpstr>Approach</vt:lpstr>
      <vt:lpstr>Data Sources &amp; Resources</vt:lpstr>
      <vt:lpstr>Data Sources &amp; Resources</vt:lpstr>
      <vt:lpstr>Data Sources &amp; Resources</vt:lpstr>
      <vt:lpstr>Data Sources &amp; Resources</vt:lpstr>
      <vt:lpstr>Query Processing Approach</vt:lpstr>
      <vt:lpstr>Query Processing Approach</vt:lpstr>
      <vt:lpstr>Query Processing Approach</vt:lpstr>
      <vt:lpstr>Query Processing Approach</vt:lpstr>
      <vt:lpstr>Query Processing Approach</vt:lpstr>
      <vt:lpstr>Query Processing</vt:lpstr>
      <vt:lpstr>Query Processing</vt:lpstr>
      <vt:lpstr>Query Processing</vt:lpstr>
      <vt:lpstr>Query Processing</vt:lpstr>
      <vt:lpstr>Query Processing</vt:lpstr>
      <vt:lpstr>Query Processing</vt:lpstr>
      <vt:lpstr>Query Processing</vt:lpstr>
      <vt:lpstr>Comparing Query Forms</vt:lpstr>
      <vt:lpstr>Comparing Query Forms</vt:lpstr>
      <vt:lpstr>Comparing Query Forms</vt:lpstr>
      <vt:lpstr>Comparing Query Forms</vt:lpstr>
      <vt:lpstr>Query Components</vt:lpstr>
      <vt:lpstr>Query Components in Supporting Sentences</vt:lpstr>
      <vt:lpstr>Query Components in Supporting Sentences</vt:lpstr>
      <vt:lpstr>Query Components in Supporting Sentences</vt:lpstr>
      <vt:lpstr>Results</vt:lpstr>
      <vt:lpstr>Results</vt:lpstr>
      <vt:lpstr>Results</vt:lpstr>
      <vt:lpstr>Discussion</vt:lpstr>
      <vt:lpstr>Discussion</vt:lpstr>
      <vt:lpstr>Discussion</vt:lpstr>
      <vt:lpstr>Answer Extraction</vt:lpstr>
      <vt:lpstr>Answer Extraction</vt:lpstr>
      <vt:lpstr>Answer Extraction</vt:lpstr>
      <vt:lpstr>Challenges</vt:lpstr>
      <vt:lpstr>Challenges</vt:lpstr>
      <vt:lpstr>Challenges</vt:lpstr>
      <vt:lpstr>Basic Strategies</vt:lpstr>
      <vt:lpstr>Basic Strategies</vt:lpstr>
      <vt:lpstr>Basic Strategies</vt:lpstr>
      <vt:lpstr>Basic Strategies</vt:lpstr>
      <vt:lpstr>Pattern Matching Example</vt:lpstr>
      <vt:lpstr>Pattern Matching Example</vt:lpstr>
      <vt:lpstr>Pattern Matching Example</vt:lpstr>
      <vt:lpstr>Pattern Matching Example</vt:lpstr>
      <vt:lpstr>Pattern Matching Example</vt:lpstr>
      <vt:lpstr>Basic Strategies</vt:lpstr>
      <vt:lpstr>N-gram Tiling</vt:lpstr>
      <vt:lpstr>Automatic Pattern Learning</vt:lpstr>
      <vt:lpstr>Automatic Pattern Learning</vt:lpstr>
      <vt:lpstr>Automatic Pattern Learning</vt:lpstr>
      <vt:lpstr>Pattern Learning</vt:lpstr>
      <vt:lpstr>Pattern Learning</vt:lpstr>
      <vt:lpstr>Pattern Learning</vt:lpstr>
      <vt:lpstr>Pattern Learning</vt:lpstr>
      <vt:lpstr>Pattern Learning</vt:lpstr>
      <vt:lpstr>Pattern Learning</vt:lpstr>
      <vt:lpstr>Finding Candidate Patterns</vt:lpstr>
      <vt:lpstr>Finding Candidate Patterns</vt:lpstr>
      <vt:lpstr>Finding Candidate Patterns</vt:lpstr>
      <vt:lpstr>Example</vt:lpstr>
      <vt:lpstr>Example</vt:lpstr>
      <vt:lpstr>Example</vt:lpstr>
      <vt:lpstr>Example</vt:lpstr>
      <vt:lpstr>Patterns</vt:lpstr>
      <vt:lpstr>Patterns</vt:lpstr>
      <vt:lpstr>Patterns</vt:lpstr>
      <vt:lpstr>Computing Pattern Precision</vt:lpstr>
      <vt:lpstr>Computing Pattern Precision</vt:lpstr>
      <vt:lpstr>Computing Pattern Precision</vt:lpstr>
      <vt:lpstr>Computing Pattern Precision</vt:lpstr>
      <vt:lpstr>Pattern Precision Example</vt:lpstr>
      <vt:lpstr>Pattern Precision Example</vt:lpstr>
      <vt:lpstr>Pattern Precision Example</vt:lpstr>
      <vt:lpstr>Nuances</vt:lpstr>
      <vt:lpstr>Nuances</vt:lpstr>
      <vt:lpstr>Answer Selection by Pattern</vt:lpstr>
      <vt:lpstr>Pattern Sets</vt:lpstr>
      <vt:lpstr>Results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Integrating Patterns II</vt:lpstr>
      <vt:lpstr>Integrating Patterns II</vt:lpstr>
      <vt:lpstr>Integrating Patterns II</vt:lpstr>
      <vt:lpstr>Integrating Patterns II</vt:lpstr>
      <vt:lpstr>Answering w/Maxent</vt:lpstr>
      <vt:lpstr>Feature Functions</vt:lpstr>
      <vt:lpstr>Feature Functions</vt:lpstr>
      <vt:lpstr>Feature Functions</vt:lpstr>
      <vt:lpstr>Feature Functions</vt:lpstr>
      <vt:lpstr>Feature Functions</vt:lpstr>
      <vt:lpstr>Training &amp; Testing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Extraction</dc:title>
  <dc:creator>Gina-Anne Levow</dc:creator>
  <cp:lastModifiedBy>Gina-Anne Levow</cp:lastModifiedBy>
  <cp:revision>5</cp:revision>
  <dcterms:created xsi:type="dcterms:W3CDTF">2013-05-09T04:19:52Z</dcterms:created>
  <dcterms:modified xsi:type="dcterms:W3CDTF">2013-05-09T20:04:15Z</dcterms:modified>
</cp:coreProperties>
</file>