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oleObject1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1" r:id="rId96"/>
    <p:sldId id="352" r:id="rId97"/>
    <p:sldId id="350" r:id="rId98"/>
    <p:sldId id="354" r:id="rId99"/>
    <p:sldId id="355" r:id="rId100"/>
    <p:sldId id="356" r:id="rId101"/>
    <p:sldId id="357" r:id="rId102"/>
    <p:sldId id="358" r:id="rId103"/>
    <p:sldId id="359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Microsoft_Equation5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Extraction:</a:t>
            </a:r>
            <a:br>
              <a:rPr lang="en-US" dirty="0" smtClean="0"/>
            </a:b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23,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93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Perform semantic role labeling </a:t>
            </a:r>
          </a:p>
          <a:p>
            <a:pPr lvl="2"/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Perform structural and semantic role matching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role matching to select answer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733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02047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</p:txBody>
      </p:sp>
    </p:spTree>
    <p:extLst>
      <p:ext uri="{BB962C8B-B14F-4D97-AF65-F5344CB8AC3E}">
        <p14:creationId xmlns:p14="http://schemas.microsoft.com/office/powerpoint/2010/main" val="415596168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  <a:p>
            <a:pPr lvl="2"/>
            <a:r>
              <a:rPr lang="en-US" dirty="0" smtClean="0"/>
              <a:t>Arg2: Other entity agreeing</a:t>
            </a:r>
          </a:p>
        </p:txBody>
      </p:sp>
    </p:spTree>
    <p:extLst>
      <p:ext uri="{BB962C8B-B14F-4D97-AF65-F5344CB8AC3E}">
        <p14:creationId xmlns:p14="http://schemas.microsoft.com/office/powerpoint/2010/main" val="162323707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  <a:p>
            <a:pPr lvl="2"/>
            <a:r>
              <a:rPr lang="en-US" dirty="0" smtClean="0"/>
              <a:t>Arg2: Other entity agreeing</a:t>
            </a:r>
          </a:p>
          <a:p>
            <a:pPr lvl="2"/>
            <a:r>
              <a:rPr lang="en-US" dirty="0" smtClean="0"/>
              <a:t>Ex1: [</a:t>
            </a:r>
            <a:r>
              <a:rPr lang="en-US" baseline="-25000" dirty="0" smtClean="0"/>
              <a:t>Arg0</a:t>
            </a:r>
            <a:r>
              <a:rPr lang="en-US" dirty="0" smtClean="0"/>
              <a:t>The group] agreed [</a:t>
            </a:r>
            <a:r>
              <a:rPr lang="en-US" baseline="-25000" dirty="0" smtClean="0"/>
              <a:t>Arg1</a:t>
            </a:r>
            <a:r>
              <a:rPr lang="en-US" dirty="0" smtClean="0"/>
              <a:t>it wouldn’t make an offer]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1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Perform semantic role labeling </a:t>
            </a:r>
          </a:p>
          <a:p>
            <a:pPr lvl="2"/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Perform structural and semantic role matching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role matching to select answer</a:t>
            </a:r>
          </a:p>
          <a:p>
            <a:pPr lvl="1"/>
            <a:endParaRPr lang="en-US" dirty="0"/>
          </a:p>
          <a:p>
            <a:r>
              <a:rPr lang="en-US" dirty="0" smtClean="0"/>
              <a:t>Comparison:</a:t>
            </a:r>
          </a:p>
          <a:p>
            <a:pPr lvl="1"/>
            <a:r>
              <a:rPr lang="en-US" dirty="0" smtClean="0"/>
              <a:t>Contrast with syntax or shallow SRL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6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</a:p>
          <a:p>
            <a:pPr lvl="2"/>
            <a:r>
              <a:rPr lang="en-US" dirty="0" smtClean="0"/>
              <a:t>Schematic representation of situation</a:t>
            </a:r>
          </a:p>
        </p:txBody>
      </p:sp>
    </p:spTree>
    <p:extLst>
      <p:ext uri="{BB962C8B-B14F-4D97-AF65-F5344CB8AC3E}">
        <p14:creationId xmlns:p14="http://schemas.microsoft.com/office/powerpoint/2010/main" val="203165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</a:p>
          <a:p>
            <a:pPr lvl="2"/>
            <a:r>
              <a:rPr lang="en-US" dirty="0" smtClean="0"/>
              <a:t>Schematic representation of situation</a:t>
            </a:r>
          </a:p>
          <a:p>
            <a:pPr lvl="1"/>
            <a:r>
              <a:rPr lang="en-US" dirty="0" err="1" smtClean="0"/>
              <a:t>Evokation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Predicates with similar semantics evoke same frame</a:t>
            </a:r>
          </a:p>
        </p:txBody>
      </p:sp>
    </p:spTree>
    <p:extLst>
      <p:ext uri="{BB962C8B-B14F-4D97-AF65-F5344CB8AC3E}">
        <p14:creationId xmlns:p14="http://schemas.microsoft.com/office/powerpoint/2010/main" val="210263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</a:p>
          <a:p>
            <a:pPr lvl="2"/>
            <a:r>
              <a:rPr lang="en-US" dirty="0" smtClean="0"/>
              <a:t>Schematic representation of situation</a:t>
            </a:r>
          </a:p>
          <a:p>
            <a:pPr lvl="1"/>
            <a:r>
              <a:rPr lang="en-US" dirty="0" err="1" smtClean="0"/>
              <a:t>Evokation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Predicates with similar semantics evoke same frame</a:t>
            </a:r>
          </a:p>
          <a:p>
            <a:pPr lvl="1"/>
            <a:r>
              <a:rPr lang="en-US" dirty="0" smtClean="0"/>
              <a:t>Frame elements:</a:t>
            </a:r>
          </a:p>
          <a:p>
            <a:pPr lvl="2"/>
            <a:r>
              <a:rPr lang="en-US" dirty="0" smtClean="0"/>
              <a:t>Semantic roles</a:t>
            </a:r>
          </a:p>
          <a:p>
            <a:pPr lvl="2"/>
            <a:r>
              <a:rPr lang="en-US" dirty="0" smtClean="0"/>
              <a:t>Defined per frame</a:t>
            </a:r>
          </a:p>
          <a:p>
            <a:pPr lvl="2"/>
            <a:r>
              <a:rPr lang="en-US" dirty="0" smtClean="0"/>
              <a:t>Correspond to salient entities in the evoked situation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31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37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</a:p>
        </p:txBody>
      </p:sp>
    </p:spTree>
    <p:extLst>
      <p:ext uri="{BB962C8B-B14F-4D97-AF65-F5344CB8AC3E}">
        <p14:creationId xmlns:p14="http://schemas.microsoft.com/office/powerpoint/2010/main" val="24070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</p:txBody>
      </p:sp>
    </p:spTree>
    <p:extLst>
      <p:ext uri="{BB962C8B-B14F-4D97-AF65-F5344CB8AC3E}">
        <p14:creationId xmlns:p14="http://schemas.microsoft.com/office/powerpoint/2010/main" val="152581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</a:t>
            </a:r>
          </a:p>
        </p:txBody>
      </p:sp>
    </p:spTree>
    <p:extLst>
      <p:ext uri="{BB962C8B-B14F-4D97-AF65-F5344CB8AC3E}">
        <p14:creationId xmlns:p14="http://schemas.microsoft.com/office/powerpoint/2010/main" val="368812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 Buyer, Seller, Goods</a:t>
            </a:r>
          </a:p>
          <a:p>
            <a:pPr lvl="2"/>
            <a:r>
              <a:rPr lang="en-US" dirty="0" smtClean="0"/>
              <a:t>Non-core (peripheral) semantic roles:</a:t>
            </a:r>
          </a:p>
        </p:txBody>
      </p:sp>
    </p:spTree>
    <p:extLst>
      <p:ext uri="{BB962C8B-B14F-4D97-AF65-F5344CB8AC3E}">
        <p14:creationId xmlns:p14="http://schemas.microsoft.com/office/powerpoint/2010/main" val="73094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45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 Buyer, Seller, Goods</a:t>
            </a:r>
          </a:p>
          <a:p>
            <a:pPr lvl="2"/>
            <a:r>
              <a:rPr lang="en-US" dirty="0" smtClean="0"/>
              <a:t>Non-core (peripheral) semantic roles:</a:t>
            </a:r>
          </a:p>
          <a:p>
            <a:pPr lvl="3"/>
            <a:r>
              <a:rPr lang="en-US" dirty="0" smtClean="0"/>
              <a:t>Means, Manner </a:t>
            </a:r>
          </a:p>
          <a:p>
            <a:pPr lvl="4"/>
            <a:r>
              <a:rPr lang="en-US" dirty="0" smtClean="0"/>
              <a:t>Not specific to frame</a:t>
            </a:r>
          </a:p>
        </p:txBody>
      </p:sp>
    </p:spTree>
    <p:extLst>
      <p:ext uri="{BB962C8B-B14F-4D97-AF65-F5344CB8AC3E}">
        <p14:creationId xmlns:p14="http://schemas.microsoft.com/office/powerpoint/2010/main" val="178967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un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838200"/>
            <a:ext cx="8042276" cy="563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53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107576"/>
            <a:ext cx="8465941" cy="1336956"/>
          </a:xfrm>
        </p:spPr>
        <p:txBody>
          <a:bodyPr/>
          <a:lstStyle/>
          <a:p>
            <a:r>
              <a:rPr lang="en-US" dirty="0" smtClean="0"/>
              <a:t>Bridging Surface Gaps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Semantics: 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WordNet</a:t>
            </a:r>
            <a:r>
              <a:rPr lang="en-US" dirty="0" smtClean="0"/>
              <a:t> chains for inference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classes for answer filtering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780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107576"/>
            <a:ext cx="8465941" cy="1336956"/>
          </a:xfrm>
        </p:spPr>
        <p:txBody>
          <a:bodyPr/>
          <a:lstStyle/>
          <a:p>
            <a:r>
              <a:rPr lang="en-US" dirty="0" smtClean="0"/>
              <a:t>Bridging Surface Gaps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Semantics: 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WordNet</a:t>
            </a:r>
            <a:r>
              <a:rPr lang="en-US" dirty="0" smtClean="0"/>
              <a:t> chains for inference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classes for answer filtering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Structure matching and alignment</a:t>
            </a:r>
          </a:p>
          <a:p>
            <a:pPr lvl="2"/>
            <a:r>
              <a:rPr lang="en-US" dirty="0" smtClean="0"/>
              <a:t>Cui et al, 2005; </a:t>
            </a:r>
            <a:r>
              <a:rPr lang="en-US" dirty="0" err="1" smtClean="0"/>
              <a:t>Aktolga</a:t>
            </a:r>
            <a:r>
              <a:rPr lang="en-US" dirty="0" smtClean="0"/>
              <a:t> et al,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50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from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26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from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  <a:p>
            <a:r>
              <a:rPr lang="en-US" dirty="0" smtClean="0"/>
              <a:t>Sun et al, 2005</a:t>
            </a:r>
          </a:p>
          <a:p>
            <a:pPr lvl="1"/>
            <a:r>
              <a:rPr lang="en-US" dirty="0" smtClean="0"/>
              <a:t>ASSERT Shallow semantic parser based on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pred-arg</a:t>
            </a:r>
            <a:r>
              <a:rPr lang="en-US" dirty="0" smtClean="0"/>
              <a:t> structure b/t Q &amp; A</a:t>
            </a:r>
          </a:p>
          <a:p>
            <a:pPr lvl="2"/>
            <a:r>
              <a:rPr lang="en-US" dirty="0" smtClean="0"/>
              <a:t>No improvement due to inadequate coverage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67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from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  <a:p>
            <a:r>
              <a:rPr lang="en-US" dirty="0" smtClean="0"/>
              <a:t>Sun et al, 2005</a:t>
            </a:r>
          </a:p>
          <a:p>
            <a:pPr lvl="1"/>
            <a:r>
              <a:rPr lang="en-US" dirty="0" smtClean="0"/>
              <a:t>ASSERT Shallow semantic parser based on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pred-arg</a:t>
            </a:r>
            <a:r>
              <a:rPr lang="en-US" dirty="0" smtClean="0"/>
              <a:t> structure b/t Q &amp; A</a:t>
            </a:r>
          </a:p>
          <a:p>
            <a:pPr lvl="2"/>
            <a:r>
              <a:rPr lang="en-US" dirty="0" smtClean="0"/>
              <a:t>No improvement due to inadequate coverage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Kaisser</a:t>
            </a:r>
            <a:r>
              <a:rPr lang="en-US" dirty="0" smtClean="0"/>
              <a:t> et al, 2006</a:t>
            </a:r>
          </a:p>
          <a:p>
            <a:pPr lvl="1"/>
            <a:r>
              <a:rPr lang="en-US" dirty="0" smtClean="0"/>
              <a:t>Question paraphrasing based on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2"/>
            <a:r>
              <a:rPr lang="en-US" dirty="0" smtClean="0"/>
              <a:t>Reformulations sent to Google for search</a:t>
            </a:r>
          </a:p>
          <a:p>
            <a:pPr lvl="3"/>
            <a:r>
              <a:rPr lang="en-US" dirty="0" smtClean="0"/>
              <a:t>Coverage problems due to strict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4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348737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  <a:p>
            <a:pPr lvl="3"/>
            <a:r>
              <a:rPr lang="en-US" dirty="0" smtClean="0"/>
              <a:t>Similar to Li and Roth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Question reformulation </a:t>
            </a:r>
          </a:p>
        </p:txBody>
      </p:sp>
    </p:spTree>
    <p:extLst>
      <p:ext uri="{BB962C8B-B14F-4D97-AF65-F5344CB8AC3E}">
        <p14:creationId xmlns:p14="http://schemas.microsoft.com/office/powerpoint/2010/main" val="248418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  <a:p>
            <a:pPr lvl="3"/>
            <a:r>
              <a:rPr lang="en-US" dirty="0" smtClean="0"/>
              <a:t>Similar to Li and Roth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Question reformulation </a:t>
            </a:r>
          </a:p>
          <a:p>
            <a:pPr lvl="3"/>
            <a:r>
              <a:rPr lang="en-US" dirty="0" smtClean="0"/>
              <a:t>Similar to </a:t>
            </a:r>
            <a:r>
              <a:rPr lang="en-US" dirty="0" err="1" smtClean="0"/>
              <a:t>AskMSR</a:t>
            </a:r>
            <a:r>
              <a:rPr lang="en-US" dirty="0" smtClean="0"/>
              <a:t>/</a:t>
            </a:r>
            <a:r>
              <a:rPr lang="en-US" dirty="0" err="1" smtClean="0"/>
              <a:t>Aranea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0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</p:txBody>
      </p:sp>
    </p:spTree>
    <p:extLst>
      <p:ext uri="{BB962C8B-B14F-4D97-AF65-F5344CB8AC3E}">
        <p14:creationId xmlns:p14="http://schemas.microsoft.com/office/powerpoint/2010/main" val="124046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04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Select sentences which match pattern </a:t>
            </a:r>
          </a:p>
          <a:p>
            <a:pPr lvl="3"/>
            <a:r>
              <a:rPr lang="en-US" dirty="0"/>
              <a:t>Also with &gt;= 1 question key </a:t>
            </a:r>
            <a:r>
              <a:rPr lang="en-US" dirty="0" smtClean="0"/>
              <a:t>word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69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Select sentences which match pattern </a:t>
            </a:r>
          </a:p>
          <a:p>
            <a:pPr lvl="3"/>
            <a:r>
              <a:rPr lang="en-US" dirty="0"/>
              <a:t>Also with &gt;= 1 question key </a:t>
            </a:r>
            <a:r>
              <a:rPr lang="en-US" dirty="0" smtClean="0"/>
              <a:t>word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NE tagged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If matching Answer type, keep those NPs</a:t>
            </a:r>
          </a:p>
          <a:p>
            <a:pPr lvl="3"/>
            <a:r>
              <a:rPr lang="en-US" dirty="0" smtClean="0"/>
              <a:t>Otherwise keep all NPs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39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</p:txBody>
      </p:sp>
    </p:spTree>
    <p:extLst>
      <p:ext uri="{BB962C8B-B14F-4D97-AF65-F5344CB8AC3E}">
        <p14:creationId xmlns:p14="http://schemas.microsoft.com/office/powerpoint/2010/main" val="3302975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Set(SRA): set of semantic role assignments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w,SR,s</a:t>
            </a:r>
            <a:r>
              <a:rPr lang="en-US" dirty="0" smtClean="0"/>
              <a:t>&gt;: </a:t>
            </a:r>
          </a:p>
          <a:p>
            <a:pPr lvl="3"/>
            <a:r>
              <a:rPr lang="en-US" dirty="0"/>
              <a:t>w</a:t>
            </a:r>
            <a:r>
              <a:rPr lang="en-US" dirty="0" smtClean="0"/>
              <a:t>: frame element; SR: semantic role; s: score</a:t>
            </a:r>
          </a:p>
        </p:txBody>
      </p:sp>
    </p:spTree>
    <p:extLst>
      <p:ext uri="{BB962C8B-B14F-4D97-AF65-F5344CB8AC3E}">
        <p14:creationId xmlns:p14="http://schemas.microsoft.com/office/powerpoint/2010/main" val="1510130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Set(SRA): set of semantic role assignments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w,SR,s</a:t>
            </a:r>
            <a:r>
              <a:rPr lang="en-US" dirty="0" smtClean="0"/>
              <a:t>&gt;: </a:t>
            </a:r>
          </a:p>
          <a:p>
            <a:pPr lvl="3"/>
            <a:r>
              <a:rPr lang="en-US" dirty="0"/>
              <a:t>w</a:t>
            </a:r>
            <a:r>
              <a:rPr lang="en-US" dirty="0" smtClean="0"/>
              <a:t>: frame element; SR: semantic role; s: score</a:t>
            </a:r>
          </a:p>
          <a:p>
            <a:r>
              <a:rPr lang="en-US" dirty="0" smtClean="0"/>
              <a:t>Perform for questions and answer candidates</a:t>
            </a:r>
          </a:p>
          <a:p>
            <a:pPr lvl="1"/>
            <a:r>
              <a:rPr lang="en-US" dirty="0" smtClean="0"/>
              <a:t>Expected Answer Phrases (EAPs) are Qwords</a:t>
            </a:r>
          </a:p>
          <a:p>
            <a:pPr lvl="2"/>
            <a:r>
              <a:rPr lang="en-US" dirty="0" smtClean="0"/>
              <a:t>Who, what, where</a:t>
            </a:r>
          </a:p>
          <a:p>
            <a:pPr lvl="2"/>
            <a:r>
              <a:rPr lang="en-US" dirty="0" smtClean="0"/>
              <a:t>Must be </a:t>
            </a:r>
            <a:r>
              <a:rPr lang="en-US" smtClean="0"/>
              <a:t>frame elements</a:t>
            </a:r>
            <a:endParaRPr lang="en-US" dirty="0" smtClean="0"/>
          </a:p>
          <a:p>
            <a:pPr lvl="1"/>
            <a:r>
              <a:rPr lang="en-US" dirty="0" smtClean="0"/>
              <a:t>Compare resulting semantic structures</a:t>
            </a:r>
          </a:p>
          <a:p>
            <a:pPr lvl="1"/>
            <a:r>
              <a:rPr lang="en-US" dirty="0" smtClean="0"/>
              <a:t>Select highest ranked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11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</p:txBody>
      </p:sp>
    </p:spTree>
    <p:extLst>
      <p:ext uri="{BB962C8B-B14F-4D97-AF65-F5344CB8AC3E}">
        <p14:creationId xmlns:p14="http://schemas.microsoft.com/office/powerpoint/2010/main" val="1774634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  <a:p>
            <a:pPr lvl="1"/>
            <a:r>
              <a:rPr lang="en-US" dirty="0" smtClean="0"/>
              <a:t>Sentences that share dependency relations will also share semantic roles, if evoked same frames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566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  <a:p>
            <a:pPr lvl="1"/>
            <a:r>
              <a:rPr lang="en-US" dirty="0" smtClean="0"/>
              <a:t>Sentences that share dependency relations will also share semantic roles, if evoked same frames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Lexical semantics argues:</a:t>
            </a:r>
          </a:p>
          <a:p>
            <a:pPr lvl="2"/>
            <a:r>
              <a:rPr lang="en-US" dirty="0" smtClean="0"/>
              <a:t>Argument structure determined largely by word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17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</p:txBody>
      </p:sp>
    </p:spTree>
    <p:extLst>
      <p:ext uri="{BB962C8B-B14F-4D97-AF65-F5344CB8AC3E}">
        <p14:creationId xmlns:p14="http://schemas.microsoft.com/office/powerpoint/2010/main" val="133170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</p:txBody>
      </p:sp>
    </p:spTree>
    <p:extLst>
      <p:ext uri="{BB962C8B-B14F-4D97-AF65-F5344CB8AC3E}">
        <p14:creationId xmlns:p14="http://schemas.microsoft.com/office/powerpoint/2010/main" val="2172129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</p:txBody>
      </p:sp>
    </p:spTree>
    <p:extLst>
      <p:ext uri="{BB962C8B-B14F-4D97-AF65-F5344CB8AC3E}">
        <p14:creationId xmlns:p14="http://schemas.microsoft.com/office/powerpoint/2010/main" val="3822733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96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741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select noun</a:t>
            </a:r>
          </a:p>
          <a:p>
            <a:r>
              <a:rPr lang="en-US" dirty="0" smtClean="0"/>
              <a:t>Lookup predicate in </a:t>
            </a:r>
            <a:r>
              <a:rPr lang="en-US" dirty="0" err="1" smtClean="0"/>
              <a:t>FrameNet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Keep all matching frames: Why?</a:t>
            </a:r>
          </a:p>
        </p:txBody>
      </p:sp>
    </p:spTree>
    <p:extLst>
      <p:ext uri="{BB962C8B-B14F-4D97-AF65-F5344CB8AC3E}">
        <p14:creationId xmlns:p14="http://schemas.microsoft.com/office/powerpoint/2010/main" val="4672928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select noun</a:t>
            </a:r>
          </a:p>
          <a:p>
            <a:r>
              <a:rPr lang="en-US" dirty="0" smtClean="0"/>
              <a:t>Lookup predicate in </a:t>
            </a:r>
            <a:r>
              <a:rPr lang="en-US" dirty="0" err="1" smtClean="0"/>
              <a:t>FrameNet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Keep all matching frames: Why?</a:t>
            </a:r>
          </a:p>
          <a:p>
            <a:pPr lvl="2"/>
            <a:r>
              <a:rPr lang="en-US" dirty="0" smtClean="0"/>
              <a:t>Avoid hard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125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</p:txBody>
      </p:sp>
    </p:spTree>
    <p:extLst>
      <p:ext uri="{BB962C8B-B14F-4D97-AF65-F5344CB8AC3E}">
        <p14:creationId xmlns:p14="http://schemas.microsoft.com/office/powerpoint/2010/main" val="2882402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  <a:p>
            <a:pPr lvl="1"/>
            <a:r>
              <a:rPr lang="en-US" dirty="0" smtClean="0"/>
              <a:t>Beat, take away, title</a:t>
            </a:r>
          </a:p>
        </p:txBody>
      </p:sp>
    </p:spTree>
    <p:extLst>
      <p:ext uri="{BB962C8B-B14F-4D97-AF65-F5344CB8AC3E}">
        <p14:creationId xmlns:p14="http://schemas.microsoft.com/office/powerpoint/2010/main" val="33766654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  <a:p>
            <a:pPr lvl="1"/>
            <a:r>
              <a:rPr lang="en-US" dirty="0" smtClean="0"/>
              <a:t>Beat, take away, title</a:t>
            </a:r>
          </a:p>
          <a:p>
            <a:pPr lvl="1"/>
            <a:r>
              <a:rPr lang="en-US" dirty="0" smtClean="0"/>
              <a:t>Select: Beat</a:t>
            </a:r>
          </a:p>
          <a:p>
            <a:r>
              <a:rPr lang="en-US" dirty="0" smtClean="0"/>
              <a:t>Frame lookup: </a:t>
            </a:r>
            <a:r>
              <a:rPr lang="en-US" dirty="0" err="1" smtClean="0"/>
              <a:t>Cause_harm</a:t>
            </a:r>
            <a:endParaRPr lang="en-US" dirty="0" smtClean="0"/>
          </a:p>
          <a:p>
            <a:r>
              <a:rPr lang="en-US" dirty="0" smtClean="0"/>
              <a:t>Require that answer predicate ‘match’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81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798076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Assume words (or phrases) </a:t>
            </a:r>
            <a:r>
              <a:rPr lang="en-US" i="1" dirty="0" smtClean="0"/>
              <a:t>w</a:t>
            </a:r>
            <a:r>
              <a:rPr lang="en-US" dirty="0" smtClean="0"/>
              <a:t> with path to </a:t>
            </a:r>
            <a:r>
              <a:rPr lang="en-US" i="1" dirty="0" smtClean="0"/>
              <a:t>p</a:t>
            </a:r>
            <a:r>
              <a:rPr lang="en-US" dirty="0" smtClean="0"/>
              <a:t> are FE</a:t>
            </a:r>
          </a:p>
          <a:p>
            <a:pPr lvl="1"/>
            <a:r>
              <a:rPr lang="en-US" dirty="0" smtClean="0"/>
              <a:t>Represent frame element by path</a:t>
            </a:r>
          </a:p>
        </p:txBody>
      </p:sp>
    </p:spTree>
    <p:extLst>
      <p:ext uri="{BB962C8B-B14F-4D97-AF65-F5344CB8AC3E}">
        <p14:creationId xmlns:p14="http://schemas.microsoft.com/office/powerpoint/2010/main" val="9849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  <a:p>
            <a:pPr lvl="2"/>
            <a:r>
              <a:rPr lang="en-US" dirty="0" smtClean="0"/>
              <a:t>Different lexical choice, different dependency structure</a:t>
            </a:r>
          </a:p>
          <a:p>
            <a:pPr lvl="1"/>
            <a:r>
              <a:rPr lang="en-US" dirty="0" smtClean="0"/>
              <a:t>Learn predicate-argument structure?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22846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Assume words (or phrases) </a:t>
            </a:r>
            <a:r>
              <a:rPr lang="en-US" i="1" dirty="0" smtClean="0"/>
              <a:t>w</a:t>
            </a:r>
            <a:r>
              <a:rPr lang="en-US" dirty="0" smtClean="0"/>
              <a:t> with path to </a:t>
            </a:r>
            <a:r>
              <a:rPr lang="en-US" i="1" dirty="0" smtClean="0"/>
              <a:t>p</a:t>
            </a:r>
            <a:r>
              <a:rPr lang="en-US" dirty="0" smtClean="0"/>
              <a:t> are FE</a:t>
            </a:r>
          </a:p>
          <a:p>
            <a:pPr lvl="1"/>
            <a:r>
              <a:rPr lang="en-US" dirty="0" smtClean="0"/>
              <a:t>Represent frame element by path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FrameNet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xtract all dependency paths b/t </a:t>
            </a:r>
            <a:r>
              <a:rPr lang="en-US" i="1" dirty="0" smtClean="0"/>
              <a:t>w</a:t>
            </a:r>
            <a:r>
              <a:rPr lang="en-US" dirty="0" smtClean="0"/>
              <a:t> &amp; </a:t>
            </a:r>
            <a:r>
              <a:rPr lang="en-US" i="1" dirty="0" smtClean="0"/>
              <a:t>p</a:t>
            </a:r>
          </a:p>
          <a:p>
            <a:pPr lvl="2"/>
            <a:r>
              <a:rPr lang="en-US" dirty="0" smtClean="0"/>
              <a:t>Label according to annotated semantic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745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583256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0225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00872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012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540876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4854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2"/>
            <a:r>
              <a:rPr lang="en-US" dirty="0" smtClean="0"/>
              <a:t>Adapt string kernel</a:t>
            </a:r>
          </a:p>
          <a:p>
            <a:pPr lvl="2"/>
            <a:r>
              <a:rPr lang="en-US" dirty="0" smtClean="0"/>
              <a:t>Weighted sum of common subsequences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03480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1189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2"/>
            <a:r>
              <a:rPr lang="en-US" dirty="0" smtClean="0"/>
              <a:t>Adapt string kernel</a:t>
            </a:r>
          </a:p>
          <a:p>
            <a:pPr lvl="2"/>
            <a:r>
              <a:rPr lang="en-US" dirty="0" smtClean="0"/>
              <a:t>Weighted sum of common subsequences</a:t>
            </a:r>
          </a:p>
          <a:p>
            <a:pPr lvl="4"/>
            <a:r>
              <a:rPr lang="en-US" dirty="0" smtClean="0"/>
              <a:t>Unigram and bigram sequences</a:t>
            </a:r>
          </a:p>
          <a:p>
            <a:pPr lvl="3"/>
            <a:r>
              <a:rPr lang="en-US" dirty="0" smtClean="0"/>
              <a:t>Weight: </a:t>
            </a:r>
            <a:r>
              <a:rPr lang="en-US" dirty="0" err="1" smtClean="0"/>
              <a:t>tf-idf</a:t>
            </a:r>
            <a:r>
              <a:rPr lang="en-US" dirty="0" smtClean="0"/>
              <a:t> like: association b/t role and dep. relation</a:t>
            </a:r>
          </a:p>
          <a:p>
            <a:pPr lvl="4"/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452720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25637"/>
              </p:ext>
            </p:extLst>
          </p:nvPr>
        </p:nvGraphicFramePr>
        <p:xfrm>
          <a:off x="1811402" y="4834348"/>
          <a:ext cx="3080030" cy="77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1727200" imgH="431800" progId="Equation.3">
                  <p:embed/>
                </p:oleObj>
              </mc:Choice>
              <mc:Fallback>
                <p:oleObj name="Equation" r:id="rId5" imgW="1727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1402" y="4834348"/>
                        <a:ext cx="3080030" cy="770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4922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811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" r="2273" b="39817"/>
          <a:stretch/>
        </p:blipFill>
        <p:spPr>
          <a:xfrm>
            <a:off x="329782" y="107576"/>
            <a:ext cx="8594725" cy="5427432"/>
          </a:xfrm>
        </p:spPr>
      </p:pic>
    </p:spTree>
    <p:extLst>
      <p:ext uri="{BB962C8B-B14F-4D97-AF65-F5344CB8AC3E}">
        <p14:creationId xmlns:p14="http://schemas.microsoft.com/office/powerpoint/2010/main" val="28222762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</p:txBody>
      </p:sp>
    </p:spTree>
    <p:extLst>
      <p:ext uri="{BB962C8B-B14F-4D97-AF65-F5344CB8AC3E}">
        <p14:creationId xmlns:p14="http://schemas.microsoft.com/office/powerpoint/2010/main" val="11569458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1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  <a:p>
            <a:pPr lvl="2"/>
            <a:r>
              <a:rPr lang="en-US" dirty="0" smtClean="0"/>
              <a:t>Different lexical choice, different dependency structure</a:t>
            </a:r>
          </a:p>
          <a:p>
            <a:pPr lvl="1"/>
            <a:r>
              <a:rPr lang="en-US" dirty="0" smtClean="0"/>
              <a:t>Learn predicate-argument structure?</a:t>
            </a:r>
          </a:p>
          <a:p>
            <a:pPr lvl="2"/>
            <a:r>
              <a:rPr lang="en-US" dirty="0" smtClean="0"/>
              <a:t>Different argument structure: Agent </a:t>
            </a:r>
            <a:r>
              <a:rPr lang="en-US" dirty="0" err="1" smtClean="0"/>
              <a:t>vs</a:t>
            </a:r>
            <a:r>
              <a:rPr lang="en-US" dirty="0" smtClean="0"/>
              <a:t> recipient,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9712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r>
              <a:rPr lang="en-US" dirty="0" smtClean="0"/>
              <a:t>‘Local’: could assign multiple words to the same role!</a:t>
            </a:r>
          </a:p>
          <a:p>
            <a:pPr lvl="1"/>
            <a:r>
              <a:rPr lang="en-US" dirty="0" smtClean="0"/>
              <a:t>Need global solution:</a:t>
            </a:r>
          </a:p>
        </p:txBody>
      </p:sp>
    </p:spTree>
    <p:extLst>
      <p:ext uri="{BB962C8B-B14F-4D97-AF65-F5344CB8AC3E}">
        <p14:creationId xmlns:p14="http://schemas.microsoft.com/office/powerpoint/2010/main" val="41525455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r>
              <a:rPr lang="en-US" dirty="0" smtClean="0"/>
              <a:t>‘Local’: could assign multiple words to the same role!</a:t>
            </a:r>
          </a:p>
          <a:p>
            <a:pPr lvl="1"/>
            <a:r>
              <a:rPr lang="en-US" dirty="0" smtClean="0"/>
              <a:t>Need global solution: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inimum weight bipartite </a:t>
            </a:r>
            <a:r>
              <a:rPr lang="en-US" dirty="0"/>
              <a:t>edge cover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Assign semantic role to each frame element</a:t>
            </a:r>
          </a:p>
          <a:p>
            <a:pPr lvl="3"/>
            <a:r>
              <a:rPr lang="en-US" dirty="0" smtClean="0"/>
              <a:t>FE can have multiple roles (soft labeling)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56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371"/>
          <a:stretch/>
        </p:blipFill>
        <p:spPr>
          <a:xfrm>
            <a:off x="438975" y="107576"/>
            <a:ext cx="8152576" cy="6750423"/>
          </a:xfrm>
        </p:spPr>
      </p:pic>
    </p:spTree>
    <p:extLst>
      <p:ext uri="{BB962C8B-B14F-4D97-AF65-F5344CB8AC3E}">
        <p14:creationId xmlns:p14="http://schemas.microsoft.com/office/powerpoint/2010/main" val="35093701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</p:txBody>
      </p:sp>
    </p:spTree>
    <p:extLst>
      <p:ext uri="{BB962C8B-B14F-4D97-AF65-F5344CB8AC3E}">
        <p14:creationId xmlns:p14="http://schemas.microsoft.com/office/powerpoint/2010/main" val="28727774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</a:t>
            </a:r>
          </a:p>
        </p:txBody>
      </p:sp>
    </p:spTree>
    <p:extLst>
      <p:ext uri="{BB962C8B-B14F-4D97-AF65-F5344CB8AC3E}">
        <p14:creationId xmlns:p14="http://schemas.microsoft.com/office/powerpoint/2010/main" val="10907322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</p:txBody>
      </p:sp>
    </p:spTree>
    <p:extLst>
      <p:ext uri="{BB962C8B-B14F-4D97-AF65-F5344CB8AC3E}">
        <p14:creationId xmlns:p14="http://schemas.microsoft.com/office/powerpoint/2010/main" val="32169040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  <a:p>
            <a:pPr lvl="2"/>
            <a:r>
              <a:rPr lang="en-US" dirty="0" smtClean="0"/>
              <a:t>Match if evoke frames in </a:t>
            </a:r>
            <a:r>
              <a:rPr lang="en-US" dirty="0" err="1" smtClean="0"/>
              <a:t>hypernym</a:t>
            </a:r>
            <a:r>
              <a:rPr lang="en-US" dirty="0" smtClean="0"/>
              <a:t>/hyponym relation</a:t>
            </a:r>
          </a:p>
          <a:p>
            <a:pPr lvl="3"/>
            <a:r>
              <a:rPr lang="en-US" dirty="0" smtClean="0"/>
              <a:t>Frame: </a:t>
            </a:r>
            <a:r>
              <a:rPr lang="en-US" dirty="0" err="1" smtClean="0"/>
              <a:t>inherits_from</a:t>
            </a:r>
            <a:r>
              <a:rPr lang="en-US" dirty="0" smtClean="0"/>
              <a:t> or </a:t>
            </a:r>
            <a:r>
              <a:rPr lang="en-US" dirty="0" err="1" smtClean="0"/>
              <a:t>is_inherited_by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196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  <a:p>
            <a:pPr lvl="2"/>
            <a:r>
              <a:rPr lang="en-US" dirty="0" smtClean="0"/>
              <a:t>Match if evoke frames in </a:t>
            </a:r>
            <a:r>
              <a:rPr lang="en-US" dirty="0" err="1" smtClean="0"/>
              <a:t>hypernym</a:t>
            </a:r>
            <a:r>
              <a:rPr lang="en-US" dirty="0" smtClean="0"/>
              <a:t>/hyponym relation</a:t>
            </a:r>
          </a:p>
          <a:p>
            <a:pPr lvl="3"/>
            <a:r>
              <a:rPr lang="en-US" dirty="0" smtClean="0"/>
              <a:t>Frame: </a:t>
            </a:r>
            <a:r>
              <a:rPr lang="en-US" dirty="0" err="1" smtClean="0"/>
              <a:t>inherits_from</a:t>
            </a:r>
            <a:r>
              <a:rPr lang="en-US" dirty="0" smtClean="0"/>
              <a:t> or </a:t>
            </a:r>
            <a:r>
              <a:rPr lang="en-US" dirty="0" err="1" smtClean="0"/>
              <a:t>is_inherited_by</a:t>
            </a:r>
            <a:endParaRPr lang="en-US" dirty="0" smtClean="0"/>
          </a:p>
          <a:p>
            <a:pPr lvl="1"/>
            <a:r>
              <a:rPr lang="en-US" dirty="0" smtClean="0"/>
              <a:t>SR assignment match (only if </a:t>
            </a:r>
            <a:r>
              <a:rPr lang="en-US" dirty="0" err="1" smtClean="0"/>
              <a:t>preds</a:t>
            </a:r>
            <a:r>
              <a:rPr lang="en-US" dirty="0" smtClean="0"/>
              <a:t> match)</a:t>
            </a:r>
          </a:p>
          <a:p>
            <a:pPr lvl="2"/>
            <a:r>
              <a:rPr lang="en-US" dirty="0" smtClean="0"/>
              <a:t>Sum of similarities of </a:t>
            </a:r>
            <a:r>
              <a:rPr lang="en-US" dirty="0" err="1" smtClean="0"/>
              <a:t>subgraphs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Subgraph</a:t>
            </a:r>
            <a:r>
              <a:rPr lang="en-US" dirty="0" smtClean="0"/>
              <a:t> is FE w and all connected SRs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875973"/>
              </p:ext>
            </p:extLst>
          </p:nvPr>
        </p:nvGraphicFramePr>
        <p:xfrm>
          <a:off x="1626713" y="5438085"/>
          <a:ext cx="5254151" cy="97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695700" imgH="685800" progId="Equation.3">
                  <p:embed/>
                </p:oleObj>
              </mc:Choice>
              <mc:Fallback>
                <p:oleObj name="Equation" r:id="rId3" imgW="36957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6713" y="5438085"/>
                        <a:ext cx="5254151" cy="974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2766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Syntax only baseline:</a:t>
            </a:r>
          </a:p>
          <a:p>
            <a:pPr lvl="1"/>
            <a:r>
              <a:rPr lang="en-US" dirty="0" smtClean="0"/>
              <a:t>Identify verbs, noun phrases, and expected answers</a:t>
            </a:r>
          </a:p>
          <a:p>
            <a:pPr lvl="1"/>
            <a:r>
              <a:rPr lang="en-US" dirty="0" smtClean="0"/>
              <a:t>Compute dependency paths b/t phrases</a:t>
            </a:r>
          </a:p>
          <a:p>
            <a:pPr lvl="2"/>
            <a:r>
              <a:rPr lang="en-US" dirty="0" smtClean="0"/>
              <a:t>Compare key phrase to expected answer phrase to</a:t>
            </a:r>
          </a:p>
          <a:p>
            <a:pPr lvl="2"/>
            <a:r>
              <a:rPr lang="en-US" dirty="0" smtClean="0"/>
              <a:t>Same key phrase and answer candidate</a:t>
            </a:r>
          </a:p>
          <a:p>
            <a:pPr lvl="2"/>
            <a:r>
              <a:rPr lang="en-US" dirty="0" smtClean="0"/>
              <a:t>Based on dynamic time warping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280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Syntax only baseline:</a:t>
            </a:r>
          </a:p>
          <a:p>
            <a:pPr lvl="1"/>
            <a:r>
              <a:rPr lang="en-US" dirty="0" smtClean="0"/>
              <a:t>Identify verbs, noun phrases, and expected answers</a:t>
            </a:r>
          </a:p>
          <a:p>
            <a:pPr lvl="1"/>
            <a:r>
              <a:rPr lang="en-US" dirty="0" smtClean="0"/>
              <a:t>Compute dependency paths b/t phrases</a:t>
            </a:r>
          </a:p>
          <a:p>
            <a:pPr lvl="2"/>
            <a:r>
              <a:rPr lang="en-US" dirty="0" smtClean="0"/>
              <a:t>Compare key phrase to expected answer phrase to</a:t>
            </a:r>
          </a:p>
          <a:p>
            <a:pPr lvl="2"/>
            <a:r>
              <a:rPr lang="en-US" dirty="0" smtClean="0"/>
              <a:t>Same key phrase and answer candidate</a:t>
            </a:r>
          </a:p>
          <a:p>
            <a:pPr lvl="2"/>
            <a:r>
              <a:rPr lang="en-US" dirty="0" smtClean="0"/>
              <a:t>Based on dynamic time warping approach</a:t>
            </a:r>
          </a:p>
          <a:p>
            <a:r>
              <a:rPr lang="en-US" dirty="0" smtClean="0"/>
              <a:t>Shallow semantics baseline: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Shalmaneser</a:t>
            </a:r>
            <a:r>
              <a:rPr lang="en-US" dirty="0" smtClean="0"/>
              <a:t> to parse questions and answer 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2"/>
            <a:r>
              <a:rPr lang="en-US" dirty="0" smtClean="0"/>
              <a:t>Assigns semantic roles, trained on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If frames match, check phrases with same role as EAP</a:t>
            </a:r>
          </a:p>
          <a:p>
            <a:pPr lvl="2"/>
            <a:r>
              <a:rPr lang="en-US" dirty="0" smtClean="0"/>
              <a:t>Rank by word overlap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0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</p:txBody>
      </p:sp>
    </p:spTree>
    <p:extLst>
      <p:ext uri="{BB962C8B-B14F-4D97-AF65-F5344CB8AC3E}">
        <p14:creationId xmlns:p14="http://schemas.microsoft.com/office/powerpoint/2010/main" val="27481850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How does incompleteness of </a:t>
            </a:r>
            <a:r>
              <a:rPr lang="en-US" dirty="0" err="1" smtClean="0"/>
              <a:t>FrameNet</a:t>
            </a:r>
            <a:r>
              <a:rPr lang="en-US" dirty="0" smtClean="0"/>
              <a:t> affect utility for QA systems?</a:t>
            </a:r>
          </a:p>
          <a:p>
            <a:pPr lvl="1"/>
            <a:r>
              <a:rPr lang="en-US" dirty="0" smtClean="0"/>
              <a:t>Are there questions for which there is no frame or no annotated sentence data?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5304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How does incompleteness of </a:t>
            </a:r>
            <a:r>
              <a:rPr lang="en-US" dirty="0" err="1" smtClean="0"/>
              <a:t>FrameNet</a:t>
            </a:r>
            <a:r>
              <a:rPr lang="en-US" dirty="0" smtClean="0"/>
              <a:t> affect utility for QA systems?</a:t>
            </a:r>
          </a:p>
          <a:p>
            <a:pPr lvl="1"/>
            <a:r>
              <a:rPr lang="en-US" dirty="0" smtClean="0"/>
              <a:t>Are there questions for which there is no frame or no annotated sentence data?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Q2: Are questions amenable to </a:t>
            </a:r>
            <a:r>
              <a:rPr lang="en-US" dirty="0" err="1" smtClean="0"/>
              <a:t>FrameNet</a:t>
            </a:r>
            <a:r>
              <a:rPr lang="en-US" dirty="0" smtClean="0"/>
              <a:t> analysis?</a:t>
            </a:r>
          </a:p>
          <a:p>
            <a:pPr lvl="1"/>
            <a:r>
              <a:rPr lang="en-US" dirty="0" smtClean="0"/>
              <a:t>Do questions and their answers evoke the same frame? The same roles?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37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484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r>
              <a:rPr lang="en-US" dirty="0" err="1" smtClean="0"/>
              <a:t>NoAnnot</a:t>
            </a:r>
            <a:r>
              <a:rPr lang="en-US" dirty="0" smtClean="0"/>
              <a:t>: No sentences annotated for </a:t>
            </a:r>
            <a:r>
              <a:rPr lang="en-US" dirty="0" err="1" smtClean="0"/>
              <a:t>pred</a:t>
            </a:r>
            <a:r>
              <a:rPr lang="en-US" dirty="0" smtClean="0"/>
              <a:t>: win, hit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081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r>
              <a:rPr lang="en-US" dirty="0" err="1" smtClean="0"/>
              <a:t>NoAnnot</a:t>
            </a:r>
            <a:r>
              <a:rPr lang="en-US" dirty="0" smtClean="0"/>
              <a:t>: No sentences annotated for </a:t>
            </a:r>
            <a:r>
              <a:rPr lang="en-US" dirty="0" err="1" smtClean="0"/>
              <a:t>pred</a:t>
            </a:r>
            <a:r>
              <a:rPr lang="en-US" dirty="0" smtClean="0"/>
              <a:t>: win, hit</a:t>
            </a:r>
          </a:p>
          <a:p>
            <a:r>
              <a:rPr lang="en-US" dirty="0" err="1" smtClean="0"/>
              <a:t>NoMatch</a:t>
            </a:r>
            <a:r>
              <a:rPr lang="en-US" dirty="0" smtClean="0"/>
              <a:t>: Frame mismatch b/t  Q &amp; 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696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8352" cy="4343400"/>
          </a:xfrm>
        </p:spPr>
        <p:txBody>
          <a:bodyPr/>
          <a:lstStyle/>
          <a:p>
            <a:r>
              <a:rPr lang="en-US" dirty="0" smtClean="0"/>
              <a:t>Analysis on Q&amp;A pairs with frames, annotation, match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Good results, but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25" y="2219803"/>
            <a:ext cx="6374103" cy="165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5396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8352" cy="4343400"/>
          </a:xfrm>
        </p:spPr>
        <p:txBody>
          <a:bodyPr/>
          <a:lstStyle/>
          <a:p>
            <a:r>
              <a:rPr lang="en-US" dirty="0" smtClean="0"/>
              <a:t>Analysis on Q&amp;A pairs with frames, annotation, match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Good results, but</a:t>
            </a:r>
          </a:p>
          <a:p>
            <a:pPr lvl="1"/>
            <a:r>
              <a:rPr lang="en-US" dirty="0" smtClean="0"/>
              <a:t>Over-optimistic</a:t>
            </a:r>
          </a:p>
          <a:p>
            <a:pPr lvl="2"/>
            <a:r>
              <a:rPr lang="en-US" dirty="0" err="1" smtClean="0"/>
              <a:t>SemParse</a:t>
            </a:r>
            <a:r>
              <a:rPr lang="en-US" dirty="0" smtClean="0"/>
              <a:t> still has coverage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25" y="2219803"/>
            <a:ext cx="6374103" cy="165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345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</p:txBody>
      </p:sp>
    </p:spTree>
    <p:extLst>
      <p:ext uri="{BB962C8B-B14F-4D97-AF65-F5344CB8AC3E}">
        <p14:creationId xmlns:p14="http://schemas.microsoft.com/office/powerpoint/2010/main" val="20119336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  <a:p>
            <a:pPr lvl="1"/>
            <a:r>
              <a:rPr lang="en-US" dirty="0" smtClean="0"/>
              <a:t>If no answer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827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  <a:p>
            <a:pPr lvl="1"/>
            <a:r>
              <a:rPr lang="en-US" dirty="0" smtClean="0"/>
              <a:t>If no answer found, back off to syntax based approach</a:t>
            </a:r>
          </a:p>
          <a:p>
            <a:r>
              <a:rPr lang="en-US" dirty="0" smtClean="0"/>
              <a:t>Soft match best:  semantic parsing too brittle, Q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259" y="4303383"/>
            <a:ext cx="6502607" cy="17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8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  <a:p>
            <a:pPr lvl="1"/>
            <a:r>
              <a:rPr lang="en-US" dirty="0" smtClean="0"/>
              <a:t>Semantic roles:</a:t>
            </a:r>
          </a:p>
          <a:p>
            <a:pPr lvl="2"/>
            <a:r>
              <a:rPr lang="en-US" dirty="0" smtClean="0"/>
              <a:t>Buyer, Goods, Seller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514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and QA:</a:t>
            </a:r>
          </a:p>
          <a:p>
            <a:pPr lvl="1"/>
            <a:r>
              <a:rPr lang="en-US" dirty="0" err="1" smtClean="0"/>
              <a:t>FrameNet</a:t>
            </a:r>
            <a:r>
              <a:rPr lang="en-US" dirty="0" smtClean="0"/>
              <a:t> still limited (coverage/annotations)</a:t>
            </a:r>
          </a:p>
          <a:p>
            <a:pPr lvl="1"/>
            <a:r>
              <a:rPr lang="en-US" dirty="0" smtClean="0"/>
              <a:t>Bigger problem is lack of alignment b/t Q &amp; A frames</a:t>
            </a:r>
          </a:p>
          <a:p>
            <a:r>
              <a:rPr lang="en-US" dirty="0" smtClean="0"/>
              <a:t>Even if limited,</a:t>
            </a:r>
          </a:p>
          <a:p>
            <a:pPr lvl="1"/>
            <a:r>
              <a:rPr lang="en-US" dirty="0" smtClean="0"/>
              <a:t>Substantially improves where applicable</a:t>
            </a:r>
          </a:p>
          <a:p>
            <a:pPr lvl="1"/>
            <a:r>
              <a:rPr lang="en-US" dirty="0" smtClean="0"/>
              <a:t>Useful in conjunction with other QA strategies</a:t>
            </a:r>
          </a:p>
          <a:p>
            <a:pPr lvl="1"/>
            <a:r>
              <a:rPr lang="en-US" dirty="0" smtClean="0"/>
              <a:t>Soft role assignment, matching key to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869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</p:txBody>
      </p:sp>
    </p:spTree>
    <p:extLst>
      <p:ext uri="{BB962C8B-B14F-4D97-AF65-F5344CB8AC3E}">
        <p14:creationId xmlns:p14="http://schemas.microsoft.com/office/powerpoint/2010/main" val="15005743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28804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4522653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rock</a:t>
            </a:r>
            <a:r>
              <a:rPr lang="en-US" baseline="-25000" dirty="0" err="1" smtClean="0"/>
              <a:t>INSTRUMENT</a:t>
            </a:r>
            <a:r>
              <a:rPr lang="en-US" baseline="-25000" dirty="0" smtClean="0"/>
              <a:t> </a:t>
            </a:r>
            <a:r>
              <a:rPr lang="en-US" dirty="0" smtClean="0"/>
              <a:t>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7791834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rock</a:t>
            </a:r>
            <a:r>
              <a:rPr lang="en-US" baseline="-25000" dirty="0" err="1" smtClean="0"/>
              <a:t>INSTRUMENT</a:t>
            </a:r>
            <a:r>
              <a:rPr lang="en-US" baseline="-25000" dirty="0" smtClean="0"/>
              <a:t> </a:t>
            </a:r>
            <a:r>
              <a:rPr lang="en-US" dirty="0" smtClean="0"/>
              <a:t>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r>
              <a:rPr lang="en-US" dirty="0" smtClean="0"/>
              <a:t> was broken by </a:t>
            </a:r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748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</p:txBody>
      </p:sp>
    </p:spTree>
    <p:extLst>
      <p:ext uri="{BB962C8B-B14F-4D97-AF65-F5344CB8AC3E}">
        <p14:creationId xmlns:p14="http://schemas.microsoft.com/office/powerpoint/2010/main" val="6676833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34885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</p:txBody>
      </p:sp>
    </p:spTree>
    <p:extLst>
      <p:ext uri="{BB962C8B-B14F-4D97-AF65-F5344CB8AC3E}">
        <p14:creationId xmlns:p14="http://schemas.microsoft.com/office/powerpoint/2010/main" val="3783757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40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  <a:p>
            <a:pPr lvl="1"/>
            <a:r>
              <a:rPr lang="en-US" dirty="0" smtClean="0"/>
              <a:t>Semantic roles:</a:t>
            </a:r>
          </a:p>
          <a:p>
            <a:pPr lvl="2"/>
            <a:r>
              <a:rPr lang="en-US" dirty="0" smtClean="0"/>
              <a:t>Buyer, Goods, Seller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Examples of surface forms:</a:t>
            </a:r>
          </a:p>
          <a:p>
            <a:pPr lvl="2"/>
            <a:r>
              <a:rPr lang="en-US" b="1" dirty="0"/>
              <a:t>[Lee]</a:t>
            </a:r>
            <a:r>
              <a:rPr lang="en-US" dirty="0"/>
              <a:t>Seller </a:t>
            </a:r>
            <a:r>
              <a:rPr lang="en-US" b="1" dirty="0"/>
              <a:t>sold a textbook [</a:t>
            </a:r>
            <a:r>
              <a:rPr lang="en-US" b="1" dirty="0" smtClean="0"/>
              <a:t>to Abby</a:t>
            </a:r>
            <a:r>
              <a:rPr lang="en-US" b="1" dirty="0"/>
              <a:t>]</a:t>
            </a:r>
            <a:r>
              <a:rPr lang="en-US" dirty="0" smtClean="0"/>
              <a:t>Buyer</a:t>
            </a:r>
            <a:endParaRPr lang="en-US" dirty="0"/>
          </a:p>
          <a:p>
            <a:pPr lvl="2"/>
            <a:r>
              <a:rPr lang="en-US" b="1" dirty="0"/>
              <a:t>[Kim]</a:t>
            </a:r>
            <a:r>
              <a:rPr lang="en-US" dirty="0"/>
              <a:t>Seller </a:t>
            </a:r>
            <a:r>
              <a:rPr lang="en-US" b="1" dirty="0"/>
              <a:t>sold [the sweater]</a:t>
            </a:r>
            <a:r>
              <a:rPr lang="en-US" dirty="0" smtClean="0"/>
              <a:t>Goods</a:t>
            </a:r>
          </a:p>
          <a:p>
            <a:pPr lvl="2"/>
            <a:r>
              <a:rPr lang="en-US" b="1" dirty="0"/>
              <a:t>[Abby]</a:t>
            </a:r>
            <a:r>
              <a:rPr lang="en-US" dirty="0"/>
              <a:t>Seller </a:t>
            </a:r>
            <a:r>
              <a:rPr lang="en-US" b="1" dirty="0"/>
              <a:t>sold [the car]</a:t>
            </a:r>
            <a:r>
              <a:rPr lang="en-US" dirty="0"/>
              <a:t>Goods </a:t>
            </a:r>
            <a:r>
              <a:rPr lang="en-US" b="1" dirty="0"/>
              <a:t>[</a:t>
            </a:r>
            <a:r>
              <a:rPr lang="en-US" b="1" dirty="0" smtClean="0"/>
              <a:t>for cash</a:t>
            </a:r>
            <a:r>
              <a:rPr lang="en-US" b="1" dirty="0"/>
              <a:t>]</a:t>
            </a:r>
            <a:r>
              <a:rPr lang="en-US" dirty="0"/>
              <a:t>Means</a:t>
            </a:r>
            <a:r>
              <a:rPr lang="en-US" b="1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83627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dirty="0" smtClean="0"/>
              <a:t> gave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r>
              <a:rPr lang="en-US" dirty="0" smtClean="0"/>
              <a:t>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1583458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</a:t>
            </a:r>
            <a:r>
              <a:rPr lang="en-US" smtClean="0"/>
              <a:t>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dirty="0" smtClean="0"/>
              <a:t> gave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r>
              <a:rPr lang="en-US" dirty="0" smtClean="0"/>
              <a:t>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1"/>
            <a:r>
              <a:rPr lang="en-US" dirty="0" smtClean="0"/>
              <a:t>Group verbs into classes based on shared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3094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Roles</a:t>
            </a:r>
            <a:endParaRPr lang="en-US" dirty="0"/>
          </a:p>
        </p:txBody>
      </p:sp>
      <p:pic>
        <p:nvPicPr>
          <p:cNvPr id="4" name="fig 19.6.jpg" descr="fig 1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9274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</p:txBody>
      </p:sp>
    </p:spTree>
    <p:extLst>
      <p:ext uri="{BB962C8B-B14F-4D97-AF65-F5344CB8AC3E}">
        <p14:creationId xmlns:p14="http://schemas.microsoft.com/office/powerpoint/2010/main" val="65963700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3609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391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Generalized semantic roles: PROTO-AGENT/PROTO-PATIENT</a:t>
            </a:r>
          </a:p>
          <a:p>
            <a:pPr lvl="2"/>
            <a:r>
              <a:rPr lang="en-US" dirty="0" smtClean="0"/>
              <a:t>Defined heuristically: </a:t>
            </a:r>
            <a:r>
              <a:rPr lang="en-US" dirty="0" err="1" smtClean="0"/>
              <a:t>PropBank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92100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Generalized semantic roles: PROTO-AGENT/PROTO-PATIENT</a:t>
            </a:r>
          </a:p>
          <a:p>
            <a:pPr lvl="2"/>
            <a:r>
              <a:rPr lang="en-US" dirty="0" smtClean="0"/>
              <a:t>Defined heuristically: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Define roles specific to verbs/nouns: </a:t>
            </a:r>
            <a:r>
              <a:rPr lang="en-US" dirty="0" err="1" smtClean="0"/>
              <a:t>FrameNet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131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</p:txBody>
      </p:sp>
    </p:spTree>
    <p:extLst>
      <p:ext uri="{BB962C8B-B14F-4D97-AF65-F5344CB8AC3E}">
        <p14:creationId xmlns:p14="http://schemas.microsoft.com/office/powerpoint/2010/main" val="325876508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291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1074</TotalTime>
  <Words>3704</Words>
  <Application>Microsoft Macintosh PowerPoint</Application>
  <PresentationFormat>On-screen Show (4:3)</PresentationFormat>
  <Paragraphs>714</Paragraphs>
  <Slides>103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103</vt:i4>
      </vt:variant>
    </vt:vector>
  </HeadingPairs>
  <TitlesOfParts>
    <vt:vector size="106" baseType="lpstr">
      <vt:lpstr>Breeze</vt:lpstr>
      <vt:lpstr>Microsoft Equation</vt:lpstr>
      <vt:lpstr>Equation</vt:lpstr>
      <vt:lpstr>Answer Extraction: Semantics</vt:lpstr>
      <vt:lpstr>Semantic Structure-based Answer Extraction </vt:lpstr>
      <vt:lpstr>Semantic Structure-based Answer Extraction </vt:lpstr>
      <vt:lpstr>Semantic Structure-based Answer Extraction </vt:lpstr>
      <vt:lpstr>Semantic Structure-based Answer Extraction </vt:lpstr>
      <vt:lpstr>Semantic Structure-based Answer Extraction </vt:lpstr>
      <vt:lpstr>Semantic Similarity</vt:lpstr>
      <vt:lpstr>Semantic Similarity</vt:lpstr>
      <vt:lpstr>Semantic Similarity</vt:lpstr>
      <vt:lpstr>Semantic Roles &amp; QA</vt:lpstr>
      <vt:lpstr>Semantic Roles &amp; QA</vt:lpstr>
      <vt:lpstr>Frames</vt:lpstr>
      <vt:lpstr>Frames</vt:lpstr>
      <vt:lpstr>Frames</vt:lpstr>
      <vt:lpstr>FrameNet</vt:lpstr>
      <vt:lpstr>FrameNet</vt:lpstr>
      <vt:lpstr>FrameNet</vt:lpstr>
      <vt:lpstr>FrameNet</vt:lpstr>
      <vt:lpstr>FrameNet</vt:lpstr>
      <vt:lpstr>FrameNet</vt:lpstr>
      <vt:lpstr>PowerPoint Presentation</vt:lpstr>
      <vt:lpstr>Bridging Surface Gaps in QA</vt:lpstr>
      <vt:lpstr>Bridging Surface Gaps in QA</vt:lpstr>
      <vt:lpstr>Semantic Roles in QA</vt:lpstr>
      <vt:lpstr>Semantic Roles in QA</vt:lpstr>
      <vt:lpstr>Semantic Roles in QA</vt:lpstr>
      <vt:lpstr>Approach</vt:lpstr>
      <vt:lpstr>Approach</vt:lpstr>
      <vt:lpstr>Approach</vt:lpstr>
      <vt:lpstr>Approach (cont’d)</vt:lpstr>
      <vt:lpstr>Approach (cont’d)</vt:lpstr>
      <vt:lpstr>Approach (cont’d)</vt:lpstr>
      <vt:lpstr>Semantic Matching</vt:lpstr>
      <vt:lpstr>Semantic Matching</vt:lpstr>
      <vt:lpstr>Semantic Matching</vt:lpstr>
      <vt:lpstr>Semantic Structure Generation Basis</vt:lpstr>
      <vt:lpstr>Semantic Structure Generation Basis</vt:lpstr>
      <vt:lpstr>Semantic Structure Generation Basis</vt:lpstr>
      <vt:lpstr>Predicate Identification</vt:lpstr>
      <vt:lpstr>Predicate Identification</vt:lpstr>
      <vt:lpstr>Predicate Identification</vt:lpstr>
      <vt:lpstr>Predicate Identification</vt:lpstr>
      <vt:lpstr>Predicate Identification</vt:lpstr>
      <vt:lpstr>Predicate Identification</vt:lpstr>
      <vt:lpstr>Predicate ID Example</vt:lpstr>
      <vt:lpstr>Predicate ID Example</vt:lpstr>
      <vt:lpstr>Predicate ID Example</vt:lpstr>
      <vt:lpstr>Semantic Role Assignment</vt:lpstr>
      <vt:lpstr>Semantic Role Assignment</vt:lpstr>
      <vt:lpstr>Semantic Role Assignment</vt:lpstr>
      <vt:lpstr>Computing Path Compatibility</vt:lpstr>
      <vt:lpstr>Computing Path Compatibility</vt:lpstr>
      <vt:lpstr>Computing Path Compatibility</vt:lpstr>
      <vt:lpstr>Computing Path Compatibility</vt:lpstr>
      <vt:lpstr>Computing Path Compatibility</vt:lpstr>
      <vt:lpstr>Assigning Semantic Roles</vt:lpstr>
      <vt:lpstr>PowerPoint Presentation</vt:lpstr>
      <vt:lpstr>Assigning Semantic Roles</vt:lpstr>
      <vt:lpstr>Assigning Semantic Roles</vt:lpstr>
      <vt:lpstr>Assigning Semantic Roles</vt:lpstr>
      <vt:lpstr>Assigning Semantic Roles</vt:lpstr>
      <vt:lpstr>PowerPoint Presentation</vt:lpstr>
      <vt:lpstr>Semantic Structure Matching</vt:lpstr>
      <vt:lpstr>Semantic Structure Matching</vt:lpstr>
      <vt:lpstr>Semantic Structure Matching</vt:lpstr>
      <vt:lpstr>Semantic Structure Matching</vt:lpstr>
      <vt:lpstr>Semantic Structure Matching</vt:lpstr>
      <vt:lpstr>Comparisons</vt:lpstr>
      <vt:lpstr>Comparisons</vt:lpstr>
      <vt:lpstr>Evaluation</vt:lpstr>
      <vt:lpstr>Evaluation</vt:lpstr>
      <vt:lpstr>FrameNet Applicability</vt:lpstr>
      <vt:lpstr>FrameNet Applicability</vt:lpstr>
      <vt:lpstr>FrameNet Applicability</vt:lpstr>
      <vt:lpstr>FrameNet Utility</vt:lpstr>
      <vt:lpstr>FrameNet Utility</vt:lpstr>
      <vt:lpstr>FrameNet Utility (II)</vt:lpstr>
      <vt:lpstr>FrameNet Utility (II)</vt:lpstr>
      <vt:lpstr>FrameNet Utility (II)</vt:lpstr>
      <vt:lpstr>Summary</vt:lpstr>
      <vt:lpstr>Thematic Roles</vt:lpstr>
      <vt:lpstr>Thematic Roles</vt:lpstr>
      <vt:lpstr>Thematic Roles</vt:lpstr>
      <vt:lpstr>Thematic Roles</vt:lpstr>
      <vt:lpstr>Thematic Roles</vt:lpstr>
      <vt:lpstr>Thematic Roles </vt:lpstr>
      <vt:lpstr>Thematic Roles </vt:lpstr>
      <vt:lpstr>Thematic Roles </vt:lpstr>
      <vt:lpstr>Thematic Roles </vt:lpstr>
      <vt:lpstr>Thematic Roles </vt:lpstr>
      <vt:lpstr>Thematic Roles </vt:lpstr>
      <vt:lpstr>Canonical Roles</vt:lpstr>
      <vt:lpstr>Thematic Role Issues</vt:lpstr>
      <vt:lpstr>Thematic Role Issues</vt:lpstr>
      <vt:lpstr>Thematic Role Issues</vt:lpstr>
      <vt:lpstr>Thematic Role Issues</vt:lpstr>
      <vt:lpstr>Thematic Role Issues</vt:lpstr>
      <vt:lpstr>PropBank</vt:lpstr>
      <vt:lpstr>PropBank</vt:lpstr>
      <vt:lpstr>PropBank</vt:lpstr>
      <vt:lpstr>PropBank</vt:lpstr>
      <vt:lpstr>PropBank</vt:lpstr>
      <vt:lpstr>PropBank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</cp:revision>
  <dcterms:created xsi:type="dcterms:W3CDTF">2013-05-23T01:55:58Z</dcterms:created>
  <dcterms:modified xsi:type="dcterms:W3CDTF">2013-05-23T19:50:57Z</dcterms:modified>
</cp:coreProperties>
</file>