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7" r:id="rId4"/>
    <p:sldId id="258" r:id="rId5"/>
    <p:sldId id="259" r:id="rId6"/>
    <p:sldId id="343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344" r:id="rId30"/>
    <p:sldId id="282" r:id="rId31"/>
    <p:sldId id="283" r:id="rId32"/>
    <p:sldId id="285" r:id="rId33"/>
    <p:sldId id="300" r:id="rId34"/>
    <p:sldId id="286" r:id="rId35"/>
    <p:sldId id="301" r:id="rId36"/>
    <p:sldId id="302" r:id="rId37"/>
    <p:sldId id="303" r:id="rId38"/>
    <p:sldId id="287" r:id="rId39"/>
    <p:sldId id="304" r:id="rId40"/>
    <p:sldId id="305" r:id="rId41"/>
    <p:sldId id="306" r:id="rId42"/>
    <p:sldId id="307" r:id="rId43"/>
    <p:sldId id="308" r:id="rId44"/>
    <p:sldId id="288" r:id="rId45"/>
    <p:sldId id="309" r:id="rId46"/>
    <p:sldId id="310" r:id="rId47"/>
    <p:sldId id="311" r:id="rId48"/>
    <p:sldId id="289" r:id="rId49"/>
    <p:sldId id="312" r:id="rId50"/>
    <p:sldId id="313" r:id="rId51"/>
    <p:sldId id="314" r:id="rId52"/>
    <p:sldId id="290" r:id="rId53"/>
    <p:sldId id="291" r:id="rId54"/>
    <p:sldId id="315" r:id="rId55"/>
    <p:sldId id="316" r:id="rId56"/>
    <p:sldId id="317" r:id="rId57"/>
    <p:sldId id="318" r:id="rId58"/>
    <p:sldId id="319" r:id="rId59"/>
    <p:sldId id="320" r:id="rId60"/>
    <p:sldId id="292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293" r:id="rId69"/>
    <p:sldId id="328" r:id="rId70"/>
    <p:sldId id="329" r:id="rId71"/>
    <p:sldId id="330" r:id="rId72"/>
    <p:sldId id="294" r:id="rId73"/>
    <p:sldId id="331" r:id="rId74"/>
    <p:sldId id="332" r:id="rId75"/>
    <p:sldId id="333" r:id="rId76"/>
    <p:sldId id="295" r:id="rId77"/>
    <p:sldId id="334" r:id="rId78"/>
    <p:sldId id="296" r:id="rId79"/>
    <p:sldId id="335" r:id="rId80"/>
    <p:sldId id="336" r:id="rId81"/>
    <p:sldId id="337" r:id="rId82"/>
    <p:sldId id="339" r:id="rId83"/>
    <p:sldId id="338" r:id="rId84"/>
    <p:sldId id="297" r:id="rId85"/>
    <p:sldId id="340" r:id="rId86"/>
    <p:sldId id="298" r:id="rId87"/>
    <p:sldId id="342" r:id="rId88"/>
    <p:sldId id="341" r:id="rId89"/>
    <p:sldId id="299" r:id="rId9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printerSettings" Target="printerSettings/printerSettings1.bin"/><Relationship Id="rId92" Type="http://schemas.openxmlformats.org/officeDocument/2006/relationships/presProps" Target="presProps.xml"/><Relationship Id="rId93" Type="http://schemas.openxmlformats.org/officeDocument/2006/relationships/viewProps" Target="viewProps.xml"/><Relationship Id="rId94" Type="http://schemas.openxmlformats.org/officeDocument/2006/relationships/theme" Target="theme/theme1.xml"/><Relationship Id="rId95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Beyond TREC-QA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May 28,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35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QA Systems for 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TREC QA somewhat similar to Jeopardy!</a:t>
            </a:r>
          </a:p>
          <a:p>
            <a:r>
              <a:rPr lang="en-US" dirty="0" smtClean="0"/>
              <a:t>Possible approach: extend existing QA systems</a:t>
            </a:r>
          </a:p>
          <a:p>
            <a:pPr lvl="1"/>
            <a:r>
              <a:rPr lang="en-US" dirty="0" smtClean="0"/>
              <a:t>IBM’s PIQUANT:</a:t>
            </a:r>
          </a:p>
          <a:p>
            <a:pPr lvl="2"/>
            <a:r>
              <a:rPr lang="en-US" dirty="0" smtClean="0"/>
              <a:t>Closed document set QA, in top 3 at TREC: 30+%</a:t>
            </a:r>
          </a:p>
          <a:p>
            <a:pPr lvl="1"/>
            <a:r>
              <a:rPr lang="en-US" dirty="0" smtClean="0"/>
              <a:t>CMU’s </a:t>
            </a:r>
            <a:r>
              <a:rPr lang="en-US" dirty="0" err="1" smtClean="0"/>
              <a:t>OpenEphyra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Web evidence-based system: 45% on TREC2002</a:t>
            </a:r>
          </a:p>
          <a:p>
            <a:r>
              <a:rPr lang="en-US" dirty="0" smtClean="0"/>
              <a:t>Applied to 500 random Jeopardy questions</a:t>
            </a:r>
          </a:p>
          <a:p>
            <a:pPr lvl="1"/>
            <a:r>
              <a:rPr lang="en-US" dirty="0" smtClean="0"/>
              <a:t>Both systems under 15% overall</a:t>
            </a:r>
          </a:p>
          <a:p>
            <a:pPr lvl="2"/>
            <a:r>
              <a:rPr lang="en-US" dirty="0" smtClean="0"/>
              <a:t>PIQUANT ~45% when ‘highly confident’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73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DeepQA</a:t>
            </a:r>
            <a:r>
              <a:rPr lang="en-US" dirty="0" smtClean="0"/>
              <a:t> Design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/>
          <a:lstStyle/>
          <a:p>
            <a:r>
              <a:rPr lang="en-US" dirty="0" smtClean="0"/>
              <a:t>Massive parallelism</a:t>
            </a:r>
          </a:p>
          <a:p>
            <a:pPr lvl="1"/>
            <a:r>
              <a:rPr lang="en-US" dirty="0" smtClean="0"/>
              <a:t>Consider multiple paths and hypotheses</a:t>
            </a:r>
          </a:p>
        </p:txBody>
      </p:sp>
    </p:spTree>
    <p:extLst>
      <p:ext uri="{BB962C8B-B14F-4D97-AF65-F5344CB8AC3E}">
        <p14:creationId xmlns:p14="http://schemas.microsoft.com/office/powerpoint/2010/main" val="680898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DeepQA</a:t>
            </a:r>
            <a:r>
              <a:rPr lang="en-US" dirty="0" smtClean="0"/>
              <a:t> Design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/>
          <a:lstStyle/>
          <a:p>
            <a:r>
              <a:rPr lang="en-US" dirty="0" smtClean="0"/>
              <a:t>Massive parallelism</a:t>
            </a:r>
          </a:p>
          <a:p>
            <a:pPr lvl="1"/>
            <a:r>
              <a:rPr lang="en-US" dirty="0" smtClean="0"/>
              <a:t>Consider multiple paths and hypotheses</a:t>
            </a:r>
          </a:p>
          <a:p>
            <a:r>
              <a:rPr lang="en-US" dirty="0" smtClean="0"/>
              <a:t>Combine experts</a:t>
            </a:r>
          </a:p>
          <a:p>
            <a:pPr lvl="1"/>
            <a:r>
              <a:rPr lang="en-US" dirty="0" smtClean="0"/>
              <a:t>Integrate diverse analysis components</a:t>
            </a:r>
          </a:p>
        </p:txBody>
      </p:sp>
    </p:spTree>
    <p:extLst>
      <p:ext uri="{BB962C8B-B14F-4D97-AF65-F5344CB8AC3E}">
        <p14:creationId xmlns:p14="http://schemas.microsoft.com/office/powerpoint/2010/main" val="3392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DeepQA</a:t>
            </a:r>
            <a:r>
              <a:rPr lang="en-US" dirty="0" smtClean="0"/>
              <a:t> Design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/>
          <a:lstStyle/>
          <a:p>
            <a:r>
              <a:rPr lang="en-US" dirty="0" smtClean="0"/>
              <a:t>Massive parallelism</a:t>
            </a:r>
          </a:p>
          <a:p>
            <a:pPr lvl="1"/>
            <a:r>
              <a:rPr lang="en-US" dirty="0" smtClean="0"/>
              <a:t>Consider multiple paths and hypotheses</a:t>
            </a:r>
          </a:p>
          <a:p>
            <a:r>
              <a:rPr lang="en-US" dirty="0" smtClean="0"/>
              <a:t>Combine experts</a:t>
            </a:r>
          </a:p>
          <a:p>
            <a:pPr lvl="1"/>
            <a:r>
              <a:rPr lang="en-US" dirty="0" smtClean="0"/>
              <a:t>Integrate diverse analysis components</a:t>
            </a:r>
          </a:p>
          <a:p>
            <a:r>
              <a:rPr lang="en-US" dirty="0" smtClean="0"/>
              <a:t>Confidence estimation:</a:t>
            </a:r>
          </a:p>
          <a:p>
            <a:pPr lvl="1"/>
            <a:r>
              <a:rPr lang="en-US" dirty="0" smtClean="0"/>
              <a:t>All components estimate confidence; learn to combine</a:t>
            </a:r>
          </a:p>
        </p:txBody>
      </p:sp>
    </p:spTree>
    <p:extLst>
      <p:ext uri="{BB962C8B-B14F-4D97-AF65-F5344CB8AC3E}">
        <p14:creationId xmlns:p14="http://schemas.microsoft.com/office/powerpoint/2010/main" val="4256396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DeepQA</a:t>
            </a:r>
            <a:r>
              <a:rPr lang="en-US" dirty="0" smtClean="0"/>
              <a:t> Design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/>
          <a:lstStyle/>
          <a:p>
            <a:r>
              <a:rPr lang="en-US" dirty="0" smtClean="0"/>
              <a:t>Massive parallelism</a:t>
            </a:r>
          </a:p>
          <a:p>
            <a:pPr lvl="1"/>
            <a:r>
              <a:rPr lang="en-US" dirty="0" smtClean="0"/>
              <a:t>Consider multiple paths and hypotheses</a:t>
            </a:r>
          </a:p>
          <a:p>
            <a:r>
              <a:rPr lang="en-US" dirty="0" smtClean="0"/>
              <a:t>Combine experts</a:t>
            </a:r>
          </a:p>
          <a:p>
            <a:pPr lvl="1"/>
            <a:r>
              <a:rPr lang="en-US" dirty="0" smtClean="0"/>
              <a:t>Integrate diverse analysis components</a:t>
            </a:r>
          </a:p>
          <a:p>
            <a:r>
              <a:rPr lang="en-US" dirty="0" smtClean="0"/>
              <a:t>Confidence estimation:</a:t>
            </a:r>
          </a:p>
          <a:p>
            <a:pPr lvl="1"/>
            <a:r>
              <a:rPr lang="en-US" dirty="0" smtClean="0"/>
              <a:t>All components estimate confidence; learn to combine</a:t>
            </a:r>
          </a:p>
          <a:p>
            <a:r>
              <a:rPr lang="en-US" dirty="0" smtClean="0"/>
              <a:t>Integrate shallow/deep processing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21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acquisition:</a:t>
            </a:r>
          </a:p>
          <a:p>
            <a:pPr lvl="1"/>
            <a:r>
              <a:rPr lang="en-US" dirty="0" smtClean="0"/>
              <a:t>Corpora: encyclopedias, news articles, thesauri, </a:t>
            </a:r>
            <a:r>
              <a:rPr lang="en-US" dirty="0" err="1" smtClean="0"/>
              <a:t>etc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Automatic corpus expansion via web search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Knowledge bases: DBs,  </a:t>
            </a:r>
            <a:r>
              <a:rPr lang="en-US" dirty="0" err="1" smtClean="0"/>
              <a:t>dbPedia</a:t>
            </a:r>
            <a:r>
              <a:rPr lang="en-US" dirty="0" smtClean="0"/>
              <a:t>, </a:t>
            </a:r>
            <a:r>
              <a:rPr lang="en-US" dirty="0" err="1" smtClean="0"/>
              <a:t>Yago</a:t>
            </a:r>
            <a:r>
              <a:rPr lang="en-US" dirty="0" smtClean="0"/>
              <a:t>, </a:t>
            </a:r>
            <a:r>
              <a:rPr lang="en-US" dirty="0" err="1" smtClean="0"/>
              <a:t>WordNet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15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Question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</a:t>
            </a:r>
            <a:endParaRPr lang="en-US" dirty="0"/>
          </a:p>
          <a:p>
            <a:pPr lvl="1"/>
            <a:r>
              <a:rPr lang="en-US" dirty="0" smtClean="0"/>
              <a:t>“Shallow &amp; deep parsing, </a:t>
            </a:r>
            <a:r>
              <a:rPr lang="en-US" dirty="0"/>
              <a:t>logical forms, semantic role labels, </a:t>
            </a:r>
            <a:r>
              <a:rPr lang="en-US" dirty="0" err="1"/>
              <a:t>coreference</a:t>
            </a:r>
            <a:r>
              <a:rPr lang="en-US" dirty="0"/>
              <a:t>, relations, named entities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63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Question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</a:t>
            </a:r>
            <a:endParaRPr lang="en-US" dirty="0"/>
          </a:p>
          <a:p>
            <a:pPr lvl="1"/>
            <a:r>
              <a:rPr lang="en-US" dirty="0" smtClean="0"/>
              <a:t>“Shallow &amp; deep parsing, </a:t>
            </a:r>
            <a:r>
              <a:rPr lang="en-US" dirty="0"/>
              <a:t>logical forms, semantic role labels, </a:t>
            </a:r>
            <a:r>
              <a:rPr lang="en-US" dirty="0" err="1"/>
              <a:t>coreference</a:t>
            </a:r>
            <a:r>
              <a:rPr lang="en-US" dirty="0"/>
              <a:t>, relations, named entities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Question analysis: question types, components</a:t>
            </a:r>
          </a:p>
          <a:p>
            <a:r>
              <a:rPr lang="en-US" dirty="0" smtClean="0"/>
              <a:t>Focus &amp; LAT detection: </a:t>
            </a:r>
          </a:p>
          <a:p>
            <a:pPr lvl="1"/>
            <a:r>
              <a:rPr lang="en-US" dirty="0" smtClean="0"/>
              <a:t>Finds lexical answer type and part of clue to replace with answer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456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Question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Uses</a:t>
            </a:r>
            <a:endParaRPr lang="en-US" dirty="0"/>
          </a:p>
          <a:p>
            <a:pPr lvl="1"/>
            <a:r>
              <a:rPr lang="en-US" dirty="0" smtClean="0"/>
              <a:t>“Shallow &amp; deep parsing, </a:t>
            </a:r>
            <a:r>
              <a:rPr lang="en-US" dirty="0"/>
              <a:t>logical forms, semantic role labels, </a:t>
            </a:r>
            <a:r>
              <a:rPr lang="en-US" dirty="0" err="1"/>
              <a:t>coreference</a:t>
            </a:r>
            <a:r>
              <a:rPr lang="en-US" dirty="0"/>
              <a:t>, relations, named entities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Question analysis: question types, components</a:t>
            </a:r>
          </a:p>
          <a:p>
            <a:r>
              <a:rPr lang="en-US" dirty="0" smtClean="0"/>
              <a:t>Focus &amp; LAT detection: </a:t>
            </a:r>
          </a:p>
          <a:p>
            <a:pPr lvl="1"/>
            <a:r>
              <a:rPr lang="en-US" dirty="0" smtClean="0"/>
              <a:t>Finds lexical answer type and part of clue to replace with answer</a:t>
            </a:r>
          </a:p>
          <a:p>
            <a:r>
              <a:rPr lang="en-US" dirty="0" smtClean="0"/>
              <a:t>Relation detection: Syntactic or semantic </a:t>
            </a:r>
            <a:r>
              <a:rPr lang="en-US" dirty="0" err="1" smtClean="0"/>
              <a:t>rel’s</a:t>
            </a:r>
            <a:r>
              <a:rPr lang="en-US" dirty="0" smtClean="0"/>
              <a:t> in Q</a:t>
            </a:r>
          </a:p>
          <a:p>
            <a:r>
              <a:rPr lang="en-US" dirty="0" smtClean="0"/>
              <a:t>Decomposition: Breaks up complex Qs to solve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674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Hypothesis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question analysis results to support search in resources and selection of answer candidates</a:t>
            </a:r>
          </a:p>
        </p:txBody>
      </p:sp>
    </p:spTree>
    <p:extLst>
      <p:ext uri="{BB962C8B-B14F-4D97-AF65-F5344CB8AC3E}">
        <p14:creationId xmlns:p14="http://schemas.microsoft.com/office/powerpoint/2010/main" val="145642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Beyond TREC-style Question Answering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Watson and Jeopardy!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Web-scale relation extraction</a:t>
            </a:r>
          </a:p>
          <a:p>
            <a:pPr lvl="2"/>
            <a:r>
              <a:rPr lang="en-US" dirty="0" smtClean="0"/>
              <a:t>Distant supervision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26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Hypothesis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question analysis results to support search in resources and selection of answer candidates</a:t>
            </a:r>
          </a:p>
          <a:p>
            <a:r>
              <a:rPr lang="en-US" dirty="0" smtClean="0"/>
              <a:t>‘Primary search’:</a:t>
            </a:r>
          </a:p>
          <a:p>
            <a:pPr lvl="1"/>
            <a:r>
              <a:rPr lang="en-US" dirty="0" smtClean="0"/>
              <a:t>Recall-oriented search returning 250 candidates</a:t>
            </a:r>
          </a:p>
          <a:p>
            <a:pPr lvl="1"/>
            <a:r>
              <a:rPr lang="en-US" dirty="0" smtClean="0"/>
              <a:t>Document- &amp; passage-retrieval as well as KB search</a:t>
            </a:r>
          </a:p>
        </p:txBody>
      </p:sp>
    </p:spTree>
    <p:extLst>
      <p:ext uri="{BB962C8B-B14F-4D97-AF65-F5344CB8AC3E}">
        <p14:creationId xmlns:p14="http://schemas.microsoft.com/office/powerpoint/2010/main" val="3106678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Hypothesis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question analysis results to support search in resources and selection of answer candidates</a:t>
            </a:r>
          </a:p>
          <a:p>
            <a:r>
              <a:rPr lang="en-US" dirty="0" smtClean="0"/>
              <a:t>‘Primary search’:</a:t>
            </a:r>
          </a:p>
          <a:p>
            <a:pPr lvl="1"/>
            <a:r>
              <a:rPr lang="en-US" dirty="0" smtClean="0"/>
              <a:t>Recall-oriented search returning 250 candidates</a:t>
            </a:r>
          </a:p>
          <a:p>
            <a:pPr lvl="1"/>
            <a:r>
              <a:rPr lang="en-US" dirty="0" smtClean="0"/>
              <a:t>Document- &amp; passage-retrieval as well as KB search</a:t>
            </a:r>
          </a:p>
          <a:p>
            <a:r>
              <a:rPr lang="en-US" dirty="0" smtClean="0"/>
              <a:t>Candidate answer generation:</a:t>
            </a:r>
          </a:p>
          <a:p>
            <a:pPr lvl="1"/>
            <a:r>
              <a:rPr lang="en-US" dirty="0" smtClean="0"/>
              <a:t>Recall-oriented extracted of specific answer strings</a:t>
            </a:r>
          </a:p>
          <a:p>
            <a:pPr lvl="2"/>
            <a:r>
              <a:rPr lang="en-US" dirty="0" smtClean="0"/>
              <a:t>E.g. NER-based extraction from passages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37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Filtering &amp;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Previous stages generated 100s of candidates</a:t>
            </a:r>
          </a:p>
          <a:p>
            <a:pPr lvl="1"/>
            <a:r>
              <a:rPr lang="en-US" dirty="0" smtClean="0"/>
              <a:t>Need to filter and rank </a:t>
            </a:r>
          </a:p>
        </p:txBody>
      </p:sp>
    </p:spTree>
    <p:extLst>
      <p:ext uri="{BB962C8B-B14F-4D97-AF65-F5344CB8AC3E}">
        <p14:creationId xmlns:p14="http://schemas.microsoft.com/office/powerpoint/2010/main" val="1271304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Filtering &amp;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Previous stages generated 100s of candidates</a:t>
            </a:r>
          </a:p>
          <a:p>
            <a:pPr lvl="1"/>
            <a:r>
              <a:rPr lang="en-US" dirty="0" smtClean="0"/>
              <a:t>Need to filter and rank </a:t>
            </a:r>
          </a:p>
          <a:p>
            <a:r>
              <a:rPr lang="en-US" dirty="0" smtClean="0"/>
              <a:t>Soft filtering:</a:t>
            </a:r>
          </a:p>
          <a:p>
            <a:pPr lvl="1"/>
            <a:r>
              <a:rPr lang="en-US" dirty="0" smtClean="0"/>
              <a:t>Lower resource techniques reduce candidates to ~100</a:t>
            </a:r>
          </a:p>
        </p:txBody>
      </p:sp>
    </p:spTree>
    <p:extLst>
      <p:ext uri="{BB962C8B-B14F-4D97-AF65-F5344CB8AC3E}">
        <p14:creationId xmlns:p14="http://schemas.microsoft.com/office/powerpoint/2010/main" val="2895025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Filtering &amp;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Previous stages generated 100s of candidates</a:t>
            </a:r>
          </a:p>
          <a:p>
            <a:pPr lvl="1"/>
            <a:r>
              <a:rPr lang="en-US" dirty="0" smtClean="0"/>
              <a:t>Need to filter and rank </a:t>
            </a:r>
          </a:p>
          <a:p>
            <a:r>
              <a:rPr lang="en-US" dirty="0" smtClean="0"/>
              <a:t>Soft filtering:</a:t>
            </a:r>
          </a:p>
          <a:p>
            <a:pPr lvl="1"/>
            <a:r>
              <a:rPr lang="en-US" dirty="0" smtClean="0"/>
              <a:t>Lower resource techniques reduce candidates to ~100</a:t>
            </a:r>
          </a:p>
          <a:p>
            <a:r>
              <a:rPr lang="en-US" dirty="0" smtClean="0"/>
              <a:t>Hypothesis &amp; Evidence scoring:</a:t>
            </a:r>
          </a:p>
          <a:p>
            <a:pPr lvl="1"/>
            <a:r>
              <a:rPr lang="en-US" dirty="0" smtClean="0"/>
              <a:t>Find more evidence to support candidate</a:t>
            </a:r>
          </a:p>
          <a:p>
            <a:pPr lvl="2"/>
            <a:r>
              <a:rPr lang="en-US" dirty="0" smtClean="0"/>
              <a:t>E.g. by passage retrieval augmenting query with candidate</a:t>
            </a:r>
          </a:p>
          <a:p>
            <a:pPr lvl="1"/>
            <a:r>
              <a:rPr lang="en-US" dirty="0" smtClean="0"/>
              <a:t>Many scoring </a:t>
            </a:r>
            <a:r>
              <a:rPr lang="en-US" dirty="0" err="1" smtClean="0"/>
              <a:t>fns</a:t>
            </a:r>
            <a:r>
              <a:rPr lang="en-US" dirty="0" smtClean="0"/>
              <a:t> and features, including IDF-weighted overlap, sequence matching, logical form alignment, temporal and spatial reasoning, </a:t>
            </a:r>
            <a:r>
              <a:rPr lang="en-US" dirty="0" err="1" smtClean="0"/>
              <a:t>etc</a:t>
            </a:r>
            <a:r>
              <a:rPr lang="en-US" dirty="0" smtClean="0"/>
              <a:t>, etc..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30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71452" cy="1336956"/>
          </a:xfrm>
        </p:spPr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Answer Merging and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Merging:</a:t>
            </a:r>
          </a:p>
          <a:p>
            <a:pPr lvl="1"/>
            <a:r>
              <a:rPr lang="en-US" dirty="0" smtClean="0"/>
              <a:t>Uses matching, normalization, and </a:t>
            </a:r>
            <a:r>
              <a:rPr lang="en-US" dirty="0" err="1" smtClean="0"/>
              <a:t>coreference</a:t>
            </a:r>
            <a:r>
              <a:rPr lang="en-US" dirty="0" smtClean="0"/>
              <a:t> to integrate different forms of same concept</a:t>
            </a:r>
          </a:p>
          <a:p>
            <a:pPr lvl="2"/>
            <a:r>
              <a:rPr lang="en-US" dirty="0" smtClean="0"/>
              <a:t>e.g., ‘President Lincoln’ with ‘Honest Abe’</a:t>
            </a:r>
          </a:p>
        </p:txBody>
      </p:sp>
    </p:spTree>
    <p:extLst>
      <p:ext uri="{BB962C8B-B14F-4D97-AF65-F5344CB8AC3E}">
        <p14:creationId xmlns:p14="http://schemas.microsoft.com/office/powerpoint/2010/main" val="3713799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71452" cy="1336956"/>
          </a:xfrm>
        </p:spPr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Answer Merging and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Merging:</a:t>
            </a:r>
          </a:p>
          <a:p>
            <a:pPr lvl="1"/>
            <a:r>
              <a:rPr lang="en-US" dirty="0" smtClean="0"/>
              <a:t>Uses matching, normalization, and </a:t>
            </a:r>
            <a:r>
              <a:rPr lang="en-US" dirty="0" err="1" smtClean="0"/>
              <a:t>coreference</a:t>
            </a:r>
            <a:r>
              <a:rPr lang="en-US" dirty="0" smtClean="0"/>
              <a:t> to integrate different forms of same concept</a:t>
            </a:r>
          </a:p>
          <a:p>
            <a:pPr lvl="2"/>
            <a:r>
              <a:rPr lang="en-US" dirty="0" smtClean="0"/>
              <a:t>e.g., ‘President Lincoln’ with ‘Honest Abe’</a:t>
            </a:r>
          </a:p>
          <a:p>
            <a:r>
              <a:rPr lang="en-US" dirty="0" smtClean="0"/>
              <a:t>Ranking and Confidence estimation:</a:t>
            </a:r>
          </a:p>
          <a:p>
            <a:pPr lvl="1"/>
            <a:r>
              <a:rPr lang="en-US" dirty="0" smtClean="0"/>
              <a:t>Trained on large sets of questions and answers</a:t>
            </a:r>
          </a:p>
          <a:p>
            <a:pPr lvl="1"/>
            <a:r>
              <a:rPr lang="en-US" dirty="0" err="1" smtClean="0"/>
              <a:t>Metalearner</a:t>
            </a:r>
            <a:r>
              <a:rPr lang="en-US" dirty="0" smtClean="0"/>
              <a:t> built over intermediate domain learners</a:t>
            </a:r>
          </a:p>
          <a:p>
            <a:pPr lvl="2"/>
            <a:r>
              <a:rPr lang="en-US" dirty="0" smtClean="0"/>
              <a:t>Models built for different question classes</a:t>
            </a:r>
          </a:p>
        </p:txBody>
      </p:sp>
    </p:spTree>
    <p:extLst>
      <p:ext uri="{BB962C8B-B14F-4D97-AF65-F5344CB8AC3E}">
        <p14:creationId xmlns:p14="http://schemas.microsoft.com/office/powerpoint/2010/main" val="3528118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71452" cy="1336956"/>
          </a:xfrm>
        </p:spPr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Answer Merging and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Merging:</a:t>
            </a:r>
          </a:p>
          <a:p>
            <a:pPr lvl="1"/>
            <a:r>
              <a:rPr lang="en-US" dirty="0" smtClean="0"/>
              <a:t>Uses matching, normalization, and </a:t>
            </a:r>
            <a:r>
              <a:rPr lang="en-US" dirty="0" err="1" smtClean="0"/>
              <a:t>coreference</a:t>
            </a:r>
            <a:r>
              <a:rPr lang="en-US" dirty="0" smtClean="0"/>
              <a:t> to integrate different forms of same concept</a:t>
            </a:r>
          </a:p>
          <a:p>
            <a:pPr lvl="2"/>
            <a:r>
              <a:rPr lang="en-US" dirty="0" smtClean="0"/>
              <a:t>e.g., ‘President Lincoln’ with ‘Honest Abe’</a:t>
            </a:r>
          </a:p>
          <a:p>
            <a:r>
              <a:rPr lang="en-US" dirty="0" smtClean="0"/>
              <a:t>Ranking and Confidence estimation:</a:t>
            </a:r>
          </a:p>
          <a:p>
            <a:pPr lvl="1"/>
            <a:r>
              <a:rPr lang="en-US" dirty="0" smtClean="0"/>
              <a:t>Trained on large sets of questions and answers</a:t>
            </a:r>
          </a:p>
          <a:p>
            <a:pPr lvl="1"/>
            <a:r>
              <a:rPr lang="en-US" dirty="0" err="1" smtClean="0"/>
              <a:t>Metalearner</a:t>
            </a:r>
            <a:r>
              <a:rPr lang="en-US" dirty="0" smtClean="0"/>
              <a:t> built over intermediate domain learners</a:t>
            </a:r>
          </a:p>
          <a:p>
            <a:pPr lvl="2"/>
            <a:r>
              <a:rPr lang="en-US" dirty="0" smtClean="0"/>
              <a:t>Models built for different question classes</a:t>
            </a:r>
          </a:p>
          <a:p>
            <a:r>
              <a:rPr lang="en-US" dirty="0" smtClean="0"/>
              <a:t>Also tuned for speed, trained for strategy, betting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83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Retuning to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DeepQA</a:t>
            </a:r>
            <a:r>
              <a:rPr lang="en-US" dirty="0" smtClean="0"/>
              <a:t> system augmented with TREC-specific: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5425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Retuning to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DeepQA</a:t>
            </a:r>
            <a:r>
              <a:rPr lang="en-US" dirty="0" smtClean="0"/>
              <a:t> system augmented with TREC-specific:</a:t>
            </a:r>
          </a:p>
          <a:p>
            <a:pPr lvl="1"/>
            <a:r>
              <a:rPr lang="en-US" dirty="0" smtClean="0"/>
              <a:t>Question analysis and classification</a:t>
            </a:r>
          </a:p>
          <a:p>
            <a:pPr lvl="1"/>
            <a:r>
              <a:rPr lang="en-US" dirty="0" smtClean="0"/>
              <a:t>Answer extraction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Used PIQUANT and </a:t>
            </a:r>
            <a:r>
              <a:rPr lang="en-US" dirty="0" err="1" smtClean="0"/>
              <a:t>OpenEphyra</a:t>
            </a:r>
            <a:r>
              <a:rPr lang="en-US" dirty="0" smtClean="0"/>
              <a:t> answer typing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337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&amp; Jeopardy!™ </a:t>
            </a:r>
            <a:r>
              <a:rPr lang="en-US" dirty="0" err="1" smtClean="0"/>
              <a:t>vs</a:t>
            </a:r>
            <a:r>
              <a:rPr lang="en-US" dirty="0" smtClean="0"/>
              <a:t>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QA </a:t>
            </a:r>
            <a:r>
              <a:rPr lang="en-US" dirty="0" err="1" smtClean="0"/>
              <a:t>vs</a:t>
            </a:r>
            <a:r>
              <a:rPr lang="en-US" dirty="0" smtClean="0"/>
              <a:t> Jeopardy!</a:t>
            </a:r>
          </a:p>
          <a:p>
            <a:endParaRPr lang="en-US" dirty="0" smtClean="0"/>
          </a:p>
          <a:p>
            <a:r>
              <a:rPr lang="en-US" dirty="0" smtClean="0"/>
              <a:t>TREC QA systems on Jeopardy! task</a:t>
            </a:r>
          </a:p>
          <a:p>
            <a:endParaRPr lang="en-US" dirty="0" smtClean="0"/>
          </a:p>
          <a:p>
            <a:r>
              <a:rPr lang="en-US" dirty="0" smtClean="0"/>
              <a:t>Design strategies</a:t>
            </a:r>
          </a:p>
          <a:p>
            <a:endParaRPr lang="en-US" dirty="0" smtClean="0"/>
          </a:p>
          <a:p>
            <a:r>
              <a:rPr lang="en-US" dirty="0" smtClean="0"/>
              <a:t>Watson components</a:t>
            </a:r>
          </a:p>
          <a:p>
            <a:endParaRPr lang="en-US" dirty="0"/>
          </a:p>
          <a:p>
            <a:r>
              <a:rPr lang="en-US" dirty="0" err="1" smtClean="0"/>
              <a:t>DeepQA</a:t>
            </a:r>
            <a:r>
              <a:rPr lang="en-US" dirty="0" smtClean="0"/>
              <a:t> on TREC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15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Retuning to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DeepQA</a:t>
            </a:r>
            <a:r>
              <a:rPr lang="en-US" dirty="0" smtClean="0"/>
              <a:t> system augmented with TREC-specific:</a:t>
            </a:r>
          </a:p>
          <a:p>
            <a:pPr lvl="1"/>
            <a:r>
              <a:rPr lang="en-US" dirty="0" smtClean="0"/>
              <a:t>Question analysis and classification</a:t>
            </a:r>
          </a:p>
          <a:p>
            <a:pPr lvl="1"/>
            <a:r>
              <a:rPr lang="en-US" dirty="0" smtClean="0"/>
              <a:t>Answer extraction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Used PIQUANT and </a:t>
            </a:r>
            <a:r>
              <a:rPr lang="en-US" dirty="0" err="1" smtClean="0"/>
              <a:t>OpenEphyra</a:t>
            </a:r>
            <a:r>
              <a:rPr lang="en-US" dirty="0" smtClean="0"/>
              <a:t> answer typing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2008: </a:t>
            </a:r>
            <a:r>
              <a:rPr lang="en-US" dirty="0" err="1" smtClean="0"/>
              <a:t>Unadapted</a:t>
            </a:r>
            <a:r>
              <a:rPr lang="en-US" dirty="0" smtClean="0"/>
              <a:t>: 35% -&gt; Adapted: 60%</a:t>
            </a:r>
          </a:p>
          <a:p>
            <a:pPr lvl="1"/>
            <a:r>
              <a:rPr lang="en-US" dirty="0" smtClean="0"/>
              <a:t>2010: </a:t>
            </a:r>
            <a:r>
              <a:rPr lang="en-US" dirty="0" err="1" smtClean="0"/>
              <a:t>Unadapted</a:t>
            </a:r>
            <a:r>
              <a:rPr lang="en-US" dirty="0" smtClean="0"/>
              <a:t>: 51% -&gt; Adapted: 67%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18067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components, analyses similar to TREC QA</a:t>
            </a:r>
          </a:p>
          <a:p>
            <a:pPr lvl="1"/>
            <a:r>
              <a:rPr lang="en-US" dirty="0" smtClean="0"/>
              <a:t>Question analysis </a:t>
            </a:r>
            <a:r>
              <a:rPr lang="en-US" dirty="0" smtClean="0">
                <a:sym typeface="Wingdings"/>
              </a:rPr>
              <a:t>Passage Retrieval  Answer </a:t>
            </a:r>
            <a:r>
              <a:rPr lang="en-US" dirty="0" err="1" smtClean="0">
                <a:sym typeface="Wingdings"/>
              </a:rPr>
              <a:t>extr</a:t>
            </a:r>
            <a:r>
              <a:rPr lang="en-US" dirty="0" smtClean="0">
                <a:sym typeface="Wingdings"/>
              </a:rPr>
              <a:t>.</a:t>
            </a:r>
          </a:p>
          <a:p>
            <a:pPr lvl="2"/>
            <a:r>
              <a:rPr lang="en-US" dirty="0" smtClean="0">
                <a:sym typeface="Wingdings"/>
              </a:rPr>
              <a:t>May differ in detail, e.g. complex puzzle questions</a:t>
            </a:r>
          </a:p>
          <a:p>
            <a:r>
              <a:rPr lang="en-US" dirty="0" smtClean="0">
                <a:sym typeface="Wingdings"/>
              </a:rPr>
              <a:t>Some additional:</a:t>
            </a:r>
          </a:p>
          <a:p>
            <a:pPr lvl="1"/>
            <a:r>
              <a:rPr lang="en-US" dirty="0" smtClean="0">
                <a:sym typeface="Wingdings"/>
              </a:rPr>
              <a:t>Intensive confidence scoring, strategizing, betting</a:t>
            </a:r>
          </a:p>
          <a:p>
            <a:r>
              <a:rPr lang="en-US" dirty="0" smtClean="0">
                <a:sym typeface="Wingdings"/>
              </a:rPr>
              <a:t>Some interesting assets:</a:t>
            </a:r>
          </a:p>
          <a:p>
            <a:pPr lvl="1"/>
            <a:r>
              <a:rPr lang="en-US" dirty="0" smtClean="0">
                <a:sym typeface="Wingdings"/>
              </a:rPr>
              <a:t>Lots of QA training data, sparring matches</a:t>
            </a:r>
          </a:p>
          <a:p>
            <a:r>
              <a:rPr lang="en-US" dirty="0" smtClean="0">
                <a:sym typeface="Wingdings"/>
              </a:rPr>
              <a:t>Interesting approaches:</a:t>
            </a:r>
          </a:p>
          <a:p>
            <a:pPr lvl="1"/>
            <a:r>
              <a:rPr lang="en-US" dirty="0" smtClean="0">
                <a:sym typeface="Wingdings"/>
              </a:rPr>
              <a:t>Parallel mixtures of experts; breadth, depth of NLP</a:t>
            </a:r>
          </a:p>
        </p:txBody>
      </p:sp>
    </p:spTree>
    <p:extLst>
      <p:ext uri="{BB962C8B-B14F-4D97-AF65-F5344CB8AC3E}">
        <p14:creationId xmlns:p14="http://schemas.microsoft.com/office/powerpoint/2010/main" val="4088047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302" y="107576"/>
            <a:ext cx="8561841" cy="1336956"/>
          </a:xfrm>
        </p:spPr>
        <p:txBody>
          <a:bodyPr/>
          <a:lstStyle/>
          <a:p>
            <a:r>
              <a:rPr lang="en-US" dirty="0" smtClean="0"/>
              <a:t>Distant Supervision for </a:t>
            </a:r>
            <a:br>
              <a:rPr lang="en-US" dirty="0" smtClean="0"/>
            </a:br>
            <a:r>
              <a:rPr lang="en-US" dirty="0" smtClean="0"/>
              <a:t>Web-scale Relation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Distant supervision for relation extraction without labeled </a:t>
            </a:r>
            <a:r>
              <a:rPr lang="en-US" dirty="0" smtClean="0"/>
              <a:t>data</a:t>
            </a:r>
          </a:p>
          <a:p>
            <a:pPr lvl="1"/>
            <a:r>
              <a:rPr lang="en-US" dirty="0" err="1" smtClean="0"/>
              <a:t>Mintz</a:t>
            </a:r>
            <a:r>
              <a:rPr lang="en-US" dirty="0" smtClean="0"/>
              <a:t> et al, 2009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846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302" y="107576"/>
            <a:ext cx="8561841" cy="1336956"/>
          </a:xfrm>
        </p:spPr>
        <p:txBody>
          <a:bodyPr/>
          <a:lstStyle/>
          <a:p>
            <a:r>
              <a:rPr lang="en-US" dirty="0" smtClean="0"/>
              <a:t>Distant Supervision for </a:t>
            </a:r>
            <a:br>
              <a:rPr lang="en-US" dirty="0" smtClean="0"/>
            </a:br>
            <a:r>
              <a:rPr lang="en-US" dirty="0" smtClean="0"/>
              <a:t>Web-scale Relation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Distant supervision for relation extraction without labeled </a:t>
            </a:r>
            <a:r>
              <a:rPr lang="en-US" dirty="0" smtClean="0"/>
              <a:t>data</a:t>
            </a:r>
          </a:p>
          <a:p>
            <a:pPr lvl="1"/>
            <a:r>
              <a:rPr lang="en-US" dirty="0" err="1" smtClean="0"/>
              <a:t>Mintz</a:t>
            </a:r>
            <a:r>
              <a:rPr lang="en-US" dirty="0" smtClean="0"/>
              <a:t> et al, 2009</a:t>
            </a:r>
          </a:p>
          <a:p>
            <a:pPr lvl="1"/>
            <a:endParaRPr lang="en-US" dirty="0"/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Exploit large-scale:</a:t>
            </a:r>
          </a:p>
          <a:p>
            <a:pPr lvl="2"/>
            <a:r>
              <a:rPr lang="en-US" dirty="0" smtClean="0"/>
              <a:t>Relation database of relation instance examples</a:t>
            </a:r>
          </a:p>
          <a:p>
            <a:pPr lvl="2"/>
            <a:r>
              <a:rPr lang="en-US" dirty="0" smtClean="0"/>
              <a:t>Unstructured text corpus with entity occurrences</a:t>
            </a:r>
          </a:p>
          <a:p>
            <a:pPr lvl="1"/>
            <a:r>
              <a:rPr lang="en-US" dirty="0" smtClean="0"/>
              <a:t>To learn new relation patterns for extraction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51517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Large-scale mining of relations from text</a:t>
            </a:r>
          </a:p>
        </p:txBody>
      </p:sp>
    </p:spTree>
    <p:extLst>
      <p:ext uri="{BB962C8B-B14F-4D97-AF65-F5344CB8AC3E}">
        <p14:creationId xmlns:p14="http://schemas.microsoft.com/office/powerpoint/2010/main" val="6187274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Large-scale mining of relations from text</a:t>
            </a:r>
          </a:p>
          <a:p>
            <a:pPr lvl="1"/>
            <a:r>
              <a:rPr lang="en-US" dirty="0" smtClean="0"/>
              <a:t>Example: Knowledge Base Population task</a:t>
            </a:r>
          </a:p>
          <a:p>
            <a:pPr lvl="2"/>
            <a:r>
              <a:rPr lang="en-US" dirty="0" smtClean="0"/>
              <a:t>Fill in missing relations in a database from text</a:t>
            </a:r>
          </a:p>
          <a:p>
            <a:pPr lvl="2"/>
            <a:r>
              <a:rPr lang="en-US" dirty="0" err="1" smtClean="0"/>
              <a:t>Born_in</a:t>
            </a:r>
            <a:r>
              <a:rPr lang="en-US" dirty="0" smtClean="0"/>
              <a:t>, </a:t>
            </a:r>
            <a:r>
              <a:rPr lang="en-US" dirty="0" err="1" smtClean="0"/>
              <a:t>Film_director</a:t>
            </a:r>
            <a:r>
              <a:rPr lang="en-US" dirty="0" smtClean="0"/>
              <a:t>, </a:t>
            </a:r>
            <a:r>
              <a:rPr lang="en-US" dirty="0" err="1" smtClean="0"/>
              <a:t>band_origin</a:t>
            </a:r>
            <a:endParaRPr lang="en-US" dirty="0"/>
          </a:p>
          <a:p>
            <a:r>
              <a:rPr lang="en-US" dirty="0" smtClean="0"/>
              <a:t>Challenges:</a:t>
            </a:r>
          </a:p>
        </p:txBody>
      </p:sp>
    </p:spTree>
    <p:extLst>
      <p:ext uri="{BB962C8B-B14F-4D97-AF65-F5344CB8AC3E}">
        <p14:creationId xmlns:p14="http://schemas.microsoft.com/office/powerpoint/2010/main" val="19892527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Large-scale mining of relations from text</a:t>
            </a:r>
          </a:p>
          <a:p>
            <a:pPr lvl="1"/>
            <a:r>
              <a:rPr lang="en-US" dirty="0" smtClean="0"/>
              <a:t>Example: Knowledge Base Population task</a:t>
            </a:r>
          </a:p>
          <a:p>
            <a:pPr lvl="2"/>
            <a:r>
              <a:rPr lang="en-US" dirty="0" smtClean="0"/>
              <a:t>Fill in missing relations in a database from text</a:t>
            </a:r>
          </a:p>
          <a:p>
            <a:pPr lvl="2"/>
            <a:r>
              <a:rPr lang="en-US" dirty="0" err="1" smtClean="0"/>
              <a:t>Born_in</a:t>
            </a:r>
            <a:r>
              <a:rPr lang="en-US" dirty="0" smtClean="0"/>
              <a:t>, </a:t>
            </a:r>
            <a:r>
              <a:rPr lang="en-US" dirty="0" err="1" smtClean="0"/>
              <a:t>Film_director</a:t>
            </a:r>
            <a:r>
              <a:rPr lang="en-US" dirty="0" smtClean="0"/>
              <a:t>, </a:t>
            </a:r>
            <a:r>
              <a:rPr lang="en-US" dirty="0" err="1" smtClean="0"/>
              <a:t>band_origin</a:t>
            </a:r>
            <a:endParaRPr lang="en-US" dirty="0"/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Many, many relations</a:t>
            </a:r>
          </a:p>
          <a:p>
            <a:pPr lvl="1"/>
            <a:r>
              <a:rPr lang="en-US" dirty="0" smtClean="0"/>
              <a:t>Many, many ways to express relations</a:t>
            </a:r>
          </a:p>
        </p:txBody>
      </p:sp>
    </p:spTree>
    <p:extLst>
      <p:ext uri="{BB962C8B-B14F-4D97-AF65-F5344CB8AC3E}">
        <p14:creationId xmlns:p14="http://schemas.microsoft.com/office/powerpoint/2010/main" val="422917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Large-scale mining of relations from text</a:t>
            </a:r>
          </a:p>
          <a:p>
            <a:pPr lvl="1"/>
            <a:r>
              <a:rPr lang="en-US" dirty="0" smtClean="0"/>
              <a:t>Example: Knowledge Base Population task</a:t>
            </a:r>
          </a:p>
          <a:p>
            <a:pPr lvl="2"/>
            <a:r>
              <a:rPr lang="en-US" dirty="0" smtClean="0"/>
              <a:t>Fill in missing relations in a database from text</a:t>
            </a:r>
          </a:p>
          <a:p>
            <a:pPr lvl="2"/>
            <a:r>
              <a:rPr lang="en-US" dirty="0" err="1" smtClean="0"/>
              <a:t>Born_in</a:t>
            </a:r>
            <a:r>
              <a:rPr lang="en-US" dirty="0" smtClean="0"/>
              <a:t>, </a:t>
            </a:r>
            <a:r>
              <a:rPr lang="en-US" dirty="0" err="1" smtClean="0"/>
              <a:t>Film_director</a:t>
            </a:r>
            <a:r>
              <a:rPr lang="en-US" dirty="0" smtClean="0"/>
              <a:t>, </a:t>
            </a:r>
            <a:r>
              <a:rPr lang="en-US" dirty="0" err="1" smtClean="0"/>
              <a:t>band_origin</a:t>
            </a:r>
            <a:endParaRPr lang="en-US" dirty="0"/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Many, many relations</a:t>
            </a:r>
          </a:p>
          <a:p>
            <a:pPr lvl="1"/>
            <a:r>
              <a:rPr lang="en-US" dirty="0" smtClean="0"/>
              <a:t>Many, many ways to express relations</a:t>
            </a:r>
          </a:p>
          <a:p>
            <a:pPr lvl="1"/>
            <a:r>
              <a:rPr lang="en-US" dirty="0" smtClean="0"/>
              <a:t>How can we find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9581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Supervised learning:</a:t>
            </a:r>
          </a:p>
          <a:p>
            <a:pPr lvl="1"/>
            <a:r>
              <a:rPr lang="en-US" dirty="0" smtClean="0"/>
              <a:t>E.g. ACE: 16.7K relation instances; 30 total relations</a:t>
            </a:r>
          </a:p>
          <a:p>
            <a:pPr lvl="1"/>
            <a:r>
              <a:rPr lang="en-US" dirty="0" smtClean="0"/>
              <a:t>Issues:</a:t>
            </a:r>
          </a:p>
        </p:txBody>
      </p:sp>
    </p:spTree>
    <p:extLst>
      <p:ext uri="{BB962C8B-B14F-4D97-AF65-F5344CB8AC3E}">
        <p14:creationId xmlns:p14="http://schemas.microsoft.com/office/powerpoint/2010/main" val="26122060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Supervised learning:</a:t>
            </a:r>
          </a:p>
          <a:p>
            <a:pPr lvl="1"/>
            <a:r>
              <a:rPr lang="en-US" dirty="0" smtClean="0"/>
              <a:t>E.g. ACE: 16.7K relation instances; 30 total relations</a:t>
            </a:r>
          </a:p>
          <a:p>
            <a:pPr lvl="1"/>
            <a:r>
              <a:rPr lang="en-US" dirty="0" smtClean="0"/>
              <a:t>Issues: Few relations, examples, documents</a:t>
            </a:r>
          </a:p>
        </p:txBody>
      </p:sp>
    </p:spTree>
    <p:extLst>
      <p:ext uri="{BB962C8B-B14F-4D97-AF65-F5344CB8AC3E}">
        <p14:creationId xmlns:p14="http://schemas.microsoft.com/office/powerpoint/2010/main" val="278970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QA </a:t>
            </a:r>
            <a:r>
              <a:rPr lang="en-US" dirty="0" err="1" smtClean="0"/>
              <a:t>vs</a:t>
            </a:r>
            <a:r>
              <a:rPr lang="en-US" dirty="0" smtClean="0"/>
              <a:t> 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Both:</a:t>
            </a:r>
          </a:p>
        </p:txBody>
      </p:sp>
    </p:spTree>
    <p:extLst>
      <p:ext uri="{BB962C8B-B14F-4D97-AF65-F5344CB8AC3E}">
        <p14:creationId xmlns:p14="http://schemas.microsoft.com/office/powerpoint/2010/main" val="26692351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Supervised learning:</a:t>
            </a:r>
          </a:p>
          <a:p>
            <a:pPr lvl="1"/>
            <a:r>
              <a:rPr lang="en-US" dirty="0" smtClean="0"/>
              <a:t>E.g. ACE: 16.7K relation instances; 30 total relations</a:t>
            </a:r>
          </a:p>
          <a:p>
            <a:pPr lvl="1"/>
            <a:r>
              <a:rPr lang="en-US" dirty="0" smtClean="0"/>
              <a:t>Issues: Few relations, examples, documents</a:t>
            </a:r>
          </a:p>
          <a:p>
            <a:pPr lvl="2"/>
            <a:r>
              <a:rPr lang="en-US" dirty="0" smtClean="0"/>
              <a:t>Expensive labeling, domain specificity</a:t>
            </a:r>
          </a:p>
          <a:p>
            <a:r>
              <a:rPr lang="en-US" dirty="0" smtClean="0"/>
              <a:t>Unsupervised clustering:</a:t>
            </a:r>
          </a:p>
          <a:p>
            <a:pPr lvl="1"/>
            <a:r>
              <a:rPr lang="en-US" dirty="0" smtClean="0"/>
              <a:t>Issues:</a:t>
            </a:r>
          </a:p>
        </p:txBody>
      </p:sp>
    </p:spTree>
    <p:extLst>
      <p:ext uri="{BB962C8B-B14F-4D97-AF65-F5344CB8AC3E}">
        <p14:creationId xmlns:p14="http://schemas.microsoft.com/office/powerpoint/2010/main" val="33973164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Supervised learning:</a:t>
            </a:r>
          </a:p>
          <a:p>
            <a:pPr lvl="1"/>
            <a:r>
              <a:rPr lang="en-US" dirty="0" smtClean="0"/>
              <a:t>E.g. ACE: 16.7K relation instances; 30 total relations</a:t>
            </a:r>
          </a:p>
          <a:p>
            <a:pPr lvl="1"/>
            <a:r>
              <a:rPr lang="en-US" dirty="0" smtClean="0"/>
              <a:t>Issues: Few relations, examples, documents</a:t>
            </a:r>
          </a:p>
          <a:p>
            <a:pPr lvl="2"/>
            <a:r>
              <a:rPr lang="en-US" dirty="0" smtClean="0"/>
              <a:t>Expensive labeling, domain specificity</a:t>
            </a:r>
          </a:p>
          <a:p>
            <a:r>
              <a:rPr lang="en-US" dirty="0" smtClean="0"/>
              <a:t>Unsupervised clustering:</a:t>
            </a:r>
          </a:p>
          <a:p>
            <a:pPr lvl="1"/>
            <a:r>
              <a:rPr lang="en-US" dirty="0" smtClean="0"/>
              <a:t>Issues: May not extract desired relations</a:t>
            </a:r>
          </a:p>
          <a:p>
            <a:r>
              <a:rPr lang="en-US" dirty="0" smtClean="0"/>
              <a:t>Bootstrapping: e.g. </a:t>
            </a:r>
            <a:r>
              <a:rPr lang="en-US" dirty="0" err="1" smtClean="0"/>
              <a:t>Ravichandran</a:t>
            </a:r>
            <a:r>
              <a:rPr lang="en-US" dirty="0" smtClean="0"/>
              <a:t> &amp; </a:t>
            </a:r>
            <a:r>
              <a:rPr lang="en-US" dirty="0" err="1" smtClean="0"/>
              <a:t>Hovy</a:t>
            </a:r>
            <a:endParaRPr lang="en-US" dirty="0" smtClean="0"/>
          </a:p>
          <a:p>
            <a:pPr lvl="1"/>
            <a:r>
              <a:rPr lang="en-US" dirty="0" smtClean="0"/>
              <a:t>Use small number of seed examples to learn patterns</a:t>
            </a:r>
          </a:p>
          <a:p>
            <a:pPr lvl="1"/>
            <a:r>
              <a:rPr lang="en-US" dirty="0" smtClean="0"/>
              <a:t>Issues</a:t>
            </a:r>
          </a:p>
        </p:txBody>
      </p:sp>
    </p:spTree>
    <p:extLst>
      <p:ext uri="{BB962C8B-B14F-4D97-AF65-F5344CB8AC3E}">
        <p14:creationId xmlns:p14="http://schemas.microsoft.com/office/powerpoint/2010/main" val="22885223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Supervised learning:</a:t>
            </a:r>
          </a:p>
          <a:p>
            <a:pPr lvl="1"/>
            <a:r>
              <a:rPr lang="en-US" dirty="0" smtClean="0"/>
              <a:t>E.g. ACE: 16.7K relation instances; 30 total relations</a:t>
            </a:r>
          </a:p>
          <a:p>
            <a:pPr lvl="1"/>
            <a:r>
              <a:rPr lang="en-US" dirty="0" smtClean="0"/>
              <a:t>Issues: Few relations, examples, documents</a:t>
            </a:r>
          </a:p>
          <a:p>
            <a:pPr lvl="2"/>
            <a:r>
              <a:rPr lang="en-US" dirty="0" smtClean="0"/>
              <a:t>Expensive labeling, domain specificity</a:t>
            </a:r>
          </a:p>
          <a:p>
            <a:r>
              <a:rPr lang="en-US" dirty="0" smtClean="0"/>
              <a:t>Unsupervised clustering:</a:t>
            </a:r>
          </a:p>
          <a:p>
            <a:pPr lvl="1"/>
            <a:r>
              <a:rPr lang="en-US" dirty="0" smtClean="0"/>
              <a:t>Issues: May not extract desired relations</a:t>
            </a:r>
          </a:p>
          <a:p>
            <a:r>
              <a:rPr lang="en-US" dirty="0" smtClean="0"/>
              <a:t>Bootstrapping: e.g. </a:t>
            </a:r>
            <a:r>
              <a:rPr lang="en-US" dirty="0" err="1" smtClean="0"/>
              <a:t>Ravichandran</a:t>
            </a:r>
            <a:r>
              <a:rPr lang="en-US" dirty="0" smtClean="0"/>
              <a:t> &amp; </a:t>
            </a:r>
            <a:r>
              <a:rPr lang="en-US" dirty="0" err="1" smtClean="0"/>
              <a:t>Hovy</a:t>
            </a:r>
            <a:endParaRPr lang="en-US" dirty="0" smtClean="0"/>
          </a:p>
          <a:p>
            <a:pPr lvl="1"/>
            <a:r>
              <a:rPr lang="en-US" dirty="0" smtClean="0"/>
              <a:t>Use small number of seed examples to learn patterns</a:t>
            </a:r>
          </a:p>
          <a:p>
            <a:pPr lvl="1"/>
            <a:r>
              <a:rPr lang="en-US" dirty="0" smtClean="0"/>
              <a:t>Issues: Lexical/POS patterns; local patterns</a:t>
            </a:r>
          </a:p>
        </p:txBody>
      </p:sp>
    </p:spTree>
    <p:extLst>
      <p:ext uri="{BB962C8B-B14F-4D97-AF65-F5344CB8AC3E}">
        <p14:creationId xmlns:p14="http://schemas.microsoft.com/office/powerpoint/2010/main" val="30175086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Supervised learning:</a:t>
            </a:r>
          </a:p>
          <a:p>
            <a:pPr lvl="1"/>
            <a:r>
              <a:rPr lang="en-US" dirty="0" smtClean="0"/>
              <a:t>E.g. ACE: 16.7K relation instances; 30 total relations</a:t>
            </a:r>
          </a:p>
          <a:p>
            <a:pPr lvl="1"/>
            <a:r>
              <a:rPr lang="en-US" dirty="0" smtClean="0"/>
              <a:t>Issues: Few relations, examples, documents</a:t>
            </a:r>
          </a:p>
          <a:p>
            <a:pPr lvl="2"/>
            <a:r>
              <a:rPr lang="en-US" dirty="0" smtClean="0"/>
              <a:t>Expensive labeling, domain specificity</a:t>
            </a:r>
          </a:p>
          <a:p>
            <a:r>
              <a:rPr lang="en-US" dirty="0" smtClean="0"/>
              <a:t>Unsupervised clustering:</a:t>
            </a:r>
          </a:p>
          <a:p>
            <a:pPr lvl="1"/>
            <a:r>
              <a:rPr lang="en-US" dirty="0" smtClean="0"/>
              <a:t>Issues: May not extract desired relations</a:t>
            </a:r>
          </a:p>
          <a:p>
            <a:r>
              <a:rPr lang="en-US" dirty="0" smtClean="0"/>
              <a:t>Bootstrapping: e.g. </a:t>
            </a:r>
            <a:r>
              <a:rPr lang="en-US" dirty="0" err="1" smtClean="0"/>
              <a:t>Ravichandran</a:t>
            </a:r>
            <a:r>
              <a:rPr lang="en-US" dirty="0" smtClean="0"/>
              <a:t> &amp; </a:t>
            </a:r>
            <a:r>
              <a:rPr lang="en-US" dirty="0" err="1" smtClean="0"/>
              <a:t>Hovy</a:t>
            </a:r>
            <a:endParaRPr lang="en-US" dirty="0" smtClean="0"/>
          </a:p>
          <a:p>
            <a:pPr lvl="1"/>
            <a:r>
              <a:rPr lang="en-US" dirty="0" smtClean="0"/>
              <a:t>Use small number of seed examples to learn patterns</a:t>
            </a:r>
          </a:p>
          <a:p>
            <a:pPr lvl="1"/>
            <a:r>
              <a:rPr lang="en-US" dirty="0" smtClean="0"/>
              <a:t>Issues: Lexical/POS patterns; local patterns</a:t>
            </a:r>
          </a:p>
          <a:p>
            <a:pPr lvl="2"/>
            <a:r>
              <a:rPr lang="en-US" dirty="0" smtClean="0"/>
              <a:t>Can’t handle long-distance</a:t>
            </a:r>
          </a:p>
        </p:txBody>
      </p:sp>
    </p:spTree>
    <p:extLst>
      <p:ext uri="{BB962C8B-B14F-4D97-AF65-F5344CB8AC3E}">
        <p14:creationId xmlns:p14="http://schemas.microsoft.com/office/powerpoint/2010/main" val="42789806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30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Distant Supervision:</a:t>
            </a:r>
          </a:p>
          <a:p>
            <a:pPr lvl="1"/>
            <a:r>
              <a:rPr lang="en-US" dirty="0" smtClean="0"/>
              <a:t>Supervision (examples) via large semantic database</a:t>
            </a:r>
          </a:p>
        </p:txBody>
      </p:sp>
    </p:spTree>
    <p:extLst>
      <p:ext uri="{BB962C8B-B14F-4D97-AF65-F5344CB8AC3E}">
        <p14:creationId xmlns:p14="http://schemas.microsoft.com/office/powerpoint/2010/main" val="15162835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30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Distant Supervision:</a:t>
            </a:r>
          </a:p>
          <a:p>
            <a:pPr lvl="1"/>
            <a:r>
              <a:rPr lang="en-US" dirty="0" smtClean="0"/>
              <a:t>Supervision (examples) via large semantic database</a:t>
            </a:r>
          </a:p>
          <a:p>
            <a:r>
              <a:rPr lang="en-US" dirty="0" smtClean="0"/>
              <a:t>Key intuition:</a:t>
            </a:r>
          </a:p>
          <a:p>
            <a:pPr lvl="1"/>
            <a:r>
              <a:rPr lang="en-US" dirty="0" smtClean="0"/>
              <a:t>If a sentence has two entities from a Freebase relation,</a:t>
            </a:r>
          </a:p>
          <a:p>
            <a:pPr lvl="1"/>
            <a:r>
              <a:rPr lang="en-US" dirty="0" smtClean="0"/>
              <a:t>they should express that relation in the sentence</a:t>
            </a:r>
          </a:p>
        </p:txBody>
      </p:sp>
    </p:spTree>
    <p:extLst>
      <p:ext uri="{BB962C8B-B14F-4D97-AF65-F5344CB8AC3E}">
        <p14:creationId xmlns:p14="http://schemas.microsoft.com/office/powerpoint/2010/main" val="1952298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304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Distant Supervision:</a:t>
            </a:r>
          </a:p>
          <a:p>
            <a:pPr lvl="1"/>
            <a:r>
              <a:rPr lang="en-US" dirty="0" smtClean="0"/>
              <a:t>Supervision (examples) via large semantic database</a:t>
            </a:r>
          </a:p>
          <a:p>
            <a:r>
              <a:rPr lang="en-US" dirty="0" smtClean="0"/>
              <a:t>Key intuition:</a:t>
            </a:r>
          </a:p>
          <a:p>
            <a:pPr lvl="1"/>
            <a:r>
              <a:rPr lang="en-US" dirty="0" smtClean="0"/>
              <a:t>If a sentence has two entities from a Freebase relation,</a:t>
            </a:r>
          </a:p>
          <a:p>
            <a:pPr lvl="1"/>
            <a:r>
              <a:rPr lang="en-US" dirty="0" smtClean="0"/>
              <a:t>they should express that relation in the sentence</a:t>
            </a:r>
          </a:p>
          <a:p>
            <a:r>
              <a:rPr lang="en-US" dirty="0" smtClean="0"/>
              <a:t>Secondary intuition:</a:t>
            </a:r>
          </a:p>
          <a:p>
            <a:pPr lvl="1"/>
            <a:r>
              <a:rPr lang="en-US" dirty="0" smtClean="0"/>
              <a:t>Many witness sentences expressing relation </a:t>
            </a:r>
          </a:p>
          <a:p>
            <a:pPr lvl="1"/>
            <a:r>
              <a:rPr lang="en-US" dirty="0" smtClean="0"/>
              <a:t>Can jointly contribute to features in relation classifier</a:t>
            </a:r>
          </a:p>
          <a:p>
            <a:r>
              <a:rPr lang="en-US" dirty="0" smtClean="0"/>
              <a:t>Advantages: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489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304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Distant Supervision:</a:t>
            </a:r>
          </a:p>
          <a:p>
            <a:pPr lvl="1"/>
            <a:r>
              <a:rPr lang="en-US" dirty="0" smtClean="0"/>
              <a:t>Supervision (examples) via large semantic database</a:t>
            </a:r>
          </a:p>
          <a:p>
            <a:r>
              <a:rPr lang="en-US" dirty="0" smtClean="0"/>
              <a:t>Key intuition:</a:t>
            </a:r>
          </a:p>
          <a:p>
            <a:pPr lvl="1"/>
            <a:r>
              <a:rPr lang="en-US" dirty="0" smtClean="0"/>
              <a:t>If a sentence has two entities from a Freebase relation,</a:t>
            </a:r>
          </a:p>
          <a:p>
            <a:pPr lvl="1"/>
            <a:r>
              <a:rPr lang="en-US" dirty="0" smtClean="0"/>
              <a:t>they should express that relation in the sentence</a:t>
            </a:r>
          </a:p>
          <a:p>
            <a:r>
              <a:rPr lang="en-US" dirty="0" smtClean="0"/>
              <a:t>Secondary intuition:</a:t>
            </a:r>
          </a:p>
          <a:p>
            <a:pPr lvl="1"/>
            <a:r>
              <a:rPr lang="en-US" dirty="0" smtClean="0"/>
              <a:t>Many witness sentences expressing relation </a:t>
            </a:r>
          </a:p>
          <a:p>
            <a:pPr lvl="1"/>
            <a:r>
              <a:rPr lang="en-US" dirty="0" smtClean="0"/>
              <a:t>Can jointly contribute to features in relation classifier</a:t>
            </a:r>
          </a:p>
          <a:p>
            <a:r>
              <a:rPr lang="en-US" dirty="0" smtClean="0"/>
              <a:t>Advantages: Avoids </a:t>
            </a:r>
            <a:r>
              <a:rPr lang="en-US" dirty="0" err="1" smtClean="0"/>
              <a:t>overfitting</a:t>
            </a:r>
            <a:r>
              <a:rPr lang="en-US" dirty="0" smtClean="0"/>
              <a:t>, uses named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093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5390" cy="4343400"/>
          </a:xfrm>
        </p:spPr>
        <p:txBody>
          <a:bodyPr/>
          <a:lstStyle/>
          <a:p>
            <a:r>
              <a:rPr lang="en-US" dirty="0" smtClean="0"/>
              <a:t>Freely available DB of structured semantic data</a:t>
            </a:r>
          </a:p>
          <a:p>
            <a:pPr lvl="1"/>
            <a:r>
              <a:rPr lang="en-US" dirty="0" smtClean="0"/>
              <a:t>Compiled from online sources</a:t>
            </a:r>
          </a:p>
          <a:p>
            <a:pPr lvl="2"/>
            <a:r>
              <a:rPr lang="en-US" dirty="0" smtClean="0"/>
              <a:t>E.g. Wikipedia </a:t>
            </a:r>
            <a:r>
              <a:rPr lang="en-US" dirty="0" err="1" smtClean="0"/>
              <a:t>infoboxes</a:t>
            </a:r>
            <a:r>
              <a:rPr lang="en-US" dirty="0" smtClean="0"/>
              <a:t>, NNDB, SEC, manual entry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30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5390" cy="4343400"/>
          </a:xfrm>
        </p:spPr>
        <p:txBody>
          <a:bodyPr/>
          <a:lstStyle/>
          <a:p>
            <a:r>
              <a:rPr lang="en-US" dirty="0" smtClean="0"/>
              <a:t>Freely available DB of structured semantic data</a:t>
            </a:r>
          </a:p>
          <a:p>
            <a:pPr lvl="1"/>
            <a:r>
              <a:rPr lang="en-US" dirty="0" smtClean="0"/>
              <a:t>Compiled from online sources</a:t>
            </a:r>
          </a:p>
          <a:p>
            <a:pPr lvl="2"/>
            <a:r>
              <a:rPr lang="en-US" dirty="0" smtClean="0"/>
              <a:t>E.g. Wikipedia </a:t>
            </a:r>
            <a:r>
              <a:rPr lang="en-US" dirty="0" err="1" smtClean="0"/>
              <a:t>infoboxes</a:t>
            </a:r>
            <a:r>
              <a:rPr lang="en-US" dirty="0" smtClean="0"/>
              <a:t>, NNDB, SEC, manual entry</a:t>
            </a:r>
          </a:p>
          <a:p>
            <a:r>
              <a:rPr lang="en-US" dirty="0" smtClean="0"/>
              <a:t>Unit: Relation</a:t>
            </a:r>
          </a:p>
          <a:p>
            <a:pPr lvl="1"/>
            <a:r>
              <a:rPr lang="en-US" dirty="0" smtClean="0"/>
              <a:t>Binary relations between ordered entities</a:t>
            </a:r>
          </a:p>
          <a:p>
            <a:pPr lvl="2"/>
            <a:r>
              <a:rPr lang="en-US" dirty="0" smtClean="0"/>
              <a:t>E.g. person-nationality: &lt;John Steinbeck, US&gt;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9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QA </a:t>
            </a:r>
            <a:r>
              <a:rPr lang="en-US" dirty="0" err="1" smtClean="0"/>
              <a:t>vs</a:t>
            </a:r>
            <a:r>
              <a:rPr lang="en-US" dirty="0" smtClean="0"/>
              <a:t> 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Both:</a:t>
            </a:r>
          </a:p>
          <a:p>
            <a:pPr lvl="1"/>
            <a:r>
              <a:rPr lang="en-US" dirty="0" smtClean="0"/>
              <a:t>Open domain ‘questions’; factoids</a:t>
            </a:r>
            <a:endParaRPr lang="en-US" dirty="0"/>
          </a:p>
          <a:p>
            <a:r>
              <a:rPr lang="en-US" dirty="0" smtClean="0"/>
              <a:t>TREC QA:</a:t>
            </a:r>
          </a:p>
        </p:txBody>
      </p:sp>
    </p:spTree>
    <p:extLst>
      <p:ext uri="{BB962C8B-B14F-4D97-AF65-F5344CB8AC3E}">
        <p14:creationId xmlns:p14="http://schemas.microsoft.com/office/powerpoint/2010/main" val="10846547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5390" cy="4343400"/>
          </a:xfrm>
        </p:spPr>
        <p:txBody>
          <a:bodyPr/>
          <a:lstStyle/>
          <a:p>
            <a:r>
              <a:rPr lang="en-US" dirty="0" smtClean="0"/>
              <a:t>Freely available DB of structured semantic data</a:t>
            </a:r>
          </a:p>
          <a:p>
            <a:pPr lvl="1"/>
            <a:r>
              <a:rPr lang="en-US" dirty="0" smtClean="0"/>
              <a:t>Compiled from online sources</a:t>
            </a:r>
          </a:p>
          <a:p>
            <a:pPr lvl="2"/>
            <a:r>
              <a:rPr lang="en-US" dirty="0" smtClean="0"/>
              <a:t>E.g. Wikipedia </a:t>
            </a:r>
            <a:r>
              <a:rPr lang="en-US" dirty="0" err="1" smtClean="0"/>
              <a:t>infoboxes</a:t>
            </a:r>
            <a:r>
              <a:rPr lang="en-US" dirty="0" smtClean="0"/>
              <a:t>, NNDB, SEC, manual entry</a:t>
            </a:r>
          </a:p>
          <a:p>
            <a:r>
              <a:rPr lang="en-US" dirty="0" smtClean="0"/>
              <a:t>Unit: Relation</a:t>
            </a:r>
          </a:p>
          <a:p>
            <a:pPr lvl="1"/>
            <a:r>
              <a:rPr lang="en-US" dirty="0" smtClean="0"/>
              <a:t>Binary relations between ordered entities</a:t>
            </a:r>
          </a:p>
          <a:p>
            <a:pPr lvl="2"/>
            <a:r>
              <a:rPr lang="en-US" dirty="0" smtClean="0"/>
              <a:t>E.g. person-nationality: &lt;John Steinbeck, US&gt;</a:t>
            </a:r>
          </a:p>
          <a:p>
            <a:r>
              <a:rPr lang="en-US" dirty="0" smtClean="0"/>
              <a:t>Full DB: 116M instances, 7.3K </a:t>
            </a:r>
            <a:r>
              <a:rPr lang="en-US" dirty="0" err="1" smtClean="0"/>
              <a:t>rels</a:t>
            </a:r>
            <a:r>
              <a:rPr lang="en-US" dirty="0" smtClean="0"/>
              <a:t>, 9M entities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8552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5390" cy="4343400"/>
          </a:xfrm>
        </p:spPr>
        <p:txBody>
          <a:bodyPr/>
          <a:lstStyle/>
          <a:p>
            <a:r>
              <a:rPr lang="en-US" dirty="0" smtClean="0"/>
              <a:t>Freely available DB of structured semantic data</a:t>
            </a:r>
          </a:p>
          <a:p>
            <a:pPr lvl="1"/>
            <a:r>
              <a:rPr lang="en-US" dirty="0" smtClean="0"/>
              <a:t>Compiled from online sources</a:t>
            </a:r>
          </a:p>
          <a:p>
            <a:pPr lvl="2"/>
            <a:r>
              <a:rPr lang="en-US" dirty="0" smtClean="0"/>
              <a:t>E.g. Wikipedia </a:t>
            </a:r>
            <a:r>
              <a:rPr lang="en-US" dirty="0" err="1" smtClean="0"/>
              <a:t>infoboxes</a:t>
            </a:r>
            <a:r>
              <a:rPr lang="en-US" dirty="0" smtClean="0"/>
              <a:t>, NNDB, SEC, manual entry</a:t>
            </a:r>
          </a:p>
          <a:p>
            <a:r>
              <a:rPr lang="en-US" dirty="0" smtClean="0"/>
              <a:t>Unit: Relation</a:t>
            </a:r>
          </a:p>
          <a:p>
            <a:pPr lvl="1"/>
            <a:r>
              <a:rPr lang="en-US" dirty="0" smtClean="0"/>
              <a:t>Binary relations between ordered entities</a:t>
            </a:r>
          </a:p>
          <a:p>
            <a:pPr lvl="2"/>
            <a:r>
              <a:rPr lang="en-US" dirty="0" smtClean="0"/>
              <a:t>E.g. person-nationality: &lt;John Steinbeck, US&gt;</a:t>
            </a:r>
          </a:p>
          <a:p>
            <a:r>
              <a:rPr lang="en-US" dirty="0" smtClean="0"/>
              <a:t>Full DB: 116M instances, 7.3K </a:t>
            </a:r>
            <a:r>
              <a:rPr lang="en-US" dirty="0" err="1" smtClean="0"/>
              <a:t>rels</a:t>
            </a:r>
            <a:r>
              <a:rPr lang="en-US" dirty="0" smtClean="0"/>
              <a:t>, 9M entities</a:t>
            </a:r>
          </a:p>
          <a:p>
            <a:r>
              <a:rPr lang="en-US" dirty="0" smtClean="0"/>
              <a:t>Largest relations: 1.8M inst., 102 </a:t>
            </a:r>
            <a:r>
              <a:rPr lang="en-US" dirty="0" err="1" smtClean="0"/>
              <a:t>rels</a:t>
            </a:r>
            <a:r>
              <a:rPr lang="en-US" dirty="0" smtClean="0"/>
              <a:t>, </a:t>
            </a:r>
            <a:r>
              <a:rPr lang="en-US" dirty="0"/>
              <a:t>940K entities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808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" r="-1"/>
          <a:stretch/>
        </p:blipFill>
        <p:spPr>
          <a:xfrm>
            <a:off x="164650" y="1600201"/>
            <a:ext cx="8979349" cy="4343400"/>
          </a:xfrm>
        </p:spPr>
      </p:pic>
    </p:spTree>
    <p:extLst>
      <p:ext uri="{BB962C8B-B14F-4D97-AF65-F5344CB8AC3E}">
        <p14:creationId xmlns:p14="http://schemas.microsoft.com/office/powerpoint/2010/main" val="28929617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Training:</a:t>
            </a:r>
          </a:p>
          <a:p>
            <a:pPr lvl="1"/>
            <a:r>
              <a:rPr lang="en-US" dirty="0" smtClean="0"/>
              <a:t>Identify entities in sentences, using NER</a:t>
            </a:r>
          </a:p>
        </p:txBody>
      </p:sp>
    </p:spTree>
    <p:extLst>
      <p:ext uri="{BB962C8B-B14F-4D97-AF65-F5344CB8AC3E}">
        <p14:creationId xmlns:p14="http://schemas.microsoft.com/office/powerpoint/2010/main" val="22780720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Training:</a:t>
            </a:r>
          </a:p>
          <a:p>
            <a:pPr lvl="1"/>
            <a:r>
              <a:rPr lang="en-US" dirty="0" smtClean="0"/>
              <a:t>Identify entities in sentences, using NER</a:t>
            </a:r>
          </a:p>
          <a:p>
            <a:pPr lvl="1"/>
            <a:r>
              <a:rPr lang="en-US" dirty="0" smtClean="0"/>
              <a:t>If find two entities participating in Freebase relation,</a:t>
            </a:r>
          </a:p>
          <a:p>
            <a:pPr lvl="2"/>
            <a:r>
              <a:rPr lang="en-US" dirty="0" smtClean="0"/>
              <a:t>Extract features, add to relation vector</a:t>
            </a:r>
          </a:p>
        </p:txBody>
      </p:sp>
    </p:spTree>
    <p:extLst>
      <p:ext uri="{BB962C8B-B14F-4D97-AF65-F5344CB8AC3E}">
        <p14:creationId xmlns:p14="http://schemas.microsoft.com/office/powerpoint/2010/main" val="29454733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Training:</a:t>
            </a:r>
          </a:p>
          <a:p>
            <a:pPr lvl="1"/>
            <a:r>
              <a:rPr lang="en-US" dirty="0" smtClean="0"/>
              <a:t>Identify entities in sentences, using NER</a:t>
            </a:r>
          </a:p>
          <a:p>
            <a:pPr lvl="1"/>
            <a:r>
              <a:rPr lang="en-US" dirty="0" smtClean="0"/>
              <a:t>If find two entities participating in Freebase relation,</a:t>
            </a:r>
          </a:p>
          <a:p>
            <a:pPr lvl="2"/>
            <a:r>
              <a:rPr lang="en-US" dirty="0" smtClean="0"/>
              <a:t>Extract features, add to relation vector</a:t>
            </a:r>
          </a:p>
          <a:p>
            <a:pPr lvl="1"/>
            <a:r>
              <a:rPr lang="en-US" dirty="0" smtClean="0"/>
              <a:t>Combine features by </a:t>
            </a:r>
            <a:r>
              <a:rPr lang="en-US" dirty="0" err="1" smtClean="0"/>
              <a:t>rel’n</a:t>
            </a:r>
            <a:r>
              <a:rPr lang="en-US" dirty="0" smtClean="0"/>
              <a:t> across sent. in multiclass LR</a:t>
            </a:r>
          </a:p>
          <a:p>
            <a:r>
              <a:rPr lang="en-US" dirty="0" smtClean="0"/>
              <a:t>Testing:</a:t>
            </a:r>
          </a:p>
        </p:txBody>
      </p:sp>
    </p:spTree>
    <p:extLst>
      <p:ext uri="{BB962C8B-B14F-4D97-AF65-F5344CB8AC3E}">
        <p14:creationId xmlns:p14="http://schemas.microsoft.com/office/powerpoint/2010/main" val="23670214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Training:</a:t>
            </a:r>
          </a:p>
          <a:p>
            <a:pPr lvl="1"/>
            <a:r>
              <a:rPr lang="en-US" dirty="0" smtClean="0"/>
              <a:t>Identify entities in sentences, using NER</a:t>
            </a:r>
          </a:p>
          <a:p>
            <a:pPr lvl="1"/>
            <a:r>
              <a:rPr lang="en-US" dirty="0" smtClean="0"/>
              <a:t>If find two entities participating in Freebase relation,</a:t>
            </a:r>
          </a:p>
          <a:p>
            <a:pPr lvl="2"/>
            <a:r>
              <a:rPr lang="en-US" dirty="0" smtClean="0"/>
              <a:t>Extract features, add to relation vector</a:t>
            </a:r>
          </a:p>
          <a:p>
            <a:pPr lvl="1"/>
            <a:r>
              <a:rPr lang="en-US" dirty="0" smtClean="0"/>
              <a:t>Combine features by </a:t>
            </a:r>
            <a:r>
              <a:rPr lang="en-US" dirty="0" err="1" smtClean="0"/>
              <a:t>rel’n</a:t>
            </a:r>
            <a:r>
              <a:rPr lang="en-US" dirty="0" smtClean="0"/>
              <a:t> across sent. in multiclass LR</a:t>
            </a:r>
          </a:p>
          <a:p>
            <a:r>
              <a:rPr lang="en-US" dirty="0" smtClean="0"/>
              <a:t>Testing:</a:t>
            </a:r>
          </a:p>
          <a:p>
            <a:pPr lvl="1"/>
            <a:r>
              <a:rPr lang="en-US" dirty="0" smtClean="0"/>
              <a:t>Identify entities with NER</a:t>
            </a:r>
          </a:p>
          <a:p>
            <a:pPr lvl="1"/>
            <a:r>
              <a:rPr lang="en-US" dirty="0" smtClean="0"/>
              <a:t>If find two entities in sentence together</a:t>
            </a:r>
          </a:p>
        </p:txBody>
      </p:sp>
    </p:spTree>
    <p:extLst>
      <p:ext uri="{BB962C8B-B14F-4D97-AF65-F5344CB8AC3E}">
        <p14:creationId xmlns:p14="http://schemas.microsoft.com/office/powerpoint/2010/main" val="21061018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Training:</a:t>
            </a:r>
          </a:p>
          <a:p>
            <a:pPr lvl="1"/>
            <a:r>
              <a:rPr lang="en-US" dirty="0" smtClean="0"/>
              <a:t>Identify entities in sentences, using NER</a:t>
            </a:r>
          </a:p>
          <a:p>
            <a:pPr lvl="1"/>
            <a:r>
              <a:rPr lang="en-US" dirty="0" smtClean="0"/>
              <a:t>If find two entities participating in Freebase relation,</a:t>
            </a:r>
          </a:p>
          <a:p>
            <a:pPr lvl="2"/>
            <a:r>
              <a:rPr lang="en-US" dirty="0" smtClean="0"/>
              <a:t>Extract features, add to relation vector</a:t>
            </a:r>
          </a:p>
          <a:p>
            <a:pPr lvl="1"/>
            <a:r>
              <a:rPr lang="en-US" dirty="0" smtClean="0"/>
              <a:t>Combine features by </a:t>
            </a:r>
            <a:r>
              <a:rPr lang="en-US" dirty="0" err="1" smtClean="0"/>
              <a:t>rel’n</a:t>
            </a:r>
            <a:r>
              <a:rPr lang="en-US" dirty="0" smtClean="0"/>
              <a:t> across sent. in multiclass LR</a:t>
            </a:r>
          </a:p>
          <a:p>
            <a:r>
              <a:rPr lang="en-US" dirty="0" smtClean="0"/>
              <a:t>Testing:</a:t>
            </a:r>
          </a:p>
          <a:p>
            <a:pPr lvl="1"/>
            <a:r>
              <a:rPr lang="en-US" dirty="0" smtClean="0"/>
              <a:t>Identify entities with NER</a:t>
            </a:r>
          </a:p>
          <a:p>
            <a:pPr lvl="1"/>
            <a:r>
              <a:rPr lang="en-US" dirty="0" smtClean="0"/>
              <a:t>If find two entities in sentence together</a:t>
            </a:r>
          </a:p>
          <a:p>
            <a:pPr lvl="2"/>
            <a:r>
              <a:rPr lang="en-US" dirty="0" smtClean="0"/>
              <a:t>Add features to vector</a:t>
            </a:r>
          </a:p>
        </p:txBody>
      </p:sp>
    </p:spTree>
    <p:extLst>
      <p:ext uri="{BB962C8B-B14F-4D97-AF65-F5344CB8AC3E}">
        <p14:creationId xmlns:p14="http://schemas.microsoft.com/office/powerpoint/2010/main" val="26545870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Training:</a:t>
            </a:r>
          </a:p>
          <a:p>
            <a:pPr lvl="1"/>
            <a:r>
              <a:rPr lang="en-US" dirty="0" smtClean="0"/>
              <a:t>Identify entities in sentences, using NER</a:t>
            </a:r>
          </a:p>
          <a:p>
            <a:pPr lvl="1"/>
            <a:r>
              <a:rPr lang="en-US" dirty="0" smtClean="0"/>
              <a:t>If find two entities participating in Freebase relation,</a:t>
            </a:r>
          </a:p>
          <a:p>
            <a:pPr lvl="2"/>
            <a:r>
              <a:rPr lang="en-US" dirty="0" smtClean="0"/>
              <a:t>Extract features, add to relation vector</a:t>
            </a:r>
          </a:p>
          <a:p>
            <a:pPr lvl="1"/>
            <a:r>
              <a:rPr lang="en-US" dirty="0" smtClean="0"/>
              <a:t>Combine features by </a:t>
            </a:r>
            <a:r>
              <a:rPr lang="en-US" dirty="0" err="1" smtClean="0"/>
              <a:t>rel’n</a:t>
            </a:r>
            <a:r>
              <a:rPr lang="en-US" dirty="0" smtClean="0"/>
              <a:t> across sent. in multiclass LR</a:t>
            </a:r>
          </a:p>
          <a:p>
            <a:r>
              <a:rPr lang="en-US" dirty="0" smtClean="0"/>
              <a:t>Testing:</a:t>
            </a:r>
          </a:p>
          <a:p>
            <a:pPr lvl="1"/>
            <a:r>
              <a:rPr lang="en-US" dirty="0" smtClean="0"/>
              <a:t>Identify entities with NER</a:t>
            </a:r>
          </a:p>
          <a:p>
            <a:pPr lvl="1"/>
            <a:r>
              <a:rPr lang="en-US" dirty="0" smtClean="0"/>
              <a:t>If find two entities in sentence together</a:t>
            </a:r>
          </a:p>
          <a:p>
            <a:pPr lvl="2"/>
            <a:r>
              <a:rPr lang="en-US" dirty="0" smtClean="0"/>
              <a:t>Add features to vector</a:t>
            </a:r>
          </a:p>
          <a:p>
            <a:pPr lvl="1"/>
            <a:r>
              <a:rPr lang="en-US" dirty="0" smtClean="0"/>
              <a:t>Predict based on features from all </a:t>
            </a:r>
            <a:r>
              <a:rPr lang="en-US" dirty="0" err="1" smtClean="0"/>
              <a:t>sents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Pair appears 10x, 3 features</a:t>
            </a:r>
          </a:p>
        </p:txBody>
      </p:sp>
    </p:spTree>
    <p:extLst>
      <p:ext uri="{BB962C8B-B14F-4D97-AF65-F5344CB8AC3E}">
        <p14:creationId xmlns:p14="http://schemas.microsoft.com/office/powerpoint/2010/main" val="37960623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Training:</a:t>
            </a:r>
          </a:p>
          <a:p>
            <a:pPr lvl="1"/>
            <a:r>
              <a:rPr lang="en-US" dirty="0" smtClean="0"/>
              <a:t>Identify entities in sentences, using NER</a:t>
            </a:r>
          </a:p>
          <a:p>
            <a:pPr lvl="1"/>
            <a:r>
              <a:rPr lang="en-US" dirty="0" smtClean="0"/>
              <a:t>If find two entities participating in Freebase relation,</a:t>
            </a:r>
          </a:p>
          <a:p>
            <a:pPr lvl="2"/>
            <a:r>
              <a:rPr lang="en-US" dirty="0" smtClean="0"/>
              <a:t>Extract features, add to relation vector</a:t>
            </a:r>
          </a:p>
          <a:p>
            <a:pPr lvl="1"/>
            <a:r>
              <a:rPr lang="en-US" dirty="0" smtClean="0"/>
              <a:t>Combine features by </a:t>
            </a:r>
            <a:r>
              <a:rPr lang="en-US" dirty="0" err="1" smtClean="0"/>
              <a:t>rel’n</a:t>
            </a:r>
            <a:r>
              <a:rPr lang="en-US" dirty="0" smtClean="0"/>
              <a:t> across sent. in multiclass LR</a:t>
            </a:r>
          </a:p>
          <a:p>
            <a:r>
              <a:rPr lang="en-US" dirty="0" smtClean="0"/>
              <a:t>Testing:</a:t>
            </a:r>
          </a:p>
          <a:p>
            <a:pPr lvl="1"/>
            <a:r>
              <a:rPr lang="en-US" dirty="0" smtClean="0"/>
              <a:t>Identify entities with NER</a:t>
            </a:r>
          </a:p>
          <a:p>
            <a:pPr lvl="1"/>
            <a:r>
              <a:rPr lang="en-US" dirty="0" smtClean="0"/>
              <a:t>If find two entities in sentence together</a:t>
            </a:r>
          </a:p>
          <a:p>
            <a:pPr lvl="2"/>
            <a:r>
              <a:rPr lang="en-US" dirty="0" smtClean="0"/>
              <a:t>Add features to vector</a:t>
            </a:r>
          </a:p>
          <a:p>
            <a:pPr lvl="1"/>
            <a:r>
              <a:rPr lang="en-US" dirty="0" smtClean="0"/>
              <a:t>Predict based on features from all </a:t>
            </a:r>
            <a:r>
              <a:rPr lang="en-US" dirty="0" err="1" smtClean="0"/>
              <a:t>sents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Pair appears 10x, 3 features </a:t>
            </a:r>
            <a:r>
              <a:rPr lang="en-US" dirty="0" smtClean="0">
                <a:sym typeface="Wingdings"/>
              </a:rPr>
              <a:t> 30 features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7750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QA </a:t>
            </a:r>
            <a:r>
              <a:rPr lang="en-US" dirty="0" err="1" smtClean="0"/>
              <a:t>vs</a:t>
            </a:r>
            <a:r>
              <a:rPr lang="en-US" dirty="0" smtClean="0"/>
              <a:t> 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Both:</a:t>
            </a:r>
          </a:p>
          <a:p>
            <a:pPr lvl="1"/>
            <a:r>
              <a:rPr lang="en-US" dirty="0" smtClean="0"/>
              <a:t>Open domain ‘questions’; factoids</a:t>
            </a:r>
            <a:endParaRPr lang="en-US" dirty="0"/>
          </a:p>
          <a:p>
            <a:r>
              <a:rPr lang="en-US" dirty="0" smtClean="0"/>
              <a:t>TREC QA:</a:t>
            </a:r>
          </a:p>
          <a:p>
            <a:pPr lvl="1"/>
            <a:r>
              <a:rPr lang="en-US" dirty="0" smtClean="0"/>
              <a:t>‘Small’ fixed doc set evidence, can access Web</a:t>
            </a:r>
          </a:p>
          <a:p>
            <a:pPr lvl="1"/>
            <a:r>
              <a:rPr lang="en-US" dirty="0" smtClean="0"/>
              <a:t>No timing, no penalty for guessing wrong, no betting</a:t>
            </a:r>
          </a:p>
        </p:txBody>
      </p:sp>
    </p:spTree>
    <p:extLst>
      <p:ext uri="{BB962C8B-B14F-4D97-AF65-F5344CB8AC3E}">
        <p14:creationId xmlns:p14="http://schemas.microsoft.com/office/powerpoint/2010/main" val="29525131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59" y="1600201"/>
            <a:ext cx="867944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Exploiting strong info: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04083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59" y="1600201"/>
            <a:ext cx="867944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Exploiting strong info: Location-contains: </a:t>
            </a:r>
          </a:p>
          <a:p>
            <a:pPr lvl="1"/>
            <a:r>
              <a:rPr lang="en-US" dirty="0" smtClean="0"/>
              <a:t>Freebase: &lt;</a:t>
            </a:r>
            <a:r>
              <a:rPr lang="en-US" dirty="0" err="1" smtClean="0"/>
              <a:t>Virginia,Richmond</a:t>
            </a:r>
            <a:r>
              <a:rPr lang="en-US" dirty="0" smtClean="0"/>
              <a:t>&gt;,</a:t>
            </a:r>
            <a:r>
              <a:rPr lang="en-US" dirty="0" smtClean="0"/>
              <a:t>&lt;</a:t>
            </a:r>
            <a:r>
              <a:rPr lang="en-US" dirty="0" err="1" smtClean="0"/>
              <a:t>France,Nantes</a:t>
            </a:r>
            <a:r>
              <a:rPr lang="en-US" dirty="0" smtClean="0"/>
              <a:t>&gt;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449448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59" y="1600201"/>
            <a:ext cx="867944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Exploiting strong info: Location-contains: </a:t>
            </a:r>
          </a:p>
          <a:p>
            <a:pPr lvl="1"/>
            <a:r>
              <a:rPr lang="en-US" dirty="0" smtClean="0"/>
              <a:t>Freebase: &lt;</a:t>
            </a:r>
            <a:r>
              <a:rPr lang="en-US" dirty="0" err="1" smtClean="0"/>
              <a:t>Virginia,Richmond</a:t>
            </a:r>
            <a:r>
              <a:rPr lang="en-US" dirty="0" smtClean="0"/>
              <a:t>&gt;,</a:t>
            </a:r>
            <a:r>
              <a:rPr lang="en-US" dirty="0" smtClean="0"/>
              <a:t>&lt;</a:t>
            </a:r>
            <a:r>
              <a:rPr lang="en-US" dirty="0" err="1" smtClean="0"/>
              <a:t>France,Nantes</a:t>
            </a:r>
            <a:r>
              <a:rPr lang="en-US" dirty="0" smtClean="0"/>
              <a:t>&gt;</a:t>
            </a:r>
            <a:endParaRPr lang="en-US" dirty="0" smtClean="0"/>
          </a:p>
          <a:p>
            <a:pPr lvl="1"/>
            <a:r>
              <a:rPr lang="en-US" dirty="0" smtClean="0"/>
              <a:t>Training sentences: ‘Richmond, the capital of Virginia’</a:t>
            </a:r>
          </a:p>
          <a:p>
            <a:pPr lvl="2"/>
            <a:r>
              <a:rPr lang="en-US" dirty="0" smtClean="0"/>
              <a:t>‘Edict of Nantes helped the Protestants of France’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95822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59" y="1600201"/>
            <a:ext cx="867944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Exploiting strong info: Location-contains: </a:t>
            </a:r>
          </a:p>
          <a:p>
            <a:pPr lvl="1"/>
            <a:r>
              <a:rPr lang="en-US" dirty="0" smtClean="0"/>
              <a:t>Freebase: &lt;</a:t>
            </a:r>
            <a:r>
              <a:rPr lang="en-US" dirty="0" err="1" smtClean="0"/>
              <a:t>Virginia,Richmond</a:t>
            </a:r>
            <a:r>
              <a:rPr lang="en-US" dirty="0" smtClean="0"/>
              <a:t>&gt;,</a:t>
            </a:r>
            <a:r>
              <a:rPr lang="en-US" dirty="0" smtClean="0"/>
              <a:t>&lt;</a:t>
            </a:r>
            <a:r>
              <a:rPr lang="en-US" dirty="0" err="1" smtClean="0"/>
              <a:t>France,Nantes</a:t>
            </a:r>
            <a:r>
              <a:rPr lang="en-US" dirty="0" smtClean="0"/>
              <a:t>&gt;</a:t>
            </a:r>
            <a:endParaRPr lang="en-US" dirty="0" smtClean="0"/>
          </a:p>
          <a:p>
            <a:pPr lvl="1"/>
            <a:r>
              <a:rPr lang="en-US" dirty="0" smtClean="0"/>
              <a:t>Training sentences: ‘Richmond, the capital of Virginia’</a:t>
            </a:r>
          </a:p>
          <a:p>
            <a:pPr lvl="2"/>
            <a:r>
              <a:rPr lang="en-US" dirty="0" smtClean="0"/>
              <a:t>‘Edict of Nantes helped the Protestants of France’</a:t>
            </a:r>
          </a:p>
          <a:p>
            <a:pPr lvl="1"/>
            <a:r>
              <a:rPr lang="en-US" dirty="0" smtClean="0"/>
              <a:t>Testing: ‘Vienna, the capital of Austria’</a:t>
            </a:r>
          </a:p>
          <a:p>
            <a:r>
              <a:rPr lang="en-US" dirty="0" smtClean="0"/>
              <a:t>Combining evidence: &lt;Spielberg, Saving Private Ryan&gt;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63971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59" y="1600201"/>
            <a:ext cx="867944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Exploiting strong info: Location-contains: </a:t>
            </a:r>
          </a:p>
          <a:p>
            <a:pPr lvl="1"/>
            <a:r>
              <a:rPr lang="en-US" dirty="0" smtClean="0"/>
              <a:t>Freebase: &lt;</a:t>
            </a:r>
            <a:r>
              <a:rPr lang="en-US" dirty="0" err="1" smtClean="0"/>
              <a:t>Virginia,Richmond</a:t>
            </a:r>
            <a:r>
              <a:rPr lang="en-US" dirty="0" smtClean="0"/>
              <a:t>&gt;,</a:t>
            </a:r>
            <a:r>
              <a:rPr lang="en-US" dirty="0" smtClean="0"/>
              <a:t>&lt;</a:t>
            </a:r>
            <a:r>
              <a:rPr lang="en-US" dirty="0" err="1" smtClean="0"/>
              <a:t>France,Nantes</a:t>
            </a:r>
            <a:r>
              <a:rPr lang="en-US" dirty="0" smtClean="0"/>
              <a:t>&gt;</a:t>
            </a:r>
            <a:endParaRPr lang="en-US" dirty="0" smtClean="0"/>
          </a:p>
          <a:p>
            <a:pPr lvl="1"/>
            <a:r>
              <a:rPr lang="en-US" dirty="0" smtClean="0"/>
              <a:t>Training sentences: ‘Richmond, the capital of Virginia’</a:t>
            </a:r>
          </a:p>
          <a:p>
            <a:pPr lvl="2"/>
            <a:r>
              <a:rPr lang="en-US" dirty="0" smtClean="0"/>
              <a:t>‘Edict of Nantes helped the Protestants of France’</a:t>
            </a:r>
          </a:p>
          <a:p>
            <a:pPr lvl="1"/>
            <a:r>
              <a:rPr lang="en-US" dirty="0" smtClean="0"/>
              <a:t>Testing: ‘Vienna, the capital of Austria’</a:t>
            </a:r>
          </a:p>
          <a:p>
            <a:r>
              <a:rPr lang="en-US" dirty="0" smtClean="0"/>
              <a:t>Combining evidence: &lt;Spielberg, Saving Private Ryan&gt;</a:t>
            </a:r>
          </a:p>
          <a:p>
            <a:pPr lvl="2"/>
            <a:r>
              <a:rPr lang="en-US" dirty="0" smtClean="0"/>
              <a:t>[Spielberg]’s film, [Saving Private Ryan] is loosely based…</a:t>
            </a:r>
          </a:p>
        </p:txBody>
      </p:sp>
    </p:spTree>
    <p:extLst>
      <p:ext uri="{BB962C8B-B14F-4D97-AF65-F5344CB8AC3E}">
        <p14:creationId xmlns:p14="http://schemas.microsoft.com/office/powerpoint/2010/main" val="106233371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59" y="1600201"/>
            <a:ext cx="867944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Exploiting strong info: Location-contains: </a:t>
            </a:r>
          </a:p>
          <a:p>
            <a:pPr lvl="1"/>
            <a:r>
              <a:rPr lang="en-US" dirty="0" smtClean="0"/>
              <a:t>Freebase: &lt;</a:t>
            </a:r>
            <a:r>
              <a:rPr lang="en-US" dirty="0" err="1" smtClean="0"/>
              <a:t>Virginia,Richmond</a:t>
            </a:r>
            <a:r>
              <a:rPr lang="en-US" dirty="0" smtClean="0"/>
              <a:t>&gt;,</a:t>
            </a:r>
            <a:r>
              <a:rPr lang="en-US" dirty="0" smtClean="0"/>
              <a:t>&lt;</a:t>
            </a:r>
            <a:r>
              <a:rPr lang="en-US" dirty="0" err="1" smtClean="0"/>
              <a:t>France,Nantes</a:t>
            </a:r>
            <a:r>
              <a:rPr lang="en-US" dirty="0" smtClean="0"/>
              <a:t>&gt;</a:t>
            </a:r>
            <a:endParaRPr lang="en-US" dirty="0" smtClean="0"/>
          </a:p>
          <a:p>
            <a:pPr lvl="1"/>
            <a:r>
              <a:rPr lang="en-US" dirty="0" smtClean="0"/>
              <a:t>Training sentences: ‘Richmond, the capital of Virginia’</a:t>
            </a:r>
          </a:p>
          <a:p>
            <a:pPr lvl="2"/>
            <a:r>
              <a:rPr lang="en-US" dirty="0" smtClean="0"/>
              <a:t>‘Edict of Nantes helped the Protestants of France’</a:t>
            </a:r>
          </a:p>
          <a:p>
            <a:pPr lvl="1"/>
            <a:r>
              <a:rPr lang="en-US" dirty="0" smtClean="0"/>
              <a:t>Testing: ‘Vienna, the capital of Austria’</a:t>
            </a:r>
          </a:p>
          <a:p>
            <a:r>
              <a:rPr lang="en-US" dirty="0" smtClean="0"/>
              <a:t>Combining evidence: &lt;Spielberg, Saving Private Ryan&gt;</a:t>
            </a:r>
          </a:p>
          <a:p>
            <a:pPr lvl="2"/>
            <a:r>
              <a:rPr lang="en-US" dirty="0" smtClean="0"/>
              <a:t>[Spielberg]’s film, [Saving Private Ryan] is loosely based…</a:t>
            </a:r>
          </a:p>
          <a:p>
            <a:pPr lvl="3"/>
            <a:r>
              <a:rPr lang="en-US" dirty="0" smtClean="0"/>
              <a:t>Director? Writer? Producer?</a:t>
            </a:r>
          </a:p>
          <a:p>
            <a:pPr lvl="2"/>
            <a:r>
              <a:rPr lang="en-US" dirty="0" smtClean="0"/>
              <a:t>Award winning [Saving Private Ryan] , directed by [Spielberg]</a:t>
            </a:r>
          </a:p>
        </p:txBody>
      </p:sp>
    </p:spTree>
    <p:extLst>
      <p:ext uri="{BB962C8B-B14F-4D97-AF65-F5344CB8AC3E}">
        <p14:creationId xmlns:p14="http://schemas.microsoft.com/office/powerpoint/2010/main" val="37712748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59" y="1600201"/>
            <a:ext cx="8679449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Exploiting strong info: Location-contains: </a:t>
            </a:r>
          </a:p>
          <a:p>
            <a:pPr lvl="1"/>
            <a:r>
              <a:rPr lang="en-US" dirty="0" smtClean="0"/>
              <a:t>Freebase: &lt;</a:t>
            </a:r>
            <a:r>
              <a:rPr lang="en-US" dirty="0" err="1" smtClean="0"/>
              <a:t>Virginia,Richmond</a:t>
            </a:r>
            <a:r>
              <a:rPr lang="en-US" dirty="0" smtClean="0"/>
              <a:t>&gt;,</a:t>
            </a:r>
            <a:r>
              <a:rPr lang="en-US" dirty="0" smtClean="0"/>
              <a:t>&lt;</a:t>
            </a:r>
            <a:r>
              <a:rPr lang="en-US" dirty="0" err="1" smtClean="0"/>
              <a:t>France,Nantes</a:t>
            </a:r>
            <a:r>
              <a:rPr lang="en-US" dirty="0" smtClean="0"/>
              <a:t>&gt;</a:t>
            </a:r>
            <a:endParaRPr lang="en-US" dirty="0" smtClean="0"/>
          </a:p>
          <a:p>
            <a:pPr lvl="1"/>
            <a:r>
              <a:rPr lang="en-US" dirty="0" smtClean="0"/>
              <a:t>Training sentences: ‘Richmond, the capital of Virginia’</a:t>
            </a:r>
          </a:p>
          <a:p>
            <a:pPr lvl="2"/>
            <a:r>
              <a:rPr lang="en-US" dirty="0" smtClean="0"/>
              <a:t>‘Edict of Nantes helped the Protestants of France’</a:t>
            </a:r>
          </a:p>
          <a:p>
            <a:pPr lvl="1"/>
            <a:r>
              <a:rPr lang="en-US" dirty="0" smtClean="0"/>
              <a:t>Testing: ‘Vienna, the capital of Austria’</a:t>
            </a:r>
          </a:p>
          <a:p>
            <a:r>
              <a:rPr lang="en-US" dirty="0" smtClean="0"/>
              <a:t>Combining evidence: &lt;Spielberg, Saving Private Ryan&gt;</a:t>
            </a:r>
          </a:p>
          <a:p>
            <a:pPr lvl="2"/>
            <a:r>
              <a:rPr lang="en-US" dirty="0" smtClean="0"/>
              <a:t>[Spielberg]’s film, [Saving Private Ryan] is loosely based…</a:t>
            </a:r>
          </a:p>
          <a:p>
            <a:pPr lvl="3"/>
            <a:r>
              <a:rPr lang="en-US" dirty="0" smtClean="0"/>
              <a:t>Director? Writer? Producer?</a:t>
            </a:r>
          </a:p>
          <a:p>
            <a:pPr lvl="2"/>
            <a:r>
              <a:rPr lang="en-US" dirty="0" smtClean="0"/>
              <a:t>Award winning [Saving Private Ryan] , directed by [Spielberg]</a:t>
            </a:r>
          </a:p>
          <a:p>
            <a:pPr lvl="3"/>
            <a:r>
              <a:rPr lang="en-US" dirty="0" smtClean="0"/>
              <a:t>CEO? (Film-)Director?</a:t>
            </a:r>
          </a:p>
          <a:p>
            <a:pPr lvl="1"/>
            <a:r>
              <a:rPr lang="en-US" dirty="0" smtClean="0"/>
              <a:t>If see both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801231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59" y="1600201"/>
            <a:ext cx="8679449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Exploiting strong info: Location-contains: </a:t>
            </a:r>
          </a:p>
          <a:p>
            <a:pPr lvl="1"/>
            <a:r>
              <a:rPr lang="en-US" dirty="0" smtClean="0"/>
              <a:t>Freebase: &lt;</a:t>
            </a:r>
            <a:r>
              <a:rPr lang="en-US" dirty="0" err="1" smtClean="0"/>
              <a:t>Virginia,Richmond</a:t>
            </a:r>
            <a:r>
              <a:rPr lang="en-US" dirty="0" smtClean="0"/>
              <a:t>&gt;,</a:t>
            </a:r>
            <a:r>
              <a:rPr lang="en-US" dirty="0" smtClean="0"/>
              <a:t>&lt;</a:t>
            </a:r>
            <a:r>
              <a:rPr lang="en-US" smtClean="0"/>
              <a:t>France,Nantes&gt;</a:t>
            </a:r>
            <a:endParaRPr lang="en-US" dirty="0" smtClean="0"/>
          </a:p>
          <a:p>
            <a:pPr lvl="1"/>
            <a:r>
              <a:rPr lang="en-US" dirty="0" smtClean="0"/>
              <a:t>Training sentences: ‘Richmond, the capital of Virginia’</a:t>
            </a:r>
          </a:p>
          <a:p>
            <a:pPr lvl="2"/>
            <a:r>
              <a:rPr lang="en-US" dirty="0" smtClean="0"/>
              <a:t>‘Edict of Nantes helped the Protestants of France’</a:t>
            </a:r>
          </a:p>
          <a:p>
            <a:pPr lvl="1"/>
            <a:r>
              <a:rPr lang="en-US" dirty="0" smtClean="0"/>
              <a:t>Testing: ‘Vienna, the capital of Austria’</a:t>
            </a:r>
          </a:p>
          <a:p>
            <a:r>
              <a:rPr lang="en-US" dirty="0" smtClean="0"/>
              <a:t>Combining evidence: &lt;Spielberg, Saving Private Ryan&gt;</a:t>
            </a:r>
          </a:p>
          <a:p>
            <a:pPr lvl="2"/>
            <a:r>
              <a:rPr lang="en-US" dirty="0" smtClean="0"/>
              <a:t>[Spielberg]’s film, [Saving Private Ryan] is loosely based…</a:t>
            </a:r>
          </a:p>
          <a:p>
            <a:pPr lvl="3"/>
            <a:r>
              <a:rPr lang="en-US" dirty="0" smtClean="0"/>
              <a:t>Director? Writer? Producer?</a:t>
            </a:r>
          </a:p>
          <a:p>
            <a:pPr lvl="2"/>
            <a:r>
              <a:rPr lang="en-US" dirty="0" smtClean="0"/>
              <a:t>Award winning [Saving Private Ryan] , directed by [Spielberg]</a:t>
            </a:r>
          </a:p>
          <a:p>
            <a:pPr lvl="3"/>
            <a:r>
              <a:rPr lang="en-US" dirty="0" smtClean="0"/>
              <a:t>CEO? (Film-)Director?</a:t>
            </a:r>
          </a:p>
          <a:p>
            <a:pPr lvl="1"/>
            <a:r>
              <a:rPr lang="en-US" dirty="0" smtClean="0"/>
              <a:t>If see both </a:t>
            </a:r>
            <a:r>
              <a:rPr lang="en-US" dirty="0" smtClean="0">
                <a:sym typeface="Wingdings"/>
              </a:rPr>
              <a:t> Film-director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951006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114309"/>
          </a:xfrm>
        </p:spPr>
        <p:txBody>
          <a:bodyPr/>
          <a:lstStyle/>
          <a:p>
            <a:r>
              <a:rPr lang="en-US" dirty="0" smtClean="0"/>
              <a:t>Lexical features: Conjuncts of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851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114309"/>
          </a:xfrm>
        </p:spPr>
        <p:txBody>
          <a:bodyPr/>
          <a:lstStyle/>
          <a:p>
            <a:r>
              <a:rPr lang="en-US" dirty="0" smtClean="0"/>
              <a:t>Lexical features: Conjuncts of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Astronomer Edwin Hubble was born in </a:t>
            </a:r>
            <a:r>
              <a:rPr lang="en-US" dirty="0" err="1" smtClean="0"/>
              <a:t>Marshfield,MO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518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QA </a:t>
            </a:r>
            <a:r>
              <a:rPr lang="en-US" dirty="0" err="1" smtClean="0"/>
              <a:t>vs</a:t>
            </a:r>
            <a:r>
              <a:rPr lang="en-US" dirty="0" smtClean="0"/>
              <a:t> 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Both:</a:t>
            </a:r>
          </a:p>
          <a:p>
            <a:pPr lvl="1"/>
            <a:r>
              <a:rPr lang="en-US" dirty="0" smtClean="0"/>
              <a:t>Open domain ‘questions’; factoids</a:t>
            </a:r>
            <a:endParaRPr lang="en-US" dirty="0"/>
          </a:p>
          <a:p>
            <a:r>
              <a:rPr lang="en-US" dirty="0" smtClean="0"/>
              <a:t>TREC QA:</a:t>
            </a:r>
          </a:p>
          <a:p>
            <a:pPr lvl="1"/>
            <a:r>
              <a:rPr lang="en-US" dirty="0" smtClean="0"/>
              <a:t>‘Small’ fixed doc set evidence, can access Web</a:t>
            </a:r>
          </a:p>
          <a:p>
            <a:pPr lvl="1"/>
            <a:r>
              <a:rPr lang="en-US" dirty="0" smtClean="0"/>
              <a:t>No timing, no penalty for guessing wrong, no betting</a:t>
            </a:r>
          </a:p>
          <a:p>
            <a:r>
              <a:rPr lang="en-US" dirty="0" smtClean="0"/>
              <a:t>Jeopardy!:</a:t>
            </a:r>
          </a:p>
          <a:p>
            <a:pPr lvl="1"/>
            <a:r>
              <a:rPr lang="en-US" dirty="0" smtClean="0"/>
              <a:t>Timing, confidence key; betting</a:t>
            </a:r>
          </a:p>
          <a:p>
            <a:pPr lvl="1"/>
            <a:r>
              <a:rPr lang="en-US" dirty="0" smtClean="0"/>
              <a:t>Board; Known question categories; Clues &amp; puzzles</a:t>
            </a:r>
            <a:endParaRPr lang="en-US" dirty="0"/>
          </a:p>
          <a:p>
            <a:pPr lvl="1"/>
            <a:r>
              <a:rPr lang="en-US" dirty="0" smtClean="0"/>
              <a:t>No live Web access, no fixed doc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0566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114309"/>
          </a:xfrm>
        </p:spPr>
        <p:txBody>
          <a:bodyPr/>
          <a:lstStyle/>
          <a:p>
            <a:r>
              <a:rPr lang="en-US" dirty="0" smtClean="0"/>
              <a:t>Lexical features: Conjuncts of</a:t>
            </a:r>
          </a:p>
          <a:p>
            <a:pPr lvl="1"/>
            <a:r>
              <a:rPr lang="en-US" dirty="0" smtClean="0"/>
              <a:t>Sequence of words between entities</a:t>
            </a:r>
          </a:p>
          <a:p>
            <a:pPr lvl="1"/>
            <a:r>
              <a:rPr lang="en-US" dirty="0" smtClean="0"/>
              <a:t>POS tags of sequence between entities</a:t>
            </a:r>
          </a:p>
          <a:p>
            <a:pPr lvl="1"/>
            <a:r>
              <a:rPr lang="en-US" dirty="0" smtClean="0"/>
              <a:t>Flag for entity order</a:t>
            </a:r>
          </a:p>
          <a:p>
            <a:pPr lvl="1"/>
            <a:r>
              <a:rPr lang="en-US" dirty="0" smtClean="0"/>
              <a:t>k </a:t>
            </a:r>
            <a:r>
              <a:rPr lang="en-US" dirty="0" err="1" smtClean="0"/>
              <a:t>words+POS</a:t>
            </a:r>
            <a:r>
              <a:rPr lang="en-US" dirty="0" smtClean="0"/>
              <a:t> before 1</a:t>
            </a:r>
            <a:r>
              <a:rPr lang="en-US" baseline="30000" dirty="0" smtClean="0"/>
              <a:t>st</a:t>
            </a:r>
            <a:r>
              <a:rPr lang="en-US" dirty="0" smtClean="0"/>
              <a:t> entity</a:t>
            </a:r>
          </a:p>
          <a:p>
            <a:pPr lvl="1"/>
            <a:r>
              <a:rPr lang="en-US" dirty="0" smtClean="0"/>
              <a:t>k </a:t>
            </a:r>
            <a:r>
              <a:rPr lang="en-US" dirty="0" err="1" smtClean="0"/>
              <a:t>words+POS</a:t>
            </a:r>
            <a:r>
              <a:rPr lang="en-US" dirty="0" smtClean="0"/>
              <a:t> after 2</a:t>
            </a:r>
            <a:r>
              <a:rPr lang="en-US" baseline="30000" dirty="0" smtClean="0"/>
              <a:t>nd</a:t>
            </a:r>
            <a:r>
              <a:rPr lang="en-US" dirty="0" smtClean="0"/>
              <a:t> entity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Astronomer Edwin Hubble was born in </a:t>
            </a:r>
            <a:r>
              <a:rPr lang="en-US" dirty="0" err="1" smtClean="0"/>
              <a:t>Marshfield,MO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0886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114309"/>
          </a:xfrm>
        </p:spPr>
        <p:txBody>
          <a:bodyPr/>
          <a:lstStyle/>
          <a:p>
            <a:r>
              <a:rPr lang="en-US" dirty="0" smtClean="0"/>
              <a:t>Lexical features: Conjuncts of</a:t>
            </a:r>
          </a:p>
          <a:p>
            <a:pPr lvl="1"/>
            <a:r>
              <a:rPr lang="en-US" dirty="0" smtClean="0"/>
              <a:t>Sequence of words between entities</a:t>
            </a:r>
          </a:p>
          <a:p>
            <a:pPr lvl="1"/>
            <a:r>
              <a:rPr lang="en-US" dirty="0" smtClean="0"/>
              <a:t>POS tags of sequence between entities</a:t>
            </a:r>
          </a:p>
          <a:p>
            <a:pPr lvl="1"/>
            <a:r>
              <a:rPr lang="en-US" dirty="0" smtClean="0"/>
              <a:t>Flag for entity order</a:t>
            </a:r>
          </a:p>
          <a:p>
            <a:pPr lvl="1"/>
            <a:r>
              <a:rPr lang="en-US" dirty="0" smtClean="0"/>
              <a:t>k </a:t>
            </a:r>
            <a:r>
              <a:rPr lang="en-US" dirty="0" err="1" smtClean="0"/>
              <a:t>words+POS</a:t>
            </a:r>
            <a:r>
              <a:rPr lang="en-US" dirty="0" smtClean="0"/>
              <a:t> before 1</a:t>
            </a:r>
            <a:r>
              <a:rPr lang="en-US" baseline="30000" dirty="0" smtClean="0"/>
              <a:t>st</a:t>
            </a:r>
            <a:r>
              <a:rPr lang="en-US" dirty="0" smtClean="0"/>
              <a:t> entity</a:t>
            </a:r>
          </a:p>
          <a:p>
            <a:pPr lvl="1"/>
            <a:r>
              <a:rPr lang="en-US" dirty="0" smtClean="0"/>
              <a:t>k </a:t>
            </a:r>
            <a:r>
              <a:rPr lang="en-US" dirty="0" err="1" smtClean="0"/>
              <a:t>words+POS</a:t>
            </a:r>
            <a:r>
              <a:rPr lang="en-US" dirty="0" smtClean="0"/>
              <a:t> after 2</a:t>
            </a:r>
            <a:r>
              <a:rPr lang="en-US" baseline="30000" dirty="0" smtClean="0"/>
              <a:t>nd</a:t>
            </a:r>
            <a:r>
              <a:rPr lang="en-US" dirty="0" smtClean="0"/>
              <a:t> entity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Astronomer Edwin Hubble was born in </a:t>
            </a:r>
            <a:r>
              <a:rPr lang="en-US" dirty="0" err="1" smtClean="0"/>
              <a:t>Marshfield,MO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31703"/>
            <a:ext cx="9144000" cy="119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39459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 features: Conjuncts of:</a:t>
            </a:r>
          </a:p>
        </p:txBody>
      </p:sp>
    </p:spTree>
    <p:extLst>
      <p:ext uri="{BB962C8B-B14F-4D97-AF65-F5344CB8AC3E}">
        <p14:creationId xmlns:p14="http://schemas.microsoft.com/office/powerpoint/2010/main" val="220913806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 II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3629"/>
            <a:ext cx="9144000" cy="17471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44900"/>
            <a:ext cx="9144000" cy="102704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856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 features: Conjuncts of:</a:t>
            </a:r>
          </a:p>
          <a:p>
            <a:pPr lvl="1"/>
            <a:r>
              <a:rPr lang="en-US" dirty="0" smtClean="0"/>
              <a:t>Dependency path between entities, parsed by </a:t>
            </a:r>
            <a:r>
              <a:rPr lang="en-US" dirty="0" err="1" smtClean="0"/>
              <a:t>Minipar</a:t>
            </a:r>
            <a:endParaRPr lang="en-US" dirty="0" smtClean="0"/>
          </a:p>
          <a:p>
            <a:pPr lvl="2"/>
            <a:r>
              <a:rPr lang="en-US" dirty="0" smtClean="0"/>
              <a:t>Chunks, dependencies, and directions</a:t>
            </a:r>
          </a:p>
          <a:p>
            <a:pPr lvl="1"/>
            <a:r>
              <a:rPr lang="en-US" dirty="0" smtClean="0"/>
              <a:t>Window node not on dependency path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3629"/>
            <a:ext cx="9144000" cy="17471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44900"/>
            <a:ext cx="9144000" cy="102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0231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Weight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2819400"/>
            <a:ext cx="88773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69809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Weight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 highly specific: Problem?</a:t>
            </a:r>
          </a:p>
          <a:p>
            <a:r>
              <a:rPr lang="en-US" dirty="0" smtClean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2819400"/>
            <a:ext cx="88773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1121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Weight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 highly specific: Problem?</a:t>
            </a:r>
          </a:p>
          <a:p>
            <a:pPr lvl="1"/>
            <a:r>
              <a:rPr lang="en-US" dirty="0" smtClean="0"/>
              <a:t>Not really, attested in large text corpus</a:t>
            </a:r>
          </a:p>
          <a:p>
            <a:r>
              <a:rPr lang="en-US" dirty="0" smtClean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2819400"/>
            <a:ext cx="88773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52193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9943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on subset of data, test on held-out portion</a:t>
            </a:r>
          </a:p>
        </p:txBody>
      </p:sp>
    </p:spTree>
    <p:extLst>
      <p:ext uri="{BB962C8B-B14F-4D97-AF65-F5344CB8AC3E}">
        <p14:creationId xmlns:p14="http://schemas.microsoft.com/office/powerpoint/2010/main" val="2394083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QA Systems for 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TREC QA somewhat similar to Jeopardy!</a:t>
            </a:r>
          </a:p>
        </p:txBody>
      </p:sp>
    </p:spTree>
    <p:extLst>
      <p:ext uri="{BB962C8B-B14F-4D97-AF65-F5344CB8AC3E}">
        <p14:creationId xmlns:p14="http://schemas.microsoft.com/office/powerpoint/2010/main" val="350616724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on subset of data, test on held-out portion</a:t>
            </a:r>
          </a:p>
          <a:p>
            <a:r>
              <a:rPr lang="en-US" dirty="0" smtClean="0"/>
              <a:t>Train on all relations, using part of corpus</a:t>
            </a:r>
          </a:p>
          <a:p>
            <a:pPr lvl="1"/>
            <a:r>
              <a:rPr lang="en-US" dirty="0" smtClean="0"/>
              <a:t>Test on new relations extracted from Wikipedia text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 evaluate newly extracted relations?</a:t>
            </a:r>
          </a:p>
        </p:txBody>
      </p:sp>
    </p:spTree>
    <p:extLst>
      <p:ext uri="{BB962C8B-B14F-4D97-AF65-F5344CB8AC3E}">
        <p14:creationId xmlns:p14="http://schemas.microsoft.com/office/powerpoint/2010/main" val="153518205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on subset of data, test on held-out portion</a:t>
            </a:r>
          </a:p>
          <a:p>
            <a:r>
              <a:rPr lang="en-US" dirty="0" smtClean="0"/>
              <a:t>Train on all relations, using part of corpus</a:t>
            </a:r>
          </a:p>
          <a:p>
            <a:pPr lvl="1"/>
            <a:r>
              <a:rPr lang="en-US" dirty="0" smtClean="0"/>
              <a:t>Test on new relations extracted from Wikipedia text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 evaluate newly extracted relations?</a:t>
            </a:r>
          </a:p>
          <a:p>
            <a:pPr lvl="2"/>
            <a:r>
              <a:rPr lang="en-US" dirty="0" smtClean="0"/>
              <a:t>Send to human assessors</a:t>
            </a:r>
          </a:p>
          <a:p>
            <a:pPr lvl="2"/>
            <a:r>
              <a:rPr lang="en-US" dirty="0" smtClean="0"/>
              <a:t>Issue: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1508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on subset of data, test on held-out portion</a:t>
            </a:r>
          </a:p>
          <a:p>
            <a:r>
              <a:rPr lang="en-US" dirty="0" smtClean="0"/>
              <a:t>Train on all relations, using part of corpus</a:t>
            </a:r>
          </a:p>
          <a:p>
            <a:pPr lvl="1"/>
            <a:r>
              <a:rPr lang="en-US" dirty="0" smtClean="0"/>
              <a:t>Test on new relations extracted from Wikipedia text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 evaluate newly extracted relations?</a:t>
            </a:r>
          </a:p>
          <a:p>
            <a:pPr lvl="2"/>
            <a:r>
              <a:rPr lang="en-US" dirty="0" smtClean="0"/>
              <a:t>Send to human assessors</a:t>
            </a:r>
          </a:p>
          <a:p>
            <a:pPr lvl="2"/>
            <a:r>
              <a:rPr lang="en-US" dirty="0" smtClean="0"/>
              <a:t>Issue: 100s or 1000s of each type of relation</a:t>
            </a:r>
          </a:p>
        </p:txBody>
      </p:sp>
    </p:spTree>
    <p:extLst>
      <p:ext uri="{BB962C8B-B14F-4D97-AF65-F5344CB8AC3E}">
        <p14:creationId xmlns:p14="http://schemas.microsoft.com/office/powerpoint/2010/main" val="233568905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on subset of data, test on held-out portion</a:t>
            </a:r>
          </a:p>
          <a:p>
            <a:r>
              <a:rPr lang="en-US" dirty="0" smtClean="0"/>
              <a:t>Train on all relations, using part of corpus</a:t>
            </a:r>
          </a:p>
          <a:p>
            <a:pPr lvl="1"/>
            <a:r>
              <a:rPr lang="en-US" dirty="0" smtClean="0"/>
              <a:t>Test on new relations extracted from Wikipedia text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 evaluate newly extracted relations?</a:t>
            </a:r>
          </a:p>
          <a:p>
            <a:pPr lvl="2"/>
            <a:r>
              <a:rPr lang="en-US" dirty="0" smtClean="0"/>
              <a:t>Send to human assessors</a:t>
            </a:r>
          </a:p>
          <a:p>
            <a:pPr lvl="2"/>
            <a:r>
              <a:rPr lang="en-US" dirty="0" smtClean="0"/>
              <a:t>Issue: 100s or 1000s of each type of relation</a:t>
            </a:r>
          </a:p>
          <a:p>
            <a:pPr lvl="3"/>
            <a:r>
              <a:rPr lang="en-US" dirty="0" err="1" smtClean="0"/>
              <a:t>Crowdsource</a:t>
            </a:r>
            <a:r>
              <a:rPr lang="en-US" dirty="0" smtClean="0"/>
              <a:t>: Send to Amazon Mechanical Turk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34162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39125" cy="4343400"/>
          </a:xfrm>
        </p:spPr>
        <p:txBody>
          <a:bodyPr/>
          <a:lstStyle/>
          <a:p>
            <a:r>
              <a:rPr lang="en-US" dirty="0" smtClean="0"/>
              <a:t>Overall: on held-out set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est precision combines lexical, syntactic</a:t>
            </a:r>
          </a:p>
          <a:p>
            <a:pPr lvl="1"/>
            <a:r>
              <a:rPr lang="en-US" dirty="0" smtClean="0"/>
              <a:t>Significant skew in identified relations</a:t>
            </a:r>
          </a:p>
          <a:p>
            <a:pPr lvl="2"/>
            <a:r>
              <a:rPr lang="en-US" dirty="0" smtClean="0"/>
              <a:t>@100,000: 60% </a:t>
            </a:r>
            <a:r>
              <a:rPr lang="en-US" i="1" dirty="0" smtClean="0"/>
              <a:t>location-contains, </a:t>
            </a:r>
            <a:r>
              <a:rPr lang="en-US" dirty="0" smtClean="0"/>
              <a:t>13% </a:t>
            </a:r>
            <a:r>
              <a:rPr lang="en-US" i="1" dirty="0" smtClean="0"/>
              <a:t>person-birthplace</a:t>
            </a:r>
          </a:p>
          <a:p>
            <a:pPr lvl="2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0012234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39125" cy="4343400"/>
          </a:xfrm>
        </p:spPr>
        <p:txBody>
          <a:bodyPr/>
          <a:lstStyle/>
          <a:p>
            <a:r>
              <a:rPr lang="en-US" dirty="0" smtClean="0"/>
              <a:t>Overall: on held-out set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est precision combines lexical, syntactic</a:t>
            </a:r>
          </a:p>
          <a:p>
            <a:pPr lvl="1"/>
            <a:r>
              <a:rPr lang="en-US" dirty="0" smtClean="0"/>
              <a:t>Significant skew in identified relations</a:t>
            </a:r>
          </a:p>
          <a:p>
            <a:pPr lvl="2"/>
            <a:r>
              <a:rPr lang="en-US" dirty="0" smtClean="0"/>
              <a:t>@100,000: 60% </a:t>
            </a:r>
            <a:r>
              <a:rPr lang="en-US" i="1" dirty="0" smtClean="0"/>
              <a:t>location-contains, </a:t>
            </a:r>
            <a:r>
              <a:rPr lang="en-US" dirty="0" smtClean="0"/>
              <a:t>13% </a:t>
            </a:r>
            <a:r>
              <a:rPr lang="en-US" i="1" dirty="0" smtClean="0"/>
              <a:t>person-birthplace</a:t>
            </a:r>
          </a:p>
          <a:p>
            <a:pPr lvl="2"/>
            <a:endParaRPr lang="en-US" i="1" dirty="0"/>
          </a:p>
          <a:p>
            <a:pPr lvl="1"/>
            <a:r>
              <a:rPr lang="en-US" dirty="0" smtClean="0"/>
              <a:t>Syntactic features helpful in ambiguous, long-distance</a:t>
            </a:r>
          </a:p>
          <a:p>
            <a:pPr lvl="1"/>
            <a:r>
              <a:rPr lang="en-US" dirty="0" smtClean="0"/>
              <a:t>E.g.</a:t>
            </a:r>
          </a:p>
          <a:p>
            <a:pPr lvl="2"/>
            <a:r>
              <a:rPr lang="en-US" dirty="0" smtClean="0"/>
              <a:t>Back Street is a 1932 film made by Universal Pictures, directed by John M. Stahl,…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1422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Human-Scored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6850"/>
            <a:ext cx="9161524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9191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Human-Scored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@ Recall 100: Combined lexical, syntactic best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6850"/>
            <a:ext cx="9161524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67317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Human-Scored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@ Recall 100: Combined lexical, syntactic best</a:t>
            </a:r>
          </a:p>
          <a:p>
            <a:pPr lvl="1"/>
            <a:r>
              <a:rPr lang="en-US" dirty="0" smtClean="0"/>
              <a:t>@1000: mixed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6850"/>
            <a:ext cx="9161524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05123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Distant 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large </a:t>
            </a:r>
            <a:r>
              <a:rPr lang="en-US" dirty="0" err="1" smtClean="0"/>
              <a:t>databased</a:t>
            </a:r>
            <a:r>
              <a:rPr lang="en-US" dirty="0" smtClean="0"/>
              <a:t> as source of true relations</a:t>
            </a:r>
          </a:p>
          <a:p>
            <a:r>
              <a:rPr lang="en-US" dirty="0" smtClean="0"/>
              <a:t>Exploits co-occurring entities in large text collection</a:t>
            </a:r>
          </a:p>
          <a:p>
            <a:r>
              <a:rPr lang="en-US" dirty="0" smtClean="0"/>
              <a:t>Scale of corpus, richer syntactic features</a:t>
            </a:r>
          </a:p>
          <a:p>
            <a:pPr lvl="1"/>
            <a:r>
              <a:rPr lang="en-US" dirty="0" smtClean="0"/>
              <a:t>Overcome limitations of earlier bootstrap approaches</a:t>
            </a:r>
          </a:p>
          <a:p>
            <a:pPr lvl="1"/>
            <a:endParaRPr lang="en-US" dirty="0"/>
          </a:p>
          <a:p>
            <a:r>
              <a:rPr lang="en-US" dirty="0" smtClean="0"/>
              <a:t>Yields reasonably good precision</a:t>
            </a:r>
          </a:p>
          <a:p>
            <a:pPr lvl="1"/>
            <a:r>
              <a:rPr lang="en-US" dirty="0" smtClean="0"/>
              <a:t>Drops somewhat with recall</a:t>
            </a:r>
          </a:p>
          <a:p>
            <a:pPr lvl="1"/>
            <a:r>
              <a:rPr lang="en-US" dirty="0" smtClean="0"/>
              <a:t>Skewed coverage of categories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11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QA Systems for 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TREC QA somewhat similar to Jeopardy!</a:t>
            </a:r>
          </a:p>
          <a:p>
            <a:r>
              <a:rPr lang="en-US" dirty="0" smtClean="0"/>
              <a:t>Possible approach: extend existing QA systems</a:t>
            </a:r>
          </a:p>
          <a:p>
            <a:pPr lvl="1"/>
            <a:r>
              <a:rPr lang="en-US" dirty="0" smtClean="0"/>
              <a:t>IBM’s PIQUANT:</a:t>
            </a:r>
          </a:p>
          <a:p>
            <a:pPr lvl="2"/>
            <a:r>
              <a:rPr lang="en-US" dirty="0" smtClean="0"/>
              <a:t>Closed document set QA, in top 3 at TREC: 30+%</a:t>
            </a:r>
          </a:p>
          <a:p>
            <a:pPr lvl="1"/>
            <a:r>
              <a:rPr lang="en-US" dirty="0" smtClean="0"/>
              <a:t>CMU’s </a:t>
            </a:r>
            <a:r>
              <a:rPr lang="en-US" dirty="0" err="1" smtClean="0"/>
              <a:t>OpenEphyra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Web evidence-based system: 45% on TREC2002</a:t>
            </a:r>
          </a:p>
        </p:txBody>
      </p:sp>
    </p:spTree>
    <p:extLst>
      <p:ext uri="{BB962C8B-B14F-4D97-AF65-F5344CB8AC3E}">
        <p14:creationId xmlns:p14="http://schemas.microsoft.com/office/powerpoint/2010/main" val="810148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2237</TotalTime>
  <Words>3334</Words>
  <Application>Microsoft Macintosh PowerPoint</Application>
  <PresentationFormat>On-screen Show (4:3)</PresentationFormat>
  <Paragraphs>553</Paragraphs>
  <Slides>89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0" baseType="lpstr">
      <vt:lpstr>Breeze</vt:lpstr>
      <vt:lpstr>Beyond TREC-QA</vt:lpstr>
      <vt:lpstr>Roadmap</vt:lpstr>
      <vt:lpstr>Watson &amp; Jeopardy!™ vs QA</vt:lpstr>
      <vt:lpstr>TREC QA vs Jeopardy!</vt:lpstr>
      <vt:lpstr>TREC QA vs Jeopardy!</vt:lpstr>
      <vt:lpstr>TREC QA vs Jeopardy!</vt:lpstr>
      <vt:lpstr>TREC QA vs Jeopardy!</vt:lpstr>
      <vt:lpstr>TREC QA Systems for Jeopardy!</vt:lpstr>
      <vt:lpstr>TREC QA Systems for Jeopardy!</vt:lpstr>
      <vt:lpstr>TREC QA Systems for Jeopardy!</vt:lpstr>
      <vt:lpstr>DeepQA Design Strategies</vt:lpstr>
      <vt:lpstr>DeepQA Design Strategies</vt:lpstr>
      <vt:lpstr>DeepQA Design Strategies</vt:lpstr>
      <vt:lpstr>DeepQA Design Strategies</vt:lpstr>
      <vt:lpstr>Watson Components: Content</vt:lpstr>
      <vt:lpstr>Watson Components: Question Analysis</vt:lpstr>
      <vt:lpstr>Watson Components: Question Analysis</vt:lpstr>
      <vt:lpstr>Watson Components: Question Analysis</vt:lpstr>
      <vt:lpstr>Watson Components: Hypothesis Generation</vt:lpstr>
      <vt:lpstr>Watson Components: Hypothesis Generation</vt:lpstr>
      <vt:lpstr>Watson Components: Hypothesis Generation</vt:lpstr>
      <vt:lpstr>Watson Components: Filtering &amp; Scoring</vt:lpstr>
      <vt:lpstr>Watson Components: Filtering &amp; Scoring</vt:lpstr>
      <vt:lpstr>Watson Components: Filtering &amp; Scoring</vt:lpstr>
      <vt:lpstr>Watson Components: Answer Merging and Ranking</vt:lpstr>
      <vt:lpstr>Watson Components: Answer Merging and Ranking</vt:lpstr>
      <vt:lpstr>Watson Components: Answer Merging and Ranking</vt:lpstr>
      <vt:lpstr>Retuning to TREC QA</vt:lpstr>
      <vt:lpstr>Retuning to TREC QA</vt:lpstr>
      <vt:lpstr>Retuning to TREC QA</vt:lpstr>
      <vt:lpstr>Summary</vt:lpstr>
      <vt:lpstr>Distant Supervision for  Web-scale Relation Extraction</vt:lpstr>
      <vt:lpstr>Distant Supervision for  Web-scale Relation Extraction</vt:lpstr>
      <vt:lpstr>Motivation </vt:lpstr>
      <vt:lpstr>Motivation </vt:lpstr>
      <vt:lpstr>Motivation </vt:lpstr>
      <vt:lpstr>Motivation </vt:lpstr>
      <vt:lpstr>Prior Approaches</vt:lpstr>
      <vt:lpstr>Prior Approaches</vt:lpstr>
      <vt:lpstr>Prior Approaches</vt:lpstr>
      <vt:lpstr>Prior Approaches</vt:lpstr>
      <vt:lpstr>Prior Approaches</vt:lpstr>
      <vt:lpstr>Prior Approaches</vt:lpstr>
      <vt:lpstr>New Strategy</vt:lpstr>
      <vt:lpstr>New Strategy</vt:lpstr>
      <vt:lpstr>New Strategy</vt:lpstr>
      <vt:lpstr>New Strategy</vt:lpstr>
      <vt:lpstr>Freebase</vt:lpstr>
      <vt:lpstr>Freebase</vt:lpstr>
      <vt:lpstr>Freebase</vt:lpstr>
      <vt:lpstr>Freebase</vt:lpstr>
      <vt:lpstr>PowerPoint Presentation</vt:lpstr>
      <vt:lpstr>Basic Method</vt:lpstr>
      <vt:lpstr>Basic Method</vt:lpstr>
      <vt:lpstr>Basic Method</vt:lpstr>
      <vt:lpstr>Basic Method</vt:lpstr>
      <vt:lpstr>Basic Method</vt:lpstr>
      <vt:lpstr>Basic Method</vt:lpstr>
      <vt:lpstr>Basic Method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Feature Extraction</vt:lpstr>
      <vt:lpstr>Feature Extraction</vt:lpstr>
      <vt:lpstr>Feature Extraction</vt:lpstr>
      <vt:lpstr>Feature Extraction</vt:lpstr>
      <vt:lpstr>Feature Extraction II</vt:lpstr>
      <vt:lpstr>Feature Extraction II</vt:lpstr>
      <vt:lpstr>Feature Extraction II</vt:lpstr>
      <vt:lpstr>High Weight Features</vt:lpstr>
      <vt:lpstr>High Weight Features</vt:lpstr>
      <vt:lpstr>High Weight Features</vt:lpstr>
      <vt:lpstr>Evaluation Paradigm</vt:lpstr>
      <vt:lpstr>Evaluation Paradigm</vt:lpstr>
      <vt:lpstr>Evaluation Paradigm</vt:lpstr>
      <vt:lpstr>Evaluation Paradigm</vt:lpstr>
      <vt:lpstr>Evaluation Paradigm</vt:lpstr>
      <vt:lpstr>Evaluation Paradigm</vt:lpstr>
      <vt:lpstr>Results</vt:lpstr>
      <vt:lpstr>Results</vt:lpstr>
      <vt:lpstr>Human-Scored Results</vt:lpstr>
      <vt:lpstr>Human-Scored Results</vt:lpstr>
      <vt:lpstr>Human-Scored Results</vt:lpstr>
      <vt:lpstr>Distant Supervision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22</cp:revision>
  <dcterms:created xsi:type="dcterms:W3CDTF">2013-05-27T06:43:17Z</dcterms:created>
  <dcterms:modified xsi:type="dcterms:W3CDTF">2013-05-28T23:42:12Z</dcterms:modified>
</cp:coreProperties>
</file>