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349" r:id="rId3"/>
    <p:sldId id="279" r:id="rId4"/>
    <p:sldId id="280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81" r:id="rId28"/>
    <p:sldId id="282" r:id="rId29"/>
    <p:sldId id="283" r:id="rId30"/>
    <p:sldId id="303" r:id="rId31"/>
    <p:sldId id="304" r:id="rId32"/>
    <p:sldId id="305" r:id="rId33"/>
    <p:sldId id="306" r:id="rId34"/>
    <p:sldId id="284" r:id="rId35"/>
    <p:sldId id="307" r:id="rId36"/>
    <p:sldId id="285" r:id="rId37"/>
    <p:sldId id="308" r:id="rId38"/>
    <p:sldId id="309" r:id="rId39"/>
    <p:sldId id="310" r:id="rId40"/>
    <p:sldId id="286" r:id="rId41"/>
    <p:sldId id="311" r:id="rId42"/>
    <p:sldId id="312" r:id="rId43"/>
    <p:sldId id="313" r:id="rId44"/>
    <p:sldId id="314" r:id="rId45"/>
    <p:sldId id="287" r:id="rId46"/>
    <p:sldId id="315" r:id="rId47"/>
    <p:sldId id="316" r:id="rId48"/>
    <p:sldId id="317" r:id="rId49"/>
    <p:sldId id="288" r:id="rId50"/>
    <p:sldId id="318" r:id="rId51"/>
    <p:sldId id="319" r:id="rId52"/>
    <p:sldId id="320" r:id="rId53"/>
    <p:sldId id="321" r:id="rId54"/>
    <p:sldId id="322" r:id="rId55"/>
    <p:sldId id="289" r:id="rId56"/>
    <p:sldId id="290" r:id="rId57"/>
    <p:sldId id="291" r:id="rId58"/>
    <p:sldId id="323" r:id="rId59"/>
    <p:sldId id="324" r:id="rId60"/>
    <p:sldId id="325" r:id="rId61"/>
    <p:sldId id="326" r:id="rId62"/>
    <p:sldId id="292" r:id="rId63"/>
    <p:sldId id="327" r:id="rId64"/>
    <p:sldId id="328" r:id="rId65"/>
    <p:sldId id="293" r:id="rId66"/>
    <p:sldId id="329" r:id="rId67"/>
    <p:sldId id="330" r:id="rId68"/>
    <p:sldId id="331" r:id="rId69"/>
    <p:sldId id="332" r:id="rId70"/>
    <p:sldId id="294" r:id="rId71"/>
    <p:sldId id="333" r:id="rId72"/>
    <p:sldId id="334" r:id="rId73"/>
    <p:sldId id="295" r:id="rId74"/>
    <p:sldId id="335" r:id="rId75"/>
    <p:sldId id="336" r:id="rId76"/>
    <p:sldId id="338" r:id="rId77"/>
    <p:sldId id="337" r:id="rId78"/>
    <p:sldId id="296" r:id="rId79"/>
    <p:sldId id="339" r:id="rId80"/>
    <p:sldId id="340" r:id="rId81"/>
    <p:sldId id="341" r:id="rId82"/>
    <p:sldId id="297" r:id="rId83"/>
    <p:sldId id="298" r:id="rId84"/>
    <p:sldId id="342" r:id="rId85"/>
    <p:sldId id="343" r:id="rId86"/>
    <p:sldId id="344" r:id="rId87"/>
    <p:sldId id="299" r:id="rId88"/>
    <p:sldId id="300" r:id="rId89"/>
    <p:sldId id="301" r:id="rId90"/>
    <p:sldId id="345" r:id="rId91"/>
    <p:sldId id="302" r:id="rId92"/>
    <p:sldId id="346" r:id="rId93"/>
    <p:sldId id="347" r:id="rId94"/>
    <p:sldId id="348" r:id="rId9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17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printerSettings" Target="printerSettings/printerSettings1.bin"/><Relationship Id="rId97" Type="http://schemas.openxmlformats.org/officeDocument/2006/relationships/presProps" Target="presProps.xml"/><Relationship Id="rId98" Type="http://schemas.openxmlformats.org/officeDocument/2006/relationships/viewProps" Target="viewProps.xml"/><Relationship Id="rId9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tableStyles" Target="tableStyles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9BA0-9BEC-0D40-B998-C94253703294}" type="datetimeFigureOut">
              <a:rPr lang="en-US" smtClean="0"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121F-478A-0945-863E-A1B09AE52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9BA0-9BEC-0D40-B998-C94253703294}" type="datetimeFigureOut">
              <a:rPr lang="en-US" smtClean="0"/>
              <a:t>5/29/13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121F-478A-0945-863E-A1B09AE5200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9BA0-9BEC-0D40-B998-C94253703294}" type="datetimeFigureOut">
              <a:rPr lang="en-US" smtClean="0"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121F-478A-0945-863E-A1B09AE52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9BA0-9BEC-0D40-B998-C94253703294}" type="datetimeFigureOut">
              <a:rPr lang="en-US" smtClean="0"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121F-478A-0945-863E-A1B09AE52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9BA0-9BEC-0D40-B998-C94253703294}" type="datetimeFigureOut">
              <a:rPr lang="en-US" smtClean="0"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121F-478A-0945-863E-A1B09AE52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9BA0-9BEC-0D40-B998-C94253703294}" type="datetimeFigureOut">
              <a:rPr lang="en-US" smtClean="0"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121F-478A-0945-863E-A1B09AE5200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9BA0-9BEC-0D40-B998-C94253703294}" type="datetimeFigureOut">
              <a:rPr lang="en-US" smtClean="0"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121F-478A-0945-863E-A1B09AE52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9BA0-9BEC-0D40-B998-C94253703294}" type="datetimeFigureOut">
              <a:rPr lang="en-US" smtClean="0"/>
              <a:t>5/29/13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121F-478A-0945-863E-A1B09AE52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9BA0-9BEC-0D40-B998-C94253703294}" type="datetimeFigureOut">
              <a:rPr lang="en-US" smtClean="0"/>
              <a:t>5/29/13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121F-478A-0945-863E-A1B09AE52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9BA0-9BEC-0D40-B998-C94253703294}" type="datetimeFigureOut">
              <a:rPr lang="en-US" smtClean="0"/>
              <a:t>5/29/13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121F-478A-0945-863E-A1B09AE52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9BA0-9BEC-0D40-B998-C94253703294}" type="datetimeFigureOut">
              <a:rPr lang="en-US" smtClean="0"/>
              <a:t>5/29/13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121F-478A-0945-863E-A1B09AE52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9BA0-9BEC-0D40-B998-C94253703294}" type="datetimeFigureOut">
              <a:rPr lang="en-US" smtClean="0"/>
              <a:t>5/29/13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121F-478A-0945-863E-A1B09AE52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F1D9BA0-9BEC-0D40-B998-C94253703294}" type="datetimeFigureOut">
              <a:rPr lang="en-US" smtClean="0"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EBA8121F-478A-0945-863E-A1B09AE520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Beyond TREC-QA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Ling573</a:t>
            </a:r>
          </a:p>
          <a:p>
            <a:r>
              <a:rPr lang="en-US" dirty="0" smtClean="0"/>
              <a:t>NLP Systems and Applications</a:t>
            </a:r>
          </a:p>
          <a:p>
            <a:r>
              <a:rPr lang="en-US" dirty="0" smtClean="0"/>
              <a:t>May 30,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476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Extraction II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73629"/>
            <a:ext cx="9144000" cy="17471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44900"/>
            <a:ext cx="9144000" cy="1027043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343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Extraction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Syntactic features: Conjuncts of:</a:t>
            </a:r>
          </a:p>
          <a:p>
            <a:pPr lvl="1"/>
            <a:r>
              <a:rPr lang="en-US" dirty="0" smtClean="0"/>
              <a:t>Dependency path between entities, parsed by </a:t>
            </a:r>
            <a:r>
              <a:rPr lang="en-US" dirty="0" err="1" smtClean="0"/>
              <a:t>Minipar</a:t>
            </a:r>
            <a:endParaRPr lang="en-US" dirty="0" smtClean="0"/>
          </a:p>
          <a:p>
            <a:pPr lvl="2"/>
            <a:r>
              <a:rPr lang="en-US" dirty="0" smtClean="0"/>
              <a:t>Chunks, dependencies, and directions</a:t>
            </a:r>
          </a:p>
          <a:p>
            <a:pPr lvl="1"/>
            <a:r>
              <a:rPr lang="en-US" dirty="0" smtClean="0"/>
              <a:t>Window node not on dependency path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73629"/>
            <a:ext cx="9144000" cy="17471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44900"/>
            <a:ext cx="9144000" cy="1027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853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Weight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" y="2819400"/>
            <a:ext cx="8877300" cy="154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242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Weight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Features highly specific: Problem?</a:t>
            </a:r>
          </a:p>
          <a:p>
            <a:r>
              <a:rPr lang="en-US" dirty="0" smtClean="0"/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" y="2819400"/>
            <a:ext cx="8877300" cy="154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020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Weight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Features highly specific: Problem?</a:t>
            </a:r>
          </a:p>
          <a:p>
            <a:pPr lvl="1"/>
            <a:r>
              <a:rPr lang="en-US" dirty="0" smtClean="0"/>
              <a:t>Not really, attested in large text corpus</a:t>
            </a:r>
          </a:p>
          <a:p>
            <a:r>
              <a:rPr lang="en-US" dirty="0" smtClean="0"/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" y="2819400"/>
            <a:ext cx="8877300" cy="154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080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689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 on subset of data, test on held-out portion</a:t>
            </a:r>
          </a:p>
        </p:txBody>
      </p:sp>
    </p:spTree>
    <p:extLst>
      <p:ext uri="{BB962C8B-B14F-4D97-AF65-F5344CB8AC3E}">
        <p14:creationId xmlns:p14="http://schemas.microsoft.com/office/powerpoint/2010/main" val="26958950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 on subset of data, test on held-out portion</a:t>
            </a:r>
          </a:p>
          <a:p>
            <a:r>
              <a:rPr lang="en-US" dirty="0" smtClean="0"/>
              <a:t>Train on all relations, using part of corpus</a:t>
            </a:r>
          </a:p>
          <a:p>
            <a:pPr lvl="1"/>
            <a:r>
              <a:rPr lang="en-US" dirty="0" smtClean="0"/>
              <a:t>Test on new relations extracted from Wikipedia text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How evaluate newly extracted relations?</a:t>
            </a:r>
          </a:p>
        </p:txBody>
      </p:sp>
    </p:spTree>
    <p:extLst>
      <p:ext uri="{BB962C8B-B14F-4D97-AF65-F5344CB8AC3E}">
        <p14:creationId xmlns:p14="http://schemas.microsoft.com/office/powerpoint/2010/main" val="32191373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 on subset of data, test on held-out portion</a:t>
            </a:r>
          </a:p>
          <a:p>
            <a:r>
              <a:rPr lang="en-US" dirty="0" smtClean="0"/>
              <a:t>Train on all relations, using part of corpus</a:t>
            </a:r>
          </a:p>
          <a:p>
            <a:pPr lvl="1"/>
            <a:r>
              <a:rPr lang="en-US" dirty="0" smtClean="0"/>
              <a:t>Test on new relations extracted from Wikipedia text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How evaluate newly extracted relations?</a:t>
            </a:r>
          </a:p>
          <a:p>
            <a:pPr lvl="2"/>
            <a:r>
              <a:rPr lang="en-US" dirty="0" smtClean="0"/>
              <a:t>Send to human assessors</a:t>
            </a:r>
          </a:p>
          <a:p>
            <a:pPr lvl="2"/>
            <a:r>
              <a:rPr lang="en-US" dirty="0" smtClean="0"/>
              <a:t>Issue: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46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 on subset of data, test on held-out portion</a:t>
            </a:r>
          </a:p>
          <a:p>
            <a:r>
              <a:rPr lang="en-US" dirty="0" smtClean="0"/>
              <a:t>Train on all relations, using part of corpus</a:t>
            </a:r>
          </a:p>
          <a:p>
            <a:pPr lvl="1"/>
            <a:r>
              <a:rPr lang="en-US" dirty="0" smtClean="0"/>
              <a:t>Test on new relations extracted from Wikipedia text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How evaluate newly extracted relations?</a:t>
            </a:r>
          </a:p>
          <a:p>
            <a:pPr lvl="2"/>
            <a:r>
              <a:rPr lang="en-US" dirty="0" smtClean="0"/>
              <a:t>Send to human assessors</a:t>
            </a:r>
          </a:p>
          <a:p>
            <a:pPr lvl="2"/>
            <a:r>
              <a:rPr lang="en-US" dirty="0" smtClean="0"/>
              <a:t>Issue: 100s or 1000s of each type of relation</a:t>
            </a:r>
          </a:p>
        </p:txBody>
      </p:sp>
    </p:spTree>
    <p:extLst>
      <p:ext uri="{BB962C8B-B14F-4D97-AF65-F5344CB8AC3E}">
        <p14:creationId xmlns:p14="http://schemas.microsoft.com/office/powerpoint/2010/main" val="1432867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scoring script!!</a:t>
            </a:r>
          </a:p>
          <a:p>
            <a:pPr lvl="1"/>
            <a:r>
              <a:rPr lang="en-US" smtClean="0"/>
              <a:t>compute_mrr_rev.py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5859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 on subset of data, test on held-out portion</a:t>
            </a:r>
          </a:p>
          <a:p>
            <a:r>
              <a:rPr lang="en-US" dirty="0" smtClean="0"/>
              <a:t>Train on all relations, using part of corpus</a:t>
            </a:r>
          </a:p>
          <a:p>
            <a:pPr lvl="1"/>
            <a:r>
              <a:rPr lang="en-US" dirty="0" smtClean="0"/>
              <a:t>Test on new relations extracted from Wikipedia text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How evaluate newly extracted relations?</a:t>
            </a:r>
          </a:p>
          <a:p>
            <a:pPr lvl="2"/>
            <a:r>
              <a:rPr lang="en-US" dirty="0" smtClean="0"/>
              <a:t>Send to human assessors</a:t>
            </a:r>
          </a:p>
          <a:p>
            <a:pPr lvl="2"/>
            <a:r>
              <a:rPr lang="en-US" dirty="0" smtClean="0"/>
              <a:t>Issue: 100s or 1000s of each type of relation</a:t>
            </a:r>
          </a:p>
          <a:p>
            <a:pPr lvl="3"/>
            <a:r>
              <a:rPr lang="en-US" dirty="0" err="1" smtClean="0"/>
              <a:t>Crowdsource</a:t>
            </a:r>
            <a:r>
              <a:rPr lang="en-US" dirty="0" smtClean="0"/>
              <a:t>: Send to Amazon Mechanical Turk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4394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39125" cy="4343400"/>
          </a:xfrm>
        </p:spPr>
        <p:txBody>
          <a:bodyPr/>
          <a:lstStyle/>
          <a:p>
            <a:r>
              <a:rPr lang="en-US" dirty="0" smtClean="0"/>
              <a:t>Overall: on held-out set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est precision combines lexical, syntactic</a:t>
            </a:r>
          </a:p>
          <a:p>
            <a:pPr lvl="1"/>
            <a:r>
              <a:rPr lang="en-US" dirty="0" smtClean="0"/>
              <a:t>Significant skew in identified relations</a:t>
            </a:r>
          </a:p>
          <a:p>
            <a:pPr lvl="2"/>
            <a:r>
              <a:rPr lang="en-US" dirty="0" smtClean="0"/>
              <a:t>@100,000: 60% </a:t>
            </a:r>
            <a:r>
              <a:rPr lang="en-US" i="1" dirty="0" smtClean="0"/>
              <a:t>location-contains, </a:t>
            </a:r>
            <a:r>
              <a:rPr lang="en-US" dirty="0" smtClean="0"/>
              <a:t>13% </a:t>
            </a:r>
            <a:r>
              <a:rPr lang="en-US" i="1" dirty="0" smtClean="0"/>
              <a:t>person-birthplace</a:t>
            </a:r>
          </a:p>
          <a:p>
            <a:pPr lvl="2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039953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39125" cy="4343400"/>
          </a:xfrm>
        </p:spPr>
        <p:txBody>
          <a:bodyPr/>
          <a:lstStyle/>
          <a:p>
            <a:r>
              <a:rPr lang="en-US" dirty="0" smtClean="0"/>
              <a:t>Overall: on held-out set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est precision combines lexical, syntactic</a:t>
            </a:r>
          </a:p>
          <a:p>
            <a:pPr lvl="1"/>
            <a:r>
              <a:rPr lang="en-US" dirty="0" smtClean="0"/>
              <a:t>Significant skew in identified relations</a:t>
            </a:r>
          </a:p>
          <a:p>
            <a:pPr lvl="2"/>
            <a:r>
              <a:rPr lang="en-US" dirty="0" smtClean="0"/>
              <a:t>@100,000: 60% </a:t>
            </a:r>
            <a:r>
              <a:rPr lang="en-US" i="1" dirty="0" smtClean="0"/>
              <a:t>location-contains, </a:t>
            </a:r>
            <a:r>
              <a:rPr lang="en-US" dirty="0" smtClean="0"/>
              <a:t>13% </a:t>
            </a:r>
            <a:r>
              <a:rPr lang="en-US" i="1" dirty="0" smtClean="0"/>
              <a:t>person-birthplace</a:t>
            </a:r>
          </a:p>
          <a:p>
            <a:pPr lvl="2"/>
            <a:endParaRPr lang="en-US" i="1" dirty="0"/>
          </a:p>
          <a:p>
            <a:pPr lvl="1"/>
            <a:r>
              <a:rPr lang="en-US" dirty="0" smtClean="0"/>
              <a:t>Syntactic features helpful in ambiguous, long-distance</a:t>
            </a:r>
          </a:p>
          <a:p>
            <a:pPr lvl="1"/>
            <a:r>
              <a:rPr lang="en-US" dirty="0" smtClean="0"/>
              <a:t>E.g.</a:t>
            </a:r>
          </a:p>
          <a:p>
            <a:pPr lvl="2"/>
            <a:r>
              <a:rPr lang="en-US" dirty="0" smtClean="0"/>
              <a:t>Back Street is a 1932 film made by Universal Pictures, directed by John M. Stahl,…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033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Human-Scored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36850"/>
            <a:ext cx="9161524" cy="367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8729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Human-Scored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@ Recall 100: Combined lexical, syntactic best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36850"/>
            <a:ext cx="9161524" cy="367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7457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Human-Scored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@ Recall 100: Combined lexical, syntactic best</a:t>
            </a:r>
          </a:p>
          <a:p>
            <a:pPr lvl="1"/>
            <a:r>
              <a:rPr lang="en-US" dirty="0" smtClean="0"/>
              <a:t>@1000: mixed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36850"/>
            <a:ext cx="9161524" cy="367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0812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Distant Supervision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large </a:t>
            </a:r>
            <a:r>
              <a:rPr lang="en-US" dirty="0" err="1" smtClean="0"/>
              <a:t>databased</a:t>
            </a:r>
            <a:r>
              <a:rPr lang="en-US" dirty="0" smtClean="0"/>
              <a:t> as source of true relations</a:t>
            </a:r>
          </a:p>
          <a:p>
            <a:r>
              <a:rPr lang="en-US" dirty="0" smtClean="0"/>
              <a:t>Exploits co-occurring entities in large text collection</a:t>
            </a:r>
          </a:p>
          <a:p>
            <a:r>
              <a:rPr lang="en-US" dirty="0" smtClean="0"/>
              <a:t>Scale of corpus, richer syntactic features</a:t>
            </a:r>
          </a:p>
          <a:p>
            <a:pPr lvl="1"/>
            <a:r>
              <a:rPr lang="en-US" dirty="0" smtClean="0"/>
              <a:t>Overcome limitations of earlier bootstrap approaches</a:t>
            </a:r>
          </a:p>
          <a:p>
            <a:pPr lvl="1"/>
            <a:endParaRPr lang="en-US" dirty="0"/>
          </a:p>
          <a:p>
            <a:r>
              <a:rPr lang="en-US" dirty="0" smtClean="0"/>
              <a:t>Yields reasonably good precision</a:t>
            </a:r>
          </a:p>
          <a:p>
            <a:pPr lvl="1"/>
            <a:r>
              <a:rPr lang="en-US" dirty="0" smtClean="0"/>
              <a:t>Drops somewhat with recall</a:t>
            </a:r>
          </a:p>
          <a:p>
            <a:pPr lvl="1"/>
            <a:r>
              <a:rPr lang="en-US" dirty="0" smtClean="0"/>
              <a:t>Skewed coverage of categories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6679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Beyond TREC Question Answering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Distant supervision for web-scale relation extraction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Machine reading: Question Generation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2435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89926" cy="4343400"/>
          </a:xfrm>
        </p:spPr>
        <p:txBody>
          <a:bodyPr/>
          <a:lstStyle/>
          <a:p>
            <a:r>
              <a:rPr lang="en-US" dirty="0" smtClean="0"/>
              <a:t>Mind the Gap: Learning to Choose Gaps for Question Generation, Becker, </a:t>
            </a:r>
            <a:r>
              <a:rPr lang="en-US" dirty="0" err="1" smtClean="0"/>
              <a:t>Basu</a:t>
            </a:r>
            <a:r>
              <a:rPr lang="en-US" dirty="0" smtClean="0"/>
              <a:t>, </a:t>
            </a:r>
            <a:r>
              <a:rPr lang="en-US" dirty="0" err="1" smtClean="0"/>
              <a:t>Vanderwende</a:t>
            </a:r>
            <a:r>
              <a:rPr lang="en-US" dirty="0" smtClean="0"/>
              <a:t> ’12</a:t>
            </a:r>
          </a:p>
          <a:p>
            <a:endParaRPr lang="en-US" dirty="0"/>
          </a:p>
          <a:p>
            <a:pPr lvl="1"/>
            <a:r>
              <a:rPr lang="en-US" dirty="0" smtClean="0"/>
              <a:t>Other side of question-answering</a:t>
            </a:r>
          </a:p>
          <a:p>
            <a:pPr lvl="2"/>
            <a:r>
              <a:rPr lang="en-US" dirty="0" smtClean="0"/>
              <a:t>Related to “machine reading”</a:t>
            </a:r>
          </a:p>
          <a:p>
            <a:pPr lvl="2"/>
            <a:r>
              <a:rPr lang="en-US" dirty="0" smtClean="0"/>
              <a:t>Generate questions based on arbitrary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7372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generate questions?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970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Beyond TREC Question Answering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Distant supervision for web-scale relation extraction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Machine reading: Question Generation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4034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generate questions?</a:t>
            </a:r>
          </a:p>
          <a:p>
            <a:pPr lvl="1"/>
            <a:r>
              <a:rPr lang="en-US" dirty="0" smtClean="0"/>
              <a:t>Aside from playing Jeopardy!, of course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2404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generate questions?</a:t>
            </a:r>
          </a:p>
          <a:p>
            <a:pPr lvl="1"/>
            <a:r>
              <a:rPr lang="en-US" dirty="0" smtClean="0"/>
              <a:t>Aside from playing Jeopardy!, of course</a:t>
            </a:r>
          </a:p>
          <a:p>
            <a:pPr lvl="1"/>
            <a:endParaRPr lang="en-US" dirty="0"/>
          </a:p>
          <a:p>
            <a:r>
              <a:rPr lang="en-US" dirty="0" smtClean="0"/>
              <a:t>Educational (self-)assessment</a:t>
            </a:r>
          </a:p>
          <a:p>
            <a:pPr lvl="1"/>
            <a:r>
              <a:rPr lang="en-US" dirty="0" smtClean="0"/>
              <a:t>Testing aids in retention of studied concepts</a:t>
            </a:r>
          </a:p>
          <a:p>
            <a:pPr lvl="2"/>
            <a:r>
              <a:rPr lang="en-US" dirty="0" smtClean="0"/>
              <a:t>Reading, review relatively passive</a:t>
            </a:r>
          </a:p>
          <a:p>
            <a:pPr lvl="2"/>
            <a:r>
              <a:rPr lang="en-US" dirty="0" smtClean="0"/>
              <a:t>Active retrieval, recall of concepts more effective </a:t>
            </a:r>
          </a:p>
        </p:txBody>
      </p:sp>
    </p:spTree>
    <p:extLst>
      <p:ext uri="{BB962C8B-B14F-4D97-AF65-F5344CB8AC3E}">
        <p14:creationId xmlns:p14="http://schemas.microsoft.com/office/powerpoint/2010/main" val="24238241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generate questions?</a:t>
            </a:r>
          </a:p>
          <a:p>
            <a:pPr lvl="1"/>
            <a:r>
              <a:rPr lang="en-US" dirty="0" smtClean="0"/>
              <a:t>Aside from playing Jeopardy!, of course</a:t>
            </a:r>
          </a:p>
          <a:p>
            <a:pPr lvl="1"/>
            <a:endParaRPr lang="en-US" dirty="0"/>
          </a:p>
          <a:p>
            <a:r>
              <a:rPr lang="en-US" dirty="0" smtClean="0"/>
              <a:t>Educational (self-)assessment</a:t>
            </a:r>
          </a:p>
          <a:p>
            <a:pPr lvl="1"/>
            <a:r>
              <a:rPr lang="en-US" dirty="0" smtClean="0"/>
              <a:t>Testing aids in retention of studied concepts</a:t>
            </a:r>
          </a:p>
          <a:p>
            <a:pPr lvl="2"/>
            <a:r>
              <a:rPr lang="en-US" dirty="0" smtClean="0"/>
              <a:t>Reading, review relatively passive</a:t>
            </a:r>
          </a:p>
          <a:p>
            <a:pPr lvl="2"/>
            <a:r>
              <a:rPr lang="en-US" dirty="0" smtClean="0"/>
              <a:t>Active retrieval, recall of concepts more effective </a:t>
            </a:r>
          </a:p>
          <a:p>
            <a:pPr lvl="1"/>
            <a:r>
              <a:rPr lang="en-US" dirty="0" smtClean="0"/>
              <a:t>Shifts to less-structured learning settings</a:t>
            </a:r>
          </a:p>
          <a:p>
            <a:pPr lvl="2"/>
            <a:r>
              <a:rPr lang="en-US" dirty="0" smtClean="0"/>
              <a:t>Online study, reading, MOOCs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7876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generate questions?</a:t>
            </a:r>
          </a:p>
          <a:p>
            <a:pPr lvl="1"/>
            <a:r>
              <a:rPr lang="en-US" dirty="0" smtClean="0"/>
              <a:t>Aside from playing Jeopardy!, of course</a:t>
            </a:r>
          </a:p>
          <a:p>
            <a:pPr lvl="1"/>
            <a:endParaRPr lang="en-US" dirty="0"/>
          </a:p>
          <a:p>
            <a:r>
              <a:rPr lang="en-US" dirty="0" smtClean="0"/>
              <a:t>Educational (self-)assessment</a:t>
            </a:r>
          </a:p>
          <a:p>
            <a:pPr lvl="1"/>
            <a:r>
              <a:rPr lang="en-US" dirty="0" smtClean="0"/>
              <a:t>Testing aids in retention of studied concepts</a:t>
            </a:r>
          </a:p>
          <a:p>
            <a:pPr lvl="2"/>
            <a:r>
              <a:rPr lang="en-US" dirty="0" smtClean="0"/>
              <a:t>Reading, review relatively passive</a:t>
            </a:r>
          </a:p>
          <a:p>
            <a:pPr lvl="2"/>
            <a:r>
              <a:rPr lang="en-US" dirty="0" smtClean="0"/>
              <a:t>Active retrieval, recall of concepts more effective </a:t>
            </a:r>
          </a:p>
          <a:p>
            <a:pPr lvl="1"/>
            <a:r>
              <a:rPr lang="en-US" dirty="0" smtClean="0"/>
              <a:t>Shifts to less-structured learning settings</a:t>
            </a:r>
          </a:p>
          <a:p>
            <a:pPr lvl="2"/>
            <a:r>
              <a:rPr lang="en-US" dirty="0" smtClean="0"/>
              <a:t>Online study, reading, MOOCs</a:t>
            </a:r>
          </a:p>
          <a:p>
            <a:pPr lvl="1"/>
            <a:r>
              <a:rPr lang="en-US" dirty="0" smtClean="0"/>
              <a:t>Assessment difficult </a:t>
            </a:r>
            <a:r>
              <a:rPr lang="en-US" dirty="0" smtClean="0">
                <a:sym typeface="Wingdings"/>
              </a:rPr>
              <a:t> automatically generate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0359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 work:</a:t>
            </a:r>
          </a:p>
          <a:p>
            <a:pPr lvl="1"/>
            <a:r>
              <a:rPr lang="en-US" dirty="0" smtClean="0"/>
              <a:t>Shared task on question generation</a:t>
            </a:r>
          </a:p>
          <a:p>
            <a:pPr lvl="1"/>
            <a:r>
              <a:rPr lang="en-US" dirty="0" smtClean="0"/>
              <a:t>Focused on:</a:t>
            </a:r>
          </a:p>
          <a:p>
            <a:pPr lvl="2"/>
            <a:r>
              <a:rPr lang="en-US" dirty="0" smtClean="0"/>
              <a:t>Grammatical question generation</a:t>
            </a:r>
          </a:p>
          <a:p>
            <a:pPr lvl="2"/>
            <a:r>
              <a:rPr lang="en-US" dirty="0" smtClean="0"/>
              <a:t>Creating distractors for multiple choice questions</a:t>
            </a:r>
          </a:p>
        </p:txBody>
      </p:sp>
    </p:spTree>
    <p:extLst>
      <p:ext uri="{BB962C8B-B14F-4D97-AF65-F5344CB8AC3E}">
        <p14:creationId xmlns:p14="http://schemas.microsoft.com/office/powerpoint/2010/main" val="33922981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 work:</a:t>
            </a:r>
          </a:p>
          <a:p>
            <a:pPr lvl="1"/>
            <a:r>
              <a:rPr lang="en-US" dirty="0" smtClean="0"/>
              <a:t>Shared task on question generation</a:t>
            </a:r>
          </a:p>
          <a:p>
            <a:pPr lvl="1"/>
            <a:r>
              <a:rPr lang="en-US" dirty="0" smtClean="0"/>
              <a:t>Focused on:</a:t>
            </a:r>
          </a:p>
          <a:p>
            <a:pPr lvl="2"/>
            <a:r>
              <a:rPr lang="en-US" dirty="0" smtClean="0"/>
              <a:t>Grammatical question generation</a:t>
            </a:r>
          </a:p>
          <a:p>
            <a:pPr lvl="2"/>
            <a:r>
              <a:rPr lang="en-US" dirty="0" smtClean="0"/>
              <a:t>Creating distractors for multiple choice questions</a:t>
            </a:r>
          </a:p>
          <a:p>
            <a:r>
              <a:rPr lang="en-US" dirty="0" smtClean="0"/>
              <a:t>Here: Generating </a:t>
            </a:r>
            <a:r>
              <a:rPr lang="en-US" i="1" dirty="0" smtClean="0"/>
              <a:t>Good</a:t>
            </a:r>
            <a:r>
              <a:rPr lang="en-US" dirty="0" smtClean="0"/>
              <a:t> Questions</a:t>
            </a:r>
          </a:p>
          <a:p>
            <a:pPr lvl="1"/>
            <a:r>
              <a:rPr lang="en-US" dirty="0" smtClean="0"/>
              <a:t>Given a text, decompose into two steps:</a:t>
            </a:r>
          </a:p>
          <a:p>
            <a:pPr lvl="2"/>
            <a:r>
              <a:rPr lang="en-US" dirty="0" smtClean="0"/>
              <a:t>What sentences form the basis of good questions?</a:t>
            </a:r>
          </a:p>
          <a:p>
            <a:pPr lvl="2"/>
            <a:r>
              <a:rPr lang="en-US" dirty="0" smtClean="0"/>
              <a:t>What aspects of these sentences should we focus 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440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Generate good gap-fill questions</a:t>
            </a:r>
          </a:p>
          <a:p>
            <a:pPr lvl="1"/>
            <a:r>
              <a:rPr lang="en-US" dirty="0" smtClean="0"/>
              <a:t>Allow focus on content </a:t>
            </a:r>
            <a:r>
              <a:rPr lang="en-US" dirty="0" err="1" smtClean="0"/>
              <a:t>vs</a:t>
            </a:r>
            <a:r>
              <a:rPr lang="en-US" dirty="0" smtClean="0"/>
              <a:t> form</a:t>
            </a:r>
          </a:p>
          <a:p>
            <a:pPr lvl="1"/>
            <a:r>
              <a:rPr lang="en-US" dirty="0" smtClean="0"/>
              <a:t>Later extend to </a:t>
            </a:r>
            <a:r>
              <a:rPr lang="en-US" dirty="0" err="1" smtClean="0"/>
              <a:t>wh</a:t>
            </a:r>
            <a:r>
              <a:rPr lang="en-US" dirty="0" smtClean="0"/>
              <a:t>-questions or multiple choice</a:t>
            </a:r>
          </a:p>
        </p:txBody>
      </p:sp>
    </p:spTree>
    <p:extLst>
      <p:ext uri="{BB962C8B-B14F-4D97-AF65-F5344CB8AC3E}">
        <p14:creationId xmlns:p14="http://schemas.microsoft.com/office/powerpoint/2010/main" val="3396852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Generate good gap-fill questions</a:t>
            </a:r>
          </a:p>
          <a:p>
            <a:pPr lvl="1"/>
            <a:r>
              <a:rPr lang="en-US" dirty="0" smtClean="0"/>
              <a:t>Allow focus on content </a:t>
            </a:r>
            <a:r>
              <a:rPr lang="en-US" dirty="0" err="1" smtClean="0"/>
              <a:t>vs</a:t>
            </a:r>
            <a:r>
              <a:rPr lang="en-US" dirty="0" smtClean="0"/>
              <a:t> form</a:t>
            </a:r>
          </a:p>
          <a:p>
            <a:pPr lvl="1"/>
            <a:r>
              <a:rPr lang="en-US" dirty="0" smtClean="0"/>
              <a:t>Later extend to </a:t>
            </a:r>
            <a:r>
              <a:rPr lang="en-US" dirty="0" err="1" smtClean="0"/>
              <a:t>wh</a:t>
            </a:r>
            <a:r>
              <a:rPr lang="en-US" dirty="0" smtClean="0"/>
              <a:t>-questions or multiple choice</a:t>
            </a:r>
          </a:p>
          <a:p>
            <a:r>
              <a:rPr lang="en-US" dirty="0" smtClean="0"/>
              <a:t>Approach</a:t>
            </a:r>
          </a:p>
          <a:p>
            <a:pPr lvl="1"/>
            <a:r>
              <a:rPr lang="en-US" dirty="0" smtClean="0"/>
              <a:t>Summarization-based sentence selection</a:t>
            </a:r>
          </a:p>
        </p:txBody>
      </p:sp>
    </p:spTree>
    <p:extLst>
      <p:ext uri="{BB962C8B-B14F-4D97-AF65-F5344CB8AC3E}">
        <p14:creationId xmlns:p14="http://schemas.microsoft.com/office/powerpoint/2010/main" val="26890333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Generate good gap-fill questions</a:t>
            </a:r>
          </a:p>
          <a:p>
            <a:pPr lvl="1"/>
            <a:r>
              <a:rPr lang="en-US" dirty="0" smtClean="0"/>
              <a:t>Allow focus on content </a:t>
            </a:r>
            <a:r>
              <a:rPr lang="en-US" dirty="0" err="1" smtClean="0"/>
              <a:t>vs</a:t>
            </a:r>
            <a:r>
              <a:rPr lang="en-US" dirty="0" smtClean="0"/>
              <a:t> form</a:t>
            </a:r>
          </a:p>
          <a:p>
            <a:pPr lvl="1"/>
            <a:r>
              <a:rPr lang="en-US" dirty="0" smtClean="0"/>
              <a:t>Later extend to </a:t>
            </a:r>
            <a:r>
              <a:rPr lang="en-US" dirty="0" err="1" smtClean="0"/>
              <a:t>wh</a:t>
            </a:r>
            <a:r>
              <a:rPr lang="en-US" dirty="0" smtClean="0"/>
              <a:t>-questions or multiple choice</a:t>
            </a:r>
          </a:p>
          <a:p>
            <a:r>
              <a:rPr lang="en-US" dirty="0" smtClean="0"/>
              <a:t>Approach</a:t>
            </a:r>
          </a:p>
          <a:p>
            <a:pPr lvl="1"/>
            <a:r>
              <a:rPr lang="en-US" dirty="0" smtClean="0"/>
              <a:t>Summarization-based sentence selection</a:t>
            </a:r>
          </a:p>
          <a:p>
            <a:pPr lvl="1"/>
            <a:r>
              <a:rPr lang="en-US" dirty="0" smtClean="0"/>
              <a:t>Machine learning-based gap selection</a:t>
            </a:r>
          </a:p>
          <a:p>
            <a:pPr lvl="2"/>
            <a:r>
              <a:rPr lang="en-US" dirty="0" smtClean="0"/>
              <a:t>Training data creation on Wikipedia data</a:t>
            </a:r>
          </a:p>
        </p:txBody>
      </p:sp>
    </p:spTree>
    <p:extLst>
      <p:ext uri="{BB962C8B-B14F-4D97-AF65-F5344CB8AC3E}">
        <p14:creationId xmlns:p14="http://schemas.microsoft.com/office/powerpoint/2010/main" val="12439269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Generate good gap-fill questions</a:t>
            </a:r>
          </a:p>
          <a:p>
            <a:pPr lvl="1"/>
            <a:r>
              <a:rPr lang="en-US" dirty="0" smtClean="0"/>
              <a:t>Allow focus on content </a:t>
            </a:r>
            <a:r>
              <a:rPr lang="en-US" dirty="0" err="1" smtClean="0"/>
              <a:t>vs</a:t>
            </a:r>
            <a:r>
              <a:rPr lang="en-US" dirty="0" smtClean="0"/>
              <a:t> form</a:t>
            </a:r>
          </a:p>
          <a:p>
            <a:pPr lvl="1"/>
            <a:r>
              <a:rPr lang="en-US" dirty="0" smtClean="0"/>
              <a:t>Later extend to </a:t>
            </a:r>
            <a:r>
              <a:rPr lang="en-US" dirty="0" err="1" smtClean="0"/>
              <a:t>wh</a:t>
            </a:r>
            <a:r>
              <a:rPr lang="en-US" dirty="0" smtClean="0"/>
              <a:t>-questions or multiple choice</a:t>
            </a:r>
          </a:p>
          <a:p>
            <a:r>
              <a:rPr lang="en-US" dirty="0" smtClean="0"/>
              <a:t>Approach</a:t>
            </a:r>
          </a:p>
          <a:p>
            <a:pPr lvl="1"/>
            <a:r>
              <a:rPr lang="en-US" dirty="0" smtClean="0"/>
              <a:t>Summarization-based sentence selection</a:t>
            </a:r>
          </a:p>
          <a:p>
            <a:pPr lvl="1"/>
            <a:r>
              <a:rPr lang="en-US" dirty="0" smtClean="0"/>
              <a:t>Machine learning-based gap selection</a:t>
            </a:r>
          </a:p>
          <a:p>
            <a:pPr lvl="2"/>
            <a:r>
              <a:rPr lang="en-US" dirty="0" smtClean="0"/>
              <a:t>Training data creation on Wikipedia data</a:t>
            </a:r>
          </a:p>
          <a:p>
            <a:pPr lvl="1"/>
            <a:r>
              <a:rPr lang="en-US" dirty="0" smtClean="0"/>
              <a:t>Preview: 83% true </a:t>
            </a:r>
            <a:r>
              <a:rPr lang="en-US" dirty="0" err="1" smtClean="0"/>
              <a:t>pos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19% false  positives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001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304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Distant Supervision:</a:t>
            </a:r>
          </a:p>
          <a:p>
            <a:pPr lvl="1"/>
            <a:r>
              <a:rPr lang="en-US" dirty="0" smtClean="0"/>
              <a:t>Supervision (examples) via large semantic database</a:t>
            </a:r>
          </a:p>
          <a:p>
            <a:r>
              <a:rPr lang="en-US" dirty="0" smtClean="0"/>
              <a:t>Key intuition:</a:t>
            </a:r>
          </a:p>
          <a:p>
            <a:pPr lvl="1"/>
            <a:r>
              <a:rPr lang="en-US" dirty="0" smtClean="0"/>
              <a:t>If a sentence has two entities from a Freebase relation,</a:t>
            </a:r>
          </a:p>
          <a:p>
            <a:pPr lvl="1"/>
            <a:r>
              <a:rPr lang="en-US" dirty="0" smtClean="0"/>
              <a:t>they should express that relation in the sentence</a:t>
            </a:r>
          </a:p>
          <a:p>
            <a:r>
              <a:rPr lang="en-US" dirty="0" smtClean="0"/>
              <a:t>Secondary intuition:</a:t>
            </a:r>
          </a:p>
          <a:p>
            <a:pPr lvl="1"/>
            <a:r>
              <a:rPr lang="en-US" dirty="0" smtClean="0"/>
              <a:t>Many witness sentences expressing relation </a:t>
            </a:r>
          </a:p>
          <a:p>
            <a:pPr lvl="1"/>
            <a:r>
              <a:rPr lang="en-US" dirty="0" smtClean="0"/>
              <a:t>Can jointly contribute to features in relation classifier</a:t>
            </a:r>
          </a:p>
          <a:p>
            <a:r>
              <a:rPr lang="en-US" dirty="0" smtClean="0"/>
              <a:t>Advantages: Avoids </a:t>
            </a:r>
            <a:r>
              <a:rPr lang="en-US" dirty="0" err="1" smtClean="0"/>
              <a:t>overfitting</a:t>
            </a:r>
            <a:r>
              <a:rPr lang="en-US" dirty="0" smtClean="0"/>
              <a:t>, uses named relations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751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Intuition: </a:t>
            </a:r>
          </a:p>
          <a:p>
            <a:pPr lvl="1"/>
            <a:r>
              <a:rPr lang="en-US" dirty="0" smtClean="0"/>
              <a:t>When studying a new subject, focus on main concepts</a:t>
            </a:r>
          </a:p>
          <a:p>
            <a:pPr lvl="2"/>
            <a:r>
              <a:rPr lang="en-US" dirty="0" smtClean="0"/>
              <a:t>Nitty-gritty details later</a:t>
            </a:r>
          </a:p>
        </p:txBody>
      </p:sp>
    </p:spTree>
    <p:extLst>
      <p:ext uri="{BB962C8B-B14F-4D97-AF65-F5344CB8AC3E}">
        <p14:creationId xmlns:p14="http://schemas.microsoft.com/office/powerpoint/2010/main" val="168350257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Intuition: </a:t>
            </a:r>
          </a:p>
          <a:p>
            <a:pPr lvl="1"/>
            <a:r>
              <a:rPr lang="en-US" dirty="0" smtClean="0"/>
              <a:t>When studying a new subject, focus on main concepts</a:t>
            </a:r>
          </a:p>
          <a:p>
            <a:pPr lvl="2"/>
            <a:r>
              <a:rPr lang="en-US" dirty="0" smtClean="0"/>
              <a:t>Nitty-gritty details later</a:t>
            </a:r>
          </a:p>
          <a:p>
            <a:r>
              <a:rPr lang="en-US" dirty="0" smtClean="0"/>
              <a:t>Insight: Similar to existing NLP task </a:t>
            </a:r>
            <a:r>
              <a:rPr lang="en-US" dirty="0" smtClean="0">
                <a:sym typeface="Wingdings"/>
              </a:rPr>
              <a:t></a:t>
            </a:r>
          </a:p>
        </p:txBody>
      </p:sp>
    </p:spTree>
    <p:extLst>
      <p:ext uri="{BB962C8B-B14F-4D97-AF65-F5344CB8AC3E}">
        <p14:creationId xmlns:p14="http://schemas.microsoft.com/office/powerpoint/2010/main" val="14853648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Intuition: </a:t>
            </a:r>
          </a:p>
          <a:p>
            <a:pPr lvl="1"/>
            <a:r>
              <a:rPr lang="en-US" dirty="0" smtClean="0"/>
              <a:t>When studying a new subject, focus on main concepts</a:t>
            </a:r>
          </a:p>
          <a:p>
            <a:pPr lvl="2"/>
            <a:r>
              <a:rPr lang="en-US" dirty="0" smtClean="0"/>
              <a:t>Nitty-gritty details later</a:t>
            </a:r>
          </a:p>
          <a:p>
            <a:r>
              <a:rPr lang="en-US" dirty="0" smtClean="0"/>
              <a:t>Insight: Similar to existing NLP task </a:t>
            </a:r>
            <a:r>
              <a:rPr lang="en-US" dirty="0" smtClean="0">
                <a:sym typeface="Wingdings"/>
              </a:rPr>
              <a:t></a:t>
            </a:r>
          </a:p>
          <a:p>
            <a:pPr lvl="1"/>
            <a:r>
              <a:rPr lang="en-US" dirty="0" smtClean="0">
                <a:sym typeface="Wingdings"/>
              </a:rPr>
              <a:t>Summarization: Pick out key content first</a:t>
            </a:r>
          </a:p>
        </p:txBody>
      </p:sp>
    </p:spTree>
    <p:extLst>
      <p:ext uri="{BB962C8B-B14F-4D97-AF65-F5344CB8AC3E}">
        <p14:creationId xmlns:p14="http://schemas.microsoft.com/office/powerpoint/2010/main" val="19302755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Intuition: </a:t>
            </a:r>
          </a:p>
          <a:p>
            <a:pPr lvl="1"/>
            <a:r>
              <a:rPr lang="en-US" dirty="0" smtClean="0"/>
              <a:t>When studying a new subject, focus on main concepts</a:t>
            </a:r>
          </a:p>
          <a:p>
            <a:pPr lvl="2"/>
            <a:r>
              <a:rPr lang="en-US" dirty="0" smtClean="0"/>
              <a:t>Nitty-gritty details later</a:t>
            </a:r>
          </a:p>
          <a:p>
            <a:r>
              <a:rPr lang="en-US" dirty="0" smtClean="0"/>
              <a:t>Insight: Similar to existing NLP task </a:t>
            </a:r>
            <a:r>
              <a:rPr lang="en-US" dirty="0" smtClean="0">
                <a:sym typeface="Wingdings"/>
              </a:rPr>
              <a:t></a:t>
            </a:r>
          </a:p>
          <a:p>
            <a:pPr lvl="1"/>
            <a:r>
              <a:rPr lang="en-US" dirty="0" smtClean="0">
                <a:sym typeface="Wingdings"/>
              </a:rPr>
              <a:t>Summarization: Pick out key content first</a:t>
            </a:r>
          </a:p>
          <a:p>
            <a:r>
              <a:rPr lang="en-US" dirty="0" smtClean="0">
                <a:sym typeface="Wingdings"/>
              </a:rPr>
              <a:t>Exploit simple summarization approach</a:t>
            </a:r>
          </a:p>
          <a:p>
            <a:pPr lvl="1"/>
            <a:r>
              <a:rPr lang="en-US" dirty="0" smtClean="0">
                <a:sym typeface="Wingdings"/>
              </a:rPr>
              <a:t>Based on </a:t>
            </a:r>
            <a:r>
              <a:rPr lang="en-US" dirty="0" err="1" smtClean="0">
                <a:sym typeface="Wingdings"/>
              </a:rPr>
              <a:t>SumBasic</a:t>
            </a:r>
            <a:r>
              <a:rPr lang="en-US" dirty="0" smtClean="0">
                <a:sym typeface="Wingdings"/>
              </a:rPr>
              <a:t> </a:t>
            </a:r>
          </a:p>
          <a:p>
            <a:pPr lvl="1"/>
            <a:r>
              <a:rPr lang="en-US" dirty="0" smtClean="0">
                <a:sym typeface="Wingdings"/>
              </a:rPr>
              <a:t>Best sentences: most representative of article</a:t>
            </a:r>
          </a:p>
        </p:txBody>
      </p:sp>
    </p:spTree>
    <p:extLst>
      <p:ext uri="{BB962C8B-B14F-4D97-AF65-F5344CB8AC3E}">
        <p14:creationId xmlns:p14="http://schemas.microsoft.com/office/powerpoint/2010/main" val="12057354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Intuition: </a:t>
            </a:r>
          </a:p>
          <a:p>
            <a:pPr lvl="1"/>
            <a:r>
              <a:rPr lang="en-US" dirty="0" smtClean="0"/>
              <a:t>When studying a new subject, focus on main concepts</a:t>
            </a:r>
          </a:p>
          <a:p>
            <a:pPr lvl="2"/>
            <a:r>
              <a:rPr lang="en-US" dirty="0" smtClean="0"/>
              <a:t>Nitty-gritty details later</a:t>
            </a:r>
          </a:p>
          <a:p>
            <a:r>
              <a:rPr lang="en-US" dirty="0" smtClean="0"/>
              <a:t>Insight: Similar to existing NLP task </a:t>
            </a:r>
            <a:r>
              <a:rPr lang="en-US" dirty="0" smtClean="0">
                <a:sym typeface="Wingdings"/>
              </a:rPr>
              <a:t></a:t>
            </a:r>
          </a:p>
          <a:p>
            <a:pPr lvl="1"/>
            <a:r>
              <a:rPr lang="en-US" dirty="0" smtClean="0">
                <a:sym typeface="Wingdings"/>
              </a:rPr>
              <a:t>Summarization: Pick out key content first</a:t>
            </a:r>
          </a:p>
          <a:p>
            <a:r>
              <a:rPr lang="en-US" dirty="0" smtClean="0">
                <a:sym typeface="Wingdings"/>
              </a:rPr>
              <a:t>Exploit simple summarization approach</a:t>
            </a:r>
          </a:p>
          <a:p>
            <a:pPr lvl="1"/>
            <a:r>
              <a:rPr lang="en-US" dirty="0" smtClean="0">
                <a:sym typeface="Wingdings"/>
              </a:rPr>
              <a:t>Based on </a:t>
            </a:r>
            <a:r>
              <a:rPr lang="en-US" dirty="0" err="1" smtClean="0">
                <a:sym typeface="Wingdings"/>
              </a:rPr>
              <a:t>SumBasic</a:t>
            </a:r>
            <a:r>
              <a:rPr lang="en-US" dirty="0" smtClean="0">
                <a:sym typeface="Wingdings"/>
              </a:rPr>
              <a:t> </a:t>
            </a:r>
          </a:p>
          <a:p>
            <a:pPr lvl="1"/>
            <a:r>
              <a:rPr lang="en-US" dirty="0" smtClean="0">
                <a:sym typeface="Wingdings"/>
              </a:rPr>
              <a:t>Best sentences: most representative of article</a:t>
            </a:r>
          </a:p>
          <a:p>
            <a:pPr lvl="2"/>
            <a:r>
              <a:rPr lang="en-US" dirty="0" smtClean="0">
                <a:sym typeface="Wingdings"/>
              </a:rPr>
              <a:t>~ Contain most frequent (non-stop) words in article</a:t>
            </a:r>
          </a:p>
        </p:txBody>
      </p:sp>
    </p:spTree>
    <p:extLst>
      <p:ext uri="{BB962C8B-B14F-4D97-AF65-F5344CB8AC3E}">
        <p14:creationId xmlns:p14="http://schemas.microsoft.com/office/powerpoint/2010/main" val="52315612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Gap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we pick gaps?</a:t>
            </a:r>
          </a:p>
        </p:txBody>
      </p:sp>
    </p:spTree>
    <p:extLst>
      <p:ext uri="{BB962C8B-B14F-4D97-AF65-F5344CB8AC3E}">
        <p14:creationId xmlns:p14="http://schemas.microsoft.com/office/powerpoint/2010/main" val="56560573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Gap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we pick gaps?</a:t>
            </a:r>
          </a:p>
          <a:p>
            <a:pPr lvl="1"/>
            <a:r>
              <a:rPr lang="en-US" dirty="0" smtClean="0"/>
              <a:t>Heuristics?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462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Gap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we pick gaps?</a:t>
            </a:r>
          </a:p>
          <a:p>
            <a:pPr lvl="1"/>
            <a:r>
              <a:rPr lang="en-US" dirty="0" smtClean="0"/>
              <a:t>Heuristics?  Possible, but unsatisfying</a:t>
            </a:r>
          </a:p>
          <a:p>
            <a:pPr lvl="1"/>
            <a:r>
              <a:rPr lang="en-US" dirty="0" smtClean="0"/>
              <a:t>Empirical approach using machine learning</a:t>
            </a:r>
          </a:p>
          <a:p>
            <a:r>
              <a:rPr lang="en-US" dirty="0" smtClean="0"/>
              <a:t>Methodology: Generate and filter</a:t>
            </a:r>
          </a:p>
        </p:txBody>
      </p:sp>
    </p:spTree>
    <p:extLst>
      <p:ext uri="{BB962C8B-B14F-4D97-AF65-F5344CB8AC3E}">
        <p14:creationId xmlns:p14="http://schemas.microsoft.com/office/powerpoint/2010/main" val="138351940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Gap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we pick gaps?</a:t>
            </a:r>
          </a:p>
          <a:p>
            <a:pPr lvl="1"/>
            <a:r>
              <a:rPr lang="en-US" dirty="0" smtClean="0"/>
              <a:t>Heuristics?  Possible, but unsatisfying</a:t>
            </a:r>
          </a:p>
          <a:p>
            <a:pPr lvl="1"/>
            <a:r>
              <a:rPr lang="en-US" dirty="0" smtClean="0"/>
              <a:t>Empirical approach using machine learning</a:t>
            </a:r>
          </a:p>
          <a:p>
            <a:r>
              <a:rPr lang="en-US" dirty="0" smtClean="0"/>
              <a:t>Methodology: Generate and filter</a:t>
            </a:r>
          </a:p>
          <a:p>
            <a:pPr lvl="1"/>
            <a:r>
              <a:rPr lang="en-US" dirty="0" smtClean="0"/>
              <a:t>Generate many possible questions per sentence</a:t>
            </a:r>
          </a:p>
          <a:p>
            <a:pPr lvl="1"/>
            <a:r>
              <a:rPr lang="en-US" dirty="0" smtClean="0"/>
              <a:t>Train discriminative classifier to filter</a:t>
            </a:r>
          </a:p>
          <a:p>
            <a:pPr lvl="1"/>
            <a:r>
              <a:rPr lang="en-US" dirty="0" smtClean="0"/>
              <a:t>Apply to new Q/A pairs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12313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a good gap?</a:t>
            </a:r>
          </a:p>
        </p:txBody>
      </p:sp>
    </p:spTree>
    <p:extLst>
      <p:ext uri="{BB962C8B-B14F-4D97-AF65-F5344CB8AC3E}">
        <p14:creationId xmlns:p14="http://schemas.microsoft.com/office/powerpoint/2010/main" val="4163960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114309"/>
          </a:xfrm>
        </p:spPr>
        <p:txBody>
          <a:bodyPr/>
          <a:lstStyle/>
          <a:p>
            <a:r>
              <a:rPr lang="en-US" dirty="0" smtClean="0"/>
              <a:t>Lexical features: Conjuncts of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0697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a good gap?</a:t>
            </a:r>
          </a:p>
          <a:p>
            <a:pPr lvl="1"/>
            <a:r>
              <a:rPr lang="en-US" dirty="0" smtClean="0"/>
              <a:t>Any word position? </a:t>
            </a:r>
          </a:p>
        </p:txBody>
      </p:sp>
    </p:spTree>
    <p:extLst>
      <p:ext uri="{BB962C8B-B14F-4D97-AF65-F5344CB8AC3E}">
        <p14:creationId xmlns:p14="http://schemas.microsoft.com/office/powerpoint/2010/main" val="233226060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a good gap?</a:t>
            </a:r>
          </a:p>
          <a:p>
            <a:pPr lvl="1"/>
            <a:r>
              <a:rPr lang="en-US" dirty="0" smtClean="0"/>
              <a:t>Any word position? </a:t>
            </a:r>
          </a:p>
          <a:p>
            <a:pPr lvl="2"/>
            <a:r>
              <a:rPr lang="en-US" dirty="0" smtClean="0"/>
              <a:t>No – </a:t>
            </a:r>
            <a:r>
              <a:rPr lang="en-US" dirty="0" err="1" smtClean="0"/>
              <a:t>stopwords</a:t>
            </a:r>
            <a:r>
              <a:rPr lang="en-US" dirty="0" smtClean="0"/>
              <a:t>: only good for a grammar test</a:t>
            </a:r>
          </a:p>
        </p:txBody>
      </p:sp>
    </p:spTree>
    <p:extLst>
      <p:ext uri="{BB962C8B-B14F-4D97-AF65-F5344CB8AC3E}">
        <p14:creationId xmlns:p14="http://schemas.microsoft.com/office/powerpoint/2010/main" val="198138371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a good gap?</a:t>
            </a:r>
          </a:p>
          <a:p>
            <a:pPr lvl="1"/>
            <a:r>
              <a:rPr lang="en-US" dirty="0" smtClean="0"/>
              <a:t>Any word position? </a:t>
            </a:r>
          </a:p>
          <a:p>
            <a:pPr lvl="2"/>
            <a:r>
              <a:rPr lang="en-US" dirty="0" smtClean="0"/>
              <a:t>No – </a:t>
            </a:r>
            <a:r>
              <a:rPr lang="en-US" dirty="0" err="1" smtClean="0"/>
              <a:t>stopwords</a:t>
            </a:r>
            <a:r>
              <a:rPr lang="en-US" dirty="0" smtClean="0"/>
              <a:t>: only good for a grammar test</a:t>
            </a:r>
          </a:p>
          <a:p>
            <a:pPr lvl="2"/>
            <a:r>
              <a:rPr lang="en-US" dirty="0" smtClean="0"/>
              <a:t>No – bad for training: too many negative examples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492504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a good gap?</a:t>
            </a:r>
          </a:p>
          <a:p>
            <a:pPr lvl="1"/>
            <a:r>
              <a:rPr lang="en-US" dirty="0" smtClean="0"/>
              <a:t>Any word position? </a:t>
            </a:r>
          </a:p>
          <a:p>
            <a:pPr lvl="2"/>
            <a:r>
              <a:rPr lang="en-US" dirty="0" smtClean="0"/>
              <a:t>No – </a:t>
            </a:r>
            <a:r>
              <a:rPr lang="en-US" dirty="0" err="1" smtClean="0"/>
              <a:t>stopwords</a:t>
            </a:r>
            <a:r>
              <a:rPr lang="en-US" dirty="0" smtClean="0"/>
              <a:t>: only good for a grammar test</a:t>
            </a:r>
          </a:p>
          <a:p>
            <a:pPr lvl="2"/>
            <a:r>
              <a:rPr lang="en-US" dirty="0" smtClean="0"/>
              <a:t>No – bad for training: too many negative examples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Who did what to whom…</a:t>
            </a:r>
          </a:p>
        </p:txBody>
      </p:sp>
    </p:spTree>
    <p:extLst>
      <p:ext uri="{BB962C8B-B14F-4D97-AF65-F5344CB8AC3E}">
        <p14:creationId xmlns:p14="http://schemas.microsoft.com/office/powerpoint/2010/main" val="376914704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a good gap?</a:t>
            </a:r>
          </a:p>
          <a:p>
            <a:pPr lvl="1"/>
            <a:r>
              <a:rPr lang="en-US" dirty="0" smtClean="0"/>
              <a:t>Any word position? </a:t>
            </a:r>
          </a:p>
          <a:p>
            <a:pPr lvl="2"/>
            <a:r>
              <a:rPr lang="en-US" dirty="0" smtClean="0"/>
              <a:t>No – </a:t>
            </a:r>
            <a:r>
              <a:rPr lang="en-US" dirty="0" err="1" smtClean="0"/>
              <a:t>stopwords</a:t>
            </a:r>
            <a:r>
              <a:rPr lang="en-US" dirty="0" smtClean="0"/>
              <a:t>: only good for a grammar test</a:t>
            </a:r>
          </a:p>
          <a:p>
            <a:pPr lvl="2"/>
            <a:r>
              <a:rPr lang="en-US" dirty="0" smtClean="0"/>
              <a:t>No – bad for training: too many negative examples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Who did what to whom…</a:t>
            </a:r>
          </a:p>
          <a:p>
            <a:pPr lvl="2"/>
            <a:r>
              <a:rPr lang="en-US" dirty="0" smtClean="0"/>
              <a:t>Items filling main semantic roles: </a:t>
            </a:r>
          </a:p>
          <a:p>
            <a:pPr lvl="3"/>
            <a:r>
              <a:rPr lang="en-US" dirty="0" smtClean="0"/>
              <a:t>Verb predicate, child NP, AP</a:t>
            </a:r>
          </a:p>
          <a:p>
            <a:pPr lvl="2"/>
            <a:r>
              <a:rPr lang="en-US" dirty="0" smtClean="0"/>
              <a:t>Based syntactic parser, semantic role labeling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4434529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" y="2273300"/>
            <a:ext cx="9093200" cy="273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60764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positive/negative examples</a:t>
            </a:r>
          </a:p>
          <a:p>
            <a:pPr lvl="1"/>
            <a:r>
              <a:rPr lang="en-US" dirty="0" smtClean="0"/>
              <a:t>Create single score</a:t>
            </a:r>
          </a:p>
          <a:p>
            <a:pPr lvl="1"/>
            <a:r>
              <a:rPr lang="en-US" dirty="0" smtClean="0"/>
              <a:t>&gt; Threshold </a:t>
            </a:r>
            <a:r>
              <a:rPr lang="en-US" dirty="0" smtClean="0">
                <a:sym typeface="Wingdings"/>
              </a:rPr>
              <a:t> positive, </a:t>
            </a:r>
            <a:r>
              <a:rPr lang="en-US" dirty="0" err="1" smtClean="0">
                <a:sym typeface="Wingdings"/>
              </a:rPr>
              <a:t>o.w</a:t>
            </a:r>
            <a:r>
              <a:rPr lang="en-US" dirty="0" smtClean="0">
                <a:sym typeface="Wingdings"/>
              </a:rPr>
              <a:t>. negative</a:t>
            </a:r>
          </a:p>
          <a:p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Extract feature vector</a:t>
            </a:r>
          </a:p>
          <a:p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Train logistic regression learner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342421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Documents:  </a:t>
            </a:r>
          </a:p>
          <a:p>
            <a:pPr lvl="1"/>
            <a:r>
              <a:rPr lang="en-US" dirty="0" smtClean="0"/>
              <a:t>105 Wikipedia articles listed as vital/popular</a:t>
            </a:r>
          </a:p>
          <a:p>
            <a:pPr lvl="2"/>
            <a:r>
              <a:rPr lang="en-US" dirty="0" smtClean="0"/>
              <a:t>Across a range of domains</a:t>
            </a:r>
          </a:p>
        </p:txBody>
      </p:sp>
    </p:spTree>
    <p:extLst>
      <p:ext uri="{BB962C8B-B14F-4D97-AF65-F5344CB8AC3E}">
        <p14:creationId xmlns:p14="http://schemas.microsoft.com/office/powerpoint/2010/main" val="118077571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Documents:  </a:t>
            </a:r>
          </a:p>
          <a:p>
            <a:pPr lvl="1"/>
            <a:r>
              <a:rPr lang="en-US" dirty="0" smtClean="0"/>
              <a:t>105 Wikipedia articles listed as vital/popular</a:t>
            </a:r>
          </a:p>
          <a:p>
            <a:pPr lvl="2"/>
            <a:r>
              <a:rPr lang="en-US" dirty="0" smtClean="0"/>
              <a:t>Across a range of domains</a:t>
            </a:r>
          </a:p>
          <a:p>
            <a:r>
              <a:rPr lang="en-US" dirty="0" smtClean="0"/>
              <a:t>Sentences:</a:t>
            </a:r>
          </a:p>
          <a:p>
            <a:pPr lvl="1"/>
            <a:r>
              <a:rPr lang="en-US" dirty="0" smtClean="0"/>
              <a:t>10 selected by summarization measure</a:t>
            </a:r>
          </a:p>
          <a:p>
            <a:pPr lvl="1"/>
            <a:r>
              <a:rPr lang="en-US" dirty="0" smtClean="0"/>
              <a:t>10 random: why?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20229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Documents:  </a:t>
            </a:r>
          </a:p>
          <a:p>
            <a:pPr lvl="1"/>
            <a:r>
              <a:rPr lang="en-US" dirty="0" smtClean="0"/>
              <a:t>105 Wikipedia articles listed as vital/popular</a:t>
            </a:r>
          </a:p>
          <a:p>
            <a:pPr lvl="2"/>
            <a:r>
              <a:rPr lang="en-US" dirty="0" smtClean="0"/>
              <a:t>Across a range of domains</a:t>
            </a:r>
          </a:p>
          <a:p>
            <a:r>
              <a:rPr lang="en-US" dirty="0" smtClean="0"/>
              <a:t>Sentences:</a:t>
            </a:r>
          </a:p>
          <a:p>
            <a:pPr lvl="1"/>
            <a:r>
              <a:rPr lang="en-US" dirty="0" smtClean="0"/>
              <a:t>10 selected by summarization measure</a:t>
            </a:r>
          </a:p>
          <a:p>
            <a:pPr lvl="1"/>
            <a:r>
              <a:rPr lang="en-US" dirty="0" smtClean="0"/>
              <a:t>10 random: why?  </a:t>
            </a:r>
            <a:r>
              <a:rPr lang="en-US" dirty="0" smtClean="0">
                <a:sym typeface="Wingdings"/>
              </a:rPr>
              <a:t> avoid tuning </a:t>
            </a:r>
          </a:p>
          <a:p>
            <a:r>
              <a:rPr lang="en-US" dirty="0" smtClean="0">
                <a:sym typeface="Wingdings"/>
              </a:rPr>
              <a:t>Labels:?</a:t>
            </a:r>
          </a:p>
        </p:txBody>
      </p:sp>
    </p:spTree>
    <p:extLst>
      <p:ext uri="{BB962C8B-B14F-4D97-AF65-F5344CB8AC3E}">
        <p14:creationId xmlns:p14="http://schemas.microsoft.com/office/powerpoint/2010/main" val="3618303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114309"/>
          </a:xfrm>
        </p:spPr>
        <p:txBody>
          <a:bodyPr/>
          <a:lstStyle/>
          <a:p>
            <a:r>
              <a:rPr lang="en-US" dirty="0" smtClean="0"/>
              <a:t>Lexical features: Conjuncts of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Astronomer Edwin Hubble was born in </a:t>
            </a:r>
            <a:r>
              <a:rPr lang="en-US" dirty="0" err="1" smtClean="0"/>
              <a:t>Marshfield,MO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05821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Documents:  </a:t>
            </a:r>
          </a:p>
          <a:p>
            <a:pPr lvl="1"/>
            <a:r>
              <a:rPr lang="en-US" dirty="0" smtClean="0"/>
              <a:t>105 Wikipedia articles listed as vital/popular</a:t>
            </a:r>
          </a:p>
          <a:p>
            <a:pPr lvl="2"/>
            <a:r>
              <a:rPr lang="en-US" dirty="0" smtClean="0"/>
              <a:t>Across a range of domains</a:t>
            </a:r>
          </a:p>
          <a:p>
            <a:r>
              <a:rPr lang="en-US" dirty="0" smtClean="0"/>
              <a:t>Sentences:</a:t>
            </a:r>
          </a:p>
          <a:p>
            <a:pPr lvl="1"/>
            <a:r>
              <a:rPr lang="en-US" dirty="0" smtClean="0"/>
              <a:t>10 selected by summarization measure</a:t>
            </a:r>
          </a:p>
          <a:p>
            <a:pPr lvl="1"/>
            <a:r>
              <a:rPr lang="en-US" dirty="0" smtClean="0"/>
              <a:t>10 random: why?  </a:t>
            </a:r>
            <a:r>
              <a:rPr lang="en-US" dirty="0" smtClean="0">
                <a:sym typeface="Wingdings"/>
              </a:rPr>
              <a:t> avoid tuning </a:t>
            </a:r>
          </a:p>
          <a:p>
            <a:r>
              <a:rPr lang="en-US" dirty="0" smtClean="0">
                <a:sym typeface="Wingdings"/>
              </a:rPr>
              <a:t>Labels:?</a:t>
            </a:r>
          </a:p>
          <a:p>
            <a:pPr lvl="1"/>
            <a:r>
              <a:rPr lang="en-US" dirty="0" smtClean="0">
                <a:sym typeface="Wingdings"/>
              </a:rPr>
              <a:t>Human judgments via crowdsourcing</a:t>
            </a:r>
          </a:p>
          <a:p>
            <a:pPr lvl="1"/>
            <a:r>
              <a:rPr lang="en-US" dirty="0" smtClean="0">
                <a:sym typeface="Wingdings"/>
              </a:rPr>
              <a:t>Rate questions (Good/Okay/Bad)– alone?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2663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Documents:  </a:t>
            </a:r>
          </a:p>
          <a:p>
            <a:pPr lvl="1"/>
            <a:r>
              <a:rPr lang="en-US" dirty="0" smtClean="0"/>
              <a:t>105 Wikipedia articles listed as vital/popular</a:t>
            </a:r>
          </a:p>
          <a:p>
            <a:pPr lvl="2"/>
            <a:r>
              <a:rPr lang="en-US" dirty="0" smtClean="0"/>
              <a:t>Across a range of domains</a:t>
            </a:r>
          </a:p>
          <a:p>
            <a:r>
              <a:rPr lang="en-US" dirty="0" smtClean="0"/>
              <a:t>Sentences:</a:t>
            </a:r>
          </a:p>
          <a:p>
            <a:pPr lvl="1"/>
            <a:r>
              <a:rPr lang="en-US" dirty="0" smtClean="0"/>
              <a:t>10 selected by summarization measure</a:t>
            </a:r>
          </a:p>
          <a:p>
            <a:pPr lvl="1"/>
            <a:r>
              <a:rPr lang="en-US" dirty="0" smtClean="0"/>
              <a:t>10 random: why?  </a:t>
            </a:r>
            <a:r>
              <a:rPr lang="en-US" dirty="0" smtClean="0">
                <a:sym typeface="Wingdings"/>
              </a:rPr>
              <a:t> avoid tuning </a:t>
            </a:r>
          </a:p>
          <a:p>
            <a:r>
              <a:rPr lang="en-US" dirty="0" smtClean="0">
                <a:sym typeface="Wingdings"/>
              </a:rPr>
              <a:t>Labels:?</a:t>
            </a:r>
          </a:p>
          <a:p>
            <a:pPr lvl="1"/>
            <a:r>
              <a:rPr lang="en-US" dirty="0" smtClean="0">
                <a:sym typeface="Wingdings"/>
              </a:rPr>
              <a:t>Human judgments via crowdsourcing</a:t>
            </a:r>
          </a:p>
          <a:p>
            <a:pPr lvl="1"/>
            <a:r>
              <a:rPr lang="en-US" dirty="0" smtClean="0">
                <a:sym typeface="Wingdings"/>
              </a:rPr>
              <a:t>Rate questions (Good/Okay/Bad)– alone? not reliable</a:t>
            </a:r>
          </a:p>
          <a:p>
            <a:pPr lvl="2"/>
            <a:r>
              <a:rPr lang="en-US" dirty="0" smtClean="0">
                <a:sym typeface="Wingdings"/>
              </a:rPr>
              <a:t>In context of original sentence and other alternatives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6551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HIT Set-up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15325" cy="4343400"/>
          </a:xfrm>
        </p:spPr>
        <p:txBody>
          <a:bodyPr/>
          <a:lstStyle/>
          <a:p>
            <a:r>
              <a:rPr lang="en-US" dirty="0" smtClean="0"/>
              <a:t>Good: key concepts, fair to answer</a:t>
            </a:r>
          </a:p>
          <a:p>
            <a:r>
              <a:rPr lang="en-US" dirty="0" smtClean="0"/>
              <a:t>Okay: key concepts, odd/ambiguous/long to answer</a:t>
            </a:r>
          </a:p>
          <a:p>
            <a:r>
              <a:rPr lang="en-US" dirty="0" smtClean="0"/>
              <a:t>Bad: unimportant, uninteresting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01515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HIT Set-up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15325" cy="4343400"/>
          </a:xfrm>
        </p:spPr>
        <p:txBody>
          <a:bodyPr/>
          <a:lstStyle/>
          <a:p>
            <a:r>
              <a:rPr lang="en-US" dirty="0" smtClean="0"/>
              <a:t>Good: key concepts, fair to answer</a:t>
            </a:r>
          </a:p>
          <a:p>
            <a:r>
              <a:rPr lang="en-US" dirty="0" smtClean="0"/>
              <a:t>Okay: key concepts, odd/ambiguous/long to answer</a:t>
            </a:r>
          </a:p>
          <a:p>
            <a:r>
              <a:rPr lang="en-US" dirty="0" smtClean="0"/>
              <a:t>Bad: unimportant, uninteresting</a:t>
            </a:r>
          </a:p>
          <a:p>
            <a:r>
              <a:rPr lang="en-US" dirty="0" smtClean="0"/>
              <a:t>Good = 1; </a:t>
            </a:r>
            <a:r>
              <a:rPr lang="en-US" dirty="0" err="1" smtClean="0"/>
              <a:t>o.w</a:t>
            </a:r>
            <a:r>
              <a:rPr lang="en-US" dirty="0" smtClean="0"/>
              <a:t>. 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85269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HIT Set-up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15325" cy="4343400"/>
          </a:xfrm>
        </p:spPr>
        <p:txBody>
          <a:bodyPr/>
          <a:lstStyle/>
          <a:p>
            <a:r>
              <a:rPr lang="en-US" dirty="0" smtClean="0"/>
              <a:t>Good: key concepts, fair to answer</a:t>
            </a:r>
          </a:p>
          <a:p>
            <a:r>
              <a:rPr lang="en-US" dirty="0" smtClean="0"/>
              <a:t>Okay: key concepts, odd/ambiguous/long to answer</a:t>
            </a:r>
          </a:p>
          <a:p>
            <a:r>
              <a:rPr lang="en-US" dirty="0" smtClean="0"/>
              <a:t>Bad: unimportant, uninteresting</a:t>
            </a:r>
          </a:p>
          <a:p>
            <a:r>
              <a:rPr lang="en-US" dirty="0" smtClean="0"/>
              <a:t>Good = 1; </a:t>
            </a:r>
            <a:r>
              <a:rPr lang="en-US" dirty="0" err="1" smtClean="0"/>
              <a:t>o.w</a:t>
            </a:r>
            <a:r>
              <a:rPr lang="en-US" dirty="0" smtClean="0"/>
              <a:t>. 0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34" y="4051300"/>
            <a:ext cx="9093665" cy="234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57486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Maintaining quality in crowdsourcing</a:t>
            </a:r>
          </a:p>
          <a:p>
            <a:r>
              <a:rPr lang="en-US" dirty="0" smtClean="0"/>
              <a:t>Basic crowdsourcing issue:</a:t>
            </a:r>
          </a:p>
          <a:p>
            <a:pPr lvl="1"/>
            <a:r>
              <a:rPr lang="en-US" dirty="0" smtClean="0"/>
              <a:t>Malicious or sloppy workers</a:t>
            </a:r>
          </a:p>
        </p:txBody>
      </p:sp>
    </p:spTree>
    <p:extLst>
      <p:ext uri="{BB962C8B-B14F-4D97-AF65-F5344CB8AC3E}">
        <p14:creationId xmlns:p14="http://schemas.microsoft.com/office/powerpoint/2010/main" val="313949565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Maintaining quality in crowdsourcing</a:t>
            </a:r>
          </a:p>
          <a:p>
            <a:r>
              <a:rPr lang="en-US" dirty="0" smtClean="0"/>
              <a:t>Basic crowdsourcing issue:</a:t>
            </a:r>
          </a:p>
          <a:p>
            <a:pPr lvl="1"/>
            <a:r>
              <a:rPr lang="en-US" dirty="0" smtClean="0"/>
              <a:t>Malicious or sloppy workers</a:t>
            </a:r>
          </a:p>
          <a:p>
            <a:r>
              <a:rPr lang="en-US" dirty="0" smtClean="0"/>
              <a:t>Validation:</a:t>
            </a:r>
          </a:p>
        </p:txBody>
      </p:sp>
    </p:spTree>
    <p:extLst>
      <p:ext uri="{BB962C8B-B14F-4D97-AF65-F5344CB8AC3E}">
        <p14:creationId xmlns:p14="http://schemas.microsoft.com/office/powerpoint/2010/main" val="3205873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Maintaining quality in crowdsourcing</a:t>
            </a:r>
          </a:p>
          <a:p>
            <a:r>
              <a:rPr lang="en-US" dirty="0" smtClean="0"/>
              <a:t>Basic crowdsourcing issue:</a:t>
            </a:r>
          </a:p>
          <a:p>
            <a:pPr lvl="1"/>
            <a:r>
              <a:rPr lang="en-US" dirty="0" smtClean="0"/>
              <a:t>Malicious or sloppy workers</a:t>
            </a:r>
          </a:p>
          <a:p>
            <a:r>
              <a:rPr lang="en-US" dirty="0" smtClean="0"/>
              <a:t>Validation:</a:t>
            </a:r>
          </a:p>
          <a:p>
            <a:pPr lvl="1"/>
            <a:r>
              <a:rPr lang="en-US" dirty="0" smtClean="0"/>
              <a:t>Compare across annotators: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I</a:t>
            </a:r>
            <a:r>
              <a:rPr lang="en-US" dirty="0" smtClean="0"/>
              <a:t>f average &gt; 2 </a:t>
            </a:r>
            <a:r>
              <a:rPr lang="en-US" dirty="0" err="1" smtClean="0"/>
              <a:t>stdev</a:t>
            </a:r>
            <a:r>
              <a:rPr lang="en-US" dirty="0" smtClean="0"/>
              <a:t> from median </a:t>
            </a:r>
            <a:r>
              <a:rPr lang="en-US" dirty="0" smtClean="0">
                <a:sym typeface="Wingdings"/>
              </a:rPr>
              <a:t> reject</a:t>
            </a:r>
          </a:p>
        </p:txBody>
      </p:sp>
    </p:spTree>
    <p:extLst>
      <p:ext uri="{BB962C8B-B14F-4D97-AF65-F5344CB8AC3E}">
        <p14:creationId xmlns:p14="http://schemas.microsoft.com/office/powerpoint/2010/main" val="292419728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Maintaining quality in crowdsourcing</a:t>
            </a:r>
          </a:p>
          <a:p>
            <a:r>
              <a:rPr lang="en-US" dirty="0" smtClean="0"/>
              <a:t>Basic crowdsourcing issue:</a:t>
            </a:r>
          </a:p>
          <a:p>
            <a:pPr lvl="1"/>
            <a:r>
              <a:rPr lang="en-US" dirty="0" smtClean="0"/>
              <a:t>Malicious or sloppy workers</a:t>
            </a:r>
          </a:p>
          <a:p>
            <a:r>
              <a:rPr lang="en-US" dirty="0" smtClean="0"/>
              <a:t>Validation:</a:t>
            </a:r>
          </a:p>
          <a:p>
            <a:pPr lvl="1"/>
            <a:r>
              <a:rPr lang="en-US" dirty="0" smtClean="0"/>
              <a:t>Compare across annotators: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I</a:t>
            </a:r>
            <a:r>
              <a:rPr lang="en-US" dirty="0" smtClean="0"/>
              <a:t>f average &gt; 2 </a:t>
            </a:r>
            <a:r>
              <a:rPr lang="en-US" dirty="0" err="1" smtClean="0"/>
              <a:t>stdev</a:t>
            </a:r>
            <a:r>
              <a:rPr lang="en-US" dirty="0" smtClean="0"/>
              <a:t> from median </a:t>
            </a:r>
            <a:r>
              <a:rPr lang="en-US" dirty="0" smtClean="0">
                <a:sym typeface="Wingdings"/>
              </a:rPr>
              <a:t> reject</a:t>
            </a:r>
          </a:p>
          <a:p>
            <a:pPr lvl="1"/>
            <a:r>
              <a:rPr lang="en-US" dirty="0" smtClean="0"/>
              <a:t>Compare questions:</a:t>
            </a:r>
          </a:p>
          <a:p>
            <a:pPr lvl="2"/>
            <a:r>
              <a:rPr lang="en-US" dirty="0" smtClean="0"/>
              <a:t>Exclude those with high variance (&gt;0.3)</a:t>
            </a:r>
          </a:p>
        </p:txBody>
      </p:sp>
    </p:spTree>
    <p:extLst>
      <p:ext uri="{BB962C8B-B14F-4D97-AF65-F5344CB8AC3E}">
        <p14:creationId xmlns:p14="http://schemas.microsoft.com/office/powerpoint/2010/main" val="190474696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Maintaining quality in crowdsourcing</a:t>
            </a:r>
          </a:p>
          <a:p>
            <a:r>
              <a:rPr lang="en-US" dirty="0" smtClean="0"/>
              <a:t>Basic crowdsourcing issue:</a:t>
            </a:r>
          </a:p>
          <a:p>
            <a:pPr lvl="1"/>
            <a:r>
              <a:rPr lang="en-US" dirty="0" smtClean="0"/>
              <a:t>Malicious or sloppy workers</a:t>
            </a:r>
          </a:p>
          <a:p>
            <a:r>
              <a:rPr lang="en-US" dirty="0" smtClean="0"/>
              <a:t>Validation:</a:t>
            </a:r>
          </a:p>
          <a:p>
            <a:pPr lvl="1"/>
            <a:r>
              <a:rPr lang="en-US" dirty="0" smtClean="0"/>
              <a:t>Compare across annotators: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I</a:t>
            </a:r>
            <a:r>
              <a:rPr lang="en-US" dirty="0" smtClean="0"/>
              <a:t>f average &gt; 2 </a:t>
            </a:r>
            <a:r>
              <a:rPr lang="en-US" dirty="0" err="1" smtClean="0"/>
              <a:t>stdev</a:t>
            </a:r>
            <a:r>
              <a:rPr lang="en-US" dirty="0" smtClean="0"/>
              <a:t> from median </a:t>
            </a:r>
            <a:r>
              <a:rPr lang="en-US" dirty="0" smtClean="0">
                <a:sym typeface="Wingdings"/>
              </a:rPr>
              <a:t> reject</a:t>
            </a:r>
          </a:p>
          <a:p>
            <a:pPr lvl="1"/>
            <a:r>
              <a:rPr lang="en-US" dirty="0" smtClean="0"/>
              <a:t>Compare questions:</a:t>
            </a:r>
          </a:p>
          <a:p>
            <a:pPr lvl="2"/>
            <a:r>
              <a:rPr lang="en-US" dirty="0" smtClean="0"/>
              <a:t>Exclude those with high variance (&gt;0.3)</a:t>
            </a:r>
          </a:p>
          <a:p>
            <a:r>
              <a:rPr lang="en-US" dirty="0" smtClean="0"/>
              <a:t>Yield: 1821 questions, 700 “Good”: alpha = 0.51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088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114309"/>
          </a:xfrm>
        </p:spPr>
        <p:txBody>
          <a:bodyPr/>
          <a:lstStyle/>
          <a:p>
            <a:r>
              <a:rPr lang="en-US" dirty="0" smtClean="0"/>
              <a:t>Lexical features: Conjuncts of</a:t>
            </a:r>
          </a:p>
          <a:p>
            <a:pPr lvl="1"/>
            <a:r>
              <a:rPr lang="en-US" dirty="0" smtClean="0"/>
              <a:t>Sequence of words between entities</a:t>
            </a:r>
          </a:p>
          <a:p>
            <a:pPr lvl="1"/>
            <a:r>
              <a:rPr lang="en-US" dirty="0" smtClean="0"/>
              <a:t>POS tags of sequence between entities</a:t>
            </a:r>
          </a:p>
          <a:p>
            <a:pPr lvl="1"/>
            <a:r>
              <a:rPr lang="en-US" dirty="0" smtClean="0"/>
              <a:t>Flag for entity order</a:t>
            </a:r>
          </a:p>
          <a:p>
            <a:pPr lvl="1"/>
            <a:r>
              <a:rPr lang="en-US" dirty="0" smtClean="0"/>
              <a:t>k </a:t>
            </a:r>
            <a:r>
              <a:rPr lang="en-US" dirty="0" err="1" smtClean="0"/>
              <a:t>words+POS</a:t>
            </a:r>
            <a:r>
              <a:rPr lang="en-US" dirty="0" smtClean="0"/>
              <a:t> before 1</a:t>
            </a:r>
            <a:r>
              <a:rPr lang="en-US" baseline="30000" dirty="0" smtClean="0"/>
              <a:t>st</a:t>
            </a:r>
            <a:r>
              <a:rPr lang="en-US" dirty="0" smtClean="0"/>
              <a:t> entity</a:t>
            </a:r>
          </a:p>
          <a:p>
            <a:pPr lvl="1"/>
            <a:r>
              <a:rPr lang="en-US" dirty="0" smtClean="0"/>
              <a:t>k </a:t>
            </a:r>
            <a:r>
              <a:rPr lang="en-US" dirty="0" err="1" smtClean="0"/>
              <a:t>words+POS</a:t>
            </a:r>
            <a:r>
              <a:rPr lang="en-US" dirty="0" smtClean="0"/>
              <a:t> after 2</a:t>
            </a:r>
            <a:r>
              <a:rPr lang="en-US" baseline="30000" dirty="0" smtClean="0"/>
              <a:t>nd</a:t>
            </a:r>
            <a:r>
              <a:rPr lang="en-US" dirty="0" smtClean="0"/>
              <a:t> entity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Astronomer Edwin Hubble was born in </a:t>
            </a:r>
            <a:r>
              <a:rPr lang="en-US" dirty="0" err="1" smtClean="0"/>
              <a:t>Marshfield,MO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97403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Diverse features: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96086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Diverse features:</a:t>
            </a:r>
          </a:p>
          <a:p>
            <a:pPr lvl="1"/>
            <a:r>
              <a:rPr lang="en-US" dirty="0" smtClean="0"/>
              <a:t>Count: 5</a:t>
            </a:r>
          </a:p>
          <a:p>
            <a:pPr lvl="1"/>
            <a:r>
              <a:rPr lang="en-US" dirty="0" smtClean="0"/>
              <a:t>Lexical: 11</a:t>
            </a:r>
          </a:p>
          <a:p>
            <a:pPr lvl="1"/>
            <a:r>
              <a:rPr lang="en-US" dirty="0" smtClean="0"/>
              <a:t>Syntactic: 112</a:t>
            </a:r>
          </a:p>
          <a:p>
            <a:pPr lvl="1"/>
            <a:r>
              <a:rPr lang="en-US" dirty="0" smtClean="0"/>
              <a:t>Semantic role: 40</a:t>
            </a:r>
          </a:p>
          <a:p>
            <a:pPr lvl="1"/>
            <a:r>
              <a:rPr lang="en-US" dirty="0" smtClean="0"/>
              <a:t>Named entity: 11</a:t>
            </a:r>
          </a:p>
          <a:p>
            <a:pPr lvl="1"/>
            <a:r>
              <a:rPr lang="en-US" dirty="0" smtClean="0"/>
              <a:t>Link: 3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67933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Diverse features:</a:t>
            </a:r>
          </a:p>
          <a:p>
            <a:pPr lvl="1"/>
            <a:r>
              <a:rPr lang="en-US" dirty="0" smtClean="0"/>
              <a:t>Count: 5</a:t>
            </a:r>
          </a:p>
          <a:p>
            <a:pPr lvl="1"/>
            <a:r>
              <a:rPr lang="en-US" dirty="0" smtClean="0"/>
              <a:t>Lexical: 11</a:t>
            </a:r>
          </a:p>
          <a:p>
            <a:pPr lvl="1"/>
            <a:r>
              <a:rPr lang="en-US" dirty="0" smtClean="0"/>
              <a:t>Syntactic: 112</a:t>
            </a:r>
          </a:p>
          <a:p>
            <a:pPr lvl="1"/>
            <a:r>
              <a:rPr lang="en-US" dirty="0" smtClean="0"/>
              <a:t>Semantic role: 40</a:t>
            </a:r>
          </a:p>
          <a:p>
            <a:pPr lvl="1"/>
            <a:r>
              <a:rPr lang="en-US" dirty="0" smtClean="0"/>
              <a:t>Named entity: 11</a:t>
            </a:r>
          </a:p>
          <a:p>
            <a:pPr lvl="1"/>
            <a:r>
              <a:rPr lang="en-US" dirty="0" smtClean="0"/>
              <a:t>Link: 3</a:t>
            </a:r>
          </a:p>
          <a:p>
            <a:r>
              <a:rPr lang="en-US" dirty="0" smtClean="0"/>
              <a:t>Characterizing:</a:t>
            </a:r>
          </a:p>
          <a:p>
            <a:pPr lvl="1"/>
            <a:r>
              <a:rPr lang="en-US" dirty="0" smtClean="0"/>
              <a:t>Answer, source sentence, relation b/t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19429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Token count features:</a:t>
            </a:r>
          </a:p>
        </p:txBody>
      </p:sp>
    </p:spTree>
    <p:extLst>
      <p:ext uri="{BB962C8B-B14F-4D97-AF65-F5344CB8AC3E}">
        <p14:creationId xmlns:p14="http://schemas.microsoft.com/office/powerpoint/2010/main" val="22135176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Token count features:</a:t>
            </a:r>
          </a:p>
          <a:p>
            <a:pPr lvl="1"/>
            <a:r>
              <a:rPr lang="en-US" dirty="0" smtClean="0"/>
              <a:t>Questions shouldn’t be too short </a:t>
            </a:r>
          </a:p>
          <a:p>
            <a:pPr lvl="1"/>
            <a:r>
              <a:rPr lang="en-US" dirty="0" smtClean="0"/>
              <a:t>Answer gaps shouldn’t be too long</a:t>
            </a:r>
          </a:p>
          <a:p>
            <a:pPr lvl="2"/>
            <a:r>
              <a:rPr lang="en-US" dirty="0" smtClean="0"/>
              <a:t>Lengths, overlaps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Lexical features:</a:t>
            </a:r>
          </a:p>
        </p:txBody>
      </p:sp>
    </p:spTree>
    <p:extLst>
      <p:ext uri="{BB962C8B-B14F-4D97-AF65-F5344CB8AC3E}">
        <p14:creationId xmlns:p14="http://schemas.microsoft.com/office/powerpoint/2010/main" val="339760937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Token count features:</a:t>
            </a:r>
          </a:p>
          <a:p>
            <a:pPr lvl="1"/>
            <a:r>
              <a:rPr lang="en-US" dirty="0" smtClean="0"/>
              <a:t>Questions shouldn’t be too short </a:t>
            </a:r>
          </a:p>
          <a:p>
            <a:pPr lvl="1"/>
            <a:r>
              <a:rPr lang="en-US" dirty="0" smtClean="0"/>
              <a:t>Answer gaps shouldn’t be too long</a:t>
            </a:r>
          </a:p>
          <a:p>
            <a:pPr lvl="2"/>
            <a:r>
              <a:rPr lang="en-US" dirty="0" smtClean="0"/>
              <a:t>Lengths, overlaps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Lexical features:</a:t>
            </a:r>
          </a:p>
          <a:p>
            <a:pPr lvl="1"/>
            <a:r>
              <a:rPr lang="en-US" dirty="0" smtClean="0"/>
              <a:t>Specific words? </a:t>
            </a:r>
            <a:r>
              <a:rPr lang="en-US" dirty="0" smtClean="0">
                <a:sym typeface="Wingdings"/>
              </a:rPr>
              <a:t>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35925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Token count features:</a:t>
            </a:r>
          </a:p>
          <a:p>
            <a:pPr lvl="1"/>
            <a:r>
              <a:rPr lang="en-US" dirty="0" smtClean="0"/>
              <a:t>Questions shouldn’t be too short </a:t>
            </a:r>
          </a:p>
          <a:p>
            <a:pPr lvl="1"/>
            <a:r>
              <a:rPr lang="en-US" dirty="0" smtClean="0"/>
              <a:t>Answer gaps shouldn’t be too long</a:t>
            </a:r>
          </a:p>
          <a:p>
            <a:pPr lvl="2"/>
            <a:r>
              <a:rPr lang="en-US" dirty="0" smtClean="0"/>
              <a:t>Lengths, overlaps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Lexical features:</a:t>
            </a:r>
          </a:p>
          <a:p>
            <a:pPr lvl="1"/>
            <a:r>
              <a:rPr lang="en-US" dirty="0" smtClean="0"/>
              <a:t>Specific words? </a:t>
            </a:r>
            <a:r>
              <a:rPr lang="en-US" dirty="0" smtClean="0">
                <a:sym typeface="Wingdings"/>
              </a:rPr>
              <a:t> Too specific</a:t>
            </a:r>
          </a:p>
          <a:p>
            <a:pPr lvl="1"/>
            <a:r>
              <a:rPr lang="en-US" dirty="0" smtClean="0">
                <a:sym typeface="Wingdings"/>
              </a:rPr>
              <a:t>Word class densities: Good and bad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8868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Token count features:</a:t>
            </a:r>
          </a:p>
          <a:p>
            <a:pPr lvl="1"/>
            <a:r>
              <a:rPr lang="en-US" dirty="0" smtClean="0"/>
              <a:t>Questions shouldn’t be too short </a:t>
            </a:r>
          </a:p>
          <a:p>
            <a:pPr lvl="1"/>
            <a:r>
              <a:rPr lang="en-US" dirty="0" smtClean="0"/>
              <a:t>Answer gaps shouldn’t be too long</a:t>
            </a:r>
          </a:p>
          <a:p>
            <a:pPr lvl="2"/>
            <a:r>
              <a:rPr lang="en-US" dirty="0" smtClean="0"/>
              <a:t>Lengths, overlaps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Lexical features:</a:t>
            </a:r>
          </a:p>
          <a:p>
            <a:pPr lvl="1"/>
            <a:r>
              <a:rPr lang="en-US" dirty="0" smtClean="0"/>
              <a:t>Specific words? </a:t>
            </a:r>
            <a:r>
              <a:rPr lang="en-US" dirty="0" smtClean="0">
                <a:sym typeface="Wingdings"/>
              </a:rPr>
              <a:t> Too specific</a:t>
            </a:r>
          </a:p>
          <a:p>
            <a:pPr lvl="1"/>
            <a:r>
              <a:rPr lang="en-US" dirty="0" smtClean="0">
                <a:sym typeface="Wingdings"/>
              </a:rPr>
              <a:t>Word class densities: Good and bad</a:t>
            </a:r>
          </a:p>
          <a:p>
            <a:pPr lvl="2"/>
            <a:r>
              <a:rPr lang="en-US" dirty="0" smtClean="0"/>
              <a:t>Capitalized words in answer; pronoun, </a:t>
            </a:r>
            <a:r>
              <a:rPr lang="en-US" dirty="0" err="1" smtClean="0"/>
              <a:t>stopwords</a:t>
            </a:r>
            <a:r>
              <a:rPr lang="en-US" dirty="0" smtClean="0"/>
              <a:t> in ans.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48376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899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Syntactic features:</a:t>
            </a:r>
          </a:p>
          <a:p>
            <a:pPr lvl="1"/>
            <a:r>
              <a:rPr lang="en-US" dirty="0" smtClean="0"/>
              <a:t>Syntactic structure: e.g. answer depth, relation to verb</a:t>
            </a:r>
          </a:p>
          <a:p>
            <a:pPr lvl="1"/>
            <a:r>
              <a:rPr lang="en-US" dirty="0" smtClean="0"/>
              <a:t>POS: composition, context of answer</a:t>
            </a:r>
          </a:p>
        </p:txBody>
      </p:sp>
    </p:spTree>
    <p:extLst>
      <p:ext uri="{BB962C8B-B14F-4D97-AF65-F5344CB8AC3E}">
        <p14:creationId xmlns:p14="http://schemas.microsoft.com/office/powerpoint/2010/main" val="386054608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899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Syntactic features:</a:t>
            </a:r>
          </a:p>
          <a:p>
            <a:pPr lvl="1"/>
            <a:r>
              <a:rPr lang="en-US" dirty="0" smtClean="0"/>
              <a:t>Syntactic structure: e.g. answer depth, relation to verb</a:t>
            </a:r>
          </a:p>
          <a:p>
            <a:pPr lvl="1"/>
            <a:r>
              <a:rPr lang="en-US" dirty="0" smtClean="0"/>
              <a:t>POS: composition, context of answer</a:t>
            </a:r>
          </a:p>
          <a:p>
            <a:r>
              <a:rPr lang="en-US" dirty="0" smtClean="0"/>
              <a:t>Semantic role label features:</a:t>
            </a:r>
          </a:p>
          <a:p>
            <a:pPr lvl="1"/>
            <a:r>
              <a:rPr lang="en-US" dirty="0" smtClean="0"/>
              <a:t>SRL spans relations to answer</a:t>
            </a:r>
          </a:p>
          <a:p>
            <a:pPr lvl="2"/>
            <a:r>
              <a:rPr lang="en-US" dirty="0" smtClean="0"/>
              <a:t>Primarily subject, object roles </a:t>
            </a:r>
          </a:p>
          <a:p>
            <a:pPr lvl="2"/>
            <a:r>
              <a:rPr lang="en-US" dirty="0" smtClean="0"/>
              <a:t>Verb predicate: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437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114309"/>
          </a:xfrm>
        </p:spPr>
        <p:txBody>
          <a:bodyPr/>
          <a:lstStyle/>
          <a:p>
            <a:r>
              <a:rPr lang="en-US" dirty="0" smtClean="0"/>
              <a:t>Lexical features: Conjuncts of</a:t>
            </a:r>
          </a:p>
          <a:p>
            <a:pPr lvl="1"/>
            <a:r>
              <a:rPr lang="en-US" dirty="0" smtClean="0"/>
              <a:t>Sequence of words between entities</a:t>
            </a:r>
          </a:p>
          <a:p>
            <a:pPr lvl="1"/>
            <a:r>
              <a:rPr lang="en-US" dirty="0" smtClean="0"/>
              <a:t>POS tags of sequence between entities</a:t>
            </a:r>
          </a:p>
          <a:p>
            <a:pPr lvl="1"/>
            <a:r>
              <a:rPr lang="en-US" dirty="0" smtClean="0"/>
              <a:t>Flag for entity order</a:t>
            </a:r>
          </a:p>
          <a:p>
            <a:pPr lvl="1"/>
            <a:r>
              <a:rPr lang="en-US" dirty="0" smtClean="0"/>
              <a:t>k </a:t>
            </a:r>
            <a:r>
              <a:rPr lang="en-US" dirty="0" err="1" smtClean="0"/>
              <a:t>words+POS</a:t>
            </a:r>
            <a:r>
              <a:rPr lang="en-US" dirty="0" smtClean="0"/>
              <a:t> before 1</a:t>
            </a:r>
            <a:r>
              <a:rPr lang="en-US" baseline="30000" dirty="0" smtClean="0"/>
              <a:t>st</a:t>
            </a:r>
            <a:r>
              <a:rPr lang="en-US" dirty="0" smtClean="0"/>
              <a:t> entity</a:t>
            </a:r>
          </a:p>
          <a:p>
            <a:pPr lvl="1"/>
            <a:r>
              <a:rPr lang="en-US" dirty="0" smtClean="0"/>
              <a:t>k </a:t>
            </a:r>
            <a:r>
              <a:rPr lang="en-US" dirty="0" err="1" smtClean="0"/>
              <a:t>words+POS</a:t>
            </a:r>
            <a:r>
              <a:rPr lang="en-US" dirty="0" smtClean="0"/>
              <a:t> after 2</a:t>
            </a:r>
            <a:r>
              <a:rPr lang="en-US" baseline="30000" dirty="0" smtClean="0"/>
              <a:t>nd</a:t>
            </a:r>
            <a:r>
              <a:rPr lang="en-US" dirty="0" smtClean="0"/>
              <a:t> entity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Astronomer Edwin Hubble was born in </a:t>
            </a:r>
            <a:r>
              <a:rPr lang="en-US" dirty="0" err="1" smtClean="0"/>
              <a:t>Marshfield,MO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31703"/>
            <a:ext cx="9144000" cy="1194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91572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89925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Syntactic features:</a:t>
            </a:r>
          </a:p>
          <a:p>
            <a:pPr lvl="1"/>
            <a:r>
              <a:rPr lang="en-US" dirty="0" smtClean="0"/>
              <a:t>Syntactic structure: e.g. answer depth, relation to verb</a:t>
            </a:r>
          </a:p>
          <a:p>
            <a:pPr lvl="1"/>
            <a:r>
              <a:rPr lang="en-US" dirty="0" smtClean="0"/>
              <a:t>POS: composition, context of answer</a:t>
            </a:r>
          </a:p>
          <a:p>
            <a:r>
              <a:rPr lang="en-US" dirty="0" smtClean="0"/>
              <a:t>Semantic role label features:</a:t>
            </a:r>
          </a:p>
          <a:p>
            <a:pPr lvl="1"/>
            <a:r>
              <a:rPr lang="en-US" dirty="0" smtClean="0"/>
              <a:t>SRL spans relations to answer</a:t>
            </a:r>
          </a:p>
          <a:p>
            <a:pPr lvl="2"/>
            <a:r>
              <a:rPr lang="en-US" dirty="0" smtClean="0"/>
              <a:t>Primarily subject, object roles </a:t>
            </a:r>
          </a:p>
          <a:p>
            <a:pPr lvl="2"/>
            <a:r>
              <a:rPr lang="en-US" dirty="0" smtClean="0"/>
              <a:t>Verb predicate: strong association, but BAD</a:t>
            </a:r>
          </a:p>
          <a:p>
            <a:r>
              <a:rPr lang="en-US" dirty="0" smtClean="0"/>
              <a:t>Named entity features:</a:t>
            </a:r>
          </a:p>
          <a:p>
            <a:pPr lvl="1"/>
            <a:r>
              <a:rPr lang="en-US" dirty="0" smtClean="0"/>
              <a:t>NE density, type frequency in answer; frequency in sent</a:t>
            </a:r>
          </a:p>
          <a:p>
            <a:pPr lvl="1"/>
            <a:r>
              <a:rPr lang="en-US" dirty="0" smtClean="0"/>
              <a:t>Likely in question, but across types, majority w/o</a:t>
            </a:r>
          </a:p>
        </p:txBody>
      </p:sp>
    </p:spTree>
    <p:extLst>
      <p:ext uri="{BB962C8B-B14F-4D97-AF65-F5344CB8AC3E}">
        <p14:creationId xmlns:p14="http://schemas.microsoft.com/office/powerpoint/2010/main" val="217837515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89925" cy="4343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Syntactic features:</a:t>
            </a:r>
          </a:p>
          <a:p>
            <a:pPr lvl="1"/>
            <a:r>
              <a:rPr lang="en-US" dirty="0" smtClean="0"/>
              <a:t>Syntactic structure: e.g. answer depth, relation to verb</a:t>
            </a:r>
          </a:p>
          <a:p>
            <a:pPr lvl="1"/>
            <a:r>
              <a:rPr lang="en-US" dirty="0" smtClean="0"/>
              <a:t>POS: composition, context of answer</a:t>
            </a:r>
          </a:p>
          <a:p>
            <a:r>
              <a:rPr lang="en-US" dirty="0" smtClean="0"/>
              <a:t>Semantic role label features:</a:t>
            </a:r>
          </a:p>
          <a:p>
            <a:pPr lvl="1"/>
            <a:r>
              <a:rPr lang="en-US" dirty="0" smtClean="0"/>
              <a:t>SRL spans relations to answer</a:t>
            </a:r>
          </a:p>
          <a:p>
            <a:pPr lvl="2"/>
            <a:r>
              <a:rPr lang="en-US" dirty="0" smtClean="0"/>
              <a:t>Primarily subject, object roles </a:t>
            </a:r>
          </a:p>
          <a:p>
            <a:pPr lvl="2"/>
            <a:r>
              <a:rPr lang="en-US" dirty="0" smtClean="0"/>
              <a:t>Verb predicate: strong association, but BAD</a:t>
            </a:r>
          </a:p>
          <a:p>
            <a:r>
              <a:rPr lang="en-US" dirty="0" smtClean="0"/>
              <a:t>Named entity features:</a:t>
            </a:r>
          </a:p>
          <a:p>
            <a:pPr lvl="1"/>
            <a:r>
              <a:rPr lang="en-US" dirty="0" smtClean="0"/>
              <a:t>NE density, type frequency in answer; frequency in sent</a:t>
            </a:r>
          </a:p>
          <a:p>
            <a:pPr lvl="1"/>
            <a:r>
              <a:rPr lang="en-US" dirty="0" smtClean="0"/>
              <a:t>Likely in question, but across types, majority w/o</a:t>
            </a:r>
          </a:p>
          <a:p>
            <a:r>
              <a:rPr lang="en-US" dirty="0" smtClean="0"/>
              <a:t>Link features:  cue to importance of linked spans</a:t>
            </a:r>
          </a:p>
          <a:p>
            <a:pPr lvl="1"/>
            <a:r>
              <a:rPr lang="en-US" dirty="0" smtClean="0"/>
              <a:t>Density and ratio of links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86575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Equal error rate: 83% TP, 19% FP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101" y="2209800"/>
            <a:ext cx="5279599" cy="408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72991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Performs well, can tune to balance errors</a:t>
            </a:r>
          </a:p>
          <a:p>
            <a:r>
              <a:rPr lang="en-US" dirty="0" smtClean="0"/>
              <a:t>Is it Wikipedia centric?</a:t>
            </a:r>
          </a:p>
        </p:txBody>
      </p:sp>
    </p:spTree>
    <p:extLst>
      <p:ext uri="{BB962C8B-B14F-4D97-AF65-F5344CB8AC3E}">
        <p14:creationId xmlns:p14="http://schemas.microsoft.com/office/powerpoint/2010/main" val="168966359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Performs well, can tune to balance errors</a:t>
            </a:r>
          </a:p>
          <a:p>
            <a:r>
              <a:rPr lang="en-US" dirty="0" smtClean="0"/>
              <a:t>Is it Wikipedia centric?</a:t>
            </a:r>
          </a:p>
          <a:p>
            <a:pPr lvl="1"/>
            <a:r>
              <a:rPr lang="en-US" dirty="0" smtClean="0"/>
              <a:t>No, little change w/o Wikipedia features</a:t>
            </a:r>
          </a:p>
          <a:p>
            <a:r>
              <a:rPr lang="en-US" dirty="0" smtClean="0"/>
              <a:t>How much data does it need?</a:t>
            </a:r>
          </a:p>
        </p:txBody>
      </p:sp>
    </p:spTree>
    <p:extLst>
      <p:ext uri="{BB962C8B-B14F-4D97-AF65-F5344CB8AC3E}">
        <p14:creationId xmlns:p14="http://schemas.microsoft.com/office/powerpoint/2010/main" val="305049623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Performs well, can tune to balance errors</a:t>
            </a:r>
          </a:p>
          <a:p>
            <a:r>
              <a:rPr lang="en-US" dirty="0" smtClean="0"/>
              <a:t>Is it Wikipedia centric?</a:t>
            </a:r>
          </a:p>
          <a:p>
            <a:pPr lvl="1"/>
            <a:r>
              <a:rPr lang="en-US" dirty="0" smtClean="0"/>
              <a:t>No, little change w/o Wikipedia features</a:t>
            </a:r>
          </a:p>
          <a:p>
            <a:r>
              <a:rPr lang="en-US" dirty="0" smtClean="0"/>
              <a:t>How much data does it need?</a:t>
            </a:r>
          </a:p>
          <a:p>
            <a:pPr lvl="1"/>
            <a:r>
              <a:rPr lang="en-US" dirty="0" smtClean="0"/>
              <a:t>Learning curve levels out around 1200 samples</a:t>
            </a:r>
          </a:p>
          <a:p>
            <a:r>
              <a:rPr lang="en-US" dirty="0" smtClean="0"/>
              <a:t>Which features matter?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0420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Performs well, can tune to balance errors</a:t>
            </a:r>
          </a:p>
          <a:p>
            <a:r>
              <a:rPr lang="en-US" dirty="0" smtClean="0"/>
              <a:t>Is it Wikipedia centric?</a:t>
            </a:r>
          </a:p>
          <a:p>
            <a:pPr lvl="1"/>
            <a:r>
              <a:rPr lang="en-US" dirty="0" smtClean="0"/>
              <a:t>No, little change w/o Wikipedia features</a:t>
            </a:r>
          </a:p>
          <a:p>
            <a:r>
              <a:rPr lang="en-US" dirty="0" smtClean="0"/>
              <a:t>How much data does it need?</a:t>
            </a:r>
          </a:p>
          <a:p>
            <a:pPr lvl="1"/>
            <a:r>
              <a:rPr lang="en-US" dirty="0" smtClean="0"/>
              <a:t>Learning curve levels out around 1200 samples</a:t>
            </a:r>
          </a:p>
          <a:p>
            <a:r>
              <a:rPr lang="en-US" dirty="0" smtClean="0"/>
              <a:t>Which features matter?</a:t>
            </a:r>
          </a:p>
          <a:p>
            <a:pPr lvl="1"/>
            <a:r>
              <a:rPr lang="en-US" dirty="0" smtClean="0"/>
              <a:t>All types, feature weights distributed across types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62394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Positives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22760" r="-22760"/>
          <a:stretch>
            <a:fillRect/>
          </a:stretch>
        </p:blipFill>
        <p:spPr>
          <a:xfrm>
            <a:off x="0" y="1600199"/>
            <a:ext cx="8813800" cy="5177629"/>
          </a:xfrm>
        </p:spPr>
      </p:pic>
    </p:spTree>
    <p:extLst>
      <p:ext uri="{BB962C8B-B14F-4D97-AF65-F5344CB8AC3E}">
        <p14:creationId xmlns:p14="http://schemas.microsoft.com/office/powerpoint/2010/main" val="295919832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Negatives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400" y="1460740"/>
            <a:ext cx="6146800" cy="5420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52564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False positives:</a:t>
            </a:r>
          </a:p>
        </p:txBody>
      </p:sp>
    </p:spTree>
    <p:extLst>
      <p:ext uri="{BB962C8B-B14F-4D97-AF65-F5344CB8AC3E}">
        <p14:creationId xmlns:p14="http://schemas.microsoft.com/office/powerpoint/2010/main" val="2550866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Extraction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Syntactic features: Conjuncts of:</a:t>
            </a:r>
          </a:p>
        </p:txBody>
      </p:sp>
    </p:spTree>
    <p:extLst>
      <p:ext uri="{BB962C8B-B14F-4D97-AF65-F5344CB8AC3E}">
        <p14:creationId xmlns:p14="http://schemas.microsoft.com/office/powerpoint/2010/main" val="82507526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False positives:</a:t>
            </a:r>
          </a:p>
          <a:p>
            <a:pPr lvl="1"/>
            <a:r>
              <a:rPr lang="en-US" dirty="0" smtClean="0"/>
              <a:t>Need some notion of predictability, repetition</a:t>
            </a:r>
          </a:p>
          <a:p>
            <a:pPr lvl="1"/>
            <a:endParaRPr lang="en-US" dirty="0"/>
          </a:p>
          <a:p>
            <a:r>
              <a:rPr lang="en-US" dirty="0" smtClean="0"/>
              <a:t>False negatives:</a:t>
            </a:r>
          </a:p>
        </p:txBody>
      </p:sp>
    </p:spTree>
    <p:extLst>
      <p:ext uri="{BB962C8B-B14F-4D97-AF65-F5344CB8AC3E}">
        <p14:creationId xmlns:p14="http://schemas.microsoft.com/office/powerpoint/2010/main" val="244987305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600201"/>
            <a:ext cx="86106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TREC QA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Jeopardy!, web-scale relation extraction, question gen.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27026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600201"/>
            <a:ext cx="86106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TREC QA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Jeopardy!, web-scale relation extraction, question gen.</a:t>
            </a:r>
          </a:p>
          <a:p>
            <a:pPr lvl="1"/>
            <a:endParaRPr lang="en-US" dirty="0"/>
          </a:p>
          <a:p>
            <a:r>
              <a:rPr lang="en-US" dirty="0" smtClean="0"/>
              <a:t>Obvious differences:</a:t>
            </a:r>
          </a:p>
        </p:txBody>
      </p:sp>
    </p:spTree>
    <p:extLst>
      <p:ext uri="{BB962C8B-B14F-4D97-AF65-F5344CB8AC3E}">
        <p14:creationId xmlns:p14="http://schemas.microsoft.com/office/powerpoint/2010/main" val="1856448644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600201"/>
            <a:ext cx="86106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TREC QA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Jeopardy!, web-scale relation extraction, question gen.</a:t>
            </a:r>
          </a:p>
          <a:p>
            <a:pPr lvl="1"/>
            <a:endParaRPr lang="en-US" dirty="0"/>
          </a:p>
          <a:p>
            <a:r>
              <a:rPr lang="en-US" dirty="0" smtClean="0"/>
              <a:t>Obvious differences:</a:t>
            </a:r>
          </a:p>
          <a:p>
            <a:pPr lvl="1"/>
            <a:r>
              <a:rPr lang="en-US" dirty="0" smtClean="0"/>
              <a:t>Scale, </a:t>
            </a:r>
            <a:r>
              <a:rPr lang="en-US" dirty="0"/>
              <a:t> </a:t>
            </a:r>
            <a:r>
              <a:rPr lang="en-US" dirty="0" smtClean="0"/>
              <a:t>web </a:t>
            </a:r>
            <a:r>
              <a:rPr lang="en-US" dirty="0" err="1" smtClean="0"/>
              <a:t>vs</a:t>
            </a:r>
            <a:r>
              <a:rPr lang="en-US" dirty="0" smtClean="0"/>
              <a:t> fixed documents, question-answer direction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ask-specific constraints: betting, timing, evidence,…</a:t>
            </a:r>
          </a:p>
          <a:p>
            <a:r>
              <a:rPr lang="en-US" dirty="0" smtClean="0"/>
              <a:t>Core similarities:</a:t>
            </a:r>
          </a:p>
        </p:txBody>
      </p:sp>
    </p:spTree>
    <p:extLst>
      <p:ext uri="{BB962C8B-B14F-4D97-AF65-F5344CB8AC3E}">
        <p14:creationId xmlns:p14="http://schemas.microsoft.com/office/powerpoint/2010/main" val="1668025536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600201"/>
            <a:ext cx="8610600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TREC QA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Jeopardy!, web-scale relation extraction, question gen.</a:t>
            </a:r>
          </a:p>
          <a:p>
            <a:pPr lvl="1"/>
            <a:endParaRPr lang="en-US" dirty="0"/>
          </a:p>
          <a:p>
            <a:r>
              <a:rPr lang="en-US" dirty="0" smtClean="0"/>
              <a:t>Obvious differences:</a:t>
            </a:r>
          </a:p>
          <a:p>
            <a:pPr lvl="1"/>
            <a:r>
              <a:rPr lang="en-US" dirty="0" smtClean="0"/>
              <a:t>Scale, </a:t>
            </a:r>
            <a:r>
              <a:rPr lang="en-US" dirty="0"/>
              <a:t> </a:t>
            </a:r>
            <a:r>
              <a:rPr lang="en-US" dirty="0" smtClean="0"/>
              <a:t>web </a:t>
            </a:r>
            <a:r>
              <a:rPr lang="en-US" dirty="0" err="1" smtClean="0"/>
              <a:t>vs</a:t>
            </a:r>
            <a:r>
              <a:rPr lang="en-US" dirty="0" smtClean="0"/>
              <a:t> fixed documents, question-answer direction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ask-specific constraints: betting, timing, evidence,…</a:t>
            </a:r>
          </a:p>
          <a:p>
            <a:r>
              <a:rPr lang="en-US" dirty="0" smtClean="0"/>
              <a:t>Core similarities:</a:t>
            </a:r>
          </a:p>
          <a:p>
            <a:pPr lvl="1"/>
            <a:r>
              <a:rPr lang="en-US" dirty="0" smtClean="0"/>
              <a:t>Similar wide range of features applied</a:t>
            </a:r>
          </a:p>
          <a:p>
            <a:pPr lvl="1"/>
            <a:r>
              <a:rPr lang="en-US" dirty="0" smtClean="0"/>
              <a:t>Deep + shallow approaches; </a:t>
            </a:r>
            <a:r>
              <a:rPr lang="en-US" dirty="0" err="1" smtClean="0"/>
              <a:t>learning&amp;rules</a:t>
            </a:r>
            <a:endParaRPr lang="en-US" dirty="0" smtClean="0"/>
          </a:p>
          <a:p>
            <a:pPr lvl="1"/>
            <a:r>
              <a:rPr lang="en-US" dirty="0" smtClean="0"/>
              <a:t>Relations b/t question/answer (pattern/relation)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51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883</TotalTime>
  <Words>2755</Words>
  <Application>Microsoft Macintosh PowerPoint</Application>
  <PresentationFormat>On-screen Show (4:3)</PresentationFormat>
  <Paragraphs>551</Paragraphs>
  <Slides>94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94</vt:i4>
      </vt:variant>
    </vt:vector>
  </HeadingPairs>
  <TitlesOfParts>
    <vt:vector size="95" baseType="lpstr">
      <vt:lpstr>Breeze</vt:lpstr>
      <vt:lpstr>Beyond TREC-QA II</vt:lpstr>
      <vt:lpstr>Reminder</vt:lpstr>
      <vt:lpstr>Roadmap</vt:lpstr>
      <vt:lpstr>New Strategy</vt:lpstr>
      <vt:lpstr>Feature Extraction</vt:lpstr>
      <vt:lpstr>Feature Extraction</vt:lpstr>
      <vt:lpstr>Feature Extraction</vt:lpstr>
      <vt:lpstr>Feature Extraction</vt:lpstr>
      <vt:lpstr>Feature Extraction II</vt:lpstr>
      <vt:lpstr>Feature Extraction II</vt:lpstr>
      <vt:lpstr>Feature Extraction II</vt:lpstr>
      <vt:lpstr>High Weight Features</vt:lpstr>
      <vt:lpstr>High Weight Features</vt:lpstr>
      <vt:lpstr>High Weight Features</vt:lpstr>
      <vt:lpstr>Evaluation Paradigm</vt:lpstr>
      <vt:lpstr>Evaluation Paradigm</vt:lpstr>
      <vt:lpstr>Evaluation Paradigm</vt:lpstr>
      <vt:lpstr>Evaluation Paradigm</vt:lpstr>
      <vt:lpstr>Evaluation Paradigm</vt:lpstr>
      <vt:lpstr>Evaluation Paradigm</vt:lpstr>
      <vt:lpstr>Results</vt:lpstr>
      <vt:lpstr>Results</vt:lpstr>
      <vt:lpstr>Human-Scored Results</vt:lpstr>
      <vt:lpstr>Human-Scored Results</vt:lpstr>
      <vt:lpstr>Human-Scored Results</vt:lpstr>
      <vt:lpstr>Distant Supervision</vt:lpstr>
      <vt:lpstr>Roadmap</vt:lpstr>
      <vt:lpstr>Question Generation</vt:lpstr>
      <vt:lpstr>Motivation</vt:lpstr>
      <vt:lpstr>Motivation</vt:lpstr>
      <vt:lpstr>Motivation</vt:lpstr>
      <vt:lpstr>Motivation</vt:lpstr>
      <vt:lpstr>Motivation</vt:lpstr>
      <vt:lpstr>Generating Questions</vt:lpstr>
      <vt:lpstr>Generating Questions</vt:lpstr>
      <vt:lpstr>Overview</vt:lpstr>
      <vt:lpstr>Overview</vt:lpstr>
      <vt:lpstr>Overview</vt:lpstr>
      <vt:lpstr>Overview</vt:lpstr>
      <vt:lpstr>Sentence Selection</vt:lpstr>
      <vt:lpstr>Sentence Selection</vt:lpstr>
      <vt:lpstr>Sentence Selection</vt:lpstr>
      <vt:lpstr>Sentence Selection</vt:lpstr>
      <vt:lpstr>Sentence Selection</vt:lpstr>
      <vt:lpstr>Gap Selection</vt:lpstr>
      <vt:lpstr>Gap Selection</vt:lpstr>
      <vt:lpstr>Gap Selection</vt:lpstr>
      <vt:lpstr>Gap Selection</vt:lpstr>
      <vt:lpstr>Generate</vt:lpstr>
      <vt:lpstr>Generate</vt:lpstr>
      <vt:lpstr>Generate</vt:lpstr>
      <vt:lpstr>Generate</vt:lpstr>
      <vt:lpstr>Generate</vt:lpstr>
      <vt:lpstr>Generate</vt:lpstr>
      <vt:lpstr>Processing Example</vt:lpstr>
      <vt:lpstr>Classification</vt:lpstr>
      <vt:lpstr>Data</vt:lpstr>
      <vt:lpstr>Data</vt:lpstr>
      <vt:lpstr>Data</vt:lpstr>
      <vt:lpstr>Data</vt:lpstr>
      <vt:lpstr>Data</vt:lpstr>
      <vt:lpstr>HIT Set-up</vt:lpstr>
      <vt:lpstr>HIT Set-up</vt:lpstr>
      <vt:lpstr>HIT Set-up</vt:lpstr>
      <vt:lpstr>Another QA</vt:lpstr>
      <vt:lpstr>Another QA</vt:lpstr>
      <vt:lpstr>Another QA</vt:lpstr>
      <vt:lpstr>Another QA</vt:lpstr>
      <vt:lpstr>Another QA</vt:lpstr>
      <vt:lpstr>Features</vt:lpstr>
      <vt:lpstr>Features</vt:lpstr>
      <vt:lpstr>Features</vt:lpstr>
      <vt:lpstr>Features</vt:lpstr>
      <vt:lpstr>Features</vt:lpstr>
      <vt:lpstr>Features</vt:lpstr>
      <vt:lpstr>Features</vt:lpstr>
      <vt:lpstr>Features</vt:lpstr>
      <vt:lpstr>Features</vt:lpstr>
      <vt:lpstr>Features</vt:lpstr>
      <vt:lpstr>Features</vt:lpstr>
      <vt:lpstr>Features</vt:lpstr>
      <vt:lpstr>Results</vt:lpstr>
      <vt:lpstr>Observations</vt:lpstr>
      <vt:lpstr>Observations</vt:lpstr>
      <vt:lpstr>Observations</vt:lpstr>
      <vt:lpstr>Observations</vt:lpstr>
      <vt:lpstr>False Positives</vt:lpstr>
      <vt:lpstr>False Negatives</vt:lpstr>
      <vt:lpstr>Error Analysis</vt:lpstr>
      <vt:lpstr>Error Analysis</vt:lpstr>
      <vt:lpstr>Look Back</vt:lpstr>
      <vt:lpstr>Look Back</vt:lpstr>
      <vt:lpstr>Look Back</vt:lpstr>
      <vt:lpstr>Looking Back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TREC-QA II</dc:title>
  <dc:creator>Gina-Anne Levow</dc:creator>
  <cp:lastModifiedBy>Gina-Anne Levow</cp:lastModifiedBy>
  <cp:revision>24</cp:revision>
  <dcterms:created xsi:type="dcterms:W3CDTF">2013-05-30T05:19:00Z</dcterms:created>
  <dcterms:modified xsi:type="dcterms:W3CDTF">2013-05-30T20:02:24Z</dcterms:modified>
</cp:coreProperties>
</file>