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43" r:id="rId3"/>
    <p:sldId id="257" r:id="rId4"/>
    <p:sldId id="292" r:id="rId5"/>
    <p:sldId id="293" r:id="rId6"/>
    <p:sldId id="294" r:id="rId7"/>
    <p:sldId id="295" r:id="rId8"/>
    <p:sldId id="296" r:id="rId9"/>
    <p:sldId id="298" r:id="rId10"/>
    <p:sldId id="297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55" r:id="rId31"/>
    <p:sldId id="356" r:id="rId32"/>
    <p:sldId id="357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15" r:id="rId42"/>
    <p:sldId id="317" r:id="rId43"/>
    <p:sldId id="316" r:id="rId44"/>
    <p:sldId id="318" r:id="rId45"/>
    <p:sldId id="319" r:id="rId46"/>
    <p:sldId id="320" r:id="rId47"/>
    <p:sldId id="321" r:id="rId48"/>
    <p:sldId id="322" r:id="rId49"/>
    <p:sldId id="323" r:id="rId50"/>
    <p:sldId id="324" r:id="rId51"/>
    <p:sldId id="325" r:id="rId52"/>
    <p:sldId id="326" r:id="rId53"/>
    <p:sldId id="327" r:id="rId54"/>
    <p:sldId id="328" r:id="rId55"/>
    <p:sldId id="329" r:id="rId56"/>
    <p:sldId id="330" r:id="rId57"/>
    <p:sldId id="331" r:id="rId58"/>
    <p:sldId id="332" r:id="rId59"/>
    <p:sldId id="333" r:id="rId60"/>
    <p:sldId id="334" r:id="rId61"/>
    <p:sldId id="335" r:id="rId62"/>
    <p:sldId id="336" r:id="rId63"/>
    <p:sldId id="337" r:id="rId64"/>
    <p:sldId id="338" r:id="rId65"/>
    <p:sldId id="339" r:id="rId66"/>
    <p:sldId id="340" r:id="rId67"/>
    <p:sldId id="341" r:id="rId68"/>
    <p:sldId id="342" r:id="rId69"/>
    <p:sldId id="358" r:id="rId70"/>
    <p:sldId id="359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823" autoAdjust="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esProps" Target="presProps.xml"/><Relationship Id="rId74" Type="http://schemas.openxmlformats.org/officeDocument/2006/relationships/viewProps" Target="viewProps.xml"/><Relationship Id="rId75" Type="http://schemas.openxmlformats.org/officeDocument/2006/relationships/theme" Target="theme/theme1.xml"/><Relationship Id="rId76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Shallow &amp; Deep </a:t>
            </a:r>
            <a:br>
              <a:rPr lang="en-US" dirty="0" smtClean="0"/>
            </a:br>
            <a:r>
              <a:rPr lang="en-US" dirty="0" smtClean="0"/>
              <a:t>QA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 573</a:t>
            </a:r>
          </a:p>
          <a:p>
            <a:r>
              <a:rPr lang="en-US" dirty="0" smtClean="0"/>
              <a:t>NLP Systems and Applications</a:t>
            </a:r>
          </a:p>
          <a:p>
            <a:r>
              <a:rPr lang="en-US" dirty="0" smtClean="0"/>
              <a:t>April 9,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826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Redundancy-based QA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65384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Systems exploit statistical regularity to find “easy” answers to factoid questions on the Web</a:t>
            </a:r>
          </a:p>
          <a:p>
            <a:pPr lvl="2"/>
            <a:r>
              <a:rPr lang="en-US" b="1" dirty="0"/>
              <a:t>—</a:t>
            </a:r>
            <a:r>
              <a:rPr lang="en-US" dirty="0"/>
              <a:t>When did Alaska become a state?</a:t>
            </a:r>
          </a:p>
          <a:p>
            <a:pPr lvl="2"/>
            <a:r>
              <a:rPr lang="en-US" b="1" dirty="0"/>
              <a:t>(1) Alaska became a state on January 3, 1959.</a:t>
            </a:r>
          </a:p>
          <a:p>
            <a:pPr lvl="2"/>
            <a:r>
              <a:rPr lang="en-US" b="1" dirty="0"/>
              <a:t>(2) Alaska was admitted to the Union on January 3, 1959</a:t>
            </a:r>
            <a:r>
              <a:rPr lang="en-US" b="1" dirty="0" smtClean="0"/>
              <a:t>.</a:t>
            </a:r>
          </a:p>
          <a:p>
            <a:pPr lvl="2"/>
            <a:endParaRPr lang="en-US" b="1" dirty="0" smtClean="0"/>
          </a:p>
          <a:p>
            <a:pPr lvl="2"/>
            <a:r>
              <a:rPr lang="en-US" b="1" dirty="0"/>
              <a:t>—</a:t>
            </a:r>
            <a:r>
              <a:rPr lang="en-US" dirty="0"/>
              <a:t>Who killed Abraham Lincoln?</a:t>
            </a:r>
          </a:p>
          <a:p>
            <a:pPr lvl="2"/>
            <a:r>
              <a:rPr lang="en-US" b="1" dirty="0"/>
              <a:t>(1) John Wilkes Booth killed Abraham Lincoln.</a:t>
            </a:r>
          </a:p>
          <a:p>
            <a:pPr lvl="2"/>
            <a:r>
              <a:rPr lang="en-US" b="1" dirty="0"/>
              <a:t>(2) </a:t>
            </a:r>
            <a:r>
              <a:rPr lang="en-US" b="1" dirty="0" smtClean="0"/>
              <a:t>John Wilkes </a:t>
            </a:r>
            <a:r>
              <a:rPr lang="en-US" b="1" dirty="0"/>
              <a:t>Booth altered history with a bullet. He will forever be </a:t>
            </a:r>
            <a:r>
              <a:rPr lang="en-US" b="1" dirty="0" smtClean="0"/>
              <a:t>known as </a:t>
            </a:r>
            <a:r>
              <a:rPr lang="en-US" b="1" dirty="0"/>
              <a:t>the man who ended Abraham Lincoln’s life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Text collection may only have (2), but web? anything</a:t>
            </a:r>
            <a:r>
              <a:rPr lang="en-US" b="1" dirty="0" smtClean="0"/>
              <a:t>	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606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 &amp;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redundancy help find answers?</a:t>
            </a:r>
          </a:p>
        </p:txBody>
      </p:sp>
    </p:spTree>
    <p:extLst>
      <p:ext uri="{BB962C8B-B14F-4D97-AF65-F5344CB8AC3E}">
        <p14:creationId xmlns:p14="http://schemas.microsoft.com/office/powerpoint/2010/main" val="358169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 &amp;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redundancy help find answers?</a:t>
            </a:r>
          </a:p>
          <a:p>
            <a:r>
              <a:rPr lang="en-US" dirty="0" smtClean="0"/>
              <a:t>Typical approach: 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nswer type matching</a:t>
            </a:r>
          </a:p>
          <a:p>
            <a:pPr lvl="2"/>
            <a:r>
              <a:rPr lang="en-US" dirty="0" smtClean="0"/>
              <a:t>E.g. NER, but</a:t>
            </a:r>
          </a:p>
          <a:p>
            <a:pPr lvl="2"/>
            <a:r>
              <a:rPr lang="en-US" dirty="0" smtClean="0"/>
              <a:t>Relies on large knowledge-base</a:t>
            </a:r>
          </a:p>
          <a:p>
            <a:r>
              <a:rPr lang="en-US" dirty="0" smtClean="0"/>
              <a:t>Redundancy approach:</a:t>
            </a:r>
          </a:p>
        </p:txBody>
      </p:sp>
    </p:spTree>
    <p:extLst>
      <p:ext uri="{BB962C8B-B14F-4D97-AF65-F5344CB8AC3E}">
        <p14:creationId xmlns:p14="http://schemas.microsoft.com/office/powerpoint/2010/main" val="3147007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 &amp;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redundancy help find answers?</a:t>
            </a:r>
          </a:p>
          <a:p>
            <a:r>
              <a:rPr lang="en-US" dirty="0" smtClean="0"/>
              <a:t>Typical approach: 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nswer type matching</a:t>
            </a:r>
          </a:p>
          <a:p>
            <a:pPr lvl="2"/>
            <a:r>
              <a:rPr lang="en-US" dirty="0" smtClean="0"/>
              <a:t>E.g. NER, but</a:t>
            </a:r>
          </a:p>
          <a:p>
            <a:pPr lvl="2"/>
            <a:r>
              <a:rPr lang="en-US" dirty="0" smtClean="0"/>
              <a:t>Relies on large knowledge-based</a:t>
            </a:r>
          </a:p>
          <a:p>
            <a:r>
              <a:rPr lang="en-US" dirty="0" smtClean="0"/>
              <a:t>Redundancy approach: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nswer should have high correlation w/query terms</a:t>
            </a:r>
          </a:p>
          <a:p>
            <a:pPr lvl="2"/>
            <a:r>
              <a:rPr lang="en-US" dirty="0" smtClean="0"/>
              <a:t>Present in many passages</a:t>
            </a:r>
          </a:p>
          <a:p>
            <a:pPr lvl="3"/>
            <a:r>
              <a:rPr lang="en-US" dirty="0" smtClean="0"/>
              <a:t>Uses n-gram generation and processing</a:t>
            </a:r>
          </a:p>
        </p:txBody>
      </p:sp>
    </p:spTree>
    <p:extLst>
      <p:ext uri="{BB962C8B-B14F-4D97-AF65-F5344CB8AC3E}">
        <p14:creationId xmlns:p14="http://schemas.microsoft.com/office/powerpoint/2010/main" val="887367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 &amp;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does redundancy help find answers?</a:t>
            </a:r>
          </a:p>
          <a:p>
            <a:r>
              <a:rPr lang="en-US" dirty="0" smtClean="0"/>
              <a:t>Typical approach: 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nswer type matching</a:t>
            </a:r>
          </a:p>
          <a:p>
            <a:pPr lvl="2"/>
            <a:r>
              <a:rPr lang="en-US" dirty="0" smtClean="0"/>
              <a:t>E.g. NER, but</a:t>
            </a:r>
          </a:p>
          <a:p>
            <a:pPr lvl="2"/>
            <a:r>
              <a:rPr lang="en-US" dirty="0" smtClean="0"/>
              <a:t>Relies on large knowledge-based</a:t>
            </a:r>
          </a:p>
          <a:p>
            <a:r>
              <a:rPr lang="en-US" dirty="0" smtClean="0"/>
              <a:t>Redundancy approach: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nswer should have high correlation w/query terms</a:t>
            </a:r>
          </a:p>
          <a:p>
            <a:pPr lvl="2"/>
            <a:r>
              <a:rPr lang="en-US" dirty="0" smtClean="0"/>
              <a:t>Present in many passages</a:t>
            </a:r>
          </a:p>
          <a:p>
            <a:pPr lvl="3"/>
            <a:r>
              <a:rPr lang="en-US" dirty="0" smtClean="0"/>
              <a:t>Uses n-gram generation and processing</a:t>
            </a:r>
          </a:p>
          <a:p>
            <a:pPr lvl="1"/>
            <a:r>
              <a:rPr lang="en-US" dirty="0" smtClean="0"/>
              <a:t>In ‘easy’ passages, simple string match effective</a:t>
            </a:r>
          </a:p>
        </p:txBody>
      </p:sp>
    </p:spTree>
    <p:extLst>
      <p:ext uri="{BB962C8B-B14F-4D97-AF65-F5344CB8AC3E}">
        <p14:creationId xmlns:p14="http://schemas.microsoft.com/office/powerpoint/2010/main" val="2317389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30219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AskMSR</a:t>
            </a:r>
            <a:r>
              <a:rPr lang="en-US" dirty="0" smtClean="0"/>
              <a:t> (2001): </a:t>
            </a:r>
          </a:p>
          <a:p>
            <a:pPr lvl="1"/>
            <a:r>
              <a:rPr lang="en-US" dirty="0" smtClean="0"/>
              <a:t>Lenient:  0.43; Rank: 6/36; Strict: 0.35; Rank: 9/36</a:t>
            </a:r>
          </a:p>
        </p:txBody>
      </p:sp>
    </p:spTree>
    <p:extLst>
      <p:ext uri="{BB962C8B-B14F-4D97-AF65-F5344CB8AC3E}">
        <p14:creationId xmlns:p14="http://schemas.microsoft.com/office/powerpoint/2010/main" val="1958133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30219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AskMSR</a:t>
            </a:r>
            <a:r>
              <a:rPr lang="en-US" dirty="0" smtClean="0"/>
              <a:t> (2001): </a:t>
            </a:r>
          </a:p>
          <a:p>
            <a:pPr lvl="1"/>
            <a:r>
              <a:rPr lang="en-US" dirty="0" smtClean="0"/>
              <a:t>Lenient:  0.43; Rank: 6/36; Strict: 0.35; Rank: 9/36</a:t>
            </a:r>
          </a:p>
          <a:p>
            <a:r>
              <a:rPr lang="en-US" dirty="0" err="1" smtClean="0"/>
              <a:t>Aranea</a:t>
            </a:r>
            <a:r>
              <a:rPr lang="en-US" dirty="0" smtClean="0"/>
              <a:t> (2002, 2003):</a:t>
            </a:r>
          </a:p>
          <a:p>
            <a:pPr lvl="1"/>
            <a:r>
              <a:rPr lang="en-US" dirty="0" smtClean="0"/>
              <a:t>Lenient: 45%; Rank: 5; Strict: 30%; Rank:6-8</a:t>
            </a:r>
          </a:p>
        </p:txBody>
      </p:sp>
    </p:spTree>
    <p:extLst>
      <p:ext uri="{BB962C8B-B14F-4D97-AF65-F5344CB8AC3E}">
        <p14:creationId xmlns:p14="http://schemas.microsoft.com/office/powerpoint/2010/main" val="1447197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30219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AskMSR</a:t>
            </a:r>
            <a:r>
              <a:rPr lang="en-US" dirty="0" smtClean="0"/>
              <a:t> (2001): </a:t>
            </a:r>
          </a:p>
          <a:p>
            <a:pPr lvl="1"/>
            <a:r>
              <a:rPr lang="en-US" dirty="0" smtClean="0"/>
              <a:t>Lenient:  0.43; Rank: 6/36; Strict: 0.35; Rank: 9/36</a:t>
            </a:r>
          </a:p>
          <a:p>
            <a:r>
              <a:rPr lang="en-US" dirty="0" err="1" smtClean="0"/>
              <a:t>Aranea</a:t>
            </a:r>
            <a:r>
              <a:rPr lang="en-US" dirty="0" smtClean="0"/>
              <a:t> (2002, 2003):</a:t>
            </a:r>
          </a:p>
          <a:p>
            <a:pPr lvl="1"/>
            <a:r>
              <a:rPr lang="en-US" dirty="0" smtClean="0"/>
              <a:t>Lenient: 45%; Rank: 5; Strict: 30%; Rank:6-8</a:t>
            </a:r>
          </a:p>
          <a:p>
            <a:r>
              <a:rPr lang="en-US" dirty="0" smtClean="0"/>
              <a:t>Concordia (2007): Strict: 25%; Rank 5</a:t>
            </a:r>
          </a:p>
        </p:txBody>
      </p:sp>
    </p:spTree>
    <p:extLst>
      <p:ext uri="{BB962C8B-B14F-4D97-AF65-F5344CB8AC3E}">
        <p14:creationId xmlns:p14="http://schemas.microsoft.com/office/powerpoint/2010/main" val="2271132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30219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AskMSR</a:t>
            </a:r>
            <a:r>
              <a:rPr lang="en-US" dirty="0" smtClean="0"/>
              <a:t> (2001): </a:t>
            </a:r>
          </a:p>
          <a:p>
            <a:pPr lvl="1"/>
            <a:r>
              <a:rPr lang="en-US" dirty="0" smtClean="0"/>
              <a:t>Lenient:  0.43; Rank: 6/36; Strict: 0.35; Rank: 9/36</a:t>
            </a:r>
          </a:p>
          <a:p>
            <a:r>
              <a:rPr lang="en-US" dirty="0" err="1" smtClean="0"/>
              <a:t>Aranea</a:t>
            </a:r>
            <a:r>
              <a:rPr lang="en-US" dirty="0" smtClean="0"/>
              <a:t> (2002, 2003):</a:t>
            </a:r>
          </a:p>
          <a:p>
            <a:pPr lvl="1"/>
            <a:r>
              <a:rPr lang="en-US" dirty="0" smtClean="0"/>
              <a:t>Lenient: 45%; Rank: 5; Strict: 30%; Rank:6-8</a:t>
            </a:r>
          </a:p>
          <a:p>
            <a:r>
              <a:rPr lang="en-US" dirty="0" smtClean="0"/>
              <a:t>Concordia (2007): Strict: 25%; Rank 5</a:t>
            </a:r>
          </a:p>
          <a:p>
            <a:r>
              <a:rPr lang="en-US" dirty="0" smtClean="0"/>
              <a:t>Many systems incorporate some redundancy </a:t>
            </a:r>
          </a:p>
          <a:p>
            <a:pPr lvl="1"/>
            <a:r>
              <a:rPr lang="en-US" dirty="0" smtClean="0"/>
              <a:t>Answer validation</a:t>
            </a:r>
          </a:p>
          <a:p>
            <a:pPr lvl="1"/>
            <a:r>
              <a:rPr lang="en-US" dirty="0" smtClean="0"/>
              <a:t>Answer </a:t>
            </a:r>
            <a:r>
              <a:rPr lang="en-US" dirty="0" err="1" smtClean="0"/>
              <a:t>reranking</a:t>
            </a:r>
            <a:endParaRPr lang="en-US" dirty="0" smtClean="0"/>
          </a:p>
          <a:p>
            <a:pPr lvl="2"/>
            <a:r>
              <a:rPr lang="en-US" dirty="0" smtClean="0"/>
              <a:t>LCC: huge knowledge-based system, redundancy improved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239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Redundancy is useful!</a:t>
            </a:r>
          </a:p>
          <a:p>
            <a:pPr lvl="1"/>
            <a:r>
              <a:rPr lang="en-US" dirty="0" smtClean="0"/>
              <a:t>If similar strings appear in many candidate answers, likely to be solution</a:t>
            </a:r>
          </a:p>
          <a:p>
            <a:pPr lvl="2"/>
            <a:r>
              <a:rPr lang="en-US" dirty="0" smtClean="0"/>
              <a:t>Even if can’t find obvious answer strings</a:t>
            </a:r>
          </a:p>
        </p:txBody>
      </p:sp>
    </p:spTree>
    <p:extLst>
      <p:ext uri="{BB962C8B-B14F-4D97-AF65-F5344CB8AC3E}">
        <p14:creationId xmlns:p14="http://schemas.microsoft.com/office/powerpoint/2010/main" val="76011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86907" cy="4343400"/>
          </a:xfrm>
        </p:spPr>
        <p:txBody>
          <a:bodyPr/>
          <a:lstStyle/>
          <a:p>
            <a:r>
              <a:rPr lang="en-US" dirty="0" smtClean="0"/>
              <a:t>Thursday’s class will be pre-recorded.</a:t>
            </a:r>
          </a:p>
          <a:p>
            <a:endParaRPr lang="en-US" dirty="0"/>
          </a:p>
          <a:p>
            <a:r>
              <a:rPr lang="en-US" dirty="0" smtClean="0"/>
              <a:t>Will be accessed from the Adobe Connect recording.</a:t>
            </a:r>
          </a:p>
          <a:p>
            <a:endParaRPr lang="en-US" dirty="0"/>
          </a:p>
          <a:p>
            <a:r>
              <a:rPr lang="en-US" dirty="0" smtClean="0"/>
              <a:t>Will be linked before regular Thursday class time.</a:t>
            </a:r>
          </a:p>
          <a:p>
            <a:endParaRPr lang="en-US" dirty="0"/>
          </a:p>
          <a:p>
            <a:r>
              <a:rPr lang="en-US" dirty="0" smtClean="0"/>
              <a:t>Please post any questions to the </a:t>
            </a:r>
            <a:r>
              <a:rPr lang="en-US" dirty="0" err="1" smtClean="0"/>
              <a:t>GoPost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39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Redundancy is useful!</a:t>
            </a:r>
          </a:p>
          <a:p>
            <a:pPr lvl="1"/>
            <a:r>
              <a:rPr lang="en-US" dirty="0" smtClean="0"/>
              <a:t>If similar strings appear in many candidate answers, likely to be solution</a:t>
            </a:r>
          </a:p>
          <a:p>
            <a:pPr lvl="2"/>
            <a:r>
              <a:rPr lang="en-US" dirty="0" smtClean="0"/>
              <a:t>Even if can’t find obvious answer strings</a:t>
            </a:r>
          </a:p>
          <a:p>
            <a:r>
              <a:rPr lang="en-US" dirty="0" smtClean="0"/>
              <a:t>Q: How many times did Bjorn Borg win Wimbledon?</a:t>
            </a:r>
          </a:p>
          <a:p>
            <a:pPr lvl="2"/>
            <a:r>
              <a:rPr lang="en-US" dirty="0" smtClean="0"/>
              <a:t>Bjorn Borg blah blah blah Wimbledon blah 5 blah</a:t>
            </a:r>
          </a:p>
          <a:p>
            <a:pPr lvl="2"/>
            <a:r>
              <a:rPr lang="en-US" dirty="0"/>
              <a:t> Wimbledon blah blah blah  Bjorn Borg blah  37 blah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 blah Bjorn Borg  blah blah 5  blah blah </a:t>
            </a:r>
            <a:r>
              <a:rPr lang="en-US" dirty="0" smtClean="0"/>
              <a:t>Wimbledon</a:t>
            </a:r>
          </a:p>
          <a:p>
            <a:pPr lvl="2"/>
            <a:r>
              <a:rPr lang="en-US" dirty="0"/>
              <a:t> 5 blah blah  Wimbledon blah blah  Bjorn Borg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2615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Redundancy is useful!</a:t>
            </a:r>
          </a:p>
          <a:p>
            <a:pPr lvl="1"/>
            <a:r>
              <a:rPr lang="en-US" dirty="0" smtClean="0"/>
              <a:t>If similar strings appear in many candidate answers, likely to be solution</a:t>
            </a:r>
          </a:p>
          <a:p>
            <a:pPr lvl="2"/>
            <a:r>
              <a:rPr lang="en-US" dirty="0" smtClean="0"/>
              <a:t>Even if can’t find obvious answer strings</a:t>
            </a:r>
          </a:p>
          <a:p>
            <a:r>
              <a:rPr lang="en-US" dirty="0" smtClean="0"/>
              <a:t>Q: How many times did Bjorn Borg win Wimbledon?</a:t>
            </a:r>
          </a:p>
          <a:p>
            <a:pPr lvl="2"/>
            <a:r>
              <a:rPr lang="en-US" dirty="0" smtClean="0"/>
              <a:t>Bjorn Borg blah blah blah Wimbledon blah 5 blah</a:t>
            </a:r>
          </a:p>
          <a:p>
            <a:pPr lvl="2"/>
            <a:r>
              <a:rPr lang="en-US" dirty="0"/>
              <a:t> Wimbledon blah blah blah  Bjorn Borg blah  37 blah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 blah Bjorn Borg  blah blah 5  blah blah </a:t>
            </a:r>
            <a:r>
              <a:rPr lang="en-US" dirty="0" smtClean="0"/>
              <a:t>Wimbledon</a:t>
            </a:r>
          </a:p>
          <a:p>
            <a:pPr lvl="2"/>
            <a:r>
              <a:rPr lang="en-US" dirty="0"/>
              <a:t> 5 blah blah  Wimbledon blah blah  Bjorn Borg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Probably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271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Reformulation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953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Identify question type:	</a:t>
            </a:r>
          </a:p>
          <a:p>
            <a:pPr lvl="1"/>
            <a:r>
              <a:rPr lang="en-US" dirty="0" smtClean="0"/>
              <a:t>E.g. Who, When, Where,…</a:t>
            </a:r>
            <a:endParaRPr lang="en-US" dirty="0"/>
          </a:p>
          <a:p>
            <a:r>
              <a:rPr lang="en-US" dirty="0" smtClean="0"/>
              <a:t>Create question-type specific rewrite rules:</a:t>
            </a:r>
          </a:p>
        </p:txBody>
      </p:sp>
    </p:spTree>
    <p:extLst>
      <p:ext uri="{BB962C8B-B14F-4D97-AF65-F5344CB8AC3E}">
        <p14:creationId xmlns:p14="http://schemas.microsoft.com/office/powerpoint/2010/main" val="2534072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Reformulation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953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Identify question type:	</a:t>
            </a:r>
          </a:p>
          <a:p>
            <a:pPr lvl="1"/>
            <a:r>
              <a:rPr lang="en-US" dirty="0" smtClean="0"/>
              <a:t>E.g. Who, When, Where,…</a:t>
            </a:r>
            <a:endParaRPr lang="en-US" dirty="0"/>
          </a:p>
          <a:p>
            <a:r>
              <a:rPr lang="en-US" dirty="0" smtClean="0"/>
              <a:t>Create question-type specific rewrite rules:</a:t>
            </a:r>
          </a:p>
          <a:p>
            <a:pPr lvl="1"/>
            <a:r>
              <a:rPr lang="en-US" dirty="0" smtClean="0"/>
              <a:t>Hypothesis: Wording of question similar to answer</a:t>
            </a:r>
          </a:p>
          <a:p>
            <a:pPr lvl="2"/>
            <a:r>
              <a:rPr lang="en-US" dirty="0" smtClean="0"/>
              <a:t>For ‘where’ queries, move ‘is’ to all possible positions</a:t>
            </a:r>
          </a:p>
          <a:p>
            <a:pPr lvl="3"/>
            <a:r>
              <a:rPr lang="en-US" dirty="0" smtClean="0"/>
              <a:t>Where is the Louvre Museum located? =&gt;</a:t>
            </a:r>
          </a:p>
          <a:p>
            <a:pPr lvl="4"/>
            <a:r>
              <a:rPr lang="en-US" dirty="0" smtClean="0"/>
              <a:t>Is the Louvre Museum located</a:t>
            </a:r>
          </a:p>
          <a:p>
            <a:pPr lvl="4"/>
            <a:r>
              <a:rPr lang="en-US" dirty="0" smtClean="0"/>
              <a:t>The is Louvre Museum located</a:t>
            </a:r>
          </a:p>
          <a:p>
            <a:pPr lvl="4"/>
            <a:r>
              <a:rPr lang="en-US" dirty="0" smtClean="0"/>
              <a:t>The Louvre Museum is located, .etc.</a:t>
            </a:r>
          </a:p>
        </p:txBody>
      </p:sp>
    </p:spTree>
    <p:extLst>
      <p:ext uri="{BB962C8B-B14F-4D97-AF65-F5344CB8AC3E}">
        <p14:creationId xmlns:p14="http://schemas.microsoft.com/office/powerpoint/2010/main" val="22735341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Reformulation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953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Identify question type:	</a:t>
            </a:r>
          </a:p>
          <a:p>
            <a:pPr lvl="1"/>
            <a:r>
              <a:rPr lang="en-US" dirty="0" smtClean="0"/>
              <a:t>E.g. Who, When, Where,…</a:t>
            </a:r>
            <a:endParaRPr lang="en-US" dirty="0"/>
          </a:p>
          <a:p>
            <a:r>
              <a:rPr lang="en-US" dirty="0" smtClean="0"/>
              <a:t>Create question-type specific rewrite rules:</a:t>
            </a:r>
          </a:p>
          <a:p>
            <a:pPr lvl="1"/>
            <a:r>
              <a:rPr lang="en-US" dirty="0" smtClean="0"/>
              <a:t>Hypothesis: Wording of question similar to answer</a:t>
            </a:r>
          </a:p>
          <a:p>
            <a:pPr lvl="2"/>
            <a:r>
              <a:rPr lang="en-US" dirty="0" smtClean="0"/>
              <a:t>For ‘where’ queries, move ‘is’ to all possible positions</a:t>
            </a:r>
          </a:p>
          <a:p>
            <a:pPr lvl="3"/>
            <a:r>
              <a:rPr lang="en-US" dirty="0" smtClean="0"/>
              <a:t>Where is the Louvre Museum located? =&gt;</a:t>
            </a:r>
          </a:p>
          <a:p>
            <a:pPr lvl="4"/>
            <a:r>
              <a:rPr lang="en-US" dirty="0" smtClean="0"/>
              <a:t>Is the Louvre Museum located</a:t>
            </a:r>
          </a:p>
          <a:p>
            <a:pPr lvl="4"/>
            <a:r>
              <a:rPr lang="en-US" dirty="0" smtClean="0"/>
              <a:t>The is Louvre Museum located</a:t>
            </a:r>
          </a:p>
          <a:p>
            <a:pPr lvl="4"/>
            <a:r>
              <a:rPr lang="en-US" dirty="0" smtClean="0"/>
              <a:t>The Louvre Museum is located, .etc.</a:t>
            </a:r>
          </a:p>
          <a:p>
            <a:r>
              <a:rPr lang="en-US" dirty="0" smtClean="0"/>
              <a:t>Create type-specific answer type (Person, Date, </a:t>
            </a:r>
            <a:r>
              <a:rPr lang="en-US" dirty="0" err="1" smtClean="0"/>
              <a:t>Loc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83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query forms: </a:t>
            </a:r>
          </a:p>
          <a:p>
            <a:pPr lvl="1"/>
            <a:r>
              <a:rPr lang="en-US" dirty="0" smtClean="0"/>
              <a:t>Initial baseline query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7408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query forms: </a:t>
            </a:r>
          </a:p>
          <a:p>
            <a:pPr lvl="1"/>
            <a:r>
              <a:rPr lang="en-US" dirty="0" smtClean="0"/>
              <a:t>Initial baseline query</a:t>
            </a:r>
          </a:p>
          <a:p>
            <a:pPr lvl="1"/>
            <a:r>
              <a:rPr lang="en-US" dirty="0" smtClean="0"/>
              <a:t>Exact reformulation:	</a:t>
            </a:r>
            <a:r>
              <a:rPr lang="en-US" dirty="0"/>
              <a:t>weighted 5 times higher</a:t>
            </a:r>
            <a:endParaRPr lang="en-US" dirty="0" smtClean="0"/>
          </a:p>
          <a:p>
            <a:pPr lvl="2"/>
            <a:r>
              <a:rPr lang="en-US" dirty="0" smtClean="0"/>
              <a:t>Attempts to anticipate location of answer</a:t>
            </a:r>
          </a:p>
        </p:txBody>
      </p:sp>
    </p:spTree>
    <p:extLst>
      <p:ext uri="{BB962C8B-B14F-4D97-AF65-F5344CB8AC3E}">
        <p14:creationId xmlns:p14="http://schemas.microsoft.com/office/powerpoint/2010/main" val="5169465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query forms: </a:t>
            </a:r>
          </a:p>
          <a:p>
            <a:pPr lvl="1"/>
            <a:r>
              <a:rPr lang="en-US" dirty="0" smtClean="0"/>
              <a:t>Initial baseline query</a:t>
            </a:r>
          </a:p>
          <a:p>
            <a:pPr lvl="1"/>
            <a:r>
              <a:rPr lang="en-US" dirty="0" smtClean="0"/>
              <a:t>Exact reformulation:	</a:t>
            </a:r>
            <a:r>
              <a:rPr lang="en-US" dirty="0"/>
              <a:t>weighted 5 times higher</a:t>
            </a:r>
            <a:endParaRPr lang="en-US" dirty="0" smtClean="0"/>
          </a:p>
          <a:p>
            <a:pPr lvl="2"/>
            <a:r>
              <a:rPr lang="en-US" dirty="0" smtClean="0"/>
              <a:t>Attempts to anticipate location of answer</a:t>
            </a:r>
          </a:p>
          <a:p>
            <a:pPr lvl="2"/>
            <a:r>
              <a:rPr lang="en-US" dirty="0" smtClean="0"/>
              <a:t>Extract using surface patterns</a:t>
            </a:r>
          </a:p>
          <a:p>
            <a:pPr lvl="3"/>
            <a:r>
              <a:rPr lang="en-US" b="1" dirty="0"/>
              <a:t>“When was the telephone invented?</a:t>
            </a:r>
            <a:r>
              <a:rPr lang="en-US" b="1" dirty="0" smtClean="0"/>
              <a:t>”</a:t>
            </a:r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0007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query forms: </a:t>
            </a:r>
          </a:p>
          <a:p>
            <a:pPr lvl="1"/>
            <a:r>
              <a:rPr lang="en-US" dirty="0" smtClean="0"/>
              <a:t>Initial baseline query</a:t>
            </a:r>
          </a:p>
          <a:p>
            <a:pPr lvl="1"/>
            <a:r>
              <a:rPr lang="en-US" dirty="0" smtClean="0"/>
              <a:t>Exact reformulation:	</a:t>
            </a:r>
            <a:r>
              <a:rPr lang="en-US" dirty="0"/>
              <a:t>weighted 5 times higher</a:t>
            </a:r>
            <a:endParaRPr lang="en-US" dirty="0" smtClean="0"/>
          </a:p>
          <a:p>
            <a:pPr lvl="2"/>
            <a:r>
              <a:rPr lang="en-US" dirty="0" smtClean="0"/>
              <a:t>Attempts to anticipate location of answer</a:t>
            </a:r>
          </a:p>
          <a:p>
            <a:pPr lvl="2"/>
            <a:r>
              <a:rPr lang="en-US" dirty="0" smtClean="0"/>
              <a:t>Extract using surface patterns</a:t>
            </a:r>
          </a:p>
          <a:p>
            <a:pPr lvl="3"/>
            <a:r>
              <a:rPr lang="en-US" b="1" dirty="0"/>
              <a:t>“When was the telephone invented?</a:t>
            </a:r>
            <a:r>
              <a:rPr lang="en-US" b="1" dirty="0" smtClean="0"/>
              <a:t>”</a:t>
            </a:r>
          </a:p>
          <a:p>
            <a:pPr lvl="3"/>
            <a:r>
              <a:rPr lang="en-US" b="1" dirty="0"/>
              <a:t>“the telephone was invented ?x</a:t>
            </a:r>
            <a:r>
              <a:rPr lang="en-US" b="1" dirty="0" smtClean="0"/>
              <a:t>”</a:t>
            </a:r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9103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query forms: </a:t>
            </a:r>
          </a:p>
          <a:p>
            <a:pPr lvl="1"/>
            <a:r>
              <a:rPr lang="en-US" dirty="0" smtClean="0"/>
              <a:t>Initial baseline query</a:t>
            </a:r>
          </a:p>
          <a:p>
            <a:pPr lvl="1"/>
            <a:r>
              <a:rPr lang="en-US" dirty="0" smtClean="0"/>
              <a:t>Exact reformulation:	</a:t>
            </a:r>
            <a:r>
              <a:rPr lang="en-US" dirty="0"/>
              <a:t>weighted 5 times higher</a:t>
            </a:r>
            <a:endParaRPr lang="en-US" dirty="0" smtClean="0"/>
          </a:p>
          <a:p>
            <a:pPr lvl="2"/>
            <a:r>
              <a:rPr lang="en-US" dirty="0" smtClean="0"/>
              <a:t>Attempts to anticipate location of answer</a:t>
            </a:r>
          </a:p>
          <a:p>
            <a:pPr lvl="2"/>
            <a:r>
              <a:rPr lang="en-US" dirty="0" smtClean="0"/>
              <a:t>Extract using surface patterns</a:t>
            </a:r>
          </a:p>
          <a:p>
            <a:pPr lvl="3"/>
            <a:r>
              <a:rPr lang="en-US" b="1" dirty="0"/>
              <a:t>“When was the telephone invented?</a:t>
            </a:r>
            <a:r>
              <a:rPr lang="en-US" b="1" dirty="0" smtClean="0"/>
              <a:t>”</a:t>
            </a:r>
          </a:p>
          <a:p>
            <a:pPr lvl="3"/>
            <a:r>
              <a:rPr lang="en-US" b="1" dirty="0"/>
              <a:t>“the telephone was invented ?x</a:t>
            </a:r>
            <a:r>
              <a:rPr lang="en-US" b="1" dirty="0" smtClean="0"/>
              <a:t>”</a:t>
            </a:r>
          </a:p>
          <a:p>
            <a:pPr lvl="2"/>
            <a:r>
              <a:rPr lang="en-US" dirty="0" smtClean="0"/>
              <a:t>Generated by ~12 pattern matching rules on terms, POS</a:t>
            </a:r>
          </a:p>
          <a:p>
            <a:pPr lvl="3"/>
            <a:r>
              <a:rPr lang="en-US" dirty="0" smtClean="0"/>
              <a:t>E.g. </a:t>
            </a:r>
            <a:r>
              <a:rPr lang="en-US" dirty="0" err="1" smtClean="0"/>
              <a:t>wh</a:t>
            </a:r>
            <a:r>
              <a:rPr lang="en-US" dirty="0" smtClean="0"/>
              <a:t>-word did A verb B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680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extremes in QA systems:</a:t>
            </a:r>
          </a:p>
          <a:p>
            <a:pPr lvl="1"/>
            <a:r>
              <a:rPr lang="en-US" dirty="0" smtClean="0"/>
              <a:t>Redundancy-based QA: </a:t>
            </a:r>
            <a:r>
              <a:rPr lang="en-US" dirty="0" err="1" smtClean="0"/>
              <a:t>Aranea</a:t>
            </a:r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LCC’s PowerAnswer-2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Deliverable #2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48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query forms: </a:t>
            </a:r>
          </a:p>
          <a:p>
            <a:pPr lvl="1"/>
            <a:r>
              <a:rPr lang="en-US" dirty="0" smtClean="0"/>
              <a:t>Initial baseline query</a:t>
            </a:r>
          </a:p>
          <a:p>
            <a:pPr lvl="1"/>
            <a:r>
              <a:rPr lang="en-US" dirty="0" smtClean="0"/>
              <a:t>Exact reformulation:	</a:t>
            </a:r>
            <a:r>
              <a:rPr lang="en-US" dirty="0"/>
              <a:t>weighted 5 times higher</a:t>
            </a:r>
            <a:endParaRPr lang="en-US" dirty="0" smtClean="0"/>
          </a:p>
          <a:p>
            <a:pPr lvl="2"/>
            <a:r>
              <a:rPr lang="en-US" dirty="0" smtClean="0"/>
              <a:t>Attempts to anticipate location of answer</a:t>
            </a:r>
          </a:p>
          <a:p>
            <a:pPr lvl="2"/>
            <a:r>
              <a:rPr lang="en-US" dirty="0" smtClean="0"/>
              <a:t>Extract using surface patterns</a:t>
            </a:r>
          </a:p>
          <a:p>
            <a:pPr lvl="3"/>
            <a:r>
              <a:rPr lang="en-US" b="1" dirty="0"/>
              <a:t>“When was the telephone invented?</a:t>
            </a:r>
            <a:r>
              <a:rPr lang="en-US" b="1" dirty="0" smtClean="0"/>
              <a:t>”</a:t>
            </a:r>
          </a:p>
          <a:p>
            <a:pPr lvl="3"/>
            <a:r>
              <a:rPr lang="en-US" b="1" dirty="0"/>
              <a:t>“the telephone was invented ?x</a:t>
            </a:r>
            <a:r>
              <a:rPr lang="en-US" b="1" dirty="0" smtClean="0"/>
              <a:t>”</a:t>
            </a:r>
          </a:p>
          <a:p>
            <a:pPr lvl="2"/>
            <a:r>
              <a:rPr lang="en-US" dirty="0" smtClean="0"/>
              <a:t>Generated by ~12 pattern matching rules on terms, POS</a:t>
            </a:r>
          </a:p>
          <a:p>
            <a:pPr lvl="3"/>
            <a:r>
              <a:rPr lang="en-US" dirty="0" smtClean="0"/>
              <a:t>E.g. </a:t>
            </a:r>
            <a:r>
              <a:rPr lang="en-US" dirty="0" err="1" smtClean="0"/>
              <a:t>wh</a:t>
            </a:r>
            <a:r>
              <a:rPr lang="en-US" dirty="0" smtClean="0"/>
              <a:t>-word did A verb B -&gt; A </a:t>
            </a:r>
            <a:r>
              <a:rPr lang="en-US" dirty="0" err="1" smtClean="0"/>
              <a:t>verb+ed</a:t>
            </a:r>
            <a:r>
              <a:rPr lang="en-US" dirty="0" smtClean="0"/>
              <a:t> B ?x (general)</a:t>
            </a:r>
          </a:p>
          <a:p>
            <a:pPr lvl="3"/>
            <a:r>
              <a:rPr lang="en-US" dirty="0" smtClean="0"/>
              <a:t>Where is A? -&gt;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3910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query forms: </a:t>
            </a:r>
          </a:p>
          <a:p>
            <a:pPr lvl="1"/>
            <a:r>
              <a:rPr lang="en-US" dirty="0" smtClean="0"/>
              <a:t>Initial baseline query</a:t>
            </a:r>
          </a:p>
          <a:p>
            <a:pPr lvl="1"/>
            <a:r>
              <a:rPr lang="en-US" dirty="0" smtClean="0"/>
              <a:t>Exact reformulation:	</a:t>
            </a:r>
            <a:r>
              <a:rPr lang="en-US" dirty="0"/>
              <a:t>weighted 5 times higher</a:t>
            </a:r>
            <a:endParaRPr lang="en-US" dirty="0" smtClean="0"/>
          </a:p>
          <a:p>
            <a:pPr lvl="2"/>
            <a:r>
              <a:rPr lang="en-US" dirty="0" smtClean="0"/>
              <a:t>Attempts to anticipate location of answer</a:t>
            </a:r>
          </a:p>
          <a:p>
            <a:pPr lvl="2"/>
            <a:r>
              <a:rPr lang="en-US" dirty="0" smtClean="0"/>
              <a:t>Extract using surface patterns</a:t>
            </a:r>
          </a:p>
          <a:p>
            <a:pPr lvl="3"/>
            <a:r>
              <a:rPr lang="en-US" b="1" dirty="0"/>
              <a:t>“When was the telephone invented?</a:t>
            </a:r>
            <a:r>
              <a:rPr lang="en-US" b="1" dirty="0" smtClean="0"/>
              <a:t>”</a:t>
            </a:r>
          </a:p>
          <a:p>
            <a:pPr lvl="3"/>
            <a:r>
              <a:rPr lang="en-US" b="1" dirty="0"/>
              <a:t>“the telephone was invented ?x</a:t>
            </a:r>
            <a:r>
              <a:rPr lang="en-US" b="1" dirty="0" smtClean="0"/>
              <a:t>”</a:t>
            </a:r>
          </a:p>
          <a:p>
            <a:pPr lvl="2"/>
            <a:r>
              <a:rPr lang="en-US" dirty="0" smtClean="0"/>
              <a:t>Generated by ~12 pattern matching rules on terms, POS</a:t>
            </a:r>
          </a:p>
          <a:p>
            <a:pPr lvl="3"/>
            <a:r>
              <a:rPr lang="en-US" dirty="0" smtClean="0"/>
              <a:t>E.g. </a:t>
            </a:r>
            <a:r>
              <a:rPr lang="en-US" dirty="0" err="1" smtClean="0"/>
              <a:t>wh</a:t>
            </a:r>
            <a:r>
              <a:rPr lang="en-US" dirty="0" smtClean="0"/>
              <a:t>-word did A verb B -&gt; A </a:t>
            </a:r>
            <a:r>
              <a:rPr lang="en-US" dirty="0" err="1" smtClean="0"/>
              <a:t>verb+ed</a:t>
            </a:r>
            <a:r>
              <a:rPr lang="en-US" dirty="0" smtClean="0"/>
              <a:t> B ?x (general)</a:t>
            </a:r>
          </a:p>
          <a:p>
            <a:pPr lvl="3"/>
            <a:r>
              <a:rPr lang="en-US" dirty="0" smtClean="0"/>
              <a:t>Where is A? -&gt; A is located in ?x  (specific)</a:t>
            </a:r>
          </a:p>
          <a:p>
            <a:pPr lvl="1"/>
            <a:r>
              <a:rPr lang="en-US" dirty="0" smtClean="0"/>
              <a:t>Inexact reformulation: bag-of-words</a:t>
            </a:r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6083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Reformulation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3824"/>
            <a:ext cx="9144000" cy="339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6705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Redundancy-based </a:t>
            </a:r>
            <a:br>
              <a:rPr lang="en-US" dirty="0" smtClean="0"/>
            </a:br>
            <a:r>
              <a:rPr lang="en-US" dirty="0" smtClean="0"/>
              <a:t>Answer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Prior processing:</a:t>
            </a:r>
          </a:p>
          <a:p>
            <a:pPr lvl="1"/>
            <a:r>
              <a:rPr lang="en-US" dirty="0" smtClean="0"/>
              <a:t>Question formulation </a:t>
            </a:r>
          </a:p>
          <a:p>
            <a:pPr lvl="1"/>
            <a:r>
              <a:rPr lang="en-US" dirty="0" smtClean="0"/>
              <a:t>Web search</a:t>
            </a:r>
          </a:p>
          <a:p>
            <a:pPr lvl="1"/>
            <a:r>
              <a:rPr lang="en-US" dirty="0" smtClean="0"/>
              <a:t>Retrieve snippets – top 100</a:t>
            </a:r>
          </a:p>
        </p:txBody>
      </p:sp>
    </p:spTree>
    <p:extLst>
      <p:ext uri="{BB962C8B-B14F-4D97-AF65-F5344CB8AC3E}">
        <p14:creationId xmlns:p14="http://schemas.microsoft.com/office/powerpoint/2010/main" val="2481670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Redundancy-based </a:t>
            </a:r>
            <a:br>
              <a:rPr lang="en-US" dirty="0" smtClean="0"/>
            </a:br>
            <a:r>
              <a:rPr lang="en-US" dirty="0" smtClean="0"/>
              <a:t>Answer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Prior processing:</a:t>
            </a:r>
          </a:p>
          <a:p>
            <a:pPr lvl="1"/>
            <a:r>
              <a:rPr lang="en-US" dirty="0" smtClean="0"/>
              <a:t>Question formulation </a:t>
            </a:r>
          </a:p>
          <a:p>
            <a:pPr lvl="1"/>
            <a:r>
              <a:rPr lang="en-US" dirty="0" smtClean="0"/>
              <a:t>Web search</a:t>
            </a:r>
          </a:p>
          <a:p>
            <a:pPr lvl="1"/>
            <a:r>
              <a:rPr lang="en-US" dirty="0" smtClean="0"/>
              <a:t>Retrieve snippets – top 100</a:t>
            </a:r>
          </a:p>
          <a:p>
            <a:r>
              <a:rPr lang="en-US" dirty="0" smtClean="0"/>
              <a:t>N-grams:</a:t>
            </a:r>
          </a:p>
          <a:p>
            <a:pPr lvl="1"/>
            <a:r>
              <a:rPr lang="en-US" dirty="0" smtClean="0"/>
              <a:t>Generation</a:t>
            </a:r>
          </a:p>
          <a:p>
            <a:pPr lvl="1"/>
            <a:r>
              <a:rPr lang="en-US" dirty="0" smtClean="0"/>
              <a:t>Voting</a:t>
            </a:r>
          </a:p>
          <a:p>
            <a:pPr lvl="1"/>
            <a:r>
              <a:rPr lang="en-US" dirty="0" smtClean="0"/>
              <a:t>Filtering</a:t>
            </a:r>
          </a:p>
          <a:p>
            <a:pPr lvl="1"/>
            <a:r>
              <a:rPr lang="en-US" dirty="0" smtClean="0"/>
              <a:t>Combining</a:t>
            </a:r>
          </a:p>
          <a:p>
            <a:pPr lvl="1"/>
            <a:r>
              <a:rPr lang="en-US" dirty="0" smtClean="0"/>
              <a:t>Scoring</a:t>
            </a:r>
          </a:p>
          <a:p>
            <a:pPr lvl="1"/>
            <a:r>
              <a:rPr lang="en-US" dirty="0" err="1" smtClean="0"/>
              <a:t>Reranking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286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</a:t>
            </a:r>
            <a:br>
              <a:rPr lang="en-US" dirty="0" smtClean="0"/>
            </a:br>
            <a:r>
              <a:rPr lang="en-US" dirty="0" smtClean="0"/>
              <a:t>Generation &amp; 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N-gram generation from unique snippets:</a:t>
            </a:r>
          </a:p>
          <a:p>
            <a:pPr lvl="1"/>
            <a:r>
              <a:rPr lang="en-US" dirty="0" smtClean="0"/>
              <a:t>Approximate chunking – without syntax</a:t>
            </a:r>
          </a:p>
          <a:p>
            <a:pPr lvl="1"/>
            <a:r>
              <a:rPr lang="en-US" dirty="0" smtClean="0"/>
              <a:t>All </a:t>
            </a:r>
            <a:r>
              <a:rPr lang="en-US" dirty="0" err="1" smtClean="0"/>
              <a:t>uni</a:t>
            </a:r>
            <a:r>
              <a:rPr lang="en-US" dirty="0" smtClean="0"/>
              <a:t>-, bi-, tri-, tetra- grams </a:t>
            </a:r>
          </a:p>
          <a:p>
            <a:pPr lvl="2"/>
            <a:r>
              <a:rPr lang="en-US" dirty="0" smtClean="0"/>
              <a:t>Concordia added 5-grams (prior errors)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2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</a:t>
            </a:r>
            <a:br>
              <a:rPr lang="en-US" dirty="0" smtClean="0"/>
            </a:br>
            <a:r>
              <a:rPr lang="en-US" dirty="0" smtClean="0"/>
              <a:t>Generation &amp; 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N-gram generation from unique snippets:</a:t>
            </a:r>
          </a:p>
          <a:p>
            <a:pPr lvl="1"/>
            <a:r>
              <a:rPr lang="en-US" dirty="0" smtClean="0"/>
              <a:t>Approximate chunking – without syntax</a:t>
            </a:r>
          </a:p>
          <a:p>
            <a:pPr lvl="1"/>
            <a:r>
              <a:rPr lang="en-US" dirty="0" smtClean="0"/>
              <a:t>All </a:t>
            </a:r>
            <a:r>
              <a:rPr lang="en-US" dirty="0" err="1" smtClean="0"/>
              <a:t>uni</a:t>
            </a:r>
            <a:r>
              <a:rPr lang="en-US" dirty="0" smtClean="0"/>
              <a:t>-, bi-, tri-, tetra- grams </a:t>
            </a:r>
          </a:p>
          <a:p>
            <a:pPr lvl="2"/>
            <a:r>
              <a:rPr lang="en-US" dirty="0" smtClean="0"/>
              <a:t>Concordia added 5-grams (prior errors)</a:t>
            </a:r>
          </a:p>
          <a:p>
            <a:pPr lvl="1"/>
            <a:r>
              <a:rPr lang="en-US" dirty="0" smtClean="0"/>
              <a:t>Score: based on source query: exact 5x, others 1x</a:t>
            </a:r>
          </a:p>
          <a:p>
            <a:r>
              <a:rPr lang="en-US" dirty="0" smtClean="0"/>
              <a:t>N-gram voting:</a:t>
            </a:r>
          </a:p>
          <a:p>
            <a:pPr lvl="1"/>
            <a:r>
              <a:rPr lang="en-US" dirty="0" smtClean="0"/>
              <a:t>Collates n-grams</a:t>
            </a:r>
          </a:p>
          <a:p>
            <a:pPr lvl="1"/>
            <a:r>
              <a:rPr lang="en-US" dirty="0" smtClean="0"/>
              <a:t>N-gram gets sum of scores of occurrences</a:t>
            </a:r>
          </a:p>
          <a:p>
            <a:pPr lvl="1"/>
            <a:r>
              <a:rPr lang="en-US" dirty="0" smtClean="0"/>
              <a:t>What would be highest ranked 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135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</a:t>
            </a:r>
            <a:br>
              <a:rPr lang="en-US" dirty="0" smtClean="0"/>
            </a:br>
            <a:r>
              <a:rPr lang="en-US" dirty="0" smtClean="0"/>
              <a:t>Generation &amp; 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N-gram generation from unique snippets:</a:t>
            </a:r>
          </a:p>
          <a:p>
            <a:pPr lvl="1"/>
            <a:r>
              <a:rPr lang="en-US" dirty="0" smtClean="0"/>
              <a:t>Approximate chunking – without syntax</a:t>
            </a:r>
          </a:p>
          <a:p>
            <a:pPr lvl="1"/>
            <a:r>
              <a:rPr lang="en-US" dirty="0" smtClean="0"/>
              <a:t>All </a:t>
            </a:r>
            <a:r>
              <a:rPr lang="en-US" dirty="0" err="1" smtClean="0"/>
              <a:t>uni</a:t>
            </a:r>
            <a:r>
              <a:rPr lang="en-US" dirty="0" smtClean="0"/>
              <a:t>-, bi-, tri-, tetra- grams </a:t>
            </a:r>
          </a:p>
          <a:p>
            <a:pPr lvl="2"/>
            <a:r>
              <a:rPr lang="en-US" dirty="0" smtClean="0"/>
              <a:t>Concordia added 5-grams (prior errors)</a:t>
            </a:r>
          </a:p>
          <a:p>
            <a:pPr lvl="1"/>
            <a:r>
              <a:rPr lang="en-US" dirty="0" smtClean="0"/>
              <a:t>Score: based on source query: exact 5x, others 1x</a:t>
            </a:r>
          </a:p>
          <a:p>
            <a:r>
              <a:rPr lang="en-US" dirty="0" smtClean="0"/>
              <a:t>N-gram voting:</a:t>
            </a:r>
          </a:p>
          <a:p>
            <a:pPr lvl="1"/>
            <a:r>
              <a:rPr lang="en-US" dirty="0" smtClean="0"/>
              <a:t>Collates n-grams</a:t>
            </a:r>
          </a:p>
          <a:p>
            <a:pPr lvl="1"/>
            <a:r>
              <a:rPr lang="en-US" dirty="0" smtClean="0"/>
              <a:t>N-gram gets sum of scores of occurrences</a:t>
            </a:r>
          </a:p>
          <a:p>
            <a:pPr lvl="1"/>
            <a:r>
              <a:rPr lang="en-US" dirty="0" smtClean="0"/>
              <a:t>What would be highest ranked ?</a:t>
            </a:r>
          </a:p>
          <a:p>
            <a:pPr lvl="2"/>
            <a:r>
              <a:rPr lang="en-US" dirty="0" smtClean="0"/>
              <a:t>Specific, frequent: Question terms, </a:t>
            </a:r>
            <a:r>
              <a:rPr lang="en-US" dirty="0" err="1" smtClean="0"/>
              <a:t>stopwords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669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Throws out ‘blatant’ errors</a:t>
            </a:r>
          </a:p>
          <a:p>
            <a:pPr lvl="1"/>
            <a:r>
              <a:rPr lang="en-US" dirty="0" smtClean="0"/>
              <a:t>Conservative or aggressive? 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871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Throws out ‘blatant’ errors</a:t>
            </a:r>
          </a:p>
          <a:p>
            <a:pPr lvl="1"/>
            <a:r>
              <a:rPr lang="en-US" dirty="0" smtClean="0"/>
              <a:t>Conservative or aggressive? </a:t>
            </a:r>
          </a:p>
          <a:p>
            <a:pPr lvl="2"/>
            <a:r>
              <a:rPr lang="en-US" dirty="0" smtClean="0"/>
              <a:t>Conservative: can’t recover error</a:t>
            </a:r>
          </a:p>
          <a:p>
            <a:r>
              <a:rPr lang="en-US" dirty="0" smtClean="0"/>
              <a:t>Question-type-neutral filters: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177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Redundancy-based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AskMSR</a:t>
            </a:r>
            <a:r>
              <a:rPr lang="en-US" dirty="0" smtClean="0"/>
              <a:t> (2001,2002); </a:t>
            </a:r>
            <a:r>
              <a:rPr lang="en-US" dirty="0" err="1" smtClean="0"/>
              <a:t>Aranea</a:t>
            </a:r>
            <a:r>
              <a:rPr lang="en-US" dirty="0" smtClean="0"/>
              <a:t> (Lin, 2007)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19792" r="5469" b="38542"/>
          <a:stretch>
            <a:fillRect/>
          </a:stretch>
        </p:blipFill>
        <p:spPr bwMode="auto">
          <a:xfrm>
            <a:off x="76200" y="2374900"/>
            <a:ext cx="8991600" cy="318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9647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Throws out ‘blatant’ errors</a:t>
            </a:r>
          </a:p>
          <a:p>
            <a:pPr lvl="1"/>
            <a:r>
              <a:rPr lang="en-US" dirty="0" smtClean="0"/>
              <a:t>Conservative or aggressive? </a:t>
            </a:r>
          </a:p>
          <a:p>
            <a:pPr lvl="2"/>
            <a:r>
              <a:rPr lang="en-US" dirty="0" smtClean="0"/>
              <a:t>Conservative: can’t recover error</a:t>
            </a:r>
          </a:p>
          <a:p>
            <a:r>
              <a:rPr lang="en-US" dirty="0" smtClean="0"/>
              <a:t>Question-type-neutral filters:</a:t>
            </a:r>
          </a:p>
          <a:p>
            <a:pPr lvl="1"/>
            <a:r>
              <a:rPr lang="en-US" dirty="0" smtClean="0"/>
              <a:t>Exclude if begin/end with </a:t>
            </a:r>
            <a:r>
              <a:rPr lang="en-US" dirty="0" err="1" smtClean="0"/>
              <a:t>stopword</a:t>
            </a:r>
            <a:endParaRPr lang="en-US" dirty="0" smtClean="0"/>
          </a:p>
          <a:p>
            <a:pPr lvl="1"/>
            <a:r>
              <a:rPr lang="en-US" dirty="0" smtClean="0"/>
              <a:t>Exclude if contain words from question, except</a:t>
            </a:r>
          </a:p>
          <a:p>
            <a:pPr lvl="2"/>
            <a:r>
              <a:rPr lang="en-US" dirty="0" smtClean="0"/>
              <a:t>‘Focus words’ : e.g. units </a:t>
            </a:r>
          </a:p>
          <a:p>
            <a:r>
              <a:rPr lang="en-US" dirty="0" smtClean="0"/>
              <a:t>Question-type-specific filters: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705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Throws out ‘blatant’ errors</a:t>
            </a:r>
          </a:p>
          <a:p>
            <a:pPr lvl="1"/>
            <a:r>
              <a:rPr lang="en-US" dirty="0" smtClean="0"/>
              <a:t>Conservative or aggressive? </a:t>
            </a:r>
          </a:p>
          <a:p>
            <a:pPr lvl="2"/>
            <a:r>
              <a:rPr lang="en-US" dirty="0" smtClean="0"/>
              <a:t>Conservative: can’t recover error</a:t>
            </a:r>
          </a:p>
          <a:p>
            <a:r>
              <a:rPr lang="en-US" dirty="0" smtClean="0"/>
              <a:t>Question-type-neutral filters:</a:t>
            </a:r>
          </a:p>
          <a:p>
            <a:pPr lvl="1"/>
            <a:r>
              <a:rPr lang="en-US" dirty="0" smtClean="0"/>
              <a:t>Exclude if begin/end with </a:t>
            </a:r>
            <a:r>
              <a:rPr lang="en-US" dirty="0" err="1" smtClean="0"/>
              <a:t>stopword</a:t>
            </a:r>
            <a:endParaRPr lang="en-US" dirty="0" smtClean="0"/>
          </a:p>
          <a:p>
            <a:pPr lvl="1"/>
            <a:r>
              <a:rPr lang="en-US" dirty="0" smtClean="0"/>
              <a:t>Exclude if contain words from question, except</a:t>
            </a:r>
          </a:p>
          <a:p>
            <a:pPr lvl="2"/>
            <a:r>
              <a:rPr lang="en-US" dirty="0" smtClean="0"/>
              <a:t>‘Focus words’ : e.g. units </a:t>
            </a:r>
          </a:p>
          <a:p>
            <a:r>
              <a:rPr lang="en-US" dirty="0" smtClean="0"/>
              <a:t>Question-type-specific filters:</a:t>
            </a:r>
          </a:p>
          <a:p>
            <a:pPr lvl="1"/>
            <a:r>
              <a:rPr lang="en-US" dirty="0" smtClean="0"/>
              <a:t>‘how far’, ‘how fast’: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09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Throws out ‘blatant’ errors</a:t>
            </a:r>
          </a:p>
          <a:p>
            <a:pPr lvl="1"/>
            <a:r>
              <a:rPr lang="en-US" dirty="0" smtClean="0"/>
              <a:t>Conservative or aggressive? </a:t>
            </a:r>
          </a:p>
          <a:p>
            <a:pPr lvl="2"/>
            <a:r>
              <a:rPr lang="en-US" dirty="0" smtClean="0"/>
              <a:t>Conservative: can’t recover error</a:t>
            </a:r>
          </a:p>
          <a:p>
            <a:r>
              <a:rPr lang="en-US" dirty="0" smtClean="0"/>
              <a:t>Question-type-neutral filters:</a:t>
            </a:r>
          </a:p>
          <a:p>
            <a:pPr lvl="1"/>
            <a:r>
              <a:rPr lang="en-US" dirty="0" smtClean="0"/>
              <a:t>Exclude if begin/end with </a:t>
            </a:r>
            <a:r>
              <a:rPr lang="en-US" dirty="0" err="1" smtClean="0"/>
              <a:t>stopword</a:t>
            </a:r>
            <a:endParaRPr lang="en-US" dirty="0" smtClean="0"/>
          </a:p>
          <a:p>
            <a:pPr lvl="1"/>
            <a:r>
              <a:rPr lang="en-US" dirty="0" smtClean="0"/>
              <a:t>Exclude if contain words from question, except</a:t>
            </a:r>
          </a:p>
          <a:p>
            <a:pPr lvl="2"/>
            <a:r>
              <a:rPr lang="en-US" dirty="0" smtClean="0"/>
              <a:t>‘Focus words’ : e.g. units </a:t>
            </a:r>
          </a:p>
          <a:p>
            <a:r>
              <a:rPr lang="en-US" dirty="0" smtClean="0"/>
              <a:t>Question-type-specific filters:</a:t>
            </a:r>
          </a:p>
          <a:p>
            <a:pPr lvl="1"/>
            <a:r>
              <a:rPr lang="en-US" dirty="0" smtClean="0"/>
              <a:t>‘how far’, ‘how fast’: exclude if no numeric</a:t>
            </a:r>
          </a:p>
          <a:p>
            <a:pPr lvl="1"/>
            <a:r>
              <a:rPr lang="en-US" dirty="0" smtClean="0"/>
              <a:t>‘</a:t>
            </a:r>
            <a:r>
              <a:rPr lang="en-US" dirty="0" err="1" smtClean="0"/>
              <a:t>who’,’where</a:t>
            </a:r>
            <a:r>
              <a:rPr lang="en-US" dirty="0" smtClean="0"/>
              <a:t>’: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471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Throws out ‘blatant’ errors</a:t>
            </a:r>
          </a:p>
          <a:p>
            <a:pPr lvl="1"/>
            <a:r>
              <a:rPr lang="en-US" dirty="0" smtClean="0"/>
              <a:t>Conservative or aggressive? </a:t>
            </a:r>
          </a:p>
          <a:p>
            <a:pPr lvl="2"/>
            <a:r>
              <a:rPr lang="en-US" dirty="0" smtClean="0"/>
              <a:t>Conservative: can’t recover error</a:t>
            </a:r>
          </a:p>
          <a:p>
            <a:r>
              <a:rPr lang="en-US" dirty="0" smtClean="0"/>
              <a:t>Question-type-neutral filters:</a:t>
            </a:r>
          </a:p>
          <a:p>
            <a:pPr lvl="1"/>
            <a:r>
              <a:rPr lang="en-US" dirty="0" smtClean="0"/>
              <a:t>Exclude if begin/end with </a:t>
            </a:r>
            <a:r>
              <a:rPr lang="en-US" dirty="0" err="1" smtClean="0"/>
              <a:t>stopword</a:t>
            </a:r>
            <a:endParaRPr lang="en-US" dirty="0" smtClean="0"/>
          </a:p>
          <a:p>
            <a:pPr lvl="1"/>
            <a:r>
              <a:rPr lang="en-US" dirty="0" smtClean="0"/>
              <a:t>Exclude if contain words from question, except</a:t>
            </a:r>
          </a:p>
          <a:p>
            <a:pPr lvl="2"/>
            <a:r>
              <a:rPr lang="en-US" dirty="0" smtClean="0"/>
              <a:t>‘Focus words’ : e.g. units </a:t>
            </a:r>
          </a:p>
          <a:p>
            <a:r>
              <a:rPr lang="en-US" dirty="0" smtClean="0"/>
              <a:t>Question-type-specific filters:</a:t>
            </a:r>
          </a:p>
          <a:p>
            <a:pPr lvl="1"/>
            <a:r>
              <a:rPr lang="en-US" dirty="0" smtClean="0"/>
              <a:t>‘how far’, ‘how fast’: exclude if no numeric</a:t>
            </a:r>
          </a:p>
          <a:p>
            <a:pPr lvl="1"/>
            <a:r>
              <a:rPr lang="en-US" dirty="0" smtClean="0"/>
              <a:t>‘</a:t>
            </a:r>
            <a:r>
              <a:rPr lang="en-US" dirty="0" err="1" smtClean="0"/>
              <a:t>who’,’where</a:t>
            </a:r>
            <a:r>
              <a:rPr lang="en-US" dirty="0" smtClean="0"/>
              <a:t>’: exclude if not NE (first &amp; last caps)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80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Closed-class filters:</a:t>
            </a:r>
          </a:p>
          <a:p>
            <a:pPr lvl="1"/>
            <a:r>
              <a:rPr lang="en-US" dirty="0" smtClean="0"/>
              <a:t>Exclude if not members of an enumerable list</a:t>
            </a:r>
          </a:p>
        </p:txBody>
      </p:sp>
    </p:spTree>
    <p:extLst>
      <p:ext uri="{BB962C8B-B14F-4D97-AF65-F5344CB8AC3E}">
        <p14:creationId xmlns:p14="http://schemas.microsoft.com/office/powerpoint/2010/main" val="1100731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Closed-class filters:</a:t>
            </a:r>
          </a:p>
          <a:p>
            <a:pPr lvl="1"/>
            <a:r>
              <a:rPr lang="en-US" dirty="0" smtClean="0"/>
              <a:t>Exclude if not members of an enumerable list</a:t>
            </a:r>
          </a:p>
          <a:p>
            <a:pPr lvl="1"/>
            <a:r>
              <a:rPr lang="en-US" dirty="0" smtClean="0"/>
              <a:t>E.g. ‘what year ‘ -&gt; must be acceptable date year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664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Closed-class filters:</a:t>
            </a:r>
          </a:p>
          <a:p>
            <a:pPr lvl="1"/>
            <a:r>
              <a:rPr lang="en-US" dirty="0" smtClean="0"/>
              <a:t>Exclude if not members of an enumerable list</a:t>
            </a:r>
          </a:p>
          <a:p>
            <a:pPr lvl="1"/>
            <a:r>
              <a:rPr lang="en-US" dirty="0" smtClean="0"/>
              <a:t>E.g. ‘what year ‘ -&gt; must be acceptable date year</a:t>
            </a:r>
          </a:p>
          <a:p>
            <a:pPr lvl="1"/>
            <a:endParaRPr lang="en-US" dirty="0"/>
          </a:p>
          <a:p>
            <a:r>
              <a:rPr lang="en-US" dirty="0" smtClean="0"/>
              <a:t>Example after filtering:</a:t>
            </a:r>
          </a:p>
          <a:p>
            <a:pPr lvl="2"/>
            <a:r>
              <a:rPr lang="en-US" dirty="0" smtClean="0"/>
              <a:t>Who was the first person to run a sub-four-minute mile?</a:t>
            </a:r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449" y="4241800"/>
            <a:ext cx="4264718" cy="191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168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of different filters:</a:t>
            </a:r>
          </a:p>
          <a:p>
            <a:pPr lvl="1"/>
            <a:r>
              <a:rPr lang="en-US" dirty="0" smtClean="0"/>
              <a:t>Highly significant differences when run w/subsets</a:t>
            </a:r>
          </a:p>
        </p:txBody>
      </p:sp>
    </p:spTree>
    <p:extLst>
      <p:ext uri="{BB962C8B-B14F-4D97-AF65-F5344CB8AC3E}">
        <p14:creationId xmlns:p14="http://schemas.microsoft.com/office/powerpoint/2010/main" val="3293255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of different filters:</a:t>
            </a:r>
          </a:p>
          <a:p>
            <a:pPr lvl="1"/>
            <a:r>
              <a:rPr lang="en-US" dirty="0" smtClean="0"/>
              <a:t>Highly significant differences when run w/subsets</a:t>
            </a:r>
          </a:p>
          <a:p>
            <a:pPr lvl="1"/>
            <a:r>
              <a:rPr lang="en-US" dirty="0" smtClean="0"/>
              <a:t>No filters: drops 70%</a:t>
            </a:r>
          </a:p>
        </p:txBody>
      </p:sp>
    </p:spTree>
    <p:extLst>
      <p:ext uri="{BB962C8B-B14F-4D97-AF65-F5344CB8AC3E}">
        <p14:creationId xmlns:p14="http://schemas.microsoft.com/office/powerpoint/2010/main" val="4017363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of different filters:</a:t>
            </a:r>
          </a:p>
          <a:p>
            <a:pPr lvl="1"/>
            <a:r>
              <a:rPr lang="en-US" dirty="0" smtClean="0"/>
              <a:t>Highly significant differences when run w/subsets</a:t>
            </a:r>
          </a:p>
          <a:p>
            <a:pPr lvl="1"/>
            <a:r>
              <a:rPr lang="en-US" dirty="0" smtClean="0"/>
              <a:t>No filters: drops 70%</a:t>
            </a:r>
          </a:p>
          <a:p>
            <a:pPr lvl="1"/>
            <a:r>
              <a:rPr lang="en-US" dirty="0" smtClean="0"/>
              <a:t>Type-neutral only: </a:t>
            </a:r>
            <a:r>
              <a:rPr lang="en-US" dirty="0"/>
              <a:t>d</a:t>
            </a:r>
            <a:r>
              <a:rPr lang="en-US" dirty="0" smtClean="0"/>
              <a:t>rops 15%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21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Redundancy-based QA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6538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Systems exploit statistical regularity to find “easy” answers to factoid questions on the Web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229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Filtering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of different filters:</a:t>
            </a:r>
          </a:p>
          <a:p>
            <a:pPr lvl="1"/>
            <a:r>
              <a:rPr lang="en-US" dirty="0" smtClean="0"/>
              <a:t>Highly significant differences when run w/subsets</a:t>
            </a:r>
          </a:p>
          <a:p>
            <a:pPr lvl="1"/>
            <a:r>
              <a:rPr lang="en-US" dirty="0" smtClean="0"/>
              <a:t>No filters: drops 70%</a:t>
            </a:r>
          </a:p>
          <a:p>
            <a:pPr lvl="1"/>
            <a:r>
              <a:rPr lang="en-US" dirty="0" smtClean="0"/>
              <a:t>Type-neutral only: </a:t>
            </a:r>
            <a:r>
              <a:rPr lang="en-US" dirty="0"/>
              <a:t>d</a:t>
            </a:r>
            <a:r>
              <a:rPr lang="en-US" dirty="0" smtClean="0"/>
              <a:t>rops 15%</a:t>
            </a:r>
          </a:p>
          <a:p>
            <a:pPr lvl="1"/>
            <a:r>
              <a:rPr lang="en-US" dirty="0" smtClean="0"/>
              <a:t>Type-neutral &amp; Type-specific: drops 5%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27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Combining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scoring favors longer or shorter spans?</a:t>
            </a:r>
          </a:p>
        </p:txBody>
      </p:sp>
    </p:spTree>
    <p:extLst>
      <p:ext uri="{BB962C8B-B14F-4D97-AF65-F5344CB8AC3E}">
        <p14:creationId xmlns:p14="http://schemas.microsoft.com/office/powerpoint/2010/main" val="1202521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Combining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scoring favors longer or shorter spans?</a:t>
            </a:r>
          </a:p>
          <a:p>
            <a:pPr lvl="1"/>
            <a:r>
              <a:rPr lang="en-US" dirty="0" smtClean="0"/>
              <a:t>E.g. Roger or Bannister or Roger Bannister or </a:t>
            </a:r>
            <a:r>
              <a:rPr lang="en-US" dirty="0" err="1" smtClean="0"/>
              <a:t>Mr</a:t>
            </a:r>
            <a:r>
              <a:rPr lang="en-US" dirty="0" smtClean="0"/>
              <a:t>…..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74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Combining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scoring favors longer or shorter spans?</a:t>
            </a:r>
          </a:p>
          <a:p>
            <a:pPr lvl="1"/>
            <a:r>
              <a:rPr lang="en-US" dirty="0" smtClean="0"/>
              <a:t>E.g. Roger or Bannister or Roger Bannister or </a:t>
            </a:r>
            <a:r>
              <a:rPr lang="en-US" dirty="0" err="1" smtClean="0"/>
              <a:t>Mr</a:t>
            </a:r>
            <a:r>
              <a:rPr lang="en-US" dirty="0" smtClean="0"/>
              <a:t>…..</a:t>
            </a:r>
          </a:p>
          <a:p>
            <a:pPr lvl="2"/>
            <a:r>
              <a:rPr lang="en-US" dirty="0" smtClean="0"/>
              <a:t>Bannister pry highest – occurs everywhere R.B. +</a:t>
            </a:r>
          </a:p>
          <a:p>
            <a:r>
              <a:rPr lang="en-US" dirty="0" smtClean="0"/>
              <a:t>Generally, good answers longer (up to a point)</a:t>
            </a:r>
          </a:p>
        </p:txBody>
      </p:sp>
    </p:spTree>
    <p:extLst>
      <p:ext uri="{BB962C8B-B14F-4D97-AF65-F5344CB8AC3E}">
        <p14:creationId xmlns:p14="http://schemas.microsoft.com/office/powerpoint/2010/main" val="2676603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Combining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scoring favors longer or shorter spans?</a:t>
            </a:r>
          </a:p>
          <a:p>
            <a:pPr lvl="1"/>
            <a:r>
              <a:rPr lang="en-US" dirty="0" smtClean="0"/>
              <a:t>E.g. Roger or Bannister or Roger Bannister or </a:t>
            </a:r>
            <a:r>
              <a:rPr lang="en-US" dirty="0" err="1" smtClean="0"/>
              <a:t>Mr</a:t>
            </a:r>
            <a:r>
              <a:rPr lang="en-US" dirty="0" smtClean="0"/>
              <a:t>…..</a:t>
            </a:r>
          </a:p>
          <a:p>
            <a:pPr lvl="2"/>
            <a:r>
              <a:rPr lang="en-US" dirty="0" smtClean="0"/>
              <a:t>Bannister pry highest – occurs everywhere R.B. +</a:t>
            </a:r>
          </a:p>
          <a:p>
            <a:r>
              <a:rPr lang="en-US" dirty="0" smtClean="0"/>
              <a:t>Generally, good answers longer (up to a point)</a:t>
            </a:r>
          </a:p>
          <a:p>
            <a:r>
              <a:rPr lang="en-US" dirty="0" smtClean="0"/>
              <a:t>Update score: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c</a:t>
            </a:r>
            <a:r>
              <a:rPr lang="en-US" dirty="0"/>
              <a:t> </a:t>
            </a:r>
            <a:r>
              <a:rPr lang="en-US" dirty="0" smtClean="0"/>
              <a:t>+= </a:t>
            </a:r>
            <a:r>
              <a:rPr lang="en-US" dirty="0" err="1" smtClean="0"/>
              <a:t>ΣS</a:t>
            </a:r>
            <a:r>
              <a:rPr lang="en-US" baseline="-25000" dirty="0" err="1" smtClean="0"/>
              <a:t>t</a:t>
            </a:r>
            <a:r>
              <a:rPr lang="en-US" dirty="0" smtClean="0"/>
              <a:t>, where t is unigram in c</a:t>
            </a:r>
          </a:p>
          <a:p>
            <a:r>
              <a:rPr lang="en-US" dirty="0" smtClean="0"/>
              <a:t>Possible issues:</a:t>
            </a:r>
          </a:p>
        </p:txBody>
      </p:sp>
    </p:spTree>
    <p:extLst>
      <p:ext uri="{BB962C8B-B14F-4D97-AF65-F5344CB8AC3E}">
        <p14:creationId xmlns:p14="http://schemas.microsoft.com/office/powerpoint/2010/main" val="3056423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Combining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scoring favors longer or shorter spans?</a:t>
            </a:r>
          </a:p>
          <a:p>
            <a:pPr lvl="1"/>
            <a:r>
              <a:rPr lang="en-US" dirty="0" smtClean="0"/>
              <a:t>E.g. Roger or Bannister or Roger Bannister or </a:t>
            </a:r>
            <a:r>
              <a:rPr lang="en-US" dirty="0" err="1" smtClean="0"/>
              <a:t>Mr</a:t>
            </a:r>
            <a:r>
              <a:rPr lang="en-US" dirty="0" smtClean="0"/>
              <a:t>…..</a:t>
            </a:r>
          </a:p>
          <a:p>
            <a:pPr lvl="2"/>
            <a:r>
              <a:rPr lang="en-US" dirty="0" smtClean="0"/>
              <a:t>Bannister pry highest – occurs everywhere R.B. +</a:t>
            </a:r>
          </a:p>
          <a:p>
            <a:r>
              <a:rPr lang="en-US" dirty="0" smtClean="0"/>
              <a:t>Generally, good answers longer (up to a point)</a:t>
            </a:r>
          </a:p>
          <a:p>
            <a:r>
              <a:rPr lang="en-US" dirty="0" smtClean="0"/>
              <a:t>Update score: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c</a:t>
            </a:r>
            <a:r>
              <a:rPr lang="en-US" dirty="0"/>
              <a:t> </a:t>
            </a:r>
            <a:r>
              <a:rPr lang="en-US" dirty="0" smtClean="0"/>
              <a:t>+= </a:t>
            </a:r>
            <a:r>
              <a:rPr lang="en-US" dirty="0" err="1" smtClean="0"/>
              <a:t>ΣS</a:t>
            </a:r>
            <a:r>
              <a:rPr lang="en-US" baseline="-25000" dirty="0" err="1" smtClean="0"/>
              <a:t>t</a:t>
            </a:r>
            <a:r>
              <a:rPr lang="en-US" dirty="0" smtClean="0"/>
              <a:t>, where t is unigram in c</a:t>
            </a:r>
          </a:p>
          <a:p>
            <a:r>
              <a:rPr lang="en-US" dirty="0" smtClean="0"/>
              <a:t>Possible issues:</a:t>
            </a:r>
          </a:p>
          <a:p>
            <a:pPr lvl="1"/>
            <a:r>
              <a:rPr lang="en-US" dirty="0" smtClean="0"/>
              <a:t>Bad units: Roger Bannister was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783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Combining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Current scoring favors longer or shorter spans?</a:t>
            </a:r>
          </a:p>
          <a:p>
            <a:pPr lvl="1"/>
            <a:r>
              <a:rPr lang="en-US" dirty="0" smtClean="0"/>
              <a:t>E.g. Roger or Bannister or Roger Bannister or </a:t>
            </a:r>
            <a:r>
              <a:rPr lang="en-US" dirty="0" err="1" smtClean="0"/>
              <a:t>Mr</a:t>
            </a:r>
            <a:r>
              <a:rPr lang="en-US" dirty="0" smtClean="0"/>
              <a:t>…..</a:t>
            </a:r>
          </a:p>
          <a:p>
            <a:pPr lvl="2"/>
            <a:r>
              <a:rPr lang="en-US" dirty="0" smtClean="0"/>
              <a:t>Bannister pry highest – occurs everywhere R.B. +</a:t>
            </a:r>
          </a:p>
          <a:p>
            <a:r>
              <a:rPr lang="en-US" dirty="0" smtClean="0"/>
              <a:t>Generally, good answers longer (up to a point)</a:t>
            </a:r>
          </a:p>
          <a:p>
            <a:r>
              <a:rPr lang="en-US" dirty="0" smtClean="0"/>
              <a:t>Update score: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c</a:t>
            </a:r>
            <a:r>
              <a:rPr lang="en-US" dirty="0"/>
              <a:t> </a:t>
            </a:r>
            <a:r>
              <a:rPr lang="en-US" dirty="0" smtClean="0"/>
              <a:t>+= </a:t>
            </a:r>
            <a:r>
              <a:rPr lang="en-US" dirty="0" err="1" smtClean="0"/>
              <a:t>ΣS</a:t>
            </a:r>
            <a:r>
              <a:rPr lang="en-US" baseline="-25000" dirty="0" err="1" smtClean="0"/>
              <a:t>t</a:t>
            </a:r>
            <a:r>
              <a:rPr lang="en-US" dirty="0" smtClean="0"/>
              <a:t>, where t is unigram in c</a:t>
            </a:r>
          </a:p>
          <a:p>
            <a:r>
              <a:rPr lang="en-US" dirty="0" smtClean="0"/>
              <a:t>Possible issues:</a:t>
            </a:r>
          </a:p>
          <a:p>
            <a:pPr lvl="1"/>
            <a:r>
              <a:rPr lang="en-US" dirty="0" smtClean="0"/>
              <a:t>Bad units: Roger Bannister was – blocked by filters</a:t>
            </a:r>
          </a:p>
          <a:p>
            <a:pPr lvl="2"/>
            <a:r>
              <a:rPr lang="en-US" dirty="0" smtClean="0"/>
              <a:t>Also, increments score so long bad spans lower</a:t>
            </a:r>
          </a:p>
          <a:p>
            <a:r>
              <a:rPr lang="en-US" dirty="0" smtClean="0"/>
              <a:t>Improves significantly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33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terms created equal</a:t>
            </a:r>
          </a:p>
        </p:txBody>
      </p:sp>
    </p:spTree>
    <p:extLst>
      <p:ext uri="{BB962C8B-B14F-4D97-AF65-F5344CB8AC3E}">
        <p14:creationId xmlns:p14="http://schemas.microsoft.com/office/powerpoint/2010/main" val="3454542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terms created equal</a:t>
            </a:r>
          </a:p>
          <a:p>
            <a:pPr lvl="1"/>
            <a:r>
              <a:rPr lang="en-US" dirty="0" smtClean="0"/>
              <a:t>Usually answers highly specific</a:t>
            </a:r>
          </a:p>
          <a:p>
            <a:pPr lvl="1"/>
            <a:r>
              <a:rPr lang="en-US" dirty="0" smtClean="0"/>
              <a:t>Also </a:t>
            </a:r>
            <a:r>
              <a:rPr lang="en-US" dirty="0" err="1" smtClean="0"/>
              <a:t>disprefer</a:t>
            </a:r>
            <a:r>
              <a:rPr lang="en-US" dirty="0" smtClean="0"/>
              <a:t> non-units</a:t>
            </a:r>
          </a:p>
          <a:p>
            <a:r>
              <a:rPr lang="en-US" dirty="0" smtClean="0"/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06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terms created equal</a:t>
            </a:r>
          </a:p>
          <a:p>
            <a:pPr lvl="1"/>
            <a:r>
              <a:rPr lang="en-US" dirty="0" smtClean="0"/>
              <a:t>Usually answers highly specific</a:t>
            </a:r>
          </a:p>
          <a:p>
            <a:pPr lvl="1"/>
            <a:r>
              <a:rPr lang="en-US" dirty="0" smtClean="0"/>
              <a:t>Also </a:t>
            </a:r>
            <a:r>
              <a:rPr lang="en-US" dirty="0" err="1" smtClean="0"/>
              <a:t>disprefer</a:t>
            </a:r>
            <a:r>
              <a:rPr lang="en-US" dirty="0" smtClean="0"/>
              <a:t> non-units</a:t>
            </a:r>
          </a:p>
          <a:p>
            <a:r>
              <a:rPr lang="en-US" dirty="0" smtClean="0"/>
              <a:t>Solution: IDF-based scoring</a:t>
            </a:r>
          </a:p>
          <a:p>
            <a:pPr marL="349250" lvl="1" indent="0">
              <a:buNone/>
            </a:pPr>
            <a:r>
              <a:rPr lang="en-US" dirty="0" err="1" smtClean="0"/>
              <a:t>S</a:t>
            </a:r>
            <a:r>
              <a:rPr lang="en-US" baseline="-25000" dirty="0" err="1" smtClean="0"/>
              <a:t>c</a:t>
            </a:r>
            <a:r>
              <a:rPr lang="en-US" dirty="0" smtClean="0"/>
              <a:t>=</a:t>
            </a:r>
            <a:r>
              <a:rPr lang="en-US" dirty="0" err="1" smtClean="0"/>
              <a:t>S</a:t>
            </a:r>
            <a:r>
              <a:rPr lang="en-US" baseline="-25000" dirty="0" err="1" smtClean="0"/>
              <a:t>c</a:t>
            </a:r>
            <a:r>
              <a:rPr lang="en-US" dirty="0"/>
              <a:t> </a:t>
            </a:r>
            <a:r>
              <a:rPr lang="en-US" dirty="0" smtClean="0"/>
              <a:t>* </a:t>
            </a:r>
            <a:r>
              <a:rPr lang="en-US" dirty="0" err="1" smtClean="0"/>
              <a:t>average_unigram_idf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69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Redundancy-based QA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6538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Systems exploit statistical regularity to find “easy” answers to factoid questions on the Web</a:t>
            </a:r>
          </a:p>
          <a:p>
            <a:pPr lvl="2"/>
            <a:r>
              <a:rPr lang="en-US" b="1" dirty="0"/>
              <a:t>—</a:t>
            </a:r>
            <a:r>
              <a:rPr lang="en-US" dirty="0"/>
              <a:t>When did Alaska become a state?</a:t>
            </a:r>
          </a:p>
          <a:p>
            <a:pPr lvl="2"/>
            <a:r>
              <a:rPr lang="en-US" b="1" dirty="0"/>
              <a:t>(1) Alaska became a state on January 3, 1959.</a:t>
            </a:r>
          </a:p>
          <a:p>
            <a:pPr lvl="2"/>
            <a:r>
              <a:rPr lang="en-US" b="1" dirty="0"/>
              <a:t>(2) Alaska was admitted to the Union on January 3, 1959</a:t>
            </a:r>
            <a:r>
              <a:rPr lang="en-US" b="1" dirty="0" smtClean="0"/>
              <a:t>.</a:t>
            </a:r>
          </a:p>
          <a:p>
            <a:pPr lvl="2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864989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terms created equal</a:t>
            </a:r>
          </a:p>
          <a:p>
            <a:pPr lvl="1"/>
            <a:r>
              <a:rPr lang="en-US" dirty="0" smtClean="0"/>
              <a:t>Usually answers highly specific</a:t>
            </a:r>
          </a:p>
          <a:p>
            <a:pPr lvl="1"/>
            <a:r>
              <a:rPr lang="en-US" dirty="0" smtClean="0"/>
              <a:t>Also </a:t>
            </a:r>
            <a:r>
              <a:rPr lang="en-US" dirty="0" err="1" smtClean="0"/>
              <a:t>disprefer</a:t>
            </a:r>
            <a:r>
              <a:rPr lang="en-US" dirty="0" smtClean="0"/>
              <a:t> non-units</a:t>
            </a:r>
          </a:p>
          <a:p>
            <a:r>
              <a:rPr lang="en-US" dirty="0" smtClean="0"/>
              <a:t>Solution: IDF-based scoring</a:t>
            </a:r>
          </a:p>
          <a:p>
            <a:pPr marL="349250" lvl="1" indent="0">
              <a:buNone/>
            </a:pPr>
            <a:r>
              <a:rPr lang="en-US" dirty="0" err="1" smtClean="0"/>
              <a:t>S</a:t>
            </a:r>
            <a:r>
              <a:rPr lang="en-US" baseline="-25000" dirty="0" err="1" smtClean="0"/>
              <a:t>c</a:t>
            </a:r>
            <a:r>
              <a:rPr lang="en-US" dirty="0" smtClean="0"/>
              <a:t>=</a:t>
            </a:r>
            <a:r>
              <a:rPr lang="en-US" dirty="0" err="1" smtClean="0"/>
              <a:t>S</a:t>
            </a:r>
            <a:r>
              <a:rPr lang="en-US" baseline="-25000" dirty="0" err="1" smtClean="0"/>
              <a:t>c</a:t>
            </a:r>
            <a:r>
              <a:rPr lang="en-US" dirty="0"/>
              <a:t> </a:t>
            </a:r>
            <a:r>
              <a:rPr lang="en-US" dirty="0" smtClean="0"/>
              <a:t>* </a:t>
            </a:r>
            <a:r>
              <a:rPr lang="en-US" dirty="0" err="1" smtClean="0"/>
              <a:t>average_unigram_idf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680" y="4188025"/>
            <a:ext cx="4907110" cy="242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217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terms created equal</a:t>
            </a:r>
          </a:p>
          <a:p>
            <a:pPr lvl="1"/>
            <a:r>
              <a:rPr lang="en-US" dirty="0" smtClean="0"/>
              <a:t>Usually answers highly specific</a:t>
            </a:r>
          </a:p>
          <a:p>
            <a:pPr lvl="1"/>
            <a:r>
              <a:rPr lang="en-US" dirty="0" smtClean="0"/>
              <a:t>Also </a:t>
            </a:r>
            <a:r>
              <a:rPr lang="en-US" dirty="0" err="1" smtClean="0"/>
              <a:t>disprefer</a:t>
            </a:r>
            <a:r>
              <a:rPr lang="en-US" dirty="0" smtClean="0"/>
              <a:t> non-units</a:t>
            </a:r>
          </a:p>
          <a:p>
            <a:r>
              <a:rPr lang="en-US" dirty="0" smtClean="0"/>
              <a:t>Solution: IDF-based scoring</a:t>
            </a:r>
          </a:p>
          <a:p>
            <a:pPr marL="349250" lvl="1" indent="0">
              <a:buNone/>
            </a:pPr>
            <a:r>
              <a:rPr lang="en-US" dirty="0" err="1" smtClean="0"/>
              <a:t>S</a:t>
            </a:r>
            <a:r>
              <a:rPr lang="en-US" baseline="-25000" dirty="0" err="1" smtClean="0"/>
              <a:t>c</a:t>
            </a:r>
            <a:r>
              <a:rPr lang="en-US" dirty="0" smtClean="0"/>
              <a:t>=</a:t>
            </a:r>
            <a:r>
              <a:rPr lang="en-US" dirty="0" err="1" smtClean="0"/>
              <a:t>S</a:t>
            </a:r>
            <a:r>
              <a:rPr lang="en-US" baseline="-25000" dirty="0" err="1" smtClean="0"/>
              <a:t>c</a:t>
            </a:r>
            <a:r>
              <a:rPr lang="en-US" dirty="0"/>
              <a:t> </a:t>
            </a:r>
            <a:r>
              <a:rPr lang="en-US" dirty="0" smtClean="0"/>
              <a:t>* </a:t>
            </a:r>
            <a:r>
              <a:rPr lang="en-US" dirty="0" err="1" smtClean="0"/>
              <a:t>average_unigram_idf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680" y="4188025"/>
            <a:ext cx="4907110" cy="24258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430" y="4254061"/>
            <a:ext cx="3966453" cy="238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29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</a:t>
            </a:r>
            <a:r>
              <a:rPr lang="en-US" dirty="0" err="1" smtClean="0"/>
              <a:t>Reranking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 best answer candidates:</a:t>
            </a:r>
          </a:p>
        </p:txBody>
      </p:sp>
    </p:spTree>
    <p:extLst>
      <p:ext uri="{BB962C8B-B14F-4D97-AF65-F5344CB8AC3E}">
        <p14:creationId xmlns:p14="http://schemas.microsoft.com/office/powerpoint/2010/main" val="2203164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</a:t>
            </a:r>
            <a:r>
              <a:rPr lang="en-US" dirty="0" err="1" smtClean="0"/>
              <a:t>Reranking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 best answer candidates:</a:t>
            </a:r>
          </a:p>
          <a:p>
            <a:pPr lvl="1"/>
            <a:r>
              <a:rPr lang="en-US" dirty="0" smtClean="0"/>
              <a:t>Filter any answers not in at least two snippets</a:t>
            </a:r>
          </a:p>
        </p:txBody>
      </p:sp>
    </p:spTree>
    <p:extLst>
      <p:ext uri="{BB962C8B-B14F-4D97-AF65-F5344CB8AC3E}">
        <p14:creationId xmlns:p14="http://schemas.microsoft.com/office/powerpoint/2010/main" val="1471915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</a:t>
            </a:r>
            <a:r>
              <a:rPr lang="en-US" dirty="0" err="1" smtClean="0"/>
              <a:t>Reranking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 best answer candidates:</a:t>
            </a:r>
          </a:p>
          <a:p>
            <a:pPr lvl="1"/>
            <a:r>
              <a:rPr lang="en-US" dirty="0" smtClean="0"/>
              <a:t>Filter any answers not in at least two snippets</a:t>
            </a:r>
          </a:p>
          <a:p>
            <a:pPr lvl="1"/>
            <a:r>
              <a:rPr lang="en-US" dirty="0" smtClean="0"/>
              <a:t>Use answer type specific forms to raise matches</a:t>
            </a:r>
          </a:p>
          <a:p>
            <a:pPr lvl="2"/>
            <a:r>
              <a:rPr lang="en-US" dirty="0" smtClean="0"/>
              <a:t>E.g. ‘where’ -&gt; boosts ‘city, state’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Small improvement depending on answer type</a:t>
            </a:r>
          </a:p>
        </p:txBody>
      </p:sp>
    </p:spTree>
    <p:extLst>
      <p:ext uri="{BB962C8B-B14F-4D97-AF65-F5344CB8AC3E}">
        <p14:creationId xmlns:p14="http://schemas.microsoft.com/office/powerpoint/2010/main" val="1642796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Redundancy-based approaches</a:t>
            </a:r>
          </a:p>
          <a:p>
            <a:pPr lvl="1"/>
            <a:r>
              <a:rPr lang="en-US" dirty="0" smtClean="0"/>
              <a:t>Leverage scale of web search </a:t>
            </a:r>
          </a:p>
          <a:p>
            <a:pPr lvl="1"/>
            <a:r>
              <a:rPr lang="en-US" dirty="0" smtClean="0"/>
              <a:t>Take advantage of presence of ‘easy’ answers on web</a:t>
            </a:r>
          </a:p>
          <a:p>
            <a:pPr lvl="1"/>
            <a:r>
              <a:rPr lang="en-US" dirty="0" smtClean="0"/>
              <a:t>Exploit statistical association of question/answer text</a:t>
            </a:r>
          </a:p>
        </p:txBody>
      </p:sp>
    </p:spTree>
    <p:extLst>
      <p:ext uri="{BB962C8B-B14F-4D97-AF65-F5344CB8AC3E}">
        <p14:creationId xmlns:p14="http://schemas.microsoft.com/office/powerpoint/2010/main" val="3880895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Redundancy-based approaches</a:t>
            </a:r>
          </a:p>
          <a:p>
            <a:pPr lvl="1"/>
            <a:r>
              <a:rPr lang="en-US" dirty="0" smtClean="0"/>
              <a:t>Leverage scale of web search </a:t>
            </a:r>
          </a:p>
          <a:p>
            <a:pPr lvl="1"/>
            <a:r>
              <a:rPr lang="en-US" dirty="0" smtClean="0"/>
              <a:t>Take advantage of presence of ‘easy’ answers on web</a:t>
            </a:r>
          </a:p>
          <a:p>
            <a:pPr lvl="1"/>
            <a:r>
              <a:rPr lang="en-US" dirty="0" smtClean="0"/>
              <a:t>Exploit statistical association of question/answer text</a:t>
            </a:r>
          </a:p>
          <a:p>
            <a:r>
              <a:rPr lang="en-US" dirty="0" smtClean="0"/>
              <a:t>Increasingly adopted:</a:t>
            </a:r>
          </a:p>
          <a:p>
            <a:pPr lvl="1"/>
            <a:r>
              <a:rPr lang="en-US" dirty="0" smtClean="0"/>
              <a:t>Good performers independently for QA</a:t>
            </a:r>
          </a:p>
          <a:p>
            <a:pPr lvl="1"/>
            <a:r>
              <a:rPr lang="en-US" dirty="0" smtClean="0"/>
              <a:t>Provide significant improvements in other systems</a:t>
            </a:r>
          </a:p>
          <a:p>
            <a:pPr lvl="2"/>
            <a:r>
              <a:rPr lang="en-US" dirty="0" smtClean="0"/>
              <a:t>Esp. for answer filtering </a:t>
            </a:r>
          </a:p>
        </p:txBody>
      </p:sp>
    </p:spTree>
    <p:extLst>
      <p:ext uri="{BB962C8B-B14F-4D97-AF65-F5344CB8AC3E}">
        <p14:creationId xmlns:p14="http://schemas.microsoft.com/office/powerpoint/2010/main" val="2351131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Redundancy-based approaches</a:t>
            </a:r>
          </a:p>
          <a:p>
            <a:pPr lvl="1"/>
            <a:r>
              <a:rPr lang="en-US" dirty="0" smtClean="0"/>
              <a:t>Leverage scale of web search </a:t>
            </a:r>
          </a:p>
          <a:p>
            <a:pPr lvl="1"/>
            <a:r>
              <a:rPr lang="en-US" dirty="0" smtClean="0"/>
              <a:t>Take advantage of presence of ‘easy’ answers on web</a:t>
            </a:r>
          </a:p>
          <a:p>
            <a:pPr lvl="1"/>
            <a:r>
              <a:rPr lang="en-US" dirty="0" smtClean="0"/>
              <a:t>Exploit statistical association of question/answer text</a:t>
            </a:r>
          </a:p>
          <a:p>
            <a:r>
              <a:rPr lang="en-US" dirty="0" smtClean="0"/>
              <a:t>Increasingly adopted:</a:t>
            </a:r>
          </a:p>
          <a:p>
            <a:pPr lvl="1"/>
            <a:r>
              <a:rPr lang="en-US" dirty="0" smtClean="0"/>
              <a:t>Good performers independently for QA</a:t>
            </a:r>
          </a:p>
          <a:p>
            <a:pPr lvl="1"/>
            <a:r>
              <a:rPr lang="en-US" dirty="0" smtClean="0"/>
              <a:t>Provide significant improvements in other systems</a:t>
            </a:r>
          </a:p>
          <a:p>
            <a:pPr lvl="2"/>
            <a:r>
              <a:rPr lang="en-US" dirty="0" smtClean="0"/>
              <a:t>Esp. for answer filtering </a:t>
            </a:r>
          </a:p>
          <a:p>
            <a:r>
              <a:rPr lang="en-US" dirty="0" smtClean="0"/>
              <a:t>Does require some form of ‘answer projection’</a:t>
            </a:r>
          </a:p>
          <a:p>
            <a:pPr lvl="1"/>
            <a:r>
              <a:rPr lang="en-US" dirty="0" smtClean="0"/>
              <a:t>Map web information to TREC document</a:t>
            </a:r>
          </a:p>
        </p:txBody>
      </p:sp>
    </p:spTree>
    <p:extLst>
      <p:ext uri="{BB962C8B-B14F-4D97-AF65-F5344CB8AC3E}">
        <p14:creationId xmlns:p14="http://schemas.microsoft.com/office/powerpoint/2010/main" val="668747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Redundancy-based approaches</a:t>
            </a:r>
          </a:p>
          <a:p>
            <a:pPr lvl="1"/>
            <a:r>
              <a:rPr lang="en-US" dirty="0" smtClean="0"/>
              <a:t>Leverage scale of web search </a:t>
            </a:r>
          </a:p>
          <a:p>
            <a:pPr lvl="1"/>
            <a:r>
              <a:rPr lang="en-US" dirty="0" smtClean="0"/>
              <a:t>Take advantage of presence of ‘easy’ answers on web</a:t>
            </a:r>
          </a:p>
          <a:p>
            <a:pPr lvl="1"/>
            <a:r>
              <a:rPr lang="en-US" dirty="0" smtClean="0"/>
              <a:t>Exploit statistical association of question/answer text</a:t>
            </a:r>
          </a:p>
          <a:p>
            <a:r>
              <a:rPr lang="en-US" dirty="0" smtClean="0"/>
              <a:t>Increasingly adopted:</a:t>
            </a:r>
          </a:p>
          <a:p>
            <a:pPr lvl="1"/>
            <a:r>
              <a:rPr lang="en-US" dirty="0" smtClean="0"/>
              <a:t>Good performers independently for QA</a:t>
            </a:r>
          </a:p>
          <a:p>
            <a:pPr lvl="1"/>
            <a:r>
              <a:rPr lang="en-US" dirty="0" smtClean="0"/>
              <a:t>Provide significant improvements in other systems</a:t>
            </a:r>
          </a:p>
          <a:p>
            <a:pPr lvl="2"/>
            <a:r>
              <a:rPr lang="en-US" dirty="0" smtClean="0"/>
              <a:t>Esp. for answer filtering </a:t>
            </a:r>
          </a:p>
          <a:p>
            <a:r>
              <a:rPr lang="en-US" dirty="0" smtClean="0"/>
              <a:t>Does require some form of ‘answer projection’</a:t>
            </a:r>
          </a:p>
          <a:p>
            <a:pPr lvl="1"/>
            <a:r>
              <a:rPr lang="en-US" dirty="0" smtClean="0"/>
              <a:t>Map web information to TREC document</a:t>
            </a:r>
          </a:p>
          <a:p>
            <a:r>
              <a:rPr lang="en-US" dirty="0" err="1" smtClean="0"/>
              <a:t>Aranea</a:t>
            </a:r>
            <a:r>
              <a:rPr lang="en-US" dirty="0"/>
              <a:t> download: </a:t>
            </a:r>
            <a:endParaRPr lang="en-US" dirty="0" smtClean="0"/>
          </a:p>
          <a:p>
            <a:pPr lvl="1"/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www.umiacs.umd.edu</a:t>
            </a:r>
            <a:r>
              <a:rPr lang="en-US" dirty="0"/>
              <a:t>/~</a:t>
            </a:r>
            <a:r>
              <a:rPr lang="en-US" dirty="0" err="1"/>
              <a:t>jimmylin</a:t>
            </a:r>
            <a:r>
              <a:rPr lang="en-US" dirty="0"/>
              <a:t>/</a:t>
            </a:r>
            <a:r>
              <a:rPr lang="en-US" dirty="0" err="1"/>
              <a:t>resources.html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2090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#2: Due 4/19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Baseline end-to-end Q/A system:</a:t>
            </a:r>
          </a:p>
          <a:p>
            <a:pPr lvl="1"/>
            <a:r>
              <a:rPr lang="en-US" dirty="0" smtClean="0"/>
              <a:t>Redundancy-based with answer projection</a:t>
            </a:r>
          </a:p>
          <a:p>
            <a:pPr marL="349250" lvl="1" indent="0">
              <a:buNone/>
            </a:pPr>
            <a:r>
              <a:rPr lang="en-US" dirty="0" smtClean="0"/>
              <a:t>also viewed as</a:t>
            </a:r>
          </a:p>
          <a:p>
            <a:pPr lvl="1"/>
            <a:r>
              <a:rPr lang="en-US" dirty="0" smtClean="0"/>
              <a:t>Retrieval with web-based boosting</a:t>
            </a:r>
          </a:p>
          <a:p>
            <a:pPr lvl="1"/>
            <a:endParaRPr lang="en-US" dirty="0"/>
          </a:p>
          <a:p>
            <a:r>
              <a:rPr lang="en-US" dirty="0" smtClean="0"/>
              <a:t>Implementation: Main components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asic redundancy approach</a:t>
            </a:r>
          </a:p>
          <a:p>
            <a:pPr lvl="1"/>
            <a:r>
              <a:rPr lang="en-US" dirty="0" smtClean="0"/>
              <a:t>Basic retrieval approach (IR next lecture)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90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Redundancy-based QA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6538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Systems exploit statistical regularity to find “easy” answers to factoid questions on the Web</a:t>
            </a:r>
          </a:p>
          <a:p>
            <a:pPr lvl="2"/>
            <a:r>
              <a:rPr lang="en-US" b="1" dirty="0"/>
              <a:t>—</a:t>
            </a:r>
            <a:r>
              <a:rPr lang="en-US" dirty="0"/>
              <a:t>When did Alaska become a state?</a:t>
            </a:r>
          </a:p>
          <a:p>
            <a:pPr lvl="2"/>
            <a:r>
              <a:rPr lang="en-US" b="1" dirty="0"/>
              <a:t>(1) Alaska became a state on January 3, 1959.</a:t>
            </a:r>
          </a:p>
          <a:p>
            <a:pPr lvl="2"/>
            <a:r>
              <a:rPr lang="en-US" b="1" dirty="0"/>
              <a:t>(2) Alaska was admitted to the Union on January 3, 1959</a:t>
            </a:r>
            <a:r>
              <a:rPr lang="en-US" b="1" dirty="0" smtClean="0"/>
              <a:t>.</a:t>
            </a:r>
          </a:p>
          <a:p>
            <a:pPr lvl="2"/>
            <a:endParaRPr lang="en-US" b="1" dirty="0" smtClean="0"/>
          </a:p>
          <a:p>
            <a:pPr lvl="2"/>
            <a:r>
              <a:rPr lang="en-US" b="1" dirty="0"/>
              <a:t>—</a:t>
            </a:r>
            <a:r>
              <a:rPr lang="en-US" dirty="0"/>
              <a:t>Who killed Abraham Lincoln?</a:t>
            </a:r>
          </a:p>
          <a:p>
            <a:pPr lvl="2"/>
            <a:r>
              <a:rPr lang="en-US" b="1" dirty="0"/>
              <a:t>(1) John Wilkes Booth killed Abraham Lincoln.</a:t>
            </a:r>
          </a:p>
          <a:p>
            <a:pPr lvl="2"/>
            <a:r>
              <a:rPr lang="en-US" b="1" dirty="0"/>
              <a:t>(2) </a:t>
            </a:r>
            <a:r>
              <a:rPr lang="en-US" b="1" dirty="0" smtClean="0"/>
              <a:t>John Wilkes </a:t>
            </a:r>
            <a:r>
              <a:rPr lang="en-US" b="1" dirty="0"/>
              <a:t>Booth altered history with a bullet. He will forever be </a:t>
            </a:r>
            <a:r>
              <a:rPr lang="en-US" b="1" dirty="0" smtClean="0"/>
              <a:t>known as </a:t>
            </a:r>
            <a:r>
              <a:rPr lang="en-US" b="1" dirty="0"/>
              <a:t>the man who ended Abraham Lincoln’s life</a:t>
            </a:r>
            <a:r>
              <a:rPr lang="en-US" b="1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72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XML formatted questions and question series</a:t>
            </a:r>
          </a:p>
          <a:p>
            <a:r>
              <a:rPr lang="en-US" dirty="0" smtClean="0"/>
              <a:t>Answers:</a:t>
            </a:r>
          </a:p>
          <a:p>
            <a:pPr lvl="1"/>
            <a:r>
              <a:rPr lang="en-US" dirty="0" smtClean="0"/>
              <a:t>Answer ‘patterns’ with evidence documents</a:t>
            </a:r>
          </a:p>
          <a:p>
            <a:r>
              <a:rPr lang="en-US" dirty="0" smtClean="0"/>
              <a:t>Training/</a:t>
            </a:r>
            <a:r>
              <a:rPr lang="en-US" dirty="0" err="1" smtClean="0"/>
              <a:t>Devtext</a:t>
            </a:r>
            <a:r>
              <a:rPr lang="en-US" dirty="0" smtClean="0"/>
              <a:t>/</a:t>
            </a:r>
            <a:r>
              <a:rPr lang="en-US" dirty="0" err="1" smtClean="0"/>
              <a:t>Evaltest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Training: Thru 2005</a:t>
            </a:r>
          </a:p>
          <a:p>
            <a:pPr lvl="1"/>
            <a:r>
              <a:rPr lang="en-US" dirty="0" err="1" smtClean="0"/>
              <a:t>Devtest</a:t>
            </a:r>
            <a:r>
              <a:rPr lang="en-US" dirty="0" smtClean="0"/>
              <a:t>: 2006</a:t>
            </a:r>
          </a:p>
          <a:p>
            <a:pPr lvl="1"/>
            <a:r>
              <a:rPr lang="en-US" dirty="0" smtClean="0"/>
              <a:t>Held-</a:t>
            </a:r>
            <a:r>
              <a:rPr lang="en-US" smtClean="0"/>
              <a:t>out: …</a:t>
            </a:r>
            <a:endParaRPr lang="en-US" dirty="0" smtClean="0"/>
          </a:p>
          <a:p>
            <a:r>
              <a:rPr lang="en-US" dirty="0" smtClean="0"/>
              <a:t>Will be in /</a:t>
            </a:r>
            <a:r>
              <a:rPr lang="en-US" dirty="0" err="1" smtClean="0"/>
              <a:t>dropbox</a:t>
            </a:r>
            <a:r>
              <a:rPr lang="en-US" dirty="0" smtClean="0"/>
              <a:t> directory on </a:t>
            </a:r>
            <a:r>
              <a:rPr lang="en-US" dirty="0" err="1" smtClean="0"/>
              <a:t>patas</a:t>
            </a:r>
            <a:endParaRPr lang="en-US" dirty="0"/>
          </a:p>
          <a:p>
            <a:r>
              <a:rPr lang="en-US" dirty="0" smtClean="0"/>
              <a:t>Documents:</a:t>
            </a:r>
          </a:p>
          <a:p>
            <a:pPr lvl="1"/>
            <a:r>
              <a:rPr lang="en-US" dirty="0" smtClean="0"/>
              <a:t>AQUAINT news corpus data with minimal markup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960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Redundancy-based QA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65384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Systems exploit statistical regularity to find “easy” answers to factoid questions on the Web</a:t>
            </a:r>
          </a:p>
          <a:p>
            <a:pPr lvl="2"/>
            <a:r>
              <a:rPr lang="en-US" b="1" dirty="0"/>
              <a:t>—</a:t>
            </a:r>
            <a:r>
              <a:rPr lang="en-US" dirty="0"/>
              <a:t>When did Alaska become a state?</a:t>
            </a:r>
          </a:p>
          <a:p>
            <a:pPr lvl="2"/>
            <a:r>
              <a:rPr lang="en-US" b="1" dirty="0"/>
              <a:t>(1) Alaska became a state on January 3, 1959.</a:t>
            </a:r>
          </a:p>
          <a:p>
            <a:pPr lvl="2"/>
            <a:r>
              <a:rPr lang="en-US" b="1" dirty="0"/>
              <a:t>(2) Alaska was admitted to the Union on January 3, 1959</a:t>
            </a:r>
            <a:r>
              <a:rPr lang="en-US" b="1" dirty="0" smtClean="0"/>
              <a:t>.</a:t>
            </a:r>
          </a:p>
          <a:p>
            <a:pPr lvl="2"/>
            <a:endParaRPr lang="en-US" b="1" dirty="0" smtClean="0"/>
          </a:p>
          <a:p>
            <a:pPr lvl="2"/>
            <a:r>
              <a:rPr lang="en-US" b="1" dirty="0"/>
              <a:t>—</a:t>
            </a:r>
            <a:r>
              <a:rPr lang="en-US" dirty="0"/>
              <a:t>Who killed Abraham Lincoln?</a:t>
            </a:r>
          </a:p>
          <a:p>
            <a:pPr lvl="2"/>
            <a:r>
              <a:rPr lang="en-US" b="1" dirty="0"/>
              <a:t>(1) John Wilkes Booth killed Abraham Lincoln.</a:t>
            </a:r>
          </a:p>
          <a:p>
            <a:pPr lvl="2"/>
            <a:r>
              <a:rPr lang="en-US" b="1" dirty="0"/>
              <a:t>(2) </a:t>
            </a:r>
            <a:r>
              <a:rPr lang="en-US" b="1" dirty="0" smtClean="0"/>
              <a:t>John Wilkes </a:t>
            </a:r>
            <a:r>
              <a:rPr lang="en-US" b="1" dirty="0"/>
              <a:t>Booth altered history with a bullet. He will forever be </a:t>
            </a:r>
            <a:r>
              <a:rPr lang="en-US" b="1" dirty="0" smtClean="0"/>
              <a:t>known as </a:t>
            </a:r>
            <a:r>
              <a:rPr lang="en-US" b="1" dirty="0"/>
              <a:t>the man who ended Abraham Lincoln’s life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Text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949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Redundancy-based QA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65384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Systems exploit statistical regularity to find “easy” answers to factoid questions on the Web</a:t>
            </a:r>
          </a:p>
          <a:p>
            <a:pPr lvl="2"/>
            <a:r>
              <a:rPr lang="en-US" b="1" dirty="0"/>
              <a:t>—</a:t>
            </a:r>
            <a:r>
              <a:rPr lang="en-US" dirty="0"/>
              <a:t>When did Alaska become a state?</a:t>
            </a:r>
          </a:p>
          <a:p>
            <a:pPr lvl="2"/>
            <a:r>
              <a:rPr lang="en-US" b="1" dirty="0"/>
              <a:t>(1) Alaska became a state on January 3, 1959.</a:t>
            </a:r>
          </a:p>
          <a:p>
            <a:pPr lvl="2"/>
            <a:r>
              <a:rPr lang="en-US" b="1" dirty="0"/>
              <a:t>(2) Alaska was admitted to the Union on January 3, 1959</a:t>
            </a:r>
            <a:r>
              <a:rPr lang="en-US" b="1" dirty="0" smtClean="0"/>
              <a:t>.</a:t>
            </a:r>
          </a:p>
          <a:p>
            <a:pPr lvl="2"/>
            <a:endParaRPr lang="en-US" b="1" dirty="0" smtClean="0"/>
          </a:p>
          <a:p>
            <a:pPr lvl="2"/>
            <a:r>
              <a:rPr lang="en-US" b="1" dirty="0"/>
              <a:t>—</a:t>
            </a:r>
            <a:r>
              <a:rPr lang="en-US" dirty="0"/>
              <a:t>Who killed Abraham Lincoln?</a:t>
            </a:r>
          </a:p>
          <a:p>
            <a:pPr lvl="2"/>
            <a:r>
              <a:rPr lang="en-US" b="1" dirty="0"/>
              <a:t>(1) John Wilkes Booth killed Abraham Lincoln.</a:t>
            </a:r>
          </a:p>
          <a:p>
            <a:pPr lvl="2"/>
            <a:r>
              <a:rPr lang="en-US" b="1" dirty="0"/>
              <a:t>(2) </a:t>
            </a:r>
            <a:r>
              <a:rPr lang="en-US" b="1" dirty="0" smtClean="0"/>
              <a:t>John Wilkes </a:t>
            </a:r>
            <a:r>
              <a:rPr lang="en-US" b="1" dirty="0"/>
              <a:t>Booth altered history with a bullet. He will forever be </a:t>
            </a:r>
            <a:r>
              <a:rPr lang="en-US" b="1" dirty="0" smtClean="0"/>
              <a:t>known as </a:t>
            </a:r>
            <a:r>
              <a:rPr lang="en-US" b="1" dirty="0"/>
              <a:t>the man who ended Abraham Lincoln’s life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Text collection may only have (2), but web?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67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1050</TotalTime>
  <Words>2814</Words>
  <Application>Microsoft Macintosh PowerPoint</Application>
  <PresentationFormat>On-screen Show (4:3)</PresentationFormat>
  <Paragraphs>484</Paragraphs>
  <Slides>70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Breeze</vt:lpstr>
      <vt:lpstr>Shallow &amp; Deep  QA Systems</vt:lpstr>
      <vt:lpstr>Announcement</vt:lpstr>
      <vt:lpstr>Roadmap</vt:lpstr>
      <vt:lpstr>Redundancy-based QA</vt:lpstr>
      <vt:lpstr>Redundancy-based QA </vt:lpstr>
      <vt:lpstr>Redundancy-based QA </vt:lpstr>
      <vt:lpstr>Redundancy-based QA </vt:lpstr>
      <vt:lpstr>Redundancy-based QA </vt:lpstr>
      <vt:lpstr>Redundancy-based QA </vt:lpstr>
      <vt:lpstr>Redundancy-based QA </vt:lpstr>
      <vt:lpstr>Redundancy &amp; Answers</vt:lpstr>
      <vt:lpstr>Redundancy &amp; Answers</vt:lpstr>
      <vt:lpstr>Redundancy &amp; Answers</vt:lpstr>
      <vt:lpstr>Redundancy &amp; Answers</vt:lpstr>
      <vt:lpstr>Redundancy Approaches</vt:lpstr>
      <vt:lpstr>Redundancy Approaches</vt:lpstr>
      <vt:lpstr>Redundancy Approaches</vt:lpstr>
      <vt:lpstr>Redundancy Approaches</vt:lpstr>
      <vt:lpstr>Intuition</vt:lpstr>
      <vt:lpstr>Intuition</vt:lpstr>
      <vt:lpstr>Intuition</vt:lpstr>
      <vt:lpstr>Query Reformulation</vt:lpstr>
      <vt:lpstr>Query Reformulation</vt:lpstr>
      <vt:lpstr>Query Reformulation</vt:lpstr>
      <vt:lpstr>Query Form Generation</vt:lpstr>
      <vt:lpstr>Query Form Generation</vt:lpstr>
      <vt:lpstr>Query Form Generation</vt:lpstr>
      <vt:lpstr>Query Form Generation</vt:lpstr>
      <vt:lpstr>Query Form Generation</vt:lpstr>
      <vt:lpstr>Query Form Generation</vt:lpstr>
      <vt:lpstr>Query Form Generation</vt:lpstr>
      <vt:lpstr>Query Reformulation</vt:lpstr>
      <vt:lpstr>Redundancy-based  Answer Extraction</vt:lpstr>
      <vt:lpstr>Redundancy-based  Answer Extraction</vt:lpstr>
      <vt:lpstr>N-gram  Generation &amp; Voting</vt:lpstr>
      <vt:lpstr>N-gram  Generation &amp; Voting</vt:lpstr>
      <vt:lpstr>N-gram  Generation &amp; Voting</vt:lpstr>
      <vt:lpstr>N-gram Filtering</vt:lpstr>
      <vt:lpstr>N-gram Filtering</vt:lpstr>
      <vt:lpstr>N-gram Filtering</vt:lpstr>
      <vt:lpstr>N-gram Filtering</vt:lpstr>
      <vt:lpstr>N-gram Filtering</vt:lpstr>
      <vt:lpstr>N-gram Filtering</vt:lpstr>
      <vt:lpstr>N-gram Filtering</vt:lpstr>
      <vt:lpstr>N-gram Filtering</vt:lpstr>
      <vt:lpstr>N-gram Filtering</vt:lpstr>
      <vt:lpstr>N-gram Filtering </vt:lpstr>
      <vt:lpstr>N-gram Filtering </vt:lpstr>
      <vt:lpstr>N-gram Filtering </vt:lpstr>
      <vt:lpstr>N-gram Filtering </vt:lpstr>
      <vt:lpstr>N-gram Combining</vt:lpstr>
      <vt:lpstr>N-gram Combining</vt:lpstr>
      <vt:lpstr>N-gram Combining</vt:lpstr>
      <vt:lpstr>N-gram Combining</vt:lpstr>
      <vt:lpstr>N-gram Combining</vt:lpstr>
      <vt:lpstr>N-gram Combining</vt:lpstr>
      <vt:lpstr>N-gram Scoring</vt:lpstr>
      <vt:lpstr>N-gram Scoring</vt:lpstr>
      <vt:lpstr>N-gram Scoring</vt:lpstr>
      <vt:lpstr>N-gram Scoring</vt:lpstr>
      <vt:lpstr>N-gram Scoring</vt:lpstr>
      <vt:lpstr>N-gram Reranking</vt:lpstr>
      <vt:lpstr>N-gram Reranking</vt:lpstr>
      <vt:lpstr>N-gram Reranking</vt:lpstr>
      <vt:lpstr>Summary</vt:lpstr>
      <vt:lpstr>Summary</vt:lpstr>
      <vt:lpstr>Summary</vt:lpstr>
      <vt:lpstr>Summary</vt:lpstr>
      <vt:lpstr>Deliverable #2: Due 4/19</vt:lpstr>
      <vt:lpstr>Data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14</cp:revision>
  <dcterms:created xsi:type="dcterms:W3CDTF">2013-04-08T01:50:06Z</dcterms:created>
  <dcterms:modified xsi:type="dcterms:W3CDTF">2013-04-09T23:56:24Z</dcterms:modified>
</cp:coreProperties>
</file>