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p:scale>
          <a:sx n="66" d="100"/>
          <a:sy n="66" d="100"/>
        </p:scale>
        <p:origin x="-1568" y="-9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CDF8E9-CE77-4CB8-8C21-D1BCD34240DA}"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736778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DF8E9-CE77-4CB8-8C21-D1BCD34240DA}"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1113231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DF8E9-CE77-4CB8-8C21-D1BCD34240DA}"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226230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DF8E9-CE77-4CB8-8C21-D1BCD34240DA}"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158267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DF8E9-CE77-4CB8-8C21-D1BCD34240DA}"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20035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CDF8E9-CE77-4CB8-8C21-D1BCD34240DA}"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50009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CDF8E9-CE77-4CB8-8C21-D1BCD34240DA}" type="datetimeFigureOut">
              <a:rPr lang="en-US" smtClean="0"/>
              <a:t>5/21/15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77054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CDF8E9-CE77-4CB8-8C21-D1BCD34240DA}" type="datetimeFigureOut">
              <a:rPr lang="en-US" smtClean="0"/>
              <a:t>5/21/15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86260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DF8E9-CE77-4CB8-8C21-D1BCD34240DA}" type="datetimeFigureOut">
              <a:rPr lang="en-US" smtClean="0"/>
              <a:t>5/21/15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159197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DF8E9-CE77-4CB8-8C21-D1BCD34240DA}"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480521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DF8E9-CE77-4CB8-8C21-D1BCD34240DA}"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52277-B9D5-4634-872F-F90437A1AC41}" type="slidenum">
              <a:rPr lang="en-US" smtClean="0"/>
              <a:t>‹#›</a:t>
            </a:fld>
            <a:endParaRPr lang="en-US"/>
          </a:p>
        </p:txBody>
      </p:sp>
    </p:spTree>
    <p:extLst>
      <p:ext uri="{BB962C8B-B14F-4D97-AF65-F5344CB8AC3E}">
        <p14:creationId xmlns:p14="http://schemas.microsoft.com/office/powerpoint/2010/main" val="22800160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DF8E9-CE77-4CB8-8C21-D1BCD34240DA}" type="datetimeFigureOut">
              <a:rPr lang="en-US" smtClean="0"/>
              <a:t>5/21/15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52277-B9D5-4634-872F-F90437A1AC41}" type="slidenum">
              <a:rPr lang="en-US" smtClean="0"/>
              <a:t>‹#›</a:t>
            </a:fld>
            <a:endParaRPr lang="en-US"/>
          </a:p>
        </p:txBody>
      </p:sp>
    </p:spTree>
    <p:extLst>
      <p:ext uri="{BB962C8B-B14F-4D97-AF65-F5344CB8AC3E}">
        <p14:creationId xmlns:p14="http://schemas.microsoft.com/office/powerpoint/2010/main" val="2522242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 Orientation + Information Ordering</a:t>
            </a:r>
            <a:endParaRPr lang="en-US" dirty="0"/>
          </a:p>
        </p:txBody>
      </p:sp>
      <p:sp>
        <p:nvSpPr>
          <p:cNvPr id="3" name="Subtitle 2"/>
          <p:cNvSpPr>
            <a:spLocks noGrp="1"/>
          </p:cNvSpPr>
          <p:nvPr>
            <p:ph type="subTitle" idx="1"/>
          </p:nvPr>
        </p:nvSpPr>
        <p:spPr/>
        <p:txBody>
          <a:bodyPr/>
          <a:lstStyle/>
          <a:p>
            <a:r>
              <a:rPr lang="en-US" dirty="0" smtClean="0"/>
              <a:t>Syed Sameer Arshad</a:t>
            </a:r>
          </a:p>
          <a:p>
            <a:r>
              <a:rPr lang="en-US" dirty="0" smtClean="0"/>
              <a:t>Tristan Chong</a:t>
            </a:r>
            <a:endParaRPr lang="en-US" dirty="0"/>
          </a:p>
        </p:txBody>
      </p:sp>
    </p:spTree>
    <p:extLst>
      <p:ext uri="{BB962C8B-B14F-4D97-AF65-F5344CB8AC3E}">
        <p14:creationId xmlns:p14="http://schemas.microsoft.com/office/powerpoint/2010/main" val="3279574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a:t>ROUGE-1 ROUGE-2 ROUGE-3 ROUGE-4</a:t>
            </a:r>
          </a:p>
          <a:p>
            <a:r>
              <a:rPr lang="en-US" dirty="0"/>
              <a:t>Recall 0.20354 0.0417 0.01285 0.0032</a:t>
            </a:r>
          </a:p>
          <a:p>
            <a:r>
              <a:rPr lang="en-US" dirty="0"/>
              <a:t>Precision 0.22967 0.04686 0.01436 0.00354</a:t>
            </a:r>
          </a:p>
          <a:p>
            <a:r>
              <a:rPr lang="en-US" dirty="0"/>
              <a:t>F-Score 0.21533 0.04404 0.01354 0.00335</a:t>
            </a:r>
          </a:p>
        </p:txBody>
      </p:sp>
    </p:spTree>
    <p:extLst>
      <p:ext uri="{BB962C8B-B14F-4D97-AF65-F5344CB8AC3E}">
        <p14:creationId xmlns:p14="http://schemas.microsoft.com/office/powerpoint/2010/main" val="370930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did for Topic Orientation</a:t>
            </a:r>
            <a:endParaRPr lang="en-US" dirty="0"/>
          </a:p>
        </p:txBody>
      </p:sp>
      <p:sp>
        <p:nvSpPr>
          <p:cNvPr id="3" name="Content Placeholder 2"/>
          <p:cNvSpPr>
            <a:spLocks noGrp="1"/>
          </p:cNvSpPr>
          <p:nvPr>
            <p:ph idx="1"/>
          </p:nvPr>
        </p:nvSpPr>
        <p:spPr/>
        <p:txBody>
          <a:bodyPr>
            <a:normAutofit fontScale="92500"/>
          </a:bodyPr>
          <a:lstStyle/>
          <a:p>
            <a:r>
              <a:rPr lang="en-US" dirty="0" smtClean="0"/>
              <a:t>We wanted to acquire the concept of a “document theme”.</a:t>
            </a:r>
          </a:p>
          <a:p>
            <a:r>
              <a:rPr lang="en-US" dirty="0" smtClean="0"/>
              <a:t>We decided to exploit the fact that all the documents were news articles.</a:t>
            </a:r>
          </a:p>
          <a:p>
            <a:r>
              <a:rPr lang="en-US" dirty="0" smtClean="0"/>
              <a:t>In news articles, what we care most about is:</a:t>
            </a:r>
          </a:p>
          <a:p>
            <a:pPr lvl="1"/>
            <a:r>
              <a:rPr lang="en-US" dirty="0" smtClean="0"/>
              <a:t>What was the event that happened?</a:t>
            </a:r>
          </a:p>
          <a:p>
            <a:pPr lvl="1"/>
            <a:r>
              <a:rPr lang="en-US" dirty="0" smtClean="0"/>
              <a:t>Where did the event happen?</a:t>
            </a:r>
          </a:p>
          <a:p>
            <a:pPr lvl="1"/>
            <a:r>
              <a:rPr lang="en-US" dirty="0" smtClean="0"/>
              <a:t>Who was involved with this event?</a:t>
            </a:r>
          </a:p>
          <a:p>
            <a:r>
              <a:rPr lang="en-US" dirty="0" smtClean="0"/>
              <a:t>In first-order-logic formal semantics, an event can be defined by the existence of a “verb”.</a:t>
            </a:r>
          </a:p>
          <a:p>
            <a:r>
              <a:rPr lang="en-US" dirty="0" smtClean="0"/>
              <a:t>The place where an event happened would be a Named Entity.</a:t>
            </a:r>
          </a:p>
          <a:p>
            <a:r>
              <a:rPr lang="en-US" dirty="0" smtClean="0"/>
              <a:t>The people involved with an event would also be Named Entities.</a:t>
            </a:r>
            <a:endParaRPr lang="en-US" dirty="0"/>
          </a:p>
        </p:txBody>
      </p:sp>
    </p:spTree>
    <p:extLst>
      <p:ext uri="{BB962C8B-B14F-4D97-AF65-F5344CB8AC3E}">
        <p14:creationId xmlns:p14="http://schemas.microsoft.com/office/powerpoint/2010/main" val="344700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Verbs and Named Entities</a:t>
            </a:r>
            <a:endParaRPr lang="en-US" dirty="0"/>
          </a:p>
        </p:txBody>
      </p:sp>
      <p:sp>
        <p:nvSpPr>
          <p:cNvPr id="3" name="Content Placeholder 2"/>
          <p:cNvSpPr>
            <a:spLocks noGrp="1"/>
          </p:cNvSpPr>
          <p:nvPr>
            <p:ph idx="1"/>
          </p:nvPr>
        </p:nvSpPr>
        <p:spPr>
          <a:xfrm>
            <a:off x="838200" y="1825624"/>
            <a:ext cx="10515600" cy="4755479"/>
          </a:xfrm>
        </p:spPr>
        <p:txBody>
          <a:bodyPr>
            <a:normAutofit/>
          </a:bodyPr>
          <a:lstStyle/>
          <a:p>
            <a:r>
              <a:rPr lang="en-US" dirty="0" smtClean="0"/>
              <a:t>Therefore, to spot the themes in the document, we could possibly do the following:</a:t>
            </a:r>
          </a:p>
          <a:p>
            <a:pPr lvl="1"/>
            <a:r>
              <a:rPr lang="en-US" dirty="0" smtClean="0"/>
              <a:t>Find the most commonly used verb stems</a:t>
            </a:r>
          </a:p>
          <a:p>
            <a:pPr lvl="1"/>
            <a:r>
              <a:rPr lang="en-US" dirty="0" smtClean="0"/>
              <a:t>Find the most commonly mentioned Named Entities</a:t>
            </a:r>
          </a:p>
          <a:p>
            <a:r>
              <a:rPr lang="en-US" dirty="0" smtClean="0"/>
              <a:t>These pieces of information would be the main themes of the document set we are summarizing.</a:t>
            </a:r>
          </a:p>
        </p:txBody>
      </p:sp>
    </p:spTree>
    <p:extLst>
      <p:ext uri="{BB962C8B-B14F-4D97-AF65-F5344CB8AC3E}">
        <p14:creationId xmlns:p14="http://schemas.microsoft.com/office/powerpoint/2010/main" val="3485121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Example</a:t>
            </a:r>
            <a:endParaRPr lang="en-US" dirty="0"/>
          </a:p>
        </p:txBody>
      </p:sp>
      <p:sp>
        <p:nvSpPr>
          <p:cNvPr id="3" name="Content Placeholder 2"/>
          <p:cNvSpPr>
            <a:spLocks noGrp="1"/>
          </p:cNvSpPr>
          <p:nvPr>
            <p:ph idx="1"/>
          </p:nvPr>
        </p:nvSpPr>
        <p:spPr/>
        <p:txBody>
          <a:bodyPr/>
          <a:lstStyle/>
          <a:p>
            <a:r>
              <a:rPr lang="en-US" dirty="0" smtClean="0"/>
              <a:t>For example, a document set containing information on Ian Thorpe competing at the Beijing Olympics and winning gold would have the following themes:</a:t>
            </a:r>
          </a:p>
          <a:p>
            <a:pPr lvl="1"/>
            <a:r>
              <a:rPr lang="en-US" dirty="0" smtClean="0"/>
              <a:t>Verb Stems: compete, win</a:t>
            </a:r>
          </a:p>
          <a:p>
            <a:pPr lvl="1"/>
            <a:r>
              <a:rPr lang="en-US" dirty="0" smtClean="0"/>
              <a:t>Named Entities: Ian, Thorpe, Beijing, Olympics, gold</a:t>
            </a:r>
          </a:p>
          <a:p>
            <a:r>
              <a:rPr lang="en-US" dirty="0" smtClean="0"/>
              <a:t>Any sentences that have these Named Entities or have verbs that would stem to “compete” or “win” should be given priority over others for being chosen for summarization content, because they are more in-line with the theme of the document-set </a:t>
            </a:r>
          </a:p>
          <a:p>
            <a:endParaRPr lang="en-US" dirty="0"/>
          </a:p>
        </p:txBody>
      </p:sp>
    </p:spTree>
    <p:extLst>
      <p:ext uri="{BB962C8B-B14F-4D97-AF65-F5344CB8AC3E}">
        <p14:creationId xmlns:p14="http://schemas.microsoft.com/office/powerpoint/2010/main" val="95017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a:xfrm>
            <a:off x="838200" y="1442434"/>
            <a:ext cx="10515600" cy="4971245"/>
          </a:xfrm>
        </p:spPr>
        <p:txBody>
          <a:bodyPr>
            <a:normAutofit fontScale="92500" lnSpcReduction="20000"/>
          </a:bodyPr>
          <a:lstStyle/>
          <a:p>
            <a:r>
              <a:rPr lang="en-US" dirty="0" smtClean="0"/>
              <a:t>For every document set</a:t>
            </a:r>
          </a:p>
          <a:p>
            <a:pPr lvl="1"/>
            <a:r>
              <a:rPr lang="en-US" dirty="0" smtClean="0"/>
              <a:t>Use NLTK’s POS Tagger to tag all sentences</a:t>
            </a:r>
          </a:p>
          <a:p>
            <a:pPr lvl="1"/>
            <a:r>
              <a:rPr lang="en-US" dirty="0" smtClean="0"/>
              <a:t>Extract all verb-related POS tags.</a:t>
            </a:r>
          </a:p>
          <a:p>
            <a:pPr lvl="2"/>
            <a:r>
              <a:rPr lang="en-US" dirty="0" smtClean="0"/>
              <a:t>Stem them with the Porter Stemmer.</a:t>
            </a:r>
          </a:p>
          <a:p>
            <a:pPr lvl="2"/>
            <a:r>
              <a:rPr lang="en-US" dirty="0" smtClean="0"/>
              <a:t>Store the set of stems that were found along with the counts of those stems.</a:t>
            </a:r>
          </a:p>
          <a:p>
            <a:pPr lvl="3"/>
            <a:r>
              <a:rPr lang="en-US" dirty="0" smtClean="0"/>
              <a:t>Normalize these counts with min-max normalization between 0 and 1.</a:t>
            </a:r>
          </a:p>
          <a:p>
            <a:pPr lvl="3"/>
            <a:r>
              <a:rPr lang="en-US" dirty="0" smtClean="0"/>
              <a:t>Call this the “</a:t>
            </a:r>
            <a:r>
              <a:rPr lang="en-US" dirty="0" err="1" smtClean="0"/>
              <a:t>verb_counts</a:t>
            </a:r>
            <a:r>
              <a:rPr lang="en-US" dirty="0" smtClean="0"/>
              <a:t>” dictionary.</a:t>
            </a:r>
          </a:p>
          <a:p>
            <a:pPr lvl="2"/>
            <a:r>
              <a:rPr lang="en-US" dirty="0" smtClean="0"/>
              <a:t>Also store the average word index of each of these stems.</a:t>
            </a:r>
          </a:p>
          <a:p>
            <a:pPr lvl="3"/>
            <a:r>
              <a:rPr lang="en-US" dirty="0" smtClean="0"/>
              <a:t>Where word index is defined as the percentage of a document that has been traversed on average whenever this stem shows up in a document.</a:t>
            </a:r>
          </a:p>
          <a:p>
            <a:pPr lvl="3"/>
            <a:r>
              <a:rPr lang="en-US" dirty="0" smtClean="0"/>
              <a:t>Call this the “</a:t>
            </a:r>
            <a:r>
              <a:rPr lang="en-US" dirty="0" err="1" smtClean="0"/>
              <a:t>verb_average_indices</a:t>
            </a:r>
            <a:r>
              <a:rPr lang="en-US" dirty="0" smtClean="0"/>
              <a:t>” dictionary.</a:t>
            </a:r>
          </a:p>
          <a:p>
            <a:pPr lvl="3"/>
            <a:r>
              <a:rPr lang="en-US" dirty="0" smtClean="0"/>
              <a:t>Normalize these indices with min-max normalization between 0 and 1.</a:t>
            </a:r>
          </a:p>
          <a:p>
            <a:pPr lvl="3"/>
            <a:r>
              <a:rPr lang="en-US" dirty="0" smtClean="0"/>
              <a:t>This is used for information ordering later.</a:t>
            </a:r>
          </a:p>
          <a:p>
            <a:pPr lvl="1"/>
            <a:r>
              <a:rPr lang="en-US" dirty="0" smtClean="0"/>
              <a:t>Use NLTK’s Named Entity Recognizer to tag all named-entities.</a:t>
            </a:r>
          </a:p>
          <a:p>
            <a:pPr lvl="1"/>
            <a:r>
              <a:rPr lang="en-US" dirty="0" smtClean="0"/>
              <a:t>Store the set of Named Entities that </a:t>
            </a:r>
            <a:r>
              <a:rPr lang="en-US" dirty="0" err="1" smtClean="0"/>
              <a:t>wer</a:t>
            </a:r>
            <a:r>
              <a:rPr lang="en-US" dirty="0" smtClean="0"/>
              <a:t> found along with their counts.</a:t>
            </a:r>
          </a:p>
          <a:p>
            <a:pPr lvl="2"/>
            <a:r>
              <a:rPr lang="en-US" dirty="0" smtClean="0"/>
              <a:t>Call this the “</a:t>
            </a:r>
            <a:r>
              <a:rPr lang="en-US" dirty="0" err="1" smtClean="0"/>
              <a:t>named_entitiy_counts</a:t>
            </a:r>
            <a:r>
              <a:rPr lang="en-US" dirty="0" smtClean="0"/>
              <a:t>” dictionary.</a:t>
            </a:r>
          </a:p>
          <a:p>
            <a:pPr lvl="2"/>
            <a:r>
              <a:rPr lang="en-US" dirty="0" smtClean="0"/>
              <a:t>Normalize these counts with min-max normalization between 0 and 1.</a:t>
            </a:r>
          </a:p>
          <a:p>
            <a:pPr marL="914400" lvl="2" indent="0">
              <a:buNone/>
            </a:pPr>
            <a:endParaRPr lang="en-US" dirty="0" smtClean="0"/>
          </a:p>
        </p:txBody>
      </p:sp>
    </p:spTree>
    <p:extLst>
      <p:ext uri="{BB962C8B-B14F-4D97-AF65-F5344CB8AC3E}">
        <p14:creationId xmlns:p14="http://schemas.microsoft.com/office/powerpoint/2010/main" val="93497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MEAD relevance score for sentences</a:t>
            </a:r>
            <a:endParaRPr lang="en-US" dirty="0"/>
          </a:p>
        </p:txBody>
      </p:sp>
      <p:sp>
        <p:nvSpPr>
          <p:cNvPr id="3" name="Content Placeholder 2"/>
          <p:cNvSpPr>
            <a:spLocks noGrp="1"/>
          </p:cNvSpPr>
          <p:nvPr>
            <p:ph idx="1"/>
          </p:nvPr>
        </p:nvSpPr>
        <p:spPr/>
        <p:txBody>
          <a:bodyPr>
            <a:normAutofit lnSpcReduction="10000"/>
          </a:bodyPr>
          <a:lstStyle/>
          <a:p>
            <a:r>
              <a:rPr lang="en-US" dirty="0" smtClean="0"/>
              <a:t>Normally, the mead score is a weighted sum of the centroid-score, first-sentence-relevance score and position-score of a sentence.</a:t>
            </a:r>
          </a:p>
          <a:p>
            <a:r>
              <a:rPr lang="en-US" dirty="0" smtClean="0"/>
              <a:t>We will now add a fourth number to this weighted sum, which is the topic-orientation score.</a:t>
            </a:r>
          </a:p>
          <a:p>
            <a:r>
              <a:rPr lang="en-US" dirty="0" smtClean="0"/>
              <a:t>For each sentence:</a:t>
            </a:r>
          </a:p>
          <a:p>
            <a:pPr lvl="1"/>
            <a:r>
              <a:rPr lang="en-US" dirty="0" smtClean="0"/>
              <a:t>The topic orientation score is the sum of the count values of all verb stems that have a match in the </a:t>
            </a:r>
            <a:r>
              <a:rPr lang="en-US" dirty="0" err="1" smtClean="0"/>
              <a:t>verb_counts</a:t>
            </a:r>
            <a:r>
              <a:rPr lang="en-US" dirty="0" smtClean="0"/>
              <a:t> dictionary plus the sum of all the count values of all named-entities that have a match in the </a:t>
            </a:r>
            <a:r>
              <a:rPr lang="en-US" dirty="0" err="1" smtClean="0"/>
              <a:t>named_entities_counts</a:t>
            </a:r>
            <a:r>
              <a:rPr lang="en-US" dirty="0" smtClean="0"/>
              <a:t> dictionary.</a:t>
            </a:r>
          </a:p>
          <a:p>
            <a:r>
              <a:rPr lang="en-US" dirty="0" smtClean="0"/>
              <a:t>The final score of a sentence involves using a weight of 1.8 to be multiplied with the topic-orientation score of a sentence.</a:t>
            </a:r>
            <a:endParaRPr lang="en-US" dirty="0"/>
          </a:p>
        </p:txBody>
      </p:sp>
    </p:spTree>
    <p:extLst>
      <p:ext uri="{BB962C8B-B14F-4D97-AF65-F5344CB8AC3E}">
        <p14:creationId xmlns:p14="http://schemas.microsoft.com/office/powerpoint/2010/main" val="213297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1.8?</a:t>
            </a:r>
            <a:endParaRPr lang="en-US" dirty="0"/>
          </a:p>
        </p:txBody>
      </p:sp>
      <p:sp>
        <p:nvSpPr>
          <p:cNvPr id="3" name="Content Placeholder 2"/>
          <p:cNvSpPr>
            <a:spLocks noGrp="1"/>
          </p:cNvSpPr>
          <p:nvPr>
            <p:ph idx="1"/>
          </p:nvPr>
        </p:nvSpPr>
        <p:spPr>
          <a:xfrm>
            <a:off x="838200" y="1825624"/>
            <a:ext cx="3398949" cy="3480471"/>
          </a:xfrm>
        </p:spPr>
        <p:txBody>
          <a:bodyPr>
            <a:normAutofit fontScale="92500" lnSpcReduction="10000"/>
          </a:bodyPr>
          <a:lstStyle/>
          <a:p>
            <a:r>
              <a:rPr lang="en-US" dirty="0" smtClean="0"/>
              <a:t>We ran an optimization study on it.</a:t>
            </a:r>
          </a:p>
          <a:p>
            <a:r>
              <a:rPr lang="en-US" dirty="0" smtClean="0"/>
              <a:t>The best combination of the ROUGE-1 recall, precision and f-score was when the weight of the topic-orientation score was 1.8</a:t>
            </a:r>
            <a:endParaRPr lang="en-US" dirty="0"/>
          </a:p>
        </p:txBody>
      </p:sp>
      <p:pic>
        <p:nvPicPr>
          <p:cNvPr id="4" name="Picture 3"/>
          <p:cNvPicPr>
            <a:picLocks noChangeAspect="1"/>
          </p:cNvPicPr>
          <p:nvPr/>
        </p:nvPicPr>
        <p:blipFill>
          <a:blip r:embed="rId2"/>
          <a:stretch>
            <a:fillRect/>
          </a:stretch>
        </p:blipFill>
        <p:spPr>
          <a:xfrm>
            <a:off x="4508544" y="865567"/>
            <a:ext cx="7296150" cy="5410200"/>
          </a:xfrm>
          <a:prstGeom prst="rect">
            <a:avLst/>
          </a:prstGeom>
        </p:spPr>
      </p:pic>
    </p:spTree>
    <p:extLst>
      <p:ext uri="{BB962C8B-B14F-4D97-AF65-F5344CB8AC3E}">
        <p14:creationId xmlns:p14="http://schemas.microsoft.com/office/powerpoint/2010/main" val="251034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Ordering Approach</a:t>
            </a:r>
            <a:endParaRPr lang="en-US" dirty="0"/>
          </a:p>
        </p:txBody>
      </p:sp>
      <p:sp>
        <p:nvSpPr>
          <p:cNvPr id="3" name="Content Placeholder 2"/>
          <p:cNvSpPr>
            <a:spLocks noGrp="1"/>
          </p:cNvSpPr>
          <p:nvPr>
            <p:ph idx="1"/>
          </p:nvPr>
        </p:nvSpPr>
        <p:spPr/>
        <p:txBody>
          <a:bodyPr>
            <a:normAutofit/>
          </a:bodyPr>
          <a:lstStyle/>
          <a:p>
            <a:r>
              <a:rPr lang="en-US" dirty="0" smtClean="0"/>
              <a:t>Our approach is to find factors that could be useful in information ordering.</a:t>
            </a:r>
          </a:p>
          <a:p>
            <a:r>
              <a:rPr lang="en-US" dirty="0" smtClean="0"/>
              <a:t>And then make a numerical representation of those factors.</a:t>
            </a:r>
          </a:p>
          <a:p>
            <a:r>
              <a:rPr lang="en-US" dirty="0" smtClean="0"/>
              <a:t>And find an information-ordering score that is a weighted sum of these numbers.</a:t>
            </a:r>
          </a:p>
          <a:p>
            <a:r>
              <a:rPr lang="en-US" dirty="0" smtClean="0"/>
              <a:t>We found two factors that can be calculated for each sentence:</a:t>
            </a:r>
          </a:p>
          <a:p>
            <a:pPr lvl="1"/>
            <a:r>
              <a:rPr lang="en-US" dirty="0" smtClean="0"/>
              <a:t>MEAD Position </a:t>
            </a:r>
            <a:r>
              <a:rPr lang="en-US" dirty="0"/>
              <a:t>S</a:t>
            </a:r>
            <a:r>
              <a:rPr lang="en-US" dirty="0" smtClean="0"/>
              <a:t>core.</a:t>
            </a:r>
          </a:p>
          <a:p>
            <a:pPr lvl="2"/>
            <a:r>
              <a:rPr lang="en-US" dirty="0" smtClean="0"/>
              <a:t>We calculated this as a main-quest for the content-selection work.</a:t>
            </a:r>
          </a:p>
          <a:p>
            <a:pPr lvl="1"/>
            <a:r>
              <a:rPr lang="en-US" dirty="0" smtClean="0"/>
              <a:t>Average of Verb-Stem Average Indices</a:t>
            </a:r>
          </a:p>
          <a:p>
            <a:pPr lvl="2"/>
            <a:r>
              <a:rPr lang="en-US" dirty="0" smtClean="0"/>
              <a:t>We calculated this as a side-quest for the topic orientation work.</a:t>
            </a:r>
          </a:p>
          <a:p>
            <a:pPr lvl="1"/>
            <a:endParaRPr lang="en-US" dirty="0"/>
          </a:p>
        </p:txBody>
      </p:sp>
    </p:spTree>
    <p:extLst>
      <p:ext uri="{BB962C8B-B14F-4D97-AF65-F5344CB8AC3E}">
        <p14:creationId xmlns:p14="http://schemas.microsoft.com/office/powerpoint/2010/main" val="253647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Score and the </a:t>
            </a:r>
            <a:r>
              <a:rPr lang="en-US" dirty="0" smtClean="0"/>
              <a:t>Verb Index Score</a:t>
            </a:r>
            <a:endParaRPr lang="en-US" dirty="0"/>
          </a:p>
        </p:txBody>
      </p:sp>
      <p:sp>
        <p:nvSpPr>
          <p:cNvPr id="3" name="Content Placeholder 2"/>
          <p:cNvSpPr>
            <a:spLocks noGrp="1"/>
          </p:cNvSpPr>
          <p:nvPr>
            <p:ph idx="1"/>
          </p:nvPr>
        </p:nvSpPr>
        <p:spPr>
          <a:xfrm>
            <a:off x="838200" y="1825625"/>
            <a:ext cx="10515600" cy="4890452"/>
          </a:xfrm>
        </p:spPr>
        <p:txBody>
          <a:bodyPr>
            <a:normAutofit fontScale="77500" lnSpcReduction="20000"/>
          </a:bodyPr>
          <a:lstStyle/>
          <a:p>
            <a:pPr marL="228600" lvl="1">
              <a:spcBef>
                <a:spcPts val="1000"/>
              </a:spcBef>
            </a:pPr>
            <a:r>
              <a:rPr lang="en-US" dirty="0" smtClean="0"/>
              <a:t>We already have the position-Score from the MEAD calculations for each sentence. </a:t>
            </a:r>
          </a:p>
          <a:p>
            <a:pPr marL="685800" lvl="2">
              <a:spcBef>
                <a:spcPts val="1000"/>
              </a:spcBef>
            </a:pPr>
            <a:r>
              <a:rPr lang="en-US" dirty="0" smtClean="0"/>
              <a:t>These are normalized percentage-style numerical representations of how much of a sentence’s parent document has been traversed in order to get to that sentence.</a:t>
            </a:r>
          </a:p>
          <a:p>
            <a:pPr marL="228600" lvl="1">
              <a:spcBef>
                <a:spcPts val="1000"/>
              </a:spcBef>
            </a:pPr>
            <a:r>
              <a:rPr lang="en-US" dirty="0" smtClean="0"/>
              <a:t>We already have the average verb-stem index from the topic-orientation calculations for each sentence.</a:t>
            </a:r>
          </a:p>
          <a:p>
            <a:pPr marL="685800" lvl="2">
              <a:spcBef>
                <a:spcPts val="1000"/>
              </a:spcBef>
            </a:pPr>
            <a:r>
              <a:rPr lang="en-US" dirty="0" smtClean="0"/>
              <a:t>The Verb-Stem Index is a normalized percentage-style numerical </a:t>
            </a:r>
            <a:r>
              <a:rPr lang="en-US" dirty="0" smtClean="0"/>
              <a:t>representation </a:t>
            </a:r>
            <a:r>
              <a:rPr lang="en-US" dirty="0" smtClean="0"/>
              <a:t>of how much of a sentence’s parent document has been </a:t>
            </a:r>
            <a:r>
              <a:rPr lang="en-US" dirty="0" smtClean="0"/>
              <a:t>traversed when a particular verb-stem shows up.</a:t>
            </a:r>
          </a:p>
          <a:p>
            <a:pPr marL="685800" lvl="2">
              <a:spcBef>
                <a:spcPts val="1000"/>
              </a:spcBef>
            </a:pPr>
            <a:r>
              <a:rPr lang="en-US" dirty="0" smtClean="0"/>
              <a:t>We average this across all instances of the verb-stem.</a:t>
            </a:r>
          </a:p>
          <a:p>
            <a:pPr marL="685800" lvl="2">
              <a:spcBef>
                <a:spcPts val="1000"/>
              </a:spcBef>
            </a:pPr>
            <a:r>
              <a:rPr lang="en-US" dirty="0" smtClean="0"/>
              <a:t>And then average that across all documents.</a:t>
            </a:r>
          </a:p>
          <a:p>
            <a:pPr marL="685800" lvl="2">
              <a:spcBef>
                <a:spcPts val="1000"/>
              </a:spcBef>
            </a:pPr>
            <a:r>
              <a:rPr lang="en-US" dirty="0" smtClean="0"/>
              <a:t>And that’s our Verb Index Score.</a:t>
            </a:r>
            <a:endParaRPr lang="en-US" dirty="0" smtClean="0"/>
          </a:p>
          <a:p>
            <a:r>
              <a:rPr lang="en-US" dirty="0" smtClean="0"/>
              <a:t>The Information Ordering score just becomes a weighted sum of these two scores.</a:t>
            </a:r>
          </a:p>
          <a:p>
            <a:pPr lvl="1"/>
            <a:r>
              <a:rPr lang="en-US" dirty="0" smtClean="0"/>
              <a:t>The weights that worked best were 0.8 for the position score and 0.2 for the verb index score.</a:t>
            </a:r>
          </a:p>
          <a:p>
            <a:pPr lvl="1"/>
            <a:r>
              <a:rPr lang="en-US" dirty="0" smtClean="0"/>
              <a:t>The weight assignments should add up to 1 because we assigned Information Ordering Score to be between 0 and 1.</a:t>
            </a:r>
          </a:p>
          <a:p>
            <a:pPr lvl="1"/>
            <a:r>
              <a:rPr lang="en-US" dirty="0" smtClean="0"/>
              <a:t>There was a 3% precision swing between the worst weight combination and the best one.</a:t>
            </a:r>
            <a:endParaRPr lang="en-US" dirty="0" smtClean="0"/>
          </a:p>
          <a:p>
            <a:r>
              <a:rPr lang="en-US" dirty="0" smtClean="0"/>
              <a:t>Information Ordering scores near 0 imply that a sentence should be near the beginning of a summary, 0.5 implies the middle of the summary and scores near 1 implies the end of the summary.</a:t>
            </a:r>
            <a:endParaRPr lang="en-US" dirty="0"/>
          </a:p>
        </p:txBody>
      </p:sp>
    </p:spTree>
    <p:extLst>
      <p:ext uri="{BB962C8B-B14F-4D97-AF65-F5344CB8AC3E}">
        <p14:creationId xmlns:p14="http://schemas.microsoft.com/office/powerpoint/2010/main" val="1360649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977</Words>
  <Application>Microsoft Macintosh PowerPoint</Application>
  <PresentationFormat>Custom</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Topic Orientation + Information Ordering</vt:lpstr>
      <vt:lpstr>What we did for Topic Orientation</vt:lpstr>
      <vt:lpstr>Themes, Verbs and Named Entities</vt:lpstr>
      <vt:lpstr>Theme Example</vt:lpstr>
      <vt:lpstr>Our Approach</vt:lpstr>
      <vt:lpstr>Changes to MEAD relevance score for sentences</vt:lpstr>
      <vt:lpstr>Why 1.8?</vt:lpstr>
      <vt:lpstr>Information Ordering Approach</vt:lpstr>
      <vt:lpstr>Position Score and the Verb Index Score</vt:lpstr>
      <vt:lpstr>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Orientation + Information Ordering</dc:title>
  <dc:creator>Sameer Arshad</dc:creator>
  <cp:lastModifiedBy>Tristan Chong</cp:lastModifiedBy>
  <cp:revision>6</cp:revision>
  <dcterms:created xsi:type="dcterms:W3CDTF">2015-05-21T20:06:31Z</dcterms:created>
  <dcterms:modified xsi:type="dcterms:W3CDTF">2015-05-21T21:30:44Z</dcterms:modified>
</cp:coreProperties>
</file>