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327" r:id="rId31"/>
    <p:sldId id="279" r:id="rId32"/>
    <p:sldId id="300" r:id="rId33"/>
    <p:sldId id="301" r:id="rId34"/>
    <p:sldId id="280" r:id="rId35"/>
    <p:sldId id="281" r:id="rId36"/>
    <p:sldId id="282" r:id="rId37"/>
    <p:sldId id="302" r:id="rId38"/>
    <p:sldId id="283" r:id="rId39"/>
    <p:sldId id="303" r:id="rId40"/>
    <p:sldId id="304" r:id="rId41"/>
    <p:sldId id="284" r:id="rId42"/>
    <p:sldId id="305" r:id="rId43"/>
    <p:sldId id="306" r:id="rId44"/>
    <p:sldId id="285" r:id="rId45"/>
    <p:sldId id="286" r:id="rId46"/>
    <p:sldId id="307" r:id="rId47"/>
    <p:sldId id="308" r:id="rId48"/>
    <p:sldId id="287" r:id="rId49"/>
    <p:sldId id="288" r:id="rId50"/>
    <p:sldId id="309" r:id="rId51"/>
    <p:sldId id="310" r:id="rId52"/>
    <p:sldId id="290" r:id="rId53"/>
    <p:sldId id="311" r:id="rId54"/>
    <p:sldId id="312" r:id="rId55"/>
    <p:sldId id="313" r:id="rId56"/>
    <p:sldId id="291" r:id="rId57"/>
    <p:sldId id="314" r:id="rId58"/>
    <p:sldId id="315" r:id="rId59"/>
    <p:sldId id="316" r:id="rId60"/>
    <p:sldId id="317" r:id="rId61"/>
    <p:sldId id="318" r:id="rId62"/>
    <p:sldId id="319" r:id="rId63"/>
    <p:sldId id="293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42" r:id="rId75"/>
    <p:sldId id="338" r:id="rId76"/>
    <p:sldId id="339" r:id="rId77"/>
    <p:sldId id="340" r:id="rId78"/>
    <p:sldId id="341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B401048-7EC6-BC46-9894-D84C69FCC8CD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2CB0DF4-073F-9A49-8957-3AA37B813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6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</a:t>
            </a:r>
            <a:r>
              <a:rPr lang="en-US" b="1" dirty="0" smtClean="0"/>
              <a:t> themes </a:t>
            </a:r>
            <a:r>
              <a:rPr lang="en-US" dirty="0" smtClean="0"/>
              <a:t>for ordering</a:t>
            </a:r>
          </a:p>
        </p:txBody>
      </p:sp>
    </p:spTree>
    <p:extLst>
      <p:ext uri="{BB962C8B-B14F-4D97-AF65-F5344CB8AC3E}">
        <p14:creationId xmlns:p14="http://schemas.microsoft.com/office/powerpoint/2010/main" val="1476922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957414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</p:txBody>
      </p:sp>
    </p:spTree>
    <p:extLst>
      <p:ext uri="{BB962C8B-B14F-4D97-AF65-F5344CB8AC3E}">
        <p14:creationId xmlns:p14="http://schemas.microsoft.com/office/powerpoint/2010/main" val="2597237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earliest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 themes have same date?</a:t>
            </a:r>
          </a:p>
        </p:txBody>
      </p:sp>
    </p:spTree>
    <p:extLst>
      <p:ext uri="{BB962C8B-B14F-4D97-AF65-F5344CB8AC3E}">
        <p14:creationId xmlns:p14="http://schemas.microsoft.com/office/powerpoint/2010/main" val="356491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earliest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 themes have same date?</a:t>
            </a:r>
          </a:p>
          <a:p>
            <a:pPr lvl="2"/>
            <a:r>
              <a:rPr lang="en-US" dirty="0" smtClean="0"/>
              <a:t>Same article, so use article order</a:t>
            </a:r>
          </a:p>
          <a:p>
            <a:r>
              <a:rPr lang="en-US" dirty="0" smtClean="0"/>
              <a:t>Slightly more sophisticated than simplest model</a:t>
            </a:r>
          </a:p>
        </p:txBody>
      </p:sp>
    </p:spTree>
    <p:extLst>
      <p:ext uri="{BB962C8B-B14F-4D97-AF65-F5344CB8AC3E}">
        <p14:creationId xmlns:p14="http://schemas.microsoft.com/office/powerpoint/2010/main" val="1503636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198913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</p:txBody>
      </p:sp>
    </p:spTree>
    <p:extLst>
      <p:ext uri="{BB962C8B-B14F-4D97-AF65-F5344CB8AC3E}">
        <p14:creationId xmlns:p14="http://schemas.microsoft.com/office/powerpoint/2010/main" val="2121200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</a:t>
            </a:r>
          </a:p>
        </p:txBody>
      </p:sp>
    </p:spTree>
    <p:extLst>
      <p:ext uri="{BB962C8B-B14F-4D97-AF65-F5344CB8AC3E}">
        <p14:creationId xmlns:p14="http://schemas.microsoft.com/office/powerpoint/2010/main" val="2486162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</p:txBody>
      </p:sp>
    </p:spTree>
    <p:extLst>
      <p:ext uri="{BB962C8B-B14F-4D97-AF65-F5344CB8AC3E}">
        <p14:creationId xmlns:p14="http://schemas.microsoft.com/office/powerpoint/2010/main" val="758726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92123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Ordering models:</a:t>
            </a:r>
          </a:p>
          <a:p>
            <a:pPr lvl="1"/>
            <a:r>
              <a:rPr lang="en-US" dirty="0" smtClean="0"/>
              <a:t>Chronology and topic structure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Mixture of experts</a:t>
            </a:r>
          </a:p>
          <a:p>
            <a:pPr lvl="2"/>
            <a:r>
              <a:rPr lang="en-US" dirty="0" smtClean="0"/>
              <a:t>Preference ranking: </a:t>
            </a:r>
          </a:p>
          <a:p>
            <a:pPr lvl="3"/>
            <a:r>
              <a:rPr lang="en-US" dirty="0" smtClean="0"/>
              <a:t>Chronology, topic similarity, succession/precedence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Entity-based cohesion</a:t>
            </a:r>
          </a:p>
          <a:p>
            <a:pPr lvl="2"/>
            <a:r>
              <a:rPr lang="en-US" dirty="0" smtClean="0"/>
              <a:t>Entity transitions</a:t>
            </a:r>
          </a:p>
          <a:p>
            <a:pPr lvl="2"/>
            <a:r>
              <a:rPr lang="en-US" dirty="0" err="1" smtClean="0"/>
              <a:t>Coreference</a:t>
            </a:r>
            <a:r>
              <a:rPr lang="en-US" dirty="0" smtClean="0"/>
              <a:t>, syntax, and salience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39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3518940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844908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965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50558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29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r>
              <a:rPr lang="en-US" dirty="0" smtClean="0"/>
              <a:t>CO problematic on:</a:t>
            </a:r>
          </a:p>
          <a:p>
            <a:pPr lvl="1"/>
            <a:r>
              <a:rPr lang="en-US" dirty="0" smtClean="0"/>
              <a:t>Themes that aren’t tied to document order</a:t>
            </a:r>
          </a:p>
          <a:p>
            <a:pPr lvl="2"/>
            <a:r>
              <a:rPr lang="en-US" dirty="0" smtClean="0"/>
              <a:t>E.g. quotes about reactions to events</a:t>
            </a:r>
          </a:p>
          <a:p>
            <a:pPr lvl="1"/>
            <a:r>
              <a:rPr lang="en-US" dirty="0" smtClean="0"/>
              <a:t>Multiple topics not constrained by chronology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509343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426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82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76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92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08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r>
              <a:rPr lang="en-US" dirty="0" smtClean="0"/>
              <a:t>Order over groups of themes by CO, </a:t>
            </a:r>
          </a:p>
          <a:p>
            <a:pPr lvl="1"/>
            <a:r>
              <a:rPr lang="en-US" dirty="0" smtClean="0"/>
              <a:t>Then order within groups by CO</a:t>
            </a:r>
          </a:p>
          <a:p>
            <a:r>
              <a:rPr lang="en-US" dirty="0" smtClean="0"/>
              <a:t>Significantly 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35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0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80" y="1600201"/>
            <a:ext cx="8593504" cy="4343400"/>
          </a:xfrm>
        </p:spPr>
        <p:txBody>
          <a:bodyPr/>
          <a:lstStyle/>
          <a:p>
            <a:r>
              <a:rPr lang="en-US" dirty="0" smtClean="0"/>
              <a:t>Improve some set of chronology, cohesion, coherence</a:t>
            </a:r>
          </a:p>
          <a:p>
            <a:r>
              <a:rPr lang="en-US" dirty="0" smtClean="0"/>
              <a:t>Chronology, cohesion (</a:t>
            </a:r>
            <a:r>
              <a:rPr lang="en-US" dirty="0" err="1" smtClean="0"/>
              <a:t>Barzilay</a:t>
            </a:r>
            <a:r>
              <a:rPr lang="en-US" dirty="0" smtClean="0"/>
              <a:t> et al, ‘02)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Summarization and chronology over “themes”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Identifying cohesive blocks within articles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Combining constraints for cohesion within time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34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0910" y="4156363"/>
            <a:ext cx="9536546" cy="24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17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</p:txBody>
      </p:sp>
    </p:spTree>
    <p:extLst>
      <p:ext uri="{BB962C8B-B14F-4D97-AF65-F5344CB8AC3E}">
        <p14:creationId xmlns:p14="http://schemas.microsoft.com/office/powerpoint/2010/main" val="110906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Information ordering involves multiple influences</a:t>
            </a:r>
          </a:p>
          <a:p>
            <a:pPr lvl="2"/>
            <a:r>
              <a:rPr lang="en-US" dirty="0" smtClean="0"/>
              <a:t>Can be viewed as soft preferences</a:t>
            </a:r>
          </a:p>
        </p:txBody>
      </p:sp>
    </p:spTree>
    <p:extLst>
      <p:ext uri="{BB962C8B-B14F-4D97-AF65-F5344CB8AC3E}">
        <p14:creationId xmlns:p14="http://schemas.microsoft.com/office/powerpoint/2010/main" val="2295041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Information ordering involves multiple influences</a:t>
            </a:r>
          </a:p>
          <a:p>
            <a:pPr lvl="2"/>
            <a:r>
              <a:rPr lang="en-US" dirty="0" smtClean="0"/>
              <a:t>Can be viewed as soft preferences</a:t>
            </a:r>
          </a:p>
          <a:p>
            <a:pPr lvl="1"/>
            <a:r>
              <a:rPr lang="en-US" dirty="0" smtClean="0"/>
              <a:t>Combine via multiple experts:</a:t>
            </a:r>
          </a:p>
          <a:p>
            <a:pPr lvl="2"/>
            <a:r>
              <a:rPr lang="en-US" dirty="0" smtClean="0"/>
              <a:t>Chronology</a:t>
            </a:r>
          </a:p>
          <a:p>
            <a:pPr lvl="2"/>
            <a:r>
              <a:rPr lang="en-US" dirty="0" smtClean="0"/>
              <a:t>Sequence probability </a:t>
            </a:r>
          </a:p>
          <a:p>
            <a:pPr lvl="2"/>
            <a:r>
              <a:rPr lang="en-US" dirty="0" smtClean="0"/>
              <a:t>Topicality</a:t>
            </a:r>
          </a:p>
          <a:p>
            <a:pPr lvl="2"/>
            <a:r>
              <a:rPr lang="en-US" dirty="0" smtClean="0"/>
              <a:t>Precedence/Succession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457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experts</a:t>
            </a:r>
          </a:p>
          <a:p>
            <a:r>
              <a:rPr lang="en-US" dirty="0" smtClean="0"/>
              <a:t>Build one expert for each of </a:t>
            </a:r>
            <a:r>
              <a:rPr lang="en-US" dirty="0" err="1" smtClean="0"/>
              <a:t>diff’t</a:t>
            </a:r>
            <a:r>
              <a:rPr lang="en-US" dirty="0" smtClean="0"/>
              <a:t> preferences</a:t>
            </a:r>
          </a:p>
          <a:p>
            <a:pPr lvl="1"/>
            <a:r>
              <a:rPr lang="en-US" dirty="0" smtClean="0"/>
              <a:t>Take a pair of sentences (</a:t>
            </a:r>
            <a:r>
              <a:rPr lang="en-US" dirty="0" err="1" smtClean="0"/>
              <a:t>a,b</a:t>
            </a:r>
            <a:r>
              <a:rPr lang="en-US" dirty="0" smtClean="0"/>
              <a:t>) and partial summary</a:t>
            </a:r>
          </a:p>
          <a:p>
            <a:pPr lvl="2"/>
            <a:r>
              <a:rPr lang="en-US" dirty="0" smtClean="0"/>
              <a:t>Score &gt; 0.5 if prefer a before b</a:t>
            </a:r>
          </a:p>
          <a:p>
            <a:pPr lvl="2"/>
            <a:r>
              <a:rPr lang="en-US" dirty="0" smtClean="0"/>
              <a:t>Score &lt; 0.5 if prefer b before a</a:t>
            </a:r>
          </a:p>
          <a:p>
            <a:r>
              <a:rPr lang="en-US" dirty="0" smtClean="0"/>
              <a:t>Learn weights for linear combination</a:t>
            </a:r>
          </a:p>
          <a:p>
            <a:r>
              <a:rPr lang="en-US" dirty="0" smtClean="0"/>
              <a:t>Use greedy algorithm to produce final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607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the simple chronology model</a:t>
            </a:r>
          </a:p>
          <a:p>
            <a:pPr lvl="1"/>
            <a:r>
              <a:rPr lang="en-US" dirty="0" smtClean="0"/>
              <a:t>If sentences from two different docs w/</a:t>
            </a:r>
            <a:r>
              <a:rPr lang="en-US" dirty="0" err="1" smtClean="0"/>
              <a:t>diff’t</a:t>
            </a:r>
            <a:r>
              <a:rPr lang="en-US" dirty="0" smtClean="0"/>
              <a:t> times</a:t>
            </a:r>
          </a:p>
          <a:p>
            <a:pPr lvl="2"/>
            <a:r>
              <a:rPr lang="en-US" dirty="0" smtClean="0"/>
              <a:t>Order by document timestamp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If sentences from same document</a:t>
            </a:r>
          </a:p>
          <a:p>
            <a:pPr lvl="2"/>
            <a:r>
              <a:rPr lang="en-US" dirty="0" smtClean="0"/>
              <a:t>Order by document order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Otherwise, no preference</a:t>
            </a:r>
          </a:p>
        </p:txBody>
      </p:sp>
    </p:spTree>
    <p:extLst>
      <p:ext uri="{BB962C8B-B14F-4D97-AF65-F5344CB8AC3E}">
        <p14:creationId xmlns:p14="http://schemas.microsoft.com/office/powerpoint/2010/main" val="3921977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motivation as </a:t>
            </a:r>
            <a:r>
              <a:rPr lang="en-US" dirty="0" err="1" smtClean="0"/>
              <a:t>Barzilay</a:t>
            </a:r>
            <a:r>
              <a:rPr lang="en-US" dirty="0" smtClean="0"/>
              <a:t> 2002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earthquake crushed cars, damaged hundreds of houses, and terrified people for hundreds of kilometers around.</a:t>
            </a:r>
          </a:p>
          <a:p>
            <a:pPr lvl="1"/>
            <a:r>
              <a:rPr lang="en-US" dirty="0" smtClean="0"/>
              <a:t>A major earthquake measuring 7.7 on the Richter scale rocked north Chile Wednesday.</a:t>
            </a:r>
          </a:p>
          <a:p>
            <a:pPr lvl="1"/>
            <a:r>
              <a:rPr lang="en-US" dirty="0" smtClean="0"/>
              <a:t>Authorities said two women, one aged 88 and the other 54, died when they were crushed under the collapsing walls.</a:t>
            </a:r>
          </a:p>
        </p:txBody>
      </p:sp>
    </p:spTree>
    <p:extLst>
      <p:ext uri="{BB962C8B-B14F-4D97-AF65-F5344CB8AC3E}">
        <p14:creationId xmlns:p14="http://schemas.microsoft.com/office/powerpoint/2010/main" val="5960670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motivation as </a:t>
            </a:r>
            <a:r>
              <a:rPr lang="en-US" dirty="0" err="1" smtClean="0"/>
              <a:t>Barzilay</a:t>
            </a:r>
            <a:r>
              <a:rPr lang="en-US" dirty="0" smtClean="0"/>
              <a:t> 2002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earthquake crushed cars, damaged hundreds of houses, and terrified people for hundreds of kilometers around.</a:t>
            </a:r>
          </a:p>
          <a:p>
            <a:pPr lvl="1"/>
            <a:r>
              <a:rPr lang="en-US" dirty="0" smtClean="0"/>
              <a:t>A major earthquake measuring 7.7 on the Richter scale rocked north Chile Wednesday.</a:t>
            </a:r>
          </a:p>
          <a:p>
            <a:pPr lvl="1"/>
            <a:r>
              <a:rPr lang="en-US" dirty="0" smtClean="0"/>
              <a:t>Authorities said two women, one aged 88 and the other 54, died when they were crushed under the collapsing walls.</a:t>
            </a:r>
          </a:p>
          <a:p>
            <a:r>
              <a:rPr lang="en-US" dirty="0" smtClean="0"/>
              <a:t>2 &gt; 1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370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29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Implementation:?</a:t>
            </a:r>
          </a:p>
          <a:p>
            <a:pPr lvl="1"/>
            <a:r>
              <a:rPr lang="en-US" dirty="0" smtClean="0"/>
              <a:t>Prefer sentence with highest similarity to sentence in summary so far</a:t>
            </a:r>
          </a:p>
          <a:p>
            <a:pPr lvl="1"/>
            <a:r>
              <a:rPr lang="en-US" dirty="0" smtClean="0"/>
              <a:t>Similarity computation: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2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789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Implementation:?</a:t>
            </a:r>
          </a:p>
          <a:p>
            <a:pPr lvl="1"/>
            <a:r>
              <a:rPr lang="en-US" dirty="0" smtClean="0"/>
              <a:t>Prefer sentence with highest similarity to sentence in summary so far</a:t>
            </a:r>
          </a:p>
          <a:p>
            <a:pPr lvl="1"/>
            <a:r>
              <a:rPr lang="en-US" dirty="0" smtClean="0"/>
              <a:t>Similarity computation:?</a:t>
            </a:r>
          </a:p>
          <a:p>
            <a:pPr lvl="2"/>
            <a:r>
              <a:rPr lang="en-US" dirty="0" smtClean="0"/>
              <a:t>Cosine similarity b/t current &amp; summary sentence</a:t>
            </a:r>
          </a:p>
          <a:p>
            <a:pPr lvl="2"/>
            <a:r>
              <a:rPr lang="en-US" dirty="0" err="1" smtClean="0"/>
              <a:t>Stopwords</a:t>
            </a:r>
            <a:r>
              <a:rPr lang="en-US" dirty="0" smtClean="0"/>
              <a:t> removed; nouns, verbs lemmatized; binary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011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4765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For each summary sentence, compute similarity of current sentence w/most similar pre/post in original doc</a:t>
            </a:r>
          </a:p>
          <a:p>
            <a:pPr lvl="2"/>
            <a:r>
              <a:rPr lang="en-US" dirty="0" smtClean="0"/>
              <a:t>Similarity?: cosine</a:t>
            </a:r>
          </a:p>
          <a:p>
            <a:r>
              <a:rPr lang="en-US" dirty="0" err="1" smtClean="0"/>
              <a:t>PREF</a:t>
            </a:r>
            <a:r>
              <a:rPr lang="en-US" baseline="-25000" dirty="0" err="1" smtClean="0"/>
              <a:t>pre</a:t>
            </a:r>
            <a:r>
              <a:rPr lang="en-US" dirty="0" smtClean="0"/>
              <a:t>(</a:t>
            </a:r>
            <a:r>
              <a:rPr lang="en-US" dirty="0" err="1"/>
              <a:t>u,v,Q</a:t>
            </a:r>
            <a:r>
              <a:rPr lang="en-US" dirty="0"/>
              <a:t>)= 0.5 if [Q</a:t>
            </a:r>
            <a:r>
              <a:rPr lang="en-US" dirty="0" smtClean="0"/>
              <a:t>=null] </a:t>
            </a:r>
            <a:r>
              <a:rPr lang="en-US" dirty="0"/>
              <a:t>or </a:t>
            </a:r>
            <a:r>
              <a:rPr lang="en-US" dirty="0" smtClean="0"/>
              <a:t>[pre(</a:t>
            </a:r>
            <a:r>
              <a:rPr lang="en-US" dirty="0"/>
              <a:t>u)</a:t>
            </a:r>
            <a:r>
              <a:rPr lang="en-US" dirty="0" smtClean="0"/>
              <a:t>=pre(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9237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For each summary sentence, compute similarity of current sentence w/most similar pre/post in original doc</a:t>
            </a:r>
          </a:p>
          <a:p>
            <a:pPr lvl="2"/>
            <a:r>
              <a:rPr lang="en-US" dirty="0" smtClean="0"/>
              <a:t>Similarity?: cosine</a:t>
            </a:r>
          </a:p>
          <a:p>
            <a:r>
              <a:rPr lang="en-US" dirty="0" err="1" smtClean="0"/>
              <a:t>PREF</a:t>
            </a:r>
            <a:r>
              <a:rPr lang="en-US" baseline="-25000" dirty="0" err="1" smtClean="0"/>
              <a:t>pre</a:t>
            </a:r>
            <a:r>
              <a:rPr lang="en-US" dirty="0" smtClean="0"/>
              <a:t>(</a:t>
            </a:r>
            <a:r>
              <a:rPr lang="en-US" dirty="0" err="1"/>
              <a:t>u,v,Q</a:t>
            </a:r>
            <a:r>
              <a:rPr lang="en-US" dirty="0"/>
              <a:t>)= 0.5 if [Q</a:t>
            </a:r>
            <a:r>
              <a:rPr lang="en-US" dirty="0" smtClean="0"/>
              <a:t>=null] </a:t>
            </a:r>
            <a:r>
              <a:rPr lang="en-US" dirty="0"/>
              <a:t>or </a:t>
            </a:r>
            <a:r>
              <a:rPr lang="en-US" dirty="0" smtClean="0"/>
              <a:t>[pre(</a:t>
            </a:r>
            <a:r>
              <a:rPr lang="en-US" dirty="0"/>
              <a:t>u)</a:t>
            </a:r>
            <a:r>
              <a:rPr lang="en-US" dirty="0" smtClean="0"/>
              <a:t>=pre(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 1.0 if [Q!=null] and </a:t>
            </a:r>
            <a:r>
              <a:rPr lang="en-US" dirty="0" smtClean="0"/>
              <a:t>[pre(</a:t>
            </a:r>
            <a:r>
              <a:rPr lang="en-US" dirty="0"/>
              <a:t>u</a:t>
            </a:r>
            <a:r>
              <a:rPr lang="en-US" dirty="0" smtClean="0"/>
              <a:t>)</a:t>
            </a:r>
            <a:r>
              <a:rPr lang="en-US" dirty="0"/>
              <a:t>&gt;</a:t>
            </a:r>
            <a:r>
              <a:rPr lang="en-US" dirty="0" smtClean="0"/>
              <a:t>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  0 otherwise   </a:t>
            </a:r>
            <a:endParaRPr lang="en-US" dirty="0" smtClean="0"/>
          </a:p>
          <a:p>
            <a:pPr lvl="3"/>
            <a:r>
              <a:rPr lang="en-US" dirty="0" smtClean="0"/>
              <a:t>Symmetrically for post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70974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7" y="1576066"/>
            <a:ext cx="5213927" cy="549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05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05193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Issue: 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will we actually see identical pairs in training?</a:t>
            </a:r>
          </a:p>
        </p:txBody>
      </p:sp>
    </p:spTree>
    <p:extLst>
      <p:ext uri="{BB962C8B-B14F-4D97-AF65-F5344CB8AC3E}">
        <p14:creationId xmlns:p14="http://schemas.microsoft.com/office/powerpoint/2010/main" val="708366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Issue: 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will we actually see identical pairs in training?</a:t>
            </a:r>
          </a:p>
          <a:p>
            <a:r>
              <a:rPr lang="en-US" dirty="0" smtClean="0"/>
              <a:t>Repeatedly </a:t>
            </a:r>
            <a:r>
              <a:rPr lang="en-US" dirty="0" err="1" smtClean="0"/>
              <a:t>backoff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N, V pairs in ordered sentences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backoff</a:t>
            </a:r>
            <a:r>
              <a:rPr lang="en-US" dirty="0" smtClean="0"/>
              <a:t> smoothing + Katz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368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Trained weighting using a boosting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Combined:</a:t>
            </a:r>
          </a:p>
          <a:p>
            <a:pPr lvl="1"/>
            <a:r>
              <a:rPr lang="en-US" dirty="0" smtClean="0"/>
              <a:t>Learning approach significantly outperforms random, </a:t>
            </a:r>
            <a:r>
              <a:rPr lang="en-US" dirty="0" err="1" smtClean="0"/>
              <a:t>prob</a:t>
            </a:r>
            <a:endParaRPr lang="en-US" dirty="0" smtClean="0"/>
          </a:p>
          <a:p>
            <a:pPr lvl="1"/>
            <a:r>
              <a:rPr lang="en-US" dirty="0" smtClean="0"/>
              <a:t>Somewhat better that raw chronology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95729"/>
              </p:ext>
            </p:extLst>
          </p:nvPr>
        </p:nvGraphicFramePr>
        <p:xfrm>
          <a:off x="1154545" y="404183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Prob. Seq.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701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</p:txBody>
      </p:sp>
    </p:spTree>
    <p:extLst>
      <p:ext uri="{BB962C8B-B14F-4D97-AF65-F5344CB8AC3E}">
        <p14:creationId xmlns:p14="http://schemas.microsoft.com/office/powerpoint/2010/main" val="94839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70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  <a:p>
            <a:pPr lvl="1"/>
            <a:r>
              <a:rPr lang="en-US" dirty="0" smtClean="0"/>
              <a:t>Combining multiple sources of ordering preference</a:t>
            </a:r>
          </a:p>
          <a:p>
            <a:pPr lvl="1"/>
            <a:r>
              <a:rPr lang="en-US" dirty="0" smtClean="0"/>
              <a:t>Weight-based integration</a:t>
            </a:r>
          </a:p>
          <a:p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38560049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  <a:p>
            <a:pPr lvl="1"/>
            <a:r>
              <a:rPr lang="en-US" dirty="0" smtClean="0"/>
              <a:t>Combining multiple sources of ordering preference</a:t>
            </a:r>
          </a:p>
          <a:p>
            <a:pPr lvl="1"/>
            <a:r>
              <a:rPr lang="en-US" dirty="0" smtClean="0"/>
              <a:t>Weight-based integration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Sparseness everywhere</a:t>
            </a:r>
          </a:p>
          <a:p>
            <a:pPr lvl="2"/>
            <a:r>
              <a:rPr lang="en-US" dirty="0" smtClean="0"/>
              <a:t>Ubiquitous word-level cosine similarity</a:t>
            </a:r>
          </a:p>
          <a:p>
            <a:pPr lvl="2"/>
            <a:r>
              <a:rPr lang="en-US" dirty="0" smtClean="0"/>
              <a:t>Probabilistic models</a:t>
            </a:r>
          </a:p>
          <a:p>
            <a:pPr lvl="1"/>
            <a:r>
              <a:rPr lang="en-US" dirty="0" smtClean="0"/>
              <a:t>Score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641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2711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4854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1"/>
            <a:r>
              <a:rPr lang="en-US" dirty="0" smtClean="0">
                <a:sym typeface="Wingdings"/>
              </a:rPr>
              <a:t>Salience hierarchies, information structure</a:t>
            </a:r>
          </a:p>
          <a:p>
            <a:pPr lvl="2"/>
            <a:r>
              <a:rPr lang="en-US" dirty="0" smtClean="0">
                <a:sym typeface="Wingdings"/>
              </a:rPr>
              <a:t>Subject &gt; Object &gt; Indirect &gt; Oblique &gt; ….</a:t>
            </a:r>
          </a:p>
        </p:txBody>
      </p:sp>
    </p:spTree>
    <p:extLst>
      <p:ext uri="{BB962C8B-B14F-4D97-AF65-F5344CB8AC3E}">
        <p14:creationId xmlns:p14="http://schemas.microsoft.com/office/powerpoint/2010/main" val="42033605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1"/>
            <a:r>
              <a:rPr lang="en-US" dirty="0" smtClean="0">
                <a:sym typeface="Wingdings"/>
              </a:rPr>
              <a:t>Salience hierarchies, information structure</a:t>
            </a:r>
          </a:p>
          <a:p>
            <a:pPr lvl="2"/>
            <a:r>
              <a:rPr lang="en-US" dirty="0" smtClean="0">
                <a:sym typeface="Wingdings"/>
              </a:rPr>
              <a:t>Subject &gt; Object &gt; Indirect &gt; Oblique &gt; ….</a:t>
            </a:r>
          </a:p>
          <a:p>
            <a:pPr lvl="1"/>
            <a:r>
              <a:rPr lang="en-US" dirty="0" smtClean="0">
                <a:sym typeface="Wingdings"/>
              </a:rPr>
              <a:t>Centering model of </a:t>
            </a:r>
            <a:r>
              <a:rPr lang="en-US" dirty="0" err="1" smtClean="0">
                <a:sym typeface="Wingdings"/>
              </a:rPr>
              <a:t>coreference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Combines grammatical role preference with</a:t>
            </a:r>
          </a:p>
          <a:p>
            <a:pPr lvl="2"/>
            <a:r>
              <a:rPr lang="en-US" dirty="0" smtClean="0">
                <a:sym typeface="Wingdings"/>
              </a:rPr>
              <a:t>Preference for types of reference/focus transitions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1323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</p:txBody>
      </p:sp>
    </p:spTree>
    <p:extLst>
      <p:ext uri="{BB962C8B-B14F-4D97-AF65-F5344CB8AC3E}">
        <p14:creationId xmlns:p14="http://schemas.microsoft.com/office/powerpoint/2010/main" val="39879841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Captures local relations b/t sentences, entities</a:t>
            </a:r>
          </a:p>
          <a:p>
            <a:pPr lvl="1"/>
            <a:r>
              <a:rPr lang="en-US" dirty="0" smtClean="0"/>
              <a:t>Models cohesion of evolving story</a:t>
            </a:r>
          </a:p>
        </p:txBody>
      </p:sp>
    </p:spTree>
    <p:extLst>
      <p:ext uri="{BB962C8B-B14F-4D97-AF65-F5344CB8AC3E}">
        <p14:creationId xmlns:p14="http://schemas.microsoft.com/office/powerpoint/2010/main" val="30517793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Captures local relations b/t sentences, entities</a:t>
            </a:r>
          </a:p>
          <a:p>
            <a:pPr lvl="1"/>
            <a:r>
              <a:rPr lang="en-US" dirty="0" smtClean="0"/>
              <a:t>Models cohesion of evolving story</a:t>
            </a:r>
          </a:p>
          <a:p>
            <a:r>
              <a:rPr lang="en-US" dirty="0" smtClean="0"/>
              <a:t>Pros:</a:t>
            </a:r>
            <a:endParaRPr lang="en-US" dirty="0"/>
          </a:p>
          <a:p>
            <a:pPr lvl="1"/>
            <a:r>
              <a:rPr lang="en-US" dirty="0" smtClean="0"/>
              <a:t>Largely </a:t>
            </a:r>
            <a:r>
              <a:rPr lang="en-US" dirty="0" err="1" smtClean="0"/>
              <a:t>delexicalized</a:t>
            </a:r>
            <a:endParaRPr lang="en-US" dirty="0" smtClean="0"/>
          </a:p>
          <a:p>
            <a:pPr lvl="2"/>
            <a:r>
              <a:rPr lang="en-US" dirty="0" smtClean="0"/>
              <a:t>Less sensitive to domain/topic than other models</a:t>
            </a:r>
          </a:p>
          <a:p>
            <a:pPr lvl="1"/>
            <a:r>
              <a:rPr lang="en-US" dirty="0" smtClean="0"/>
              <a:t>Can exploit state-of-the-art syntax, </a:t>
            </a:r>
            <a:r>
              <a:rPr lang="en-US" dirty="0" err="1" smtClean="0"/>
              <a:t>coreference</a:t>
            </a:r>
            <a:r>
              <a:rPr lang="en-US" dirty="0" smtClean="0"/>
              <a:t>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920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3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pPr lvl="1"/>
            <a:r>
              <a:rPr lang="en-US" dirty="0" smtClean="0"/>
              <a:t>As good or better than originals</a:t>
            </a:r>
          </a:p>
          <a:p>
            <a:r>
              <a:rPr lang="en-US" dirty="0" smtClean="0"/>
              <a:t>Argues that people are sensitive to ordering, ordering can improve assessment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944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373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 entities</a:t>
            </a:r>
          </a:p>
          <a:p>
            <a:pPr lvl="1"/>
            <a:r>
              <a:rPr lang="en-US" dirty="0" smtClean="0"/>
              <a:t>Values: grammatical role of mention in sentence</a:t>
            </a:r>
          </a:p>
          <a:p>
            <a:pPr lvl="2"/>
            <a:r>
              <a:rPr lang="en-US" dirty="0" smtClean="0"/>
              <a:t>Roles: (S)</a:t>
            </a:r>
            <a:r>
              <a:rPr lang="en-US" dirty="0" err="1" smtClean="0"/>
              <a:t>ubject</a:t>
            </a:r>
            <a:r>
              <a:rPr lang="en-US" dirty="0" smtClean="0"/>
              <a:t>, (O)</a:t>
            </a:r>
            <a:r>
              <a:rPr lang="en-US" dirty="0" err="1" smtClean="0"/>
              <a:t>bject</a:t>
            </a:r>
            <a:r>
              <a:rPr lang="en-US" dirty="0" smtClean="0"/>
              <a:t>, X (other), __ (no mention)</a:t>
            </a:r>
          </a:p>
          <a:p>
            <a:pPr lvl="2"/>
            <a:r>
              <a:rPr lang="en-US" dirty="0" smtClean="0"/>
              <a:t>Multiple mentions: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769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 entities</a:t>
            </a:r>
          </a:p>
          <a:p>
            <a:pPr lvl="1"/>
            <a:r>
              <a:rPr lang="en-US" dirty="0" smtClean="0"/>
              <a:t>Values: grammatical role of mention in sentence</a:t>
            </a:r>
          </a:p>
          <a:p>
            <a:pPr lvl="2"/>
            <a:r>
              <a:rPr lang="en-US" dirty="0" smtClean="0"/>
              <a:t>Roles: (S)</a:t>
            </a:r>
            <a:r>
              <a:rPr lang="en-US" dirty="0" err="1" smtClean="0"/>
              <a:t>ubject</a:t>
            </a:r>
            <a:r>
              <a:rPr lang="en-US" dirty="0" smtClean="0"/>
              <a:t>, (O)</a:t>
            </a:r>
            <a:r>
              <a:rPr lang="en-US" dirty="0" err="1" smtClean="0"/>
              <a:t>bject</a:t>
            </a:r>
            <a:r>
              <a:rPr lang="en-US" dirty="0" smtClean="0"/>
              <a:t>, X (other), __ (no mention)</a:t>
            </a:r>
          </a:p>
          <a:p>
            <a:pPr lvl="2"/>
            <a:r>
              <a:rPr lang="en-US" dirty="0" smtClean="0"/>
              <a:t>Multiple mentions: ? Take highest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296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1027"/>
            <a:ext cx="9144000" cy="3118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08" y="243540"/>
            <a:ext cx="5623791" cy="335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135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</a:t>
            </a:r>
            <a:r>
              <a:rPr lang="en-US" dirty="0" smtClean="0">
                <a:sym typeface="Wingdings"/>
              </a:rPr>
              <a:t>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Some columns dense: focus of text (e.g. MS)</a:t>
            </a:r>
          </a:p>
          <a:p>
            <a:pPr lvl="2"/>
            <a:r>
              <a:rPr lang="en-US" dirty="0" smtClean="0"/>
              <a:t>Likely to take certain roles: e.g. S, O</a:t>
            </a:r>
          </a:p>
          <a:p>
            <a:pPr lvl="1"/>
            <a:r>
              <a:rPr lang="en-US" dirty="0" smtClean="0"/>
              <a:t>Others sparse: likely other roles (x)</a:t>
            </a:r>
          </a:p>
          <a:p>
            <a:pPr lvl="1"/>
            <a:r>
              <a:rPr lang="en-US" dirty="0" smtClean="0"/>
              <a:t>Local transitions reflect structure, topic shifts</a:t>
            </a:r>
          </a:p>
        </p:txBody>
      </p:sp>
    </p:spTree>
    <p:extLst>
      <p:ext uri="{BB962C8B-B14F-4D97-AF65-F5344CB8AC3E}">
        <p14:creationId xmlns:p14="http://schemas.microsoft.com/office/powerpoint/2010/main" val="15998133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</a:t>
            </a:r>
            <a:r>
              <a:rPr lang="en-US" dirty="0" smtClean="0">
                <a:sym typeface="Wingdings"/>
              </a:rPr>
              <a:t>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Some columns dense: focus of text (e.g. MS)</a:t>
            </a:r>
          </a:p>
          <a:p>
            <a:pPr lvl="2"/>
            <a:r>
              <a:rPr lang="en-US" dirty="0" smtClean="0"/>
              <a:t>Likely to take certain roles: e.g. S, O</a:t>
            </a:r>
          </a:p>
          <a:p>
            <a:pPr lvl="1"/>
            <a:r>
              <a:rPr lang="en-US" dirty="0" smtClean="0"/>
              <a:t>Others sparse: likely other roles (x)</a:t>
            </a:r>
          </a:p>
          <a:p>
            <a:pPr lvl="1"/>
            <a:r>
              <a:rPr lang="en-US" dirty="0" smtClean="0"/>
              <a:t>Local transitions reflect structure, topic shifts</a:t>
            </a:r>
          </a:p>
          <a:p>
            <a:r>
              <a:rPr lang="en-US" dirty="0" smtClean="0"/>
              <a:t>Local entity transitions: {</a:t>
            </a:r>
            <a:r>
              <a:rPr lang="en-US" dirty="0" err="1" smtClean="0"/>
              <a:t>s,o,x</a:t>
            </a:r>
            <a:r>
              <a:rPr lang="en-US" dirty="0" smtClean="0"/>
              <a:t>,_}</a:t>
            </a:r>
            <a:r>
              <a:rPr lang="en-US" baseline="30000" dirty="0" smtClean="0"/>
              <a:t>n</a:t>
            </a:r>
          </a:p>
          <a:p>
            <a:pPr lvl="1"/>
            <a:r>
              <a:rPr lang="en-US" dirty="0" smtClean="0"/>
              <a:t>Continuous column subsequences (role n-grams?)</a:t>
            </a:r>
          </a:p>
          <a:p>
            <a:pPr lvl="1"/>
            <a:r>
              <a:rPr lang="en-US" dirty="0" smtClean="0"/>
              <a:t>Compute probability of sequence over grid:</a:t>
            </a:r>
          </a:p>
          <a:p>
            <a:pPr lvl="2"/>
            <a:r>
              <a:rPr lang="en-US" dirty="0" smtClean="0"/>
              <a:t># occurrences of that type/# of occurrences of that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5450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886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87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 Probabilities of each transition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Can vary by transition types:</a:t>
            </a:r>
          </a:p>
          <a:p>
            <a:pPr lvl="1"/>
            <a:r>
              <a:rPr lang="en-US" dirty="0" smtClean="0"/>
              <a:t>E.g. most frequent; all transitions of some length,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9883"/>
            <a:ext cx="9144000" cy="147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825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6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</p:txBody>
      </p:sp>
    </p:spTree>
    <p:extLst>
      <p:ext uri="{BB962C8B-B14F-4D97-AF65-F5344CB8AC3E}">
        <p14:creationId xmlns:p14="http://schemas.microsoft.com/office/powerpoint/2010/main" val="36376620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9886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573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2624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not:?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29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not:? By frequency</a:t>
            </a:r>
          </a:p>
          <a:p>
            <a:pPr lvl="1"/>
            <a:r>
              <a:rPr lang="en-US" dirty="0" smtClean="0"/>
              <a:t>Build different transition models by saliency group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6684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0195"/>
            <a:ext cx="8042276" cy="1336956"/>
          </a:xfrm>
        </p:spPr>
        <p:txBody>
          <a:bodyPr/>
          <a:lstStyle/>
          <a:p>
            <a:r>
              <a:rPr lang="en-US" dirty="0" smtClean="0"/>
              <a:t>Experiments 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6907" cy="4343400"/>
          </a:xfrm>
        </p:spPr>
        <p:txBody>
          <a:bodyPr/>
          <a:lstStyle/>
          <a:p>
            <a:r>
              <a:rPr lang="en-US" dirty="0" smtClean="0"/>
              <a:t>Trained SVM: </a:t>
            </a:r>
          </a:p>
          <a:p>
            <a:pPr lvl="1"/>
            <a:r>
              <a:rPr lang="en-US" dirty="0" smtClean="0"/>
              <a:t>Salient: &gt;= 2 occurrences; Transition length: 2</a:t>
            </a:r>
          </a:p>
          <a:p>
            <a:pPr lvl="1"/>
            <a:r>
              <a:rPr lang="en-US" dirty="0" smtClean="0"/>
              <a:t>Train/Test: Is higher manual score set higher by system?</a:t>
            </a:r>
          </a:p>
          <a:p>
            <a:r>
              <a:rPr lang="en-US" dirty="0" smtClean="0"/>
              <a:t>Feature comparison:  DUC summaries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73" y="3461328"/>
            <a:ext cx="6062222" cy="33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255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049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</p:txBody>
      </p:sp>
    </p:spTree>
    <p:extLst>
      <p:ext uri="{BB962C8B-B14F-4D97-AF65-F5344CB8AC3E}">
        <p14:creationId xmlns:p14="http://schemas.microsoft.com/office/powerpoint/2010/main" val="31557153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  <a:p>
            <a:pPr lvl="2"/>
            <a:r>
              <a:rPr lang="en-US" dirty="0" smtClean="0"/>
              <a:t>Much better than LSA model (52.5%)</a:t>
            </a:r>
          </a:p>
          <a:p>
            <a:r>
              <a:rPr lang="en-US" dirty="0" smtClean="0"/>
              <a:t>Learning curve shows 80-100 pairs good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1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463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r>
              <a:rPr lang="en-US" dirty="0" smtClean="0"/>
              <a:t>Ordering is done on this selected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5854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6446</TotalTime>
  <Words>3161</Words>
  <Application>Microsoft Macintosh PowerPoint</Application>
  <PresentationFormat>On-screen Show (4:3)</PresentationFormat>
  <Paragraphs>581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Breeze</vt:lpstr>
      <vt:lpstr>Information Ordering</vt:lpstr>
      <vt:lpstr>Roadmap</vt:lpstr>
      <vt:lpstr>Improving Ordering</vt:lpstr>
      <vt:lpstr>Importance of Ordering</vt:lpstr>
      <vt:lpstr>Importance of Ordering</vt:lpstr>
      <vt:lpstr>Importance of Ordering</vt:lpstr>
      <vt:lpstr>Framework</vt:lpstr>
      <vt:lpstr>Framework</vt:lpstr>
      <vt:lpstr>Framework</vt:lpstr>
      <vt:lpstr>Chronological Orderings I</vt:lpstr>
      <vt:lpstr>Chronological Orderings I</vt:lpstr>
      <vt:lpstr>Chronological Orderings I</vt:lpstr>
      <vt:lpstr>Chronological Orderings I</vt:lpstr>
      <vt:lpstr>Chronological Orderings 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CO vs MO</vt:lpstr>
      <vt:lpstr>CO vs MO</vt:lpstr>
      <vt:lpstr>CO vs MO</vt:lpstr>
      <vt:lpstr>New Approach</vt:lpstr>
      <vt:lpstr>New Approach</vt:lpstr>
      <vt:lpstr>New Approach</vt:lpstr>
      <vt:lpstr>New Approach</vt:lpstr>
      <vt:lpstr>New Approach</vt:lpstr>
      <vt:lpstr>Before and After</vt:lpstr>
      <vt:lpstr>Before and After</vt:lpstr>
      <vt:lpstr>Integrating Ordering Preferences</vt:lpstr>
      <vt:lpstr>Integrating Ordering Preferences</vt:lpstr>
      <vt:lpstr>Integrating Ordering Preferences</vt:lpstr>
      <vt:lpstr>Basic Framework</vt:lpstr>
      <vt:lpstr>Chronology Expert</vt:lpstr>
      <vt:lpstr>Topicality Expert</vt:lpstr>
      <vt:lpstr>Topicality Expert</vt:lpstr>
      <vt:lpstr>Topicality Expert</vt:lpstr>
      <vt:lpstr>Topicality Expert</vt:lpstr>
      <vt:lpstr>Topicality Expert</vt:lpstr>
      <vt:lpstr>Precedence/Succession Experts</vt:lpstr>
      <vt:lpstr>Precedence/Succession Experts</vt:lpstr>
      <vt:lpstr>Precedence/Succession Experts</vt:lpstr>
      <vt:lpstr>Sketch</vt:lpstr>
      <vt:lpstr>Probabilistic Sequence</vt:lpstr>
      <vt:lpstr>Probabilistic Sequence</vt:lpstr>
      <vt:lpstr>Probabilistic Sequence</vt:lpstr>
      <vt:lpstr>Results &amp; Weights</vt:lpstr>
      <vt:lpstr>Observations</vt:lpstr>
      <vt:lpstr>Observations</vt:lpstr>
      <vt:lpstr>Observations</vt:lpstr>
      <vt:lpstr>Entity-Centric Cohesion</vt:lpstr>
      <vt:lpstr>Entity-Centric Cohesion</vt:lpstr>
      <vt:lpstr>Entity-Centric Cohesion</vt:lpstr>
      <vt:lpstr>Entity-Centric Cohesion</vt:lpstr>
      <vt:lpstr>Entity-Based Ordering</vt:lpstr>
      <vt:lpstr>Entity-Based Ordering</vt:lpstr>
      <vt:lpstr>Entity-Based Ordering</vt:lpstr>
      <vt:lpstr>Entity Grid</vt:lpstr>
      <vt:lpstr>Entity Grid</vt:lpstr>
      <vt:lpstr>Entity Grid</vt:lpstr>
      <vt:lpstr>Entity Grid</vt:lpstr>
      <vt:lpstr>PowerPoint Presentation</vt:lpstr>
      <vt:lpstr>Grids  Features</vt:lpstr>
      <vt:lpstr>Grids  Features</vt:lpstr>
      <vt:lpstr>Vector Representation</vt:lpstr>
      <vt:lpstr>Vector Representation</vt:lpstr>
      <vt:lpstr>Vector Representation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Experiments &amp; Analysis</vt:lpstr>
      <vt:lpstr>Discussion</vt:lpstr>
      <vt:lpstr>Discussion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19</cp:revision>
  <cp:lastPrinted>2015-05-05T20:11:43Z</cp:lastPrinted>
  <dcterms:created xsi:type="dcterms:W3CDTF">2015-05-03T03:27:58Z</dcterms:created>
  <dcterms:modified xsi:type="dcterms:W3CDTF">2016-05-03T19:25:33Z</dcterms:modified>
</cp:coreProperties>
</file>