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embeddings/oleObject1.bin" ContentType="application/vnd.openxmlformats-officedocument.oleObject"/>
  <Override PartName="/ppt/embeddings/oleObject2.bin" ContentType="application/vnd.openxmlformats-officedocument.oleObject"/>
  <Override PartName="/ppt/embeddings/oleObject3.bin" ContentType="application/vnd.openxmlformats-officedocument.oleObject"/>
  <Override PartName="/ppt/embeddings/oleObject4.bin" ContentType="application/vnd.openxmlformats-officedocument.oleObject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325" r:id="rId3"/>
    <p:sldId id="326" r:id="rId4"/>
    <p:sldId id="327" r:id="rId5"/>
    <p:sldId id="328" r:id="rId6"/>
    <p:sldId id="329" r:id="rId7"/>
    <p:sldId id="330" r:id="rId8"/>
    <p:sldId id="331" r:id="rId9"/>
    <p:sldId id="332" r:id="rId10"/>
    <p:sldId id="333" r:id="rId11"/>
    <p:sldId id="334" r:id="rId12"/>
    <p:sldId id="335" r:id="rId13"/>
    <p:sldId id="257" r:id="rId14"/>
    <p:sldId id="258" r:id="rId15"/>
    <p:sldId id="259" r:id="rId16"/>
    <p:sldId id="260" r:id="rId17"/>
    <p:sldId id="261" r:id="rId18"/>
    <p:sldId id="262" r:id="rId19"/>
    <p:sldId id="263" r:id="rId20"/>
    <p:sldId id="264" r:id="rId21"/>
    <p:sldId id="265" r:id="rId22"/>
    <p:sldId id="266" r:id="rId23"/>
    <p:sldId id="267" r:id="rId24"/>
    <p:sldId id="268" r:id="rId25"/>
    <p:sldId id="269" r:id="rId26"/>
    <p:sldId id="272" r:id="rId27"/>
    <p:sldId id="273" r:id="rId28"/>
    <p:sldId id="274" r:id="rId29"/>
    <p:sldId id="295" r:id="rId30"/>
    <p:sldId id="289" r:id="rId31"/>
    <p:sldId id="290" r:id="rId32"/>
    <p:sldId id="291" r:id="rId33"/>
    <p:sldId id="292" r:id="rId34"/>
    <p:sldId id="293" r:id="rId35"/>
    <p:sldId id="294" r:id="rId36"/>
    <p:sldId id="296" r:id="rId37"/>
    <p:sldId id="304" r:id="rId38"/>
    <p:sldId id="297" r:id="rId39"/>
    <p:sldId id="305" r:id="rId40"/>
    <p:sldId id="306" r:id="rId41"/>
    <p:sldId id="298" r:id="rId42"/>
    <p:sldId id="307" r:id="rId43"/>
    <p:sldId id="308" r:id="rId44"/>
    <p:sldId id="309" r:id="rId45"/>
    <p:sldId id="310" r:id="rId46"/>
    <p:sldId id="299" r:id="rId47"/>
    <p:sldId id="311" r:id="rId48"/>
    <p:sldId id="313" r:id="rId49"/>
    <p:sldId id="312" r:id="rId50"/>
    <p:sldId id="300" r:id="rId51"/>
    <p:sldId id="314" r:id="rId52"/>
    <p:sldId id="315" r:id="rId53"/>
    <p:sldId id="316" r:id="rId54"/>
    <p:sldId id="301" r:id="rId55"/>
    <p:sldId id="317" r:id="rId56"/>
    <p:sldId id="318" r:id="rId57"/>
    <p:sldId id="302" r:id="rId58"/>
    <p:sldId id="319" r:id="rId59"/>
    <p:sldId id="320" r:id="rId60"/>
    <p:sldId id="303" r:id="rId61"/>
    <p:sldId id="321" r:id="rId62"/>
    <p:sldId id="322" r:id="rId63"/>
    <p:sldId id="323" r:id="rId64"/>
    <p:sldId id="275" r:id="rId65"/>
    <p:sldId id="279" r:id="rId66"/>
    <p:sldId id="280" r:id="rId67"/>
    <p:sldId id="276" r:id="rId68"/>
    <p:sldId id="281" r:id="rId69"/>
    <p:sldId id="282" r:id="rId70"/>
    <p:sldId id="277" r:id="rId71"/>
    <p:sldId id="283" r:id="rId72"/>
    <p:sldId id="284" r:id="rId73"/>
    <p:sldId id="285" r:id="rId74"/>
    <p:sldId id="278" r:id="rId75"/>
    <p:sldId id="286" r:id="rId76"/>
    <p:sldId id="287" r:id="rId77"/>
    <p:sldId id="288" r:id="rId78"/>
    <p:sldId id="324" r:id="rId7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-528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63" Type="http://schemas.openxmlformats.org/officeDocument/2006/relationships/slide" Target="slides/slide62.xml"/><Relationship Id="rId64" Type="http://schemas.openxmlformats.org/officeDocument/2006/relationships/slide" Target="slides/slide63.xml"/><Relationship Id="rId65" Type="http://schemas.openxmlformats.org/officeDocument/2006/relationships/slide" Target="slides/slide64.xml"/><Relationship Id="rId66" Type="http://schemas.openxmlformats.org/officeDocument/2006/relationships/slide" Target="slides/slide65.xml"/><Relationship Id="rId67" Type="http://schemas.openxmlformats.org/officeDocument/2006/relationships/slide" Target="slides/slide66.xml"/><Relationship Id="rId68" Type="http://schemas.openxmlformats.org/officeDocument/2006/relationships/slide" Target="slides/slide67.xml"/><Relationship Id="rId69" Type="http://schemas.openxmlformats.org/officeDocument/2006/relationships/slide" Target="slides/slide68.xml"/><Relationship Id="rId50" Type="http://schemas.openxmlformats.org/officeDocument/2006/relationships/slide" Target="slides/slide49.xml"/><Relationship Id="rId51" Type="http://schemas.openxmlformats.org/officeDocument/2006/relationships/slide" Target="slides/slide50.xml"/><Relationship Id="rId52" Type="http://schemas.openxmlformats.org/officeDocument/2006/relationships/slide" Target="slides/slide51.xml"/><Relationship Id="rId53" Type="http://schemas.openxmlformats.org/officeDocument/2006/relationships/slide" Target="slides/slide52.xml"/><Relationship Id="rId54" Type="http://schemas.openxmlformats.org/officeDocument/2006/relationships/slide" Target="slides/slide53.xml"/><Relationship Id="rId55" Type="http://schemas.openxmlformats.org/officeDocument/2006/relationships/slide" Target="slides/slide54.xml"/><Relationship Id="rId56" Type="http://schemas.openxmlformats.org/officeDocument/2006/relationships/slide" Target="slides/slide55.xml"/><Relationship Id="rId57" Type="http://schemas.openxmlformats.org/officeDocument/2006/relationships/slide" Target="slides/slide56.xml"/><Relationship Id="rId58" Type="http://schemas.openxmlformats.org/officeDocument/2006/relationships/slide" Target="slides/slide57.xml"/><Relationship Id="rId59" Type="http://schemas.openxmlformats.org/officeDocument/2006/relationships/slide" Target="slides/slide5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slide" Target="slides/slide43.xml"/><Relationship Id="rId45" Type="http://schemas.openxmlformats.org/officeDocument/2006/relationships/slide" Target="slides/slide44.xml"/><Relationship Id="rId46" Type="http://schemas.openxmlformats.org/officeDocument/2006/relationships/slide" Target="slides/slide45.xml"/><Relationship Id="rId47" Type="http://schemas.openxmlformats.org/officeDocument/2006/relationships/slide" Target="slides/slide46.xml"/><Relationship Id="rId48" Type="http://schemas.openxmlformats.org/officeDocument/2006/relationships/slide" Target="slides/slide47.xml"/><Relationship Id="rId49" Type="http://schemas.openxmlformats.org/officeDocument/2006/relationships/slide" Target="slides/slide4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80" Type="http://schemas.openxmlformats.org/officeDocument/2006/relationships/printerSettings" Target="printerSettings/printerSettings1.bin"/><Relationship Id="rId81" Type="http://schemas.openxmlformats.org/officeDocument/2006/relationships/presProps" Target="presProps.xml"/><Relationship Id="rId82" Type="http://schemas.openxmlformats.org/officeDocument/2006/relationships/viewProps" Target="viewProps.xml"/><Relationship Id="rId83" Type="http://schemas.openxmlformats.org/officeDocument/2006/relationships/theme" Target="theme/theme1.xml"/><Relationship Id="rId84" Type="http://schemas.openxmlformats.org/officeDocument/2006/relationships/tableStyles" Target="tableStyles.xml"/><Relationship Id="rId70" Type="http://schemas.openxmlformats.org/officeDocument/2006/relationships/slide" Target="slides/slide69.xml"/><Relationship Id="rId71" Type="http://schemas.openxmlformats.org/officeDocument/2006/relationships/slide" Target="slides/slide70.xml"/><Relationship Id="rId72" Type="http://schemas.openxmlformats.org/officeDocument/2006/relationships/slide" Target="slides/slide71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73" Type="http://schemas.openxmlformats.org/officeDocument/2006/relationships/slide" Target="slides/slide72.xml"/><Relationship Id="rId74" Type="http://schemas.openxmlformats.org/officeDocument/2006/relationships/slide" Target="slides/slide73.xml"/><Relationship Id="rId75" Type="http://schemas.openxmlformats.org/officeDocument/2006/relationships/slide" Target="slides/slide74.xml"/><Relationship Id="rId76" Type="http://schemas.openxmlformats.org/officeDocument/2006/relationships/slide" Target="slides/slide75.xml"/><Relationship Id="rId77" Type="http://schemas.openxmlformats.org/officeDocument/2006/relationships/slide" Target="slides/slide76.xml"/><Relationship Id="rId78" Type="http://schemas.openxmlformats.org/officeDocument/2006/relationships/slide" Target="slides/slide77.xml"/><Relationship Id="rId79" Type="http://schemas.openxmlformats.org/officeDocument/2006/relationships/slide" Target="slides/slide78.xml"/><Relationship Id="rId60" Type="http://schemas.openxmlformats.org/officeDocument/2006/relationships/slide" Target="slides/slide59.xml"/><Relationship Id="rId61" Type="http://schemas.openxmlformats.org/officeDocument/2006/relationships/slide" Target="slides/slide60.xml"/><Relationship Id="rId62" Type="http://schemas.openxmlformats.org/officeDocument/2006/relationships/slide" Target="slides/slide6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Relationship Id="rId2" Type="http://schemas.openxmlformats.org/officeDocument/2006/relationships/image" Target="../media/image8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fld id="{593B05D2-A379-AF43-9302-8CFE2DB0EEE6}" type="datetimeFigureOut">
              <a:rPr lang="en-US" smtClean="0"/>
              <a:t>5/2/16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fld id="{25A4B530-2C4E-7B40-BF30-D18915643F2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Relationship Id="rId3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4" Type="http://schemas.openxmlformats.org/officeDocument/2006/relationships/image" Target="../media/image6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4" Type="http://schemas.openxmlformats.org/officeDocument/2006/relationships/image" Target="../media/image7.e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4" Type="http://schemas.openxmlformats.org/officeDocument/2006/relationships/image" Target="../media/image7.emf"/><Relationship Id="rId5" Type="http://schemas.openxmlformats.org/officeDocument/2006/relationships/oleObject" Target="../embeddings/oleObject4.bin"/><Relationship Id="rId6" Type="http://schemas.openxmlformats.org/officeDocument/2006/relationships/image" Target="../media/image8.e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Entity- &amp; Topic-Based</a:t>
            </a:r>
            <a:br>
              <a:rPr lang="en-US" dirty="0" smtClean="0"/>
            </a:br>
            <a:r>
              <a:rPr lang="en-US" dirty="0" smtClean="0"/>
              <a:t>Information Ordering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Ling 573</a:t>
            </a:r>
          </a:p>
          <a:p>
            <a:r>
              <a:rPr lang="en-US" dirty="0" smtClean="0"/>
              <a:t>Systems and Applications</a:t>
            </a:r>
          </a:p>
          <a:p>
            <a:r>
              <a:rPr lang="en-US" dirty="0" smtClean="0"/>
              <a:t>May 5, 2016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7420519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96494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  sentences</a:t>
            </a:r>
          </a:p>
          <a:p>
            <a:pPr lvl="1"/>
            <a:r>
              <a:rPr lang="en-US" dirty="0" smtClean="0"/>
              <a:t>Columns: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786919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  sentences</a:t>
            </a:r>
          </a:p>
          <a:p>
            <a:pPr lvl="1"/>
            <a:r>
              <a:rPr lang="en-US" dirty="0" smtClean="0"/>
              <a:t>Columns: entities</a:t>
            </a:r>
          </a:p>
          <a:p>
            <a:pPr lvl="1"/>
            <a:r>
              <a:rPr lang="en-US" dirty="0" smtClean="0"/>
              <a:t>Values: grammatical role of mention in sentence</a:t>
            </a:r>
          </a:p>
          <a:p>
            <a:pPr lvl="2"/>
            <a:r>
              <a:rPr lang="en-US" dirty="0" smtClean="0"/>
              <a:t>Roles: (S)</a:t>
            </a:r>
            <a:r>
              <a:rPr lang="en-US" dirty="0" err="1" smtClean="0"/>
              <a:t>ubject</a:t>
            </a:r>
            <a:r>
              <a:rPr lang="en-US" dirty="0" smtClean="0"/>
              <a:t>, (O)</a:t>
            </a:r>
            <a:r>
              <a:rPr lang="en-US" dirty="0" err="1" smtClean="0"/>
              <a:t>bject</a:t>
            </a:r>
            <a:r>
              <a:rPr lang="en-US" dirty="0" smtClean="0"/>
              <a:t>, X (other), __ (no mention)</a:t>
            </a:r>
          </a:p>
          <a:p>
            <a:pPr lvl="2"/>
            <a:r>
              <a:rPr lang="en-US" dirty="0" smtClean="0"/>
              <a:t>Multiple mentions: ?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86989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 Grid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compact representation of:</a:t>
            </a:r>
          </a:p>
          <a:p>
            <a:pPr lvl="1"/>
            <a:r>
              <a:rPr lang="en-US" dirty="0" smtClean="0"/>
              <a:t> Mentions, grammatical roles, transitions</a:t>
            </a:r>
          </a:p>
          <a:p>
            <a:pPr lvl="2"/>
            <a:r>
              <a:rPr lang="en-US" dirty="0" smtClean="0"/>
              <a:t>Across sentences</a:t>
            </a:r>
          </a:p>
          <a:p>
            <a:pPr lvl="2"/>
            <a:endParaRPr lang="en-US" dirty="0"/>
          </a:p>
          <a:p>
            <a:r>
              <a:rPr lang="en-US" dirty="0" smtClean="0"/>
              <a:t>Entity grid model:</a:t>
            </a:r>
          </a:p>
          <a:p>
            <a:pPr lvl="1"/>
            <a:r>
              <a:rPr lang="en-US" dirty="0" smtClean="0"/>
              <a:t>Rows:  sentences</a:t>
            </a:r>
          </a:p>
          <a:p>
            <a:pPr lvl="1"/>
            <a:r>
              <a:rPr lang="en-US" dirty="0" smtClean="0"/>
              <a:t>Columns: entities</a:t>
            </a:r>
          </a:p>
          <a:p>
            <a:pPr lvl="1"/>
            <a:r>
              <a:rPr lang="en-US" dirty="0" smtClean="0"/>
              <a:t>Values: grammatical role of mention in sentence</a:t>
            </a:r>
          </a:p>
          <a:p>
            <a:pPr lvl="2"/>
            <a:r>
              <a:rPr lang="en-US" dirty="0" smtClean="0"/>
              <a:t>Roles: (S)</a:t>
            </a:r>
            <a:r>
              <a:rPr lang="en-US" dirty="0" err="1" smtClean="0"/>
              <a:t>ubject</a:t>
            </a:r>
            <a:r>
              <a:rPr lang="en-US" dirty="0" smtClean="0"/>
              <a:t>, (O)</a:t>
            </a:r>
            <a:r>
              <a:rPr lang="en-US" dirty="0" err="1" smtClean="0"/>
              <a:t>bject</a:t>
            </a:r>
            <a:r>
              <a:rPr lang="en-US" dirty="0" smtClean="0"/>
              <a:t>, X (other), __ (no mention)</a:t>
            </a:r>
          </a:p>
          <a:p>
            <a:pPr lvl="2"/>
            <a:r>
              <a:rPr lang="en-US" dirty="0" smtClean="0"/>
              <a:t>Multiple mentions: ? Take highest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37669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601027"/>
            <a:ext cx="9144000" cy="3118427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34208" y="243540"/>
            <a:ext cx="5623791" cy="33574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0076156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Grids </a:t>
            </a:r>
            <a:r>
              <a:rPr lang="en-US" dirty="0" smtClean="0">
                <a:sym typeface="Wingdings"/>
              </a:rPr>
              <a:t>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Intuitions:</a:t>
            </a:r>
          </a:p>
          <a:p>
            <a:pPr lvl="1"/>
            <a:r>
              <a:rPr lang="en-US" dirty="0" smtClean="0"/>
              <a:t>Some columns dense: focus of text (e.g. MS)</a:t>
            </a:r>
          </a:p>
          <a:p>
            <a:pPr lvl="2"/>
            <a:r>
              <a:rPr lang="en-US" dirty="0" smtClean="0"/>
              <a:t>Likely to take certain roles: e.g. S, O</a:t>
            </a:r>
          </a:p>
          <a:p>
            <a:pPr lvl="1"/>
            <a:r>
              <a:rPr lang="en-US" dirty="0" smtClean="0"/>
              <a:t>Others sparse: likely other roles (x)</a:t>
            </a:r>
          </a:p>
          <a:p>
            <a:pPr lvl="1"/>
            <a:r>
              <a:rPr lang="en-US" dirty="0" smtClean="0"/>
              <a:t>Local transitions reflect structure, topic shifts</a:t>
            </a:r>
          </a:p>
        </p:txBody>
      </p:sp>
    </p:spTree>
    <p:extLst>
      <p:ext uri="{BB962C8B-B14F-4D97-AF65-F5344CB8AC3E}">
        <p14:creationId xmlns:p14="http://schemas.microsoft.com/office/powerpoint/2010/main" val="427048718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Grids </a:t>
            </a:r>
            <a:r>
              <a:rPr lang="en-US" dirty="0" smtClean="0">
                <a:sym typeface="Wingdings"/>
              </a:rPr>
              <a:t> Features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Intuitions:</a:t>
            </a:r>
          </a:p>
          <a:p>
            <a:pPr lvl="1"/>
            <a:r>
              <a:rPr lang="en-US" dirty="0" smtClean="0"/>
              <a:t>Some columns dense: focus of text (e.g. MS)</a:t>
            </a:r>
          </a:p>
          <a:p>
            <a:pPr lvl="2"/>
            <a:r>
              <a:rPr lang="en-US" dirty="0" smtClean="0"/>
              <a:t>Likely to take certain roles: e.g. S, O</a:t>
            </a:r>
          </a:p>
          <a:p>
            <a:pPr lvl="1"/>
            <a:r>
              <a:rPr lang="en-US" dirty="0" smtClean="0"/>
              <a:t>Others sparse: likely other roles (x)</a:t>
            </a:r>
          </a:p>
          <a:p>
            <a:pPr lvl="1"/>
            <a:r>
              <a:rPr lang="en-US" dirty="0" smtClean="0"/>
              <a:t>Local transitions reflect structure, topic shifts</a:t>
            </a:r>
          </a:p>
          <a:p>
            <a:r>
              <a:rPr lang="en-US" dirty="0" smtClean="0"/>
              <a:t>Local entity transitions: {</a:t>
            </a:r>
            <a:r>
              <a:rPr lang="en-US" dirty="0" err="1" smtClean="0"/>
              <a:t>s,o,x</a:t>
            </a:r>
            <a:r>
              <a:rPr lang="en-US" dirty="0" smtClean="0"/>
              <a:t>,_}</a:t>
            </a:r>
            <a:r>
              <a:rPr lang="en-US" baseline="30000" dirty="0" smtClean="0"/>
              <a:t>n</a:t>
            </a:r>
          </a:p>
          <a:p>
            <a:pPr lvl="1"/>
            <a:r>
              <a:rPr lang="en-US" dirty="0" smtClean="0"/>
              <a:t>Continuous column subsequences (role n-grams?)</a:t>
            </a:r>
          </a:p>
          <a:p>
            <a:pPr lvl="1"/>
            <a:r>
              <a:rPr lang="en-US" dirty="0" smtClean="0"/>
              <a:t>Compute probability of sequence over grid:</a:t>
            </a:r>
          </a:p>
          <a:p>
            <a:pPr lvl="2"/>
            <a:r>
              <a:rPr lang="en-US" dirty="0" smtClean="0"/>
              <a:t># occurrences of that type/# of occurrences of that </a:t>
            </a:r>
            <a:r>
              <a:rPr lang="en-US" dirty="0" err="1" smtClean="0"/>
              <a:t>len</a:t>
            </a:r>
            <a:endParaRPr lang="en-US" dirty="0" smtClean="0"/>
          </a:p>
          <a:p>
            <a:pPr lvl="1"/>
            <a:endParaRPr lang="en-US" dirty="0" smtClean="0"/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63413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vector:</a:t>
            </a:r>
          </a:p>
          <a:p>
            <a:pPr lvl="1"/>
            <a:r>
              <a:rPr lang="en-US" dirty="0" smtClean="0"/>
              <a:t>Length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498263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vector:</a:t>
            </a:r>
          </a:p>
          <a:p>
            <a:pPr lvl="1"/>
            <a:r>
              <a:rPr lang="en-US" dirty="0" smtClean="0"/>
              <a:t>Length: # of transition types</a:t>
            </a:r>
          </a:p>
          <a:p>
            <a:pPr lvl="1"/>
            <a:r>
              <a:rPr lang="en-US" dirty="0" smtClean="0"/>
              <a:t>Values: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718686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Vector Representation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Document vector:</a:t>
            </a:r>
          </a:p>
          <a:p>
            <a:pPr lvl="1"/>
            <a:r>
              <a:rPr lang="en-US" dirty="0" smtClean="0"/>
              <a:t>Length: # of transition types</a:t>
            </a:r>
          </a:p>
          <a:p>
            <a:pPr lvl="1"/>
            <a:r>
              <a:rPr lang="en-US" dirty="0" smtClean="0"/>
              <a:t>Values: Probabilities of each transition type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Can vary by transition types:</a:t>
            </a:r>
          </a:p>
          <a:p>
            <a:pPr lvl="1"/>
            <a:r>
              <a:rPr lang="en-US" dirty="0" smtClean="0"/>
              <a:t>E.g. most frequent; all transitions of some length, </a:t>
            </a:r>
            <a:r>
              <a:rPr lang="en-US" dirty="0" err="1" smtClean="0"/>
              <a:t>etc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2979883"/>
            <a:ext cx="9144000" cy="14780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424792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Roadmap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Entity-based cohesion model:</a:t>
            </a:r>
          </a:p>
          <a:p>
            <a:pPr lvl="1"/>
            <a:r>
              <a:rPr lang="en-US" dirty="0" smtClean="0"/>
              <a:t>Model entity </a:t>
            </a:r>
            <a:r>
              <a:rPr lang="en-US" smtClean="0"/>
              <a:t>based transitions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Topic-based cohesion model:</a:t>
            </a:r>
          </a:p>
          <a:p>
            <a:pPr lvl="1"/>
            <a:r>
              <a:rPr lang="en-US" dirty="0" smtClean="0"/>
              <a:t>Models sequence of topic transitions</a:t>
            </a:r>
          </a:p>
          <a:p>
            <a:pPr lvl="1"/>
            <a:endParaRPr lang="en-US" dirty="0"/>
          </a:p>
          <a:p>
            <a:r>
              <a:rPr lang="en-US" dirty="0" smtClean="0"/>
              <a:t>Ordering as optimization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39819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54041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156060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6348851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824236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dirty="0" smtClean="0"/>
              <a:t>Dependencies &amp;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Tools needed:</a:t>
            </a:r>
          </a:p>
          <a:p>
            <a:pPr lvl="1"/>
            <a:r>
              <a:rPr lang="en-US" dirty="0" err="1" smtClean="0"/>
              <a:t>Coreference</a:t>
            </a:r>
            <a:r>
              <a:rPr lang="en-US" dirty="0" smtClean="0"/>
              <a:t>:  Link mentions</a:t>
            </a:r>
          </a:p>
          <a:p>
            <a:pPr lvl="2"/>
            <a:r>
              <a:rPr lang="en-US" dirty="0" smtClean="0"/>
              <a:t>Full automatic </a:t>
            </a:r>
            <a:r>
              <a:rPr lang="en-US" dirty="0" err="1" smtClean="0"/>
              <a:t>coref</a:t>
            </a:r>
            <a:r>
              <a:rPr lang="en-US" dirty="0" smtClean="0"/>
              <a:t> system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Noun clusters based on lexical match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Grammatical role: </a:t>
            </a:r>
          </a:p>
          <a:p>
            <a:pPr lvl="2"/>
            <a:r>
              <a:rPr lang="en-US" dirty="0" smtClean="0"/>
              <a:t>Extraction based on dependency parse (+passive rule) </a:t>
            </a:r>
            <a:r>
              <a:rPr lang="en-US" dirty="0" err="1" smtClean="0"/>
              <a:t>vs</a:t>
            </a:r>
            <a:endParaRPr lang="en-US" dirty="0" smtClean="0"/>
          </a:p>
          <a:p>
            <a:pPr lvl="2"/>
            <a:r>
              <a:rPr lang="en-US" dirty="0" smtClean="0"/>
              <a:t>Simple present </a:t>
            </a:r>
            <a:r>
              <a:rPr lang="en-US" dirty="0" err="1" smtClean="0"/>
              <a:t>vs</a:t>
            </a:r>
            <a:r>
              <a:rPr lang="en-US" dirty="0" smtClean="0"/>
              <a:t> absent (X, _)</a:t>
            </a:r>
          </a:p>
          <a:p>
            <a:r>
              <a:rPr lang="en-US" dirty="0" smtClean="0"/>
              <a:t>Salience:</a:t>
            </a:r>
          </a:p>
          <a:p>
            <a:pPr lvl="1"/>
            <a:r>
              <a:rPr lang="en-US" dirty="0" smtClean="0"/>
              <a:t>Distinguish focused </a:t>
            </a:r>
            <a:r>
              <a:rPr lang="en-US" dirty="0" err="1" smtClean="0"/>
              <a:t>vs</a:t>
            </a:r>
            <a:r>
              <a:rPr lang="en-US" dirty="0" smtClean="0"/>
              <a:t> not:? By frequency</a:t>
            </a:r>
          </a:p>
          <a:p>
            <a:pPr lvl="1"/>
            <a:r>
              <a:rPr lang="en-US" dirty="0" smtClean="0"/>
              <a:t>Build different transition models by saliency group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911080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-10195"/>
            <a:ext cx="8042276" cy="1336956"/>
          </a:xfrm>
        </p:spPr>
        <p:txBody>
          <a:bodyPr/>
          <a:lstStyle/>
          <a:p>
            <a:r>
              <a:rPr lang="en-US" dirty="0" smtClean="0"/>
              <a:t>Experiments &amp; Analysis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86907" cy="4343400"/>
          </a:xfrm>
        </p:spPr>
        <p:txBody>
          <a:bodyPr/>
          <a:lstStyle/>
          <a:p>
            <a:r>
              <a:rPr lang="en-US" dirty="0" smtClean="0"/>
              <a:t>Trained SVM: </a:t>
            </a:r>
          </a:p>
          <a:p>
            <a:pPr lvl="1"/>
            <a:r>
              <a:rPr lang="en-US" dirty="0" smtClean="0"/>
              <a:t>Salient: &gt;= 2 occurrences; Transition length: 2</a:t>
            </a:r>
          </a:p>
          <a:p>
            <a:pPr lvl="1"/>
            <a:r>
              <a:rPr lang="en-US" dirty="0" smtClean="0"/>
              <a:t>Train/Test: Is higher manual score set higher by system?</a:t>
            </a:r>
          </a:p>
          <a:p>
            <a:r>
              <a:rPr lang="en-US" dirty="0" smtClean="0"/>
              <a:t>Feature comparison:  DUC summaries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51973" y="3461328"/>
            <a:ext cx="6062222" cy="3396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2610556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66156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Why?  Automatic summaries in training, unreliable </a:t>
            </a:r>
            <a:r>
              <a:rPr lang="en-US" dirty="0" err="1" smtClean="0"/>
              <a:t>coref</a:t>
            </a:r>
            <a:endParaRPr lang="en-US" dirty="0" smtClean="0"/>
          </a:p>
          <a:p>
            <a:r>
              <a:rPr lang="en-US" dirty="0" smtClean="0"/>
              <a:t>Worst results:</a:t>
            </a:r>
          </a:p>
          <a:p>
            <a:pPr lvl="1"/>
            <a:r>
              <a:rPr lang="en-US" dirty="0" smtClean="0"/>
              <a:t>Significantly worse with both simple syntax, no salience</a:t>
            </a:r>
          </a:p>
          <a:p>
            <a:pPr lvl="2"/>
            <a:r>
              <a:rPr lang="en-US" dirty="0" smtClean="0"/>
              <a:t>Extracted sentences still parse reliably</a:t>
            </a:r>
          </a:p>
          <a:p>
            <a:pPr lvl="1"/>
            <a:r>
              <a:rPr lang="en-US" dirty="0" smtClean="0"/>
              <a:t>Still not horrible: 74% </a:t>
            </a:r>
            <a:r>
              <a:rPr lang="en-US" dirty="0" err="1" smtClean="0"/>
              <a:t>vs</a:t>
            </a:r>
            <a:r>
              <a:rPr lang="en-US" dirty="0" smtClean="0"/>
              <a:t> 84%</a:t>
            </a:r>
          </a:p>
        </p:txBody>
      </p:sp>
    </p:spTree>
    <p:extLst>
      <p:ext uri="{BB962C8B-B14F-4D97-AF65-F5344CB8AC3E}">
        <p14:creationId xmlns:p14="http://schemas.microsoft.com/office/powerpoint/2010/main" val="1208152966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Discussion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63816" cy="43434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Best results:</a:t>
            </a:r>
          </a:p>
          <a:p>
            <a:pPr lvl="1"/>
            <a:r>
              <a:rPr lang="en-US" dirty="0" smtClean="0"/>
              <a:t>Use richer syntax and salience models</a:t>
            </a:r>
          </a:p>
          <a:p>
            <a:pPr lvl="2"/>
            <a:r>
              <a:rPr lang="en-US" dirty="0" smtClean="0"/>
              <a:t>But </a:t>
            </a:r>
            <a:r>
              <a:rPr lang="en-US" b="1" dirty="0" smtClean="0"/>
              <a:t>NOT </a:t>
            </a:r>
            <a:r>
              <a:rPr lang="en-US" dirty="0" err="1" smtClean="0"/>
              <a:t>coreference</a:t>
            </a:r>
            <a:r>
              <a:rPr lang="en-US" dirty="0" smtClean="0"/>
              <a:t> (though not significant)</a:t>
            </a:r>
          </a:p>
          <a:p>
            <a:pPr lvl="3"/>
            <a:r>
              <a:rPr lang="en-US" dirty="0" smtClean="0"/>
              <a:t>Why?  Automatic summaries in training, unreliable </a:t>
            </a:r>
            <a:r>
              <a:rPr lang="en-US" dirty="0" err="1" smtClean="0"/>
              <a:t>coref</a:t>
            </a:r>
            <a:endParaRPr lang="en-US" dirty="0" smtClean="0"/>
          </a:p>
          <a:p>
            <a:r>
              <a:rPr lang="en-US" dirty="0" smtClean="0"/>
              <a:t>Worst results:</a:t>
            </a:r>
          </a:p>
          <a:p>
            <a:pPr lvl="1"/>
            <a:r>
              <a:rPr lang="en-US" dirty="0" smtClean="0"/>
              <a:t>Significantly worse with both simple syntax, no salience</a:t>
            </a:r>
          </a:p>
          <a:p>
            <a:pPr lvl="2"/>
            <a:r>
              <a:rPr lang="en-US" dirty="0" smtClean="0"/>
              <a:t>Extracted sentences still parse reliably</a:t>
            </a:r>
          </a:p>
          <a:p>
            <a:pPr lvl="1"/>
            <a:r>
              <a:rPr lang="en-US" dirty="0" smtClean="0"/>
              <a:t>Still not horrible: 74% </a:t>
            </a:r>
            <a:r>
              <a:rPr lang="en-US" dirty="0" err="1" smtClean="0"/>
              <a:t>vs</a:t>
            </a:r>
            <a:r>
              <a:rPr lang="en-US" dirty="0" smtClean="0"/>
              <a:t> 84%</a:t>
            </a:r>
          </a:p>
          <a:p>
            <a:pPr lvl="2"/>
            <a:r>
              <a:rPr lang="en-US" dirty="0" smtClean="0"/>
              <a:t>Much better than LSA model (52.5%)</a:t>
            </a:r>
          </a:p>
          <a:p>
            <a:r>
              <a:rPr lang="en-US" dirty="0" smtClean="0"/>
              <a:t>Learning curve shows 80-100 pairs good enough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1388969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State-of-the-Art Comparisons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Two comparison systems:</a:t>
            </a:r>
          </a:p>
          <a:p>
            <a:endParaRPr lang="en-US" dirty="0"/>
          </a:p>
          <a:p>
            <a:pPr lvl="1"/>
            <a:r>
              <a:rPr lang="en-US" dirty="0" smtClean="0"/>
              <a:t>Latent Semantic Analysis (LSA)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err="1" smtClean="0"/>
              <a:t>Barzilay</a:t>
            </a:r>
            <a:r>
              <a:rPr lang="en-US" dirty="0" smtClean="0"/>
              <a:t> &amp; Lee (2004)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83437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58860351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</p:txBody>
      </p:sp>
    </p:spTree>
    <p:extLst>
      <p:ext uri="{BB962C8B-B14F-4D97-AF65-F5344CB8AC3E}">
        <p14:creationId xmlns:p14="http://schemas.microsoft.com/office/powerpoint/2010/main" val="328450789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58417852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480706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Create term x document matrix over large news corpus</a:t>
            </a:r>
          </a:p>
        </p:txBody>
      </p:sp>
    </p:spTree>
    <p:extLst>
      <p:ext uri="{BB962C8B-B14F-4D97-AF65-F5344CB8AC3E}">
        <p14:creationId xmlns:p14="http://schemas.microsoft.com/office/powerpoint/2010/main" val="1235653578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Create term x document matrix over large news corpus</a:t>
            </a:r>
          </a:p>
          <a:p>
            <a:pPr lvl="1"/>
            <a:r>
              <a:rPr lang="en-US" dirty="0" smtClean="0"/>
              <a:t>Perform SVD to create 100-dimensional dense matrix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17461269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Comparison 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1452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LSA model:</a:t>
            </a:r>
          </a:p>
          <a:p>
            <a:pPr lvl="1"/>
            <a:r>
              <a:rPr lang="en-US" dirty="0" smtClean="0"/>
              <a:t>Motivation: Lexical gaps</a:t>
            </a:r>
          </a:p>
          <a:p>
            <a:pPr lvl="2"/>
            <a:r>
              <a:rPr lang="en-US" dirty="0" smtClean="0"/>
              <a:t>Pure </a:t>
            </a:r>
            <a:r>
              <a:rPr lang="en-US" dirty="0"/>
              <a:t>surface word match misses </a:t>
            </a:r>
            <a:r>
              <a:rPr lang="en-US" dirty="0" smtClean="0"/>
              <a:t>similarity</a:t>
            </a:r>
          </a:p>
          <a:p>
            <a:pPr lvl="2"/>
            <a:r>
              <a:rPr lang="en-US" dirty="0" smtClean="0"/>
              <a:t>Discover underlying concept representation</a:t>
            </a:r>
          </a:p>
          <a:p>
            <a:pPr lvl="3"/>
            <a:r>
              <a:rPr lang="en-US" dirty="0" smtClean="0"/>
              <a:t>Based on distributional patterns</a:t>
            </a:r>
          </a:p>
          <a:p>
            <a:pPr lvl="3"/>
            <a:endParaRPr lang="en-US" dirty="0" smtClean="0"/>
          </a:p>
          <a:p>
            <a:pPr lvl="1"/>
            <a:r>
              <a:rPr lang="en-US" dirty="0" smtClean="0"/>
              <a:t>Create term x document matrix over large news corpus</a:t>
            </a:r>
          </a:p>
          <a:p>
            <a:pPr lvl="1"/>
            <a:r>
              <a:rPr lang="en-US" dirty="0" smtClean="0"/>
              <a:t>Perform SVD to create 100-dimensional dense matrix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Score summary as:</a:t>
            </a:r>
          </a:p>
          <a:p>
            <a:pPr lvl="1"/>
            <a:r>
              <a:rPr lang="en-US" dirty="0"/>
              <a:t>Sentence represented as </a:t>
            </a:r>
            <a:r>
              <a:rPr lang="en-US" dirty="0" smtClean="0"/>
              <a:t>mean of </a:t>
            </a:r>
            <a:r>
              <a:rPr lang="en-US" dirty="0"/>
              <a:t>its word </a:t>
            </a:r>
            <a:r>
              <a:rPr lang="en-US" dirty="0" smtClean="0"/>
              <a:t>vectors</a:t>
            </a:r>
          </a:p>
          <a:p>
            <a:pPr lvl="1"/>
            <a:r>
              <a:rPr lang="en-US" dirty="0" smtClean="0"/>
              <a:t>Average of cosine similarity scores of adjacent </a:t>
            </a:r>
            <a:r>
              <a:rPr lang="en-US" dirty="0" err="1" smtClean="0"/>
              <a:t>sents</a:t>
            </a:r>
            <a:endParaRPr lang="en-US" dirty="0"/>
          </a:p>
          <a:p>
            <a:pPr lvl="2"/>
            <a:r>
              <a:rPr lang="en-US" dirty="0" smtClean="0"/>
              <a:t>Local “concept” similarity score</a:t>
            </a:r>
          </a:p>
        </p:txBody>
      </p:sp>
    </p:spTree>
    <p:extLst>
      <p:ext uri="{BB962C8B-B14F-4D97-AF65-F5344CB8AC3E}">
        <p14:creationId xmlns:p14="http://schemas.microsoft.com/office/powerpoint/2010/main" val="423118064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“Catching the Drift”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pPr lvl="1"/>
            <a:r>
              <a:rPr lang="en-US" dirty="0" err="1" smtClean="0"/>
              <a:t>Barzilay</a:t>
            </a:r>
            <a:r>
              <a:rPr lang="en-US" dirty="0" smtClean="0"/>
              <a:t> and Lee, 2004 (NAACL best paper)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Stories:</a:t>
            </a:r>
          </a:p>
          <a:p>
            <a:pPr lvl="2"/>
            <a:r>
              <a:rPr lang="en-US" dirty="0" smtClean="0"/>
              <a:t>Composed of topics/subtopics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Unfold in systematic sequential way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Can represent ordering as sequence modeling over topics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1547913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“Catching the Drift”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98864" cy="4343400"/>
          </a:xfrm>
        </p:spPr>
        <p:txBody>
          <a:bodyPr/>
          <a:lstStyle/>
          <a:p>
            <a:pPr lvl="1"/>
            <a:r>
              <a:rPr lang="en-US" dirty="0" err="1" smtClean="0"/>
              <a:t>Barzilay</a:t>
            </a:r>
            <a:r>
              <a:rPr lang="en-US" dirty="0" smtClean="0"/>
              <a:t> and Lee, 2004 (NAACL best paper)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Stories:</a:t>
            </a:r>
          </a:p>
          <a:p>
            <a:pPr lvl="2"/>
            <a:r>
              <a:rPr lang="en-US" dirty="0" smtClean="0"/>
              <a:t>Composed of topics/subtopics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Unfold in systematic sequential way</a:t>
            </a:r>
          </a:p>
          <a:p>
            <a:pPr lvl="2"/>
            <a:endParaRPr lang="en-US" dirty="0"/>
          </a:p>
          <a:p>
            <a:pPr lvl="2"/>
            <a:r>
              <a:rPr lang="en-US" dirty="0" smtClean="0"/>
              <a:t>Can represent ordering as sequence modeling over topics</a:t>
            </a:r>
          </a:p>
          <a:p>
            <a:r>
              <a:rPr lang="en-US" dirty="0" smtClean="0"/>
              <a:t>Approach: HMM over topics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979878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Lightly supervised approach: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topics in unsupervised way from data</a:t>
            </a:r>
          </a:p>
          <a:p>
            <a:pPr lvl="2"/>
            <a:r>
              <a:rPr lang="en-US" dirty="0" smtClean="0"/>
              <a:t>Assign sentences to topics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878457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Lightly supervised approach: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topics in unsupervised way from data</a:t>
            </a:r>
          </a:p>
          <a:p>
            <a:pPr lvl="2"/>
            <a:r>
              <a:rPr lang="en-US" dirty="0" smtClean="0"/>
              <a:t>Assign sentences to topics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sequences from document structure</a:t>
            </a:r>
          </a:p>
          <a:p>
            <a:pPr lvl="2"/>
            <a:r>
              <a:rPr lang="en-US" dirty="0" smtClean="0"/>
              <a:t>Given clusters, learn sequence model over them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16652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r>
              <a:rPr lang="en-US" dirty="0" smtClean="0"/>
              <a:t>Incorporated variously in discourse models</a:t>
            </a:r>
          </a:p>
          <a:p>
            <a:pPr lvl="1"/>
            <a:r>
              <a:rPr lang="en-US" dirty="0" smtClean="0"/>
              <a:t>Lexical chains: Link mentions across sentences</a:t>
            </a:r>
          </a:p>
          <a:p>
            <a:pPr lvl="2"/>
            <a:r>
              <a:rPr lang="en-US" dirty="0" smtClean="0"/>
              <a:t>Fewer lexical chains crossing </a:t>
            </a:r>
            <a:r>
              <a:rPr lang="en-US" dirty="0" smtClean="0">
                <a:sym typeface="Wingdings"/>
              </a:rPr>
              <a:t> shift in topic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630730473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Strategy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183186" cy="4343400"/>
          </a:xfrm>
        </p:spPr>
        <p:txBody>
          <a:bodyPr/>
          <a:lstStyle/>
          <a:p>
            <a:r>
              <a:rPr lang="en-US" dirty="0" smtClean="0"/>
              <a:t>Lightly supervised approach: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topics in unsupervised way from data</a:t>
            </a:r>
          </a:p>
          <a:p>
            <a:pPr lvl="2"/>
            <a:r>
              <a:rPr lang="en-US" dirty="0" smtClean="0"/>
              <a:t>Assign sentences to topics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Learn sequences from document structure</a:t>
            </a:r>
          </a:p>
          <a:p>
            <a:pPr lvl="2"/>
            <a:r>
              <a:rPr lang="en-US" dirty="0" smtClean="0"/>
              <a:t>Given clusters, learn sequence model over them</a:t>
            </a:r>
          </a:p>
          <a:p>
            <a:pPr lvl="2"/>
            <a:endParaRPr lang="en-US" dirty="0"/>
          </a:p>
          <a:p>
            <a:pPr lvl="1"/>
            <a:r>
              <a:rPr lang="en-US" dirty="0" smtClean="0"/>
              <a:t>No explicit topic labeling, no hand-labeling of sequence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13007248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07725405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7425672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Clustering</a:t>
            </a:r>
          </a:p>
          <a:p>
            <a:pPr lvl="1"/>
            <a:r>
              <a:rPr lang="en-US" dirty="0" smtClean="0"/>
              <a:t>Similarity measure?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2327162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Clustering</a:t>
            </a:r>
          </a:p>
          <a:p>
            <a:pPr lvl="1"/>
            <a:r>
              <a:rPr lang="en-US" dirty="0" smtClean="0"/>
              <a:t>Similarity measure?</a:t>
            </a:r>
          </a:p>
          <a:p>
            <a:pPr lvl="2"/>
            <a:r>
              <a:rPr lang="en-US" dirty="0" smtClean="0"/>
              <a:t>Cosine similarity over word bigrams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Assume some irrelevant/off-topic sentences</a:t>
            </a:r>
          </a:p>
          <a:p>
            <a:pPr lvl="2"/>
            <a:r>
              <a:rPr lang="en-US" dirty="0" smtClean="0"/>
              <a:t>Merge clusters with few members into “etcetera” cluster</a:t>
            </a:r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553067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 Induction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How can we induce a set of topics from doc set?</a:t>
            </a:r>
          </a:p>
          <a:p>
            <a:pPr lvl="1"/>
            <a:r>
              <a:rPr lang="en-US" dirty="0" smtClean="0"/>
              <a:t>Assume we have multiple documents in a domain</a:t>
            </a:r>
          </a:p>
          <a:p>
            <a:pPr lvl="1"/>
            <a:endParaRPr lang="en-US" dirty="0"/>
          </a:p>
          <a:p>
            <a:r>
              <a:rPr lang="en-US" dirty="0" smtClean="0"/>
              <a:t>Unsupervised approach:? Clustering</a:t>
            </a:r>
          </a:p>
          <a:p>
            <a:pPr lvl="1"/>
            <a:r>
              <a:rPr lang="en-US" dirty="0" smtClean="0"/>
              <a:t>Similarity measure?</a:t>
            </a:r>
          </a:p>
          <a:p>
            <a:pPr lvl="2"/>
            <a:r>
              <a:rPr lang="en-US" dirty="0" smtClean="0"/>
              <a:t>Cosine similarity over word bigrams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Assume some irrelevant/off-topic sentences</a:t>
            </a:r>
          </a:p>
          <a:p>
            <a:pPr lvl="2"/>
            <a:r>
              <a:rPr lang="en-US" dirty="0" smtClean="0"/>
              <a:t>Merge clusters with few members into “etcetera” cluster</a:t>
            </a:r>
          </a:p>
          <a:p>
            <a:r>
              <a:rPr lang="en-US" dirty="0" smtClean="0"/>
              <a:t>Result: </a:t>
            </a:r>
            <a:r>
              <a:rPr lang="en-US" i="1" dirty="0" smtClean="0"/>
              <a:t>m </a:t>
            </a:r>
            <a:r>
              <a:rPr lang="en-US" dirty="0" smtClean="0"/>
              <a:t>topics, defined by clusters</a:t>
            </a:r>
            <a:endParaRPr lang="en-US" i="1" dirty="0" smtClean="0"/>
          </a:p>
          <a:p>
            <a:endParaRPr lang="en-US" dirty="0" smtClean="0"/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8859312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5441311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 = Topics</a:t>
            </a:r>
          </a:p>
          <a:p>
            <a:pPr lvl="3"/>
            <a:r>
              <a:rPr lang="en-US" dirty="0" smtClean="0"/>
              <a:t>State m: special insertion state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Transition probabilities:</a:t>
            </a:r>
          </a:p>
          <a:p>
            <a:pPr lvl="2"/>
            <a:r>
              <a:rPr lang="en-US" dirty="0" smtClean="0"/>
              <a:t>Evidence for ordering? </a:t>
            </a:r>
          </a:p>
        </p:txBody>
      </p:sp>
    </p:spTree>
    <p:extLst>
      <p:ext uri="{BB962C8B-B14F-4D97-AF65-F5344CB8AC3E}">
        <p14:creationId xmlns:p14="http://schemas.microsoft.com/office/powerpoint/2010/main" val="1473655240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 = Topics</a:t>
            </a:r>
          </a:p>
          <a:p>
            <a:pPr lvl="3"/>
            <a:r>
              <a:rPr lang="en-US" dirty="0" smtClean="0"/>
              <a:t>State m: special insertion state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Transition probabilities:</a:t>
            </a:r>
          </a:p>
          <a:p>
            <a:pPr lvl="2"/>
            <a:r>
              <a:rPr lang="en-US" dirty="0" smtClean="0"/>
              <a:t>Evidence for ordering? </a:t>
            </a:r>
          </a:p>
          <a:p>
            <a:pPr lvl="3"/>
            <a:r>
              <a:rPr lang="en-US" dirty="0" smtClean="0"/>
              <a:t>Document ordering</a:t>
            </a:r>
          </a:p>
          <a:p>
            <a:pPr lvl="4"/>
            <a:r>
              <a:rPr lang="en-US" dirty="0" smtClean="0"/>
              <a:t>Sentence from topic </a:t>
            </a:r>
            <a:r>
              <a:rPr lang="en-US" i="1" dirty="0" smtClean="0"/>
              <a:t>a</a:t>
            </a:r>
            <a:r>
              <a:rPr lang="en-US" dirty="0" smtClean="0"/>
              <a:t> appears before sentence from topic </a:t>
            </a:r>
            <a:r>
              <a:rPr lang="en-US" i="1" dirty="0" smtClean="0"/>
              <a:t>b</a:t>
            </a:r>
          </a:p>
          <a:p>
            <a:pPr lvl="3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8773694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77252" cy="4343400"/>
          </a:xfrm>
        </p:spPr>
        <p:txBody>
          <a:bodyPr/>
          <a:lstStyle/>
          <a:p>
            <a:r>
              <a:rPr lang="en-US" dirty="0" smtClean="0"/>
              <a:t>Hidden Markov Model</a:t>
            </a:r>
          </a:p>
          <a:p>
            <a:pPr lvl="1"/>
            <a:r>
              <a:rPr lang="en-US" dirty="0" smtClean="0"/>
              <a:t>States = Topics</a:t>
            </a:r>
          </a:p>
          <a:p>
            <a:pPr lvl="3"/>
            <a:r>
              <a:rPr lang="en-US" dirty="0" smtClean="0"/>
              <a:t>State m: special insertion state</a:t>
            </a:r>
          </a:p>
          <a:p>
            <a:pPr lvl="3"/>
            <a:endParaRPr lang="en-US" dirty="0"/>
          </a:p>
          <a:p>
            <a:pPr lvl="1"/>
            <a:r>
              <a:rPr lang="en-US" dirty="0" smtClean="0"/>
              <a:t>Transition probabilities:</a:t>
            </a:r>
          </a:p>
          <a:p>
            <a:pPr lvl="2"/>
            <a:r>
              <a:rPr lang="en-US" dirty="0" smtClean="0"/>
              <a:t>Evidence for ordering? </a:t>
            </a:r>
          </a:p>
          <a:p>
            <a:pPr lvl="3"/>
            <a:r>
              <a:rPr lang="en-US" dirty="0" smtClean="0"/>
              <a:t>Document ordering</a:t>
            </a:r>
          </a:p>
          <a:p>
            <a:pPr lvl="4"/>
            <a:r>
              <a:rPr lang="en-US" dirty="0" smtClean="0"/>
              <a:t>Sentence from topic </a:t>
            </a:r>
            <a:r>
              <a:rPr lang="en-US" i="1" dirty="0" smtClean="0"/>
              <a:t>a</a:t>
            </a:r>
            <a:r>
              <a:rPr lang="en-US" dirty="0" smtClean="0"/>
              <a:t> appears before sentence from topic </a:t>
            </a:r>
            <a:r>
              <a:rPr lang="en-US" i="1" dirty="0" smtClean="0"/>
              <a:t>b</a:t>
            </a:r>
          </a:p>
          <a:p>
            <a:pPr lvl="3"/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75387057"/>
              </p:ext>
            </p:extLst>
          </p:nvPr>
        </p:nvGraphicFramePr>
        <p:xfrm>
          <a:off x="1872713" y="4829828"/>
          <a:ext cx="4319965" cy="132630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3" imgW="1447800" imgH="444500" progId="Equation.3">
                  <p:embed/>
                </p:oleObj>
              </mc:Choice>
              <mc:Fallback>
                <p:oleObj name="Equation" r:id="rId3" imgW="1447800" imgH="4445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872713" y="4829828"/>
                        <a:ext cx="4319965" cy="132630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57445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r>
              <a:rPr lang="en-US" dirty="0" smtClean="0"/>
              <a:t>Incorporated variously in discourse models</a:t>
            </a:r>
          </a:p>
          <a:p>
            <a:pPr lvl="1"/>
            <a:r>
              <a:rPr lang="en-US" dirty="0" smtClean="0"/>
              <a:t>Lexical chains: Link mentions across sentences</a:t>
            </a:r>
          </a:p>
          <a:p>
            <a:pPr lvl="2"/>
            <a:r>
              <a:rPr lang="en-US" dirty="0" smtClean="0"/>
              <a:t>Fewer lexical chains crossing </a:t>
            </a:r>
            <a:r>
              <a:rPr lang="en-US" dirty="0" smtClean="0">
                <a:sym typeface="Wingdings"/>
              </a:rPr>
              <a:t> shift in topic</a:t>
            </a:r>
          </a:p>
          <a:p>
            <a:pPr lvl="1"/>
            <a:r>
              <a:rPr lang="en-US" dirty="0" smtClean="0">
                <a:sym typeface="Wingdings"/>
              </a:rPr>
              <a:t>Salience hierarchies, information structure</a:t>
            </a:r>
          </a:p>
          <a:p>
            <a:pPr lvl="2"/>
            <a:r>
              <a:rPr lang="en-US" dirty="0" smtClean="0">
                <a:sym typeface="Wingdings"/>
              </a:rPr>
              <a:t>Subject &gt; Object &gt; Indirect &gt; Oblique &gt; ….</a:t>
            </a:r>
          </a:p>
        </p:txBody>
      </p:sp>
    </p:spTree>
    <p:extLst>
      <p:ext uri="{BB962C8B-B14F-4D97-AF65-F5344CB8AC3E}">
        <p14:creationId xmlns:p14="http://schemas.microsoft.com/office/powerpoint/2010/main" val="4121024976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</p:txBody>
      </p:sp>
    </p:spTree>
    <p:extLst>
      <p:ext uri="{BB962C8B-B14F-4D97-AF65-F5344CB8AC3E}">
        <p14:creationId xmlns:p14="http://schemas.microsoft.com/office/powerpoint/2010/main" val="849646678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  <a:p>
            <a:pPr lvl="3"/>
            <a:r>
              <a:rPr lang="en-US" dirty="0" smtClean="0"/>
              <a:t>Probability of sentence under topic-specific bigram LM</a:t>
            </a:r>
          </a:p>
          <a:p>
            <a:pPr lvl="3"/>
            <a:r>
              <a:rPr lang="en-US" dirty="0" smtClean="0"/>
              <a:t>Bigram probabilities</a:t>
            </a:r>
          </a:p>
          <a:p>
            <a:pPr lvl="3"/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75027317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  <a:p>
            <a:pPr lvl="3"/>
            <a:r>
              <a:rPr lang="en-US" dirty="0" smtClean="0"/>
              <a:t>Probability of sentence under topic-specific bigram LM</a:t>
            </a:r>
          </a:p>
          <a:p>
            <a:pPr lvl="3"/>
            <a:r>
              <a:rPr lang="en-US" dirty="0" smtClean="0"/>
              <a:t>Bigram probabilities</a:t>
            </a:r>
          </a:p>
          <a:p>
            <a:pPr lvl="3"/>
            <a:endParaRPr lang="en-US" dirty="0"/>
          </a:p>
          <a:p>
            <a:pPr marL="968375" lvl="3" indent="0">
              <a:buNone/>
            </a:pP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66018083"/>
              </p:ext>
            </p:extLst>
          </p:nvPr>
        </p:nvGraphicFramePr>
        <p:xfrm>
          <a:off x="3662263" y="3283477"/>
          <a:ext cx="3107072" cy="950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3" imgW="1536700" imgH="469900" progId="Equation.3">
                  <p:embed/>
                </p:oleObj>
              </mc:Choice>
              <mc:Fallback>
                <p:oleObj name="Equation" r:id="rId3" imgW="1536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2263" y="3283477"/>
                        <a:ext cx="3107072" cy="950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292367919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Emission probabilities:</a:t>
            </a:r>
          </a:p>
          <a:p>
            <a:pPr lvl="1"/>
            <a:r>
              <a:rPr lang="en-US" dirty="0" smtClean="0"/>
              <a:t>Standard topic state:</a:t>
            </a:r>
          </a:p>
          <a:p>
            <a:pPr lvl="2"/>
            <a:r>
              <a:rPr lang="en-US" dirty="0" smtClean="0"/>
              <a:t>Probability of observation given state (topic)</a:t>
            </a:r>
          </a:p>
          <a:p>
            <a:pPr lvl="3"/>
            <a:r>
              <a:rPr lang="en-US" dirty="0" smtClean="0"/>
              <a:t>Probability of sentence under topic-specific bigram LM</a:t>
            </a:r>
          </a:p>
          <a:p>
            <a:pPr lvl="3"/>
            <a:r>
              <a:rPr lang="en-US" dirty="0" smtClean="0"/>
              <a:t>Bigram probabilities</a:t>
            </a:r>
          </a:p>
          <a:p>
            <a:pPr lvl="3"/>
            <a:endParaRPr lang="en-US" dirty="0"/>
          </a:p>
          <a:p>
            <a:pPr marL="968375" lvl="3" indent="0">
              <a:buNone/>
            </a:pPr>
            <a:endParaRPr lang="en-US" dirty="0"/>
          </a:p>
          <a:p>
            <a:pPr lvl="1"/>
            <a:r>
              <a:rPr lang="en-US" dirty="0" smtClean="0"/>
              <a:t>Etcetera state:</a:t>
            </a:r>
          </a:p>
          <a:p>
            <a:pPr lvl="3"/>
            <a:r>
              <a:rPr lang="en-US" dirty="0" smtClean="0"/>
              <a:t>Forced complementary to other states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6068621"/>
              </p:ext>
            </p:extLst>
          </p:nvPr>
        </p:nvGraphicFramePr>
        <p:xfrm>
          <a:off x="3662263" y="3283477"/>
          <a:ext cx="3107072" cy="95009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3" imgW="1536700" imgH="469900" progId="Equation.3">
                  <p:embed/>
                </p:oleObj>
              </mc:Choice>
              <mc:Fallback>
                <p:oleObj name="Equation" r:id="rId3" imgW="1536700" imgH="4699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662263" y="3283477"/>
                        <a:ext cx="3107072" cy="95009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59932184"/>
              </p:ext>
            </p:extLst>
          </p:nvPr>
        </p:nvGraphicFramePr>
        <p:xfrm>
          <a:off x="2266950" y="4994347"/>
          <a:ext cx="3894374" cy="9492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5" imgW="2032000" imgH="495300" progId="Equation.3">
                  <p:embed/>
                </p:oleObj>
              </mc:Choice>
              <mc:Fallback>
                <p:oleObj name="Equation" r:id="rId5" imgW="2032000" imgH="49530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2266950" y="4994347"/>
                        <a:ext cx="3894374" cy="9492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425583630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1318" cy="4343400"/>
          </a:xfrm>
        </p:spPr>
        <p:txBody>
          <a:bodyPr/>
          <a:lstStyle/>
          <a:p>
            <a:r>
              <a:rPr lang="en-US" dirty="0" smtClean="0"/>
              <a:t>Viterbi re-estimation:</a:t>
            </a:r>
          </a:p>
          <a:p>
            <a:pPr lvl="1"/>
            <a:r>
              <a:rPr lang="en-US" dirty="0" smtClean="0"/>
              <a:t>Intuition: Refine clusters, </a:t>
            </a:r>
            <a:r>
              <a:rPr lang="en-US" dirty="0" err="1" smtClean="0"/>
              <a:t>etc</a:t>
            </a:r>
            <a:r>
              <a:rPr lang="en-US" dirty="0" smtClean="0"/>
              <a:t> based on sequence info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95114961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1318" cy="4343400"/>
          </a:xfrm>
        </p:spPr>
        <p:txBody>
          <a:bodyPr/>
          <a:lstStyle/>
          <a:p>
            <a:r>
              <a:rPr lang="en-US" dirty="0" smtClean="0"/>
              <a:t>Viterbi re-estimation:</a:t>
            </a:r>
          </a:p>
          <a:p>
            <a:pPr lvl="1"/>
            <a:r>
              <a:rPr lang="en-US" dirty="0" smtClean="0"/>
              <a:t>Intuition: Refine clusters, </a:t>
            </a:r>
            <a:r>
              <a:rPr lang="en-US" dirty="0" err="1" smtClean="0"/>
              <a:t>etc</a:t>
            </a:r>
            <a:r>
              <a:rPr lang="en-US" dirty="0" smtClean="0"/>
              <a:t> based on sequence info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Iterate:</a:t>
            </a:r>
          </a:p>
          <a:p>
            <a:pPr lvl="2"/>
            <a:r>
              <a:rPr lang="en-US" dirty="0" smtClean="0"/>
              <a:t>Run Viterbi decoding over original documents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Assign each sentence to cluster most likely to generate it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Use new clustering to </a:t>
            </a:r>
            <a:r>
              <a:rPr lang="en-US" dirty="0" err="1" smtClean="0"/>
              <a:t>recompute</a:t>
            </a:r>
            <a:r>
              <a:rPr lang="en-US" dirty="0" smtClean="0"/>
              <a:t> transition/emission </a:t>
            </a:r>
          </a:p>
        </p:txBody>
      </p:sp>
    </p:spTree>
    <p:extLst>
      <p:ext uri="{BB962C8B-B14F-4D97-AF65-F5344CB8AC3E}">
        <p14:creationId xmlns:p14="http://schemas.microsoft.com/office/powerpoint/2010/main" val="9234930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Sequence Modeling III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371318" cy="4343400"/>
          </a:xfrm>
        </p:spPr>
        <p:txBody>
          <a:bodyPr/>
          <a:lstStyle/>
          <a:p>
            <a:r>
              <a:rPr lang="en-US" dirty="0" smtClean="0"/>
              <a:t>Viterbi re-estimation:</a:t>
            </a:r>
          </a:p>
          <a:p>
            <a:pPr lvl="1"/>
            <a:r>
              <a:rPr lang="en-US" dirty="0" smtClean="0"/>
              <a:t>Intuition: Refine clusters, </a:t>
            </a:r>
            <a:r>
              <a:rPr lang="en-US" dirty="0" err="1" smtClean="0"/>
              <a:t>etc</a:t>
            </a:r>
            <a:r>
              <a:rPr lang="en-US" dirty="0" smtClean="0"/>
              <a:t> based on sequence info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Iterate:</a:t>
            </a:r>
          </a:p>
          <a:p>
            <a:pPr lvl="2"/>
            <a:r>
              <a:rPr lang="en-US" dirty="0" smtClean="0"/>
              <a:t>Run Viterbi decoding over original documents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Assign each sentence to cluster most likely to generate it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Use new clustering to </a:t>
            </a:r>
            <a:r>
              <a:rPr lang="en-US" dirty="0" err="1" smtClean="0"/>
              <a:t>recompute</a:t>
            </a:r>
            <a:r>
              <a:rPr lang="en-US" dirty="0" smtClean="0"/>
              <a:t> transition/emission </a:t>
            </a:r>
          </a:p>
          <a:p>
            <a:pPr lvl="1"/>
            <a:r>
              <a:rPr lang="en-US" dirty="0" smtClean="0"/>
              <a:t>Until stable (or fixed iterations)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60877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Ordering </a:t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92930" cy="4343400"/>
          </a:xfrm>
        </p:spPr>
        <p:txBody>
          <a:bodyPr/>
          <a:lstStyle/>
          <a:p>
            <a:r>
              <a:rPr lang="en-US" dirty="0" smtClean="0"/>
              <a:t>Restricted domain text: 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c</a:t>
            </a:r>
            <a:r>
              <a:rPr lang="en-US" dirty="0" smtClean="0"/>
              <a:t>ollections of earthquake, aviation accidents</a:t>
            </a:r>
          </a:p>
          <a:p>
            <a:pPr lvl="1"/>
            <a:r>
              <a:rPr lang="en-US" dirty="0" smtClean="0"/>
              <a:t>LSA predictions: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2681581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Ordering </a:t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92930" cy="4343400"/>
          </a:xfrm>
        </p:spPr>
        <p:txBody>
          <a:bodyPr/>
          <a:lstStyle/>
          <a:p>
            <a:r>
              <a:rPr lang="en-US" dirty="0" smtClean="0"/>
              <a:t>Restricted domain text: 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c</a:t>
            </a:r>
            <a:r>
              <a:rPr lang="en-US" dirty="0" smtClean="0"/>
              <a:t>ollections of earthquake, aviation accidents</a:t>
            </a:r>
          </a:p>
          <a:p>
            <a:pPr lvl="1"/>
            <a:r>
              <a:rPr lang="en-US" dirty="0" smtClean="0"/>
              <a:t>LSA predictions: which order has higher score</a:t>
            </a:r>
          </a:p>
          <a:p>
            <a:pPr lvl="1"/>
            <a:r>
              <a:rPr lang="en-US" dirty="0" smtClean="0"/>
              <a:t>Topic/content model: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016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Sentence Ordering </a:t>
            </a:r>
            <a:br>
              <a:rPr lang="en-US" dirty="0" smtClean="0"/>
            </a:br>
            <a:r>
              <a:rPr lang="en-US" dirty="0" smtClean="0"/>
              <a:t>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292930" cy="4343400"/>
          </a:xfrm>
        </p:spPr>
        <p:txBody>
          <a:bodyPr/>
          <a:lstStyle/>
          <a:p>
            <a:r>
              <a:rPr lang="en-US" dirty="0" smtClean="0"/>
              <a:t>Restricted domain text: </a:t>
            </a:r>
          </a:p>
          <a:p>
            <a:pPr lvl="1"/>
            <a:r>
              <a:rPr lang="en-US" dirty="0" smtClean="0"/>
              <a:t>Separate </a:t>
            </a:r>
            <a:r>
              <a:rPr lang="en-US" dirty="0"/>
              <a:t>c</a:t>
            </a:r>
            <a:r>
              <a:rPr lang="en-US" dirty="0" smtClean="0"/>
              <a:t>ollections of earthquake, aviation accidents</a:t>
            </a:r>
          </a:p>
          <a:p>
            <a:pPr lvl="1"/>
            <a:r>
              <a:rPr lang="en-US" dirty="0" smtClean="0"/>
              <a:t>LSA predictions: which order has higher score</a:t>
            </a:r>
          </a:p>
          <a:p>
            <a:pPr lvl="1"/>
            <a:r>
              <a:rPr lang="en-US" dirty="0" smtClean="0"/>
              <a:t>Topic/content model: highest probability under HMM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373177" y="3422650"/>
            <a:ext cx="6456319" cy="34353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39652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Entity-Centric Cohesion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Continuing to talk about same thing(s) lends cohesion to discourse</a:t>
            </a:r>
          </a:p>
          <a:p>
            <a:r>
              <a:rPr lang="en-US" dirty="0" smtClean="0"/>
              <a:t>Incorporated variously in discourse models</a:t>
            </a:r>
          </a:p>
          <a:p>
            <a:pPr lvl="1"/>
            <a:r>
              <a:rPr lang="en-US" dirty="0" smtClean="0"/>
              <a:t>Lexical chains: Link mentions across sentences</a:t>
            </a:r>
          </a:p>
          <a:p>
            <a:pPr lvl="2"/>
            <a:r>
              <a:rPr lang="en-US" dirty="0" smtClean="0"/>
              <a:t>Fewer lexical chains crossing </a:t>
            </a:r>
            <a:r>
              <a:rPr lang="en-US" dirty="0" smtClean="0">
                <a:sym typeface="Wingdings"/>
              </a:rPr>
              <a:t> shift in topic</a:t>
            </a:r>
          </a:p>
          <a:p>
            <a:pPr lvl="1"/>
            <a:r>
              <a:rPr lang="en-US" dirty="0" smtClean="0">
                <a:sym typeface="Wingdings"/>
              </a:rPr>
              <a:t>Salience hierarchies, information structure</a:t>
            </a:r>
          </a:p>
          <a:p>
            <a:pPr lvl="2"/>
            <a:r>
              <a:rPr lang="en-US" dirty="0" smtClean="0">
                <a:sym typeface="Wingdings"/>
              </a:rPr>
              <a:t>Subject &gt; Object &gt; Indirect &gt; Oblique &gt; ….</a:t>
            </a:r>
          </a:p>
          <a:p>
            <a:pPr lvl="1"/>
            <a:r>
              <a:rPr lang="en-US" dirty="0" smtClean="0">
                <a:sym typeface="Wingdings"/>
              </a:rPr>
              <a:t>Centering model of </a:t>
            </a:r>
            <a:r>
              <a:rPr lang="en-US" dirty="0" err="1" smtClean="0">
                <a:sym typeface="Wingdings"/>
              </a:rPr>
              <a:t>coreference</a:t>
            </a:r>
            <a:endParaRPr lang="en-US" dirty="0" smtClean="0">
              <a:sym typeface="Wingdings"/>
            </a:endParaRPr>
          </a:p>
          <a:p>
            <a:pPr lvl="2"/>
            <a:r>
              <a:rPr lang="en-US" dirty="0" smtClean="0">
                <a:sym typeface="Wingdings"/>
              </a:rPr>
              <a:t>Combines grammatical role preference with</a:t>
            </a:r>
          </a:p>
          <a:p>
            <a:pPr lvl="2"/>
            <a:r>
              <a:rPr lang="en-US" dirty="0" smtClean="0">
                <a:sym typeface="Wingdings"/>
              </a:rPr>
              <a:t>Preference for types of reference/focus transitions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848394259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2314852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Entity grid model (best):  83.8%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LSA model: 52.5%</a:t>
            </a:r>
          </a:p>
          <a:p>
            <a:pPr lvl="1"/>
            <a:endParaRPr lang="en-US" dirty="0"/>
          </a:p>
          <a:p>
            <a:r>
              <a:rPr lang="en-US" dirty="0" smtClean="0"/>
              <a:t>Likely issue:</a:t>
            </a:r>
          </a:p>
        </p:txBody>
      </p:sp>
    </p:spTree>
    <p:extLst>
      <p:ext uri="{BB962C8B-B14F-4D97-AF65-F5344CB8AC3E}">
        <p14:creationId xmlns:p14="http://schemas.microsoft.com/office/powerpoint/2010/main" val="59230069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Entity grid model (best):  83.8%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LSA model: 52.5%</a:t>
            </a:r>
          </a:p>
          <a:p>
            <a:pPr lvl="1"/>
            <a:endParaRPr lang="en-US" dirty="0"/>
          </a:p>
          <a:p>
            <a:r>
              <a:rPr lang="en-US" dirty="0" smtClean="0"/>
              <a:t>Likely issue:</a:t>
            </a:r>
          </a:p>
          <a:p>
            <a:pPr lvl="1"/>
            <a:r>
              <a:rPr lang="en-US" dirty="0" smtClean="0"/>
              <a:t>Bad auto summaries highly repetitive </a:t>
            </a:r>
            <a:r>
              <a:rPr lang="en-US" dirty="0" smtClean="0">
                <a:sym typeface="Wingdings"/>
              </a:rPr>
              <a:t> </a:t>
            </a:r>
          </a:p>
        </p:txBody>
      </p:sp>
    </p:spTree>
    <p:extLst>
      <p:ext uri="{BB962C8B-B14F-4D97-AF65-F5344CB8AC3E}">
        <p14:creationId xmlns:p14="http://schemas.microsoft.com/office/powerpoint/2010/main" val="1281055264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 Coherence Scoring Comparison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39963" cy="4343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Domain independent:</a:t>
            </a:r>
          </a:p>
          <a:p>
            <a:pPr lvl="2"/>
            <a:r>
              <a:rPr lang="en-US" dirty="0" smtClean="0"/>
              <a:t>Too little data per domain to estimate topic-content model</a:t>
            </a:r>
          </a:p>
          <a:p>
            <a:pPr lvl="1"/>
            <a:r>
              <a:rPr lang="en-US" dirty="0" smtClean="0"/>
              <a:t>Train: 144 pairwise summary rankings</a:t>
            </a:r>
          </a:p>
          <a:p>
            <a:pPr lvl="1"/>
            <a:r>
              <a:rPr lang="en-US" dirty="0" smtClean="0"/>
              <a:t>Test: 80 </a:t>
            </a:r>
            <a:r>
              <a:rPr lang="en-US" dirty="0"/>
              <a:t>pairwise summary rankings</a:t>
            </a:r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Entity grid model (best):  83.8%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LSA model: 52.5%</a:t>
            </a:r>
          </a:p>
          <a:p>
            <a:pPr lvl="1"/>
            <a:endParaRPr lang="en-US" dirty="0"/>
          </a:p>
          <a:p>
            <a:r>
              <a:rPr lang="en-US" dirty="0" smtClean="0"/>
              <a:t>Likely issue:</a:t>
            </a:r>
          </a:p>
          <a:p>
            <a:pPr lvl="1"/>
            <a:r>
              <a:rPr lang="en-US" dirty="0" smtClean="0"/>
              <a:t>Bad auto summaries highly repetitive </a:t>
            </a:r>
            <a:r>
              <a:rPr lang="en-US" dirty="0" smtClean="0">
                <a:sym typeface="Wingdings"/>
              </a:rPr>
              <a:t> </a:t>
            </a:r>
          </a:p>
          <a:p>
            <a:pPr lvl="2"/>
            <a:r>
              <a:rPr lang="en-US" dirty="0">
                <a:sym typeface="Wingdings"/>
              </a:rPr>
              <a:t>H</a:t>
            </a:r>
            <a:r>
              <a:rPr lang="en-US" dirty="0" smtClean="0">
                <a:sym typeface="Wingdings"/>
              </a:rPr>
              <a:t>igh inter-sentence similarity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794730032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47436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Given a set of sentences to order</a:t>
            </a:r>
          </a:p>
          <a:p>
            <a:r>
              <a:rPr lang="en-US" dirty="0" smtClean="0"/>
              <a:t>Define a local pairwise coherence score b/t sentences</a:t>
            </a:r>
          </a:p>
          <a:p>
            <a:r>
              <a:rPr lang="en-US" dirty="0" smtClean="0"/>
              <a:t>Compute a total order optimizing local distances</a:t>
            </a:r>
          </a:p>
          <a:p>
            <a:r>
              <a:rPr lang="en-US" dirty="0" smtClean="0"/>
              <a:t>Can we do this efficiently?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48708929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47436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Given a set of sentences to order</a:t>
            </a:r>
          </a:p>
          <a:p>
            <a:r>
              <a:rPr lang="en-US" dirty="0" smtClean="0"/>
              <a:t>Define a local pairwise coherence score b/t sentences</a:t>
            </a:r>
          </a:p>
          <a:p>
            <a:r>
              <a:rPr lang="en-US" dirty="0" smtClean="0"/>
              <a:t>Compute a total order optimizing local distances</a:t>
            </a:r>
          </a:p>
          <a:p>
            <a:r>
              <a:rPr lang="en-US" dirty="0" smtClean="0"/>
              <a:t>Can we do this efficiently?</a:t>
            </a:r>
          </a:p>
          <a:p>
            <a:pPr lvl="1"/>
            <a:r>
              <a:rPr lang="en-US" dirty="0" smtClean="0"/>
              <a:t>Optimal ordering of this type is equivalent to TSP</a:t>
            </a:r>
          </a:p>
          <a:p>
            <a:pPr lvl="2"/>
            <a:r>
              <a:rPr lang="en-US" dirty="0" smtClean="0"/>
              <a:t>Traveling Salesperson Problem:  Given a list of cities and distances between cities, find the shortest route that visits each city exactly once and returns to the origin city.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4068212670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Optimization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474362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Given a set of sentences to order</a:t>
            </a:r>
          </a:p>
          <a:p>
            <a:r>
              <a:rPr lang="en-US" dirty="0" smtClean="0"/>
              <a:t>Define a local pairwise coherence score b/t sentences</a:t>
            </a:r>
          </a:p>
          <a:p>
            <a:r>
              <a:rPr lang="en-US" dirty="0" smtClean="0"/>
              <a:t>Compute a total order optimizing local distances</a:t>
            </a:r>
          </a:p>
          <a:p>
            <a:r>
              <a:rPr lang="en-US" dirty="0" smtClean="0"/>
              <a:t>Can we do this efficiently?</a:t>
            </a:r>
          </a:p>
          <a:p>
            <a:pPr lvl="1"/>
            <a:r>
              <a:rPr lang="en-US" dirty="0" smtClean="0"/>
              <a:t>Optimal ordering of this type is equivalent to TSP</a:t>
            </a:r>
          </a:p>
          <a:p>
            <a:pPr lvl="2"/>
            <a:r>
              <a:rPr lang="en-US" dirty="0" smtClean="0"/>
              <a:t>Traveling Salesperson Problem:  Given a list of cities and distances between cities, find the shortest route that visits each city exactly once and returns to the origin city.</a:t>
            </a:r>
          </a:p>
          <a:p>
            <a:pPr lvl="2"/>
            <a:r>
              <a:rPr lang="en-US" dirty="0" smtClean="0"/>
              <a:t>TSP is NP-complete  (NP-hard)</a:t>
            </a:r>
          </a:p>
          <a:p>
            <a:pPr marL="0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250590621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do this practically?</a:t>
            </a:r>
          </a:p>
          <a:p>
            <a:pPr lvl="1"/>
            <a:r>
              <a:rPr lang="en-US" dirty="0" smtClean="0"/>
              <a:t>Summaries are 100 words, so 6-10 sentences</a:t>
            </a:r>
          </a:p>
          <a:p>
            <a:pPr lvl="2"/>
            <a:r>
              <a:rPr lang="en-US" dirty="0" smtClean="0"/>
              <a:t>10 sentences have how many possible orders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9511210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do this practically?</a:t>
            </a:r>
          </a:p>
          <a:p>
            <a:pPr lvl="1"/>
            <a:r>
              <a:rPr lang="en-US" dirty="0" smtClean="0"/>
              <a:t>Summaries are 100 words, so 6-10 sentences</a:t>
            </a:r>
          </a:p>
          <a:p>
            <a:pPr lvl="2"/>
            <a:r>
              <a:rPr lang="en-US" dirty="0" smtClean="0"/>
              <a:t>10 sentences have how many possible orders? O(n!)</a:t>
            </a:r>
          </a:p>
          <a:p>
            <a:pPr lvl="2"/>
            <a:r>
              <a:rPr lang="en-US" dirty="0" smtClean="0"/>
              <a:t>Not impossible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Alternatively,</a:t>
            </a:r>
          </a:p>
        </p:txBody>
      </p:sp>
    </p:spTree>
    <p:extLst>
      <p:ext uri="{BB962C8B-B14F-4D97-AF65-F5344CB8AC3E}">
        <p14:creationId xmlns:p14="http://schemas.microsoft.com/office/powerpoint/2010/main" val="2699437668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Ordering as TSP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do this practically?</a:t>
            </a:r>
          </a:p>
          <a:p>
            <a:pPr lvl="1"/>
            <a:r>
              <a:rPr lang="en-US" dirty="0" smtClean="0"/>
              <a:t>Summaries are 100 words, so 6-10 sentences</a:t>
            </a:r>
          </a:p>
          <a:p>
            <a:pPr lvl="2"/>
            <a:r>
              <a:rPr lang="en-US" dirty="0" smtClean="0"/>
              <a:t>10 sentences have how many possible orders? </a:t>
            </a:r>
            <a:r>
              <a:rPr lang="en-US" smtClean="0"/>
              <a:t>O(n!)</a:t>
            </a:r>
            <a:endParaRPr lang="en-US" dirty="0" smtClean="0"/>
          </a:p>
          <a:p>
            <a:pPr lvl="2"/>
            <a:r>
              <a:rPr lang="en-US" dirty="0" smtClean="0"/>
              <a:t>Not impossible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Alternatively,</a:t>
            </a:r>
          </a:p>
          <a:p>
            <a:pPr lvl="2"/>
            <a:r>
              <a:rPr lang="en-US" dirty="0" smtClean="0"/>
              <a:t>Use an approximation methods</a:t>
            </a:r>
          </a:p>
          <a:p>
            <a:pPr lvl="2"/>
            <a:r>
              <a:rPr lang="en-US" dirty="0" smtClean="0"/>
              <a:t>Take the best of a sample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031317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 Leverage patterns of entity (re)mentions</a:t>
            </a:r>
          </a:p>
        </p:txBody>
      </p:sp>
    </p:spTree>
    <p:extLst>
      <p:ext uri="{BB962C8B-B14F-4D97-AF65-F5344CB8AC3E}">
        <p14:creationId xmlns:p14="http://schemas.microsoft.com/office/powerpoint/2010/main" val="352731731"/>
      </p:ext>
    </p:extLst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4472516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/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Term-based similarity: # of overlapping terms</a:t>
            </a:r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1522927"/>
      </p:ext>
    </p:extLst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/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Term-based similarity: # of overlapping terms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Document similarity: </a:t>
            </a:r>
          </a:p>
          <a:p>
            <a:pPr lvl="2"/>
            <a:r>
              <a:rPr lang="en-US" dirty="0" smtClean="0"/>
              <a:t>Multiply by a weight if in the same document (there, 1.6)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20202805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CLASSY 2006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0182" y="1600201"/>
            <a:ext cx="8843817" cy="4343400"/>
          </a:xfrm>
        </p:spPr>
        <p:txBody>
          <a:bodyPr/>
          <a:lstStyle/>
          <a:p>
            <a:r>
              <a:rPr lang="en-US" dirty="0" smtClean="0"/>
              <a:t>Formulates ordering as TSP</a:t>
            </a:r>
          </a:p>
          <a:p>
            <a:r>
              <a:rPr lang="en-US" dirty="0" smtClean="0"/>
              <a:t>Requires pairwise sentence distance measure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Term-based similarity: # of overlapping terms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Document similarity: </a:t>
            </a:r>
          </a:p>
          <a:p>
            <a:pPr lvl="2"/>
            <a:r>
              <a:rPr lang="en-US" dirty="0" smtClean="0"/>
              <a:t>Multiply by a weight if in the same document (there, 1.6)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Normalize to between 0 and 1 (</a:t>
            </a:r>
            <a:r>
              <a:rPr lang="en-US" dirty="0" err="1" smtClean="0"/>
              <a:t>sqrt</a:t>
            </a:r>
            <a:r>
              <a:rPr lang="en-US" dirty="0" smtClean="0"/>
              <a:t> of product of </a:t>
            </a:r>
            <a:r>
              <a:rPr lang="en-US" dirty="0" err="1" smtClean="0"/>
              <a:t>selfsim</a:t>
            </a:r>
            <a:r>
              <a:rPr lang="en-US" dirty="0" smtClean="0"/>
              <a:t>)</a:t>
            </a:r>
          </a:p>
          <a:p>
            <a:pPr lvl="2"/>
            <a:r>
              <a:rPr lang="en-US" dirty="0" smtClean="0"/>
              <a:t>Make distance: subtract from 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140663"/>
      </p:ext>
    </p:extLst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6261833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there are </a:t>
            </a:r>
            <a:r>
              <a:rPr lang="en-US" b="1" dirty="0"/>
              <a:t>only</a:t>
            </a:r>
            <a:r>
              <a:rPr lang="en-US" dirty="0"/>
              <a:t> 3,628,800 ways to order 10 </a:t>
            </a:r>
            <a:r>
              <a:rPr lang="en-US" dirty="0" smtClean="0"/>
              <a:t>sentences plus </a:t>
            </a:r>
            <a:r>
              <a:rPr lang="en-US" dirty="0"/>
              <a:t>a lead sentence, so exhaustive search is feasible</a:t>
            </a:r>
            <a:r>
              <a:rPr lang="en-US" dirty="0" smtClean="0"/>
              <a:t>.“ (</a:t>
            </a:r>
            <a:r>
              <a:rPr lang="en-US" sz="1800" dirty="0" smtClean="0"/>
              <a:t>Conroy)</a:t>
            </a:r>
          </a:p>
          <a:p>
            <a:pPr lvl="1"/>
            <a:endParaRPr lang="en-US" dirty="0"/>
          </a:p>
          <a:p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3560551"/>
      </p:ext>
    </p:extLst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there are </a:t>
            </a:r>
            <a:r>
              <a:rPr lang="en-US" b="1" dirty="0"/>
              <a:t>only</a:t>
            </a:r>
            <a:r>
              <a:rPr lang="en-US" dirty="0"/>
              <a:t> 3,628,800 ways to order 10 </a:t>
            </a:r>
            <a:r>
              <a:rPr lang="en-US" dirty="0" smtClean="0"/>
              <a:t>sentences plus </a:t>
            </a:r>
            <a:r>
              <a:rPr lang="en-US" dirty="0"/>
              <a:t>a lead sentence, so exhaustive search is feasible</a:t>
            </a:r>
            <a:r>
              <a:rPr lang="en-US" dirty="0" smtClean="0"/>
              <a:t>.“ (</a:t>
            </a:r>
            <a:r>
              <a:rPr lang="en-US" sz="1800" dirty="0" smtClean="0"/>
              <a:t>Conroy)</a:t>
            </a:r>
          </a:p>
          <a:p>
            <a:pPr lvl="1"/>
            <a:endParaRPr lang="en-US" dirty="0"/>
          </a:p>
          <a:p>
            <a:r>
              <a:rPr lang="en-US" dirty="0" smtClean="0"/>
              <a:t>Still,..</a:t>
            </a:r>
          </a:p>
          <a:p>
            <a:pPr lvl="1"/>
            <a:r>
              <a:rPr lang="en-US" dirty="0" smtClean="0"/>
              <a:t>Used sample set to pick best</a:t>
            </a:r>
          </a:p>
          <a:p>
            <a:pPr lvl="2"/>
            <a:r>
              <a:rPr lang="en-US" dirty="0" smtClean="0"/>
              <a:t>Candidates:</a:t>
            </a:r>
          </a:p>
          <a:p>
            <a:pPr lvl="3"/>
            <a:r>
              <a:rPr lang="en-US" dirty="0" smtClean="0"/>
              <a:t>Random</a:t>
            </a:r>
          </a:p>
          <a:p>
            <a:pPr lvl="3"/>
            <a:r>
              <a:rPr lang="en-US" dirty="0" smtClean="0"/>
              <a:t>Single-swap changes from good candidates 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76980561"/>
      </p:ext>
    </p:extLst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Practicalities of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9456" y="1600201"/>
            <a:ext cx="8774544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Brute force: O(n!)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there are </a:t>
            </a:r>
            <a:r>
              <a:rPr lang="en-US" b="1" dirty="0"/>
              <a:t>only</a:t>
            </a:r>
            <a:r>
              <a:rPr lang="en-US" dirty="0"/>
              <a:t> 3,628,800 ways to order 10 </a:t>
            </a:r>
            <a:r>
              <a:rPr lang="en-US" dirty="0" smtClean="0"/>
              <a:t>sentences plus </a:t>
            </a:r>
            <a:r>
              <a:rPr lang="en-US" dirty="0"/>
              <a:t>a lead sentence, so exhaustive search is feasible</a:t>
            </a:r>
            <a:r>
              <a:rPr lang="en-US" dirty="0" smtClean="0"/>
              <a:t>.“ (</a:t>
            </a:r>
            <a:r>
              <a:rPr lang="en-US" sz="1800" dirty="0" smtClean="0"/>
              <a:t>Conroy)</a:t>
            </a:r>
          </a:p>
          <a:p>
            <a:pPr lvl="1"/>
            <a:endParaRPr lang="en-US" dirty="0"/>
          </a:p>
          <a:p>
            <a:r>
              <a:rPr lang="en-US" dirty="0" smtClean="0"/>
              <a:t>Still,..</a:t>
            </a:r>
          </a:p>
          <a:p>
            <a:pPr lvl="1"/>
            <a:r>
              <a:rPr lang="en-US" dirty="0" smtClean="0"/>
              <a:t>Used sample set to pick best</a:t>
            </a:r>
          </a:p>
          <a:p>
            <a:pPr lvl="2"/>
            <a:r>
              <a:rPr lang="en-US" dirty="0" smtClean="0"/>
              <a:t>Candidates:</a:t>
            </a:r>
          </a:p>
          <a:p>
            <a:pPr lvl="3"/>
            <a:r>
              <a:rPr lang="en-US" dirty="0" smtClean="0"/>
              <a:t>Random</a:t>
            </a:r>
          </a:p>
          <a:p>
            <a:pPr lvl="3"/>
            <a:r>
              <a:rPr lang="en-US" dirty="0" smtClean="0"/>
              <a:t>Single-swap changes from good candidates </a:t>
            </a:r>
          </a:p>
          <a:p>
            <a:pPr lvl="1"/>
            <a:r>
              <a:rPr lang="en-US" dirty="0" smtClean="0"/>
              <a:t>50K enough to consistently generate minimum cost order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2760393"/>
      </p:ext>
    </p:extLst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cues to ordering:</a:t>
            </a:r>
          </a:p>
          <a:p>
            <a:pPr lvl="1"/>
            <a:r>
              <a:rPr lang="en-US" dirty="0" smtClean="0"/>
              <a:t>Temporal, coherence, cohesion</a:t>
            </a:r>
          </a:p>
          <a:p>
            <a:pPr lvl="2"/>
            <a:r>
              <a:rPr lang="en-US" dirty="0" smtClean="0"/>
              <a:t>Chronology, topic structure, entity transitions, similarity</a:t>
            </a:r>
          </a:p>
          <a:p>
            <a:r>
              <a:rPr lang="en-US" dirty="0" smtClean="0"/>
              <a:t>Strategies:</a:t>
            </a:r>
          </a:p>
          <a:p>
            <a:pPr lvl="1"/>
            <a:r>
              <a:rPr lang="en-US" dirty="0" smtClean="0"/>
              <a:t>Heuristic, machine learned; supervised, unsupervised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Incremental build-up versus generate &amp; rank</a:t>
            </a:r>
          </a:p>
          <a:p>
            <a:r>
              <a:rPr lang="en-US" dirty="0" smtClean="0"/>
              <a:t>Issues:</a:t>
            </a:r>
          </a:p>
          <a:p>
            <a:pPr lvl="1"/>
            <a:r>
              <a:rPr lang="en-US" dirty="0" smtClean="0"/>
              <a:t>Domain independence, semantic similarity, reference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18610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 Leverage patterns of entity (re)mentions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Captures local relations b/t sentences, entities</a:t>
            </a:r>
          </a:p>
          <a:p>
            <a:pPr lvl="1"/>
            <a:r>
              <a:rPr lang="en-US" dirty="0" smtClean="0"/>
              <a:t>Models cohesion of evolving story</a:t>
            </a:r>
          </a:p>
        </p:txBody>
      </p:sp>
    </p:spTree>
    <p:extLst>
      <p:ext uri="{BB962C8B-B14F-4D97-AF65-F5344CB8AC3E}">
        <p14:creationId xmlns:p14="http://schemas.microsoft.com/office/powerpoint/2010/main" val="22929733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Entity-Based Ordering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600201"/>
            <a:ext cx="8042276" cy="4343400"/>
          </a:xfrm>
        </p:spPr>
        <p:txBody>
          <a:bodyPr>
            <a:normAutofit/>
          </a:bodyPr>
          <a:lstStyle/>
          <a:p>
            <a:r>
              <a:rPr lang="en-US" dirty="0" smtClean="0"/>
              <a:t>Idea:</a:t>
            </a:r>
          </a:p>
          <a:p>
            <a:pPr lvl="1"/>
            <a:r>
              <a:rPr lang="en-US" dirty="0" smtClean="0"/>
              <a:t> Leverage patterns of entity (re)mentions</a:t>
            </a:r>
          </a:p>
          <a:p>
            <a:r>
              <a:rPr lang="en-US" dirty="0" smtClean="0"/>
              <a:t>Intuition:</a:t>
            </a:r>
          </a:p>
          <a:p>
            <a:pPr lvl="1"/>
            <a:r>
              <a:rPr lang="en-US" dirty="0" smtClean="0"/>
              <a:t>Captures local relations b/t sentences, entities</a:t>
            </a:r>
          </a:p>
          <a:p>
            <a:pPr lvl="1"/>
            <a:r>
              <a:rPr lang="en-US" dirty="0" smtClean="0"/>
              <a:t>Models cohesion of evolving story</a:t>
            </a:r>
          </a:p>
          <a:p>
            <a:r>
              <a:rPr lang="en-US" dirty="0" smtClean="0"/>
              <a:t>Pros:</a:t>
            </a:r>
            <a:endParaRPr lang="en-US" dirty="0"/>
          </a:p>
          <a:p>
            <a:pPr lvl="1"/>
            <a:r>
              <a:rPr lang="en-US" dirty="0" smtClean="0"/>
              <a:t>Largely </a:t>
            </a:r>
            <a:r>
              <a:rPr lang="en-US" dirty="0" err="1" smtClean="0"/>
              <a:t>delexicalized</a:t>
            </a:r>
            <a:endParaRPr lang="en-US" dirty="0" smtClean="0"/>
          </a:p>
          <a:p>
            <a:pPr lvl="2"/>
            <a:r>
              <a:rPr lang="en-US" dirty="0" smtClean="0"/>
              <a:t>Less sensitive to domain/topic than other models</a:t>
            </a:r>
          </a:p>
          <a:p>
            <a:pPr lvl="1"/>
            <a:r>
              <a:rPr lang="en-US" dirty="0" smtClean="0"/>
              <a:t>Can exploit state-of-the-art syntax, </a:t>
            </a:r>
            <a:r>
              <a:rPr lang="en-US" dirty="0" err="1" smtClean="0"/>
              <a:t>coreference</a:t>
            </a:r>
            <a:r>
              <a:rPr lang="en-US" dirty="0" smtClean="0"/>
              <a:t> tools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064654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6104</TotalTime>
  <Words>2793</Words>
  <Application>Microsoft Macintosh PowerPoint</Application>
  <PresentationFormat>On-screen Show (4:3)</PresentationFormat>
  <Paragraphs>563</Paragraphs>
  <Slides>78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78</vt:i4>
      </vt:variant>
    </vt:vector>
  </HeadingPairs>
  <TitlesOfParts>
    <vt:vector size="80" baseType="lpstr">
      <vt:lpstr>Breeze</vt:lpstr>
      <vt:lpstr>Equation</vt:lpstr>
      <vt:lpstr>Entity- &amp; Topic-Based Information Ordering</vt:lpstr>
      <vt:lpstr>Roadmap </vt:lpstr>
      <vt:lpstr>Entity-Centric Cohesion</vt:lpstr>
      <vt:lpstr>Entity-Centric Cohesion</vt:lpstr>
      <vt:lpstr>Entity-Centric Cohesion</vt:lpstr>
      <vt:lpstr>Entity-Centric Cohesion</vt:lpstr>
      <vt:lpstr>Entity-Based Ordering</vt:lpstr>
      <vt:lpstr>Entity-Based Ordering</vt:lpstr>
      <vt:lpstr>Entity-Based Ordering</vt:lpstr>
      <vt:lpstr>Entity Grid</vt:lpstr>
      <vt:lpstr>Entity Grid</vt:lpstr>
      <vt:lpstr>Entity Grid</vt:lpstr>
      <vt:lpstr>Entity Grid</vt:lpstr>
      <vt:lpstr>PowerPoint Presentation</vt:lpstr>
      <vt:lpstr>Grids  Features</vt:lpstr>
      <vt:lpstr>Grids  Features</vt:lpstr>
      <vt:lpstr>Vector Representation</vt:lpstr>
      <vt:lpstr>Vector Representation</vt:lpstr>
      <vt:lpstr>Vector Representation</vt:lpstr>
      <vt:lpstr>Dependencies &amp; Comparisons</vt:lpstr>
      <vt:lpstr>Dependencies &amp; Comparisons</vt:lpstr>
      <vt:lpstr>Dependencies &amp; Comparisons</vt:lpstr>
      <vt:lpstr>Dependencies &amp; Comparisons</vt:lpstr>
      <vt:lpstr>Dependencies &amp; Comparisons</vt:lpstr>
      <vt:lpstr>Experiments &amp; Analysis</vt:lpstr>
      <vt:lpstr>Discussion</vt:lpstr>
      <vt:lpstr>Discussion</vt:lpstr>
      <vt:lpstr>Discussion</vt:lpstr>
      <vt:lpstr>State-of-the-Art Comparisons</vt:lpstr>
      <vt:lpstr>Comparison I</vt:lpstr>
      <vt:lpstr>Comparison I</vt:lpstr>
      <vt:lpstr>Comparison I</vt:lpstr>
      <vt:lpstr>Comparison I</vt:lpstr>
      <vt:lpstr>Comparison I</vt:lpstr>
      <vt:lpstr>Comparison I</vt:lpstr>
      <vt:lpstr>“Catching the Drift”</vt:lpstr>
      <vt:lpstr>“Catching the Drift”</vt:lpstr>
      <vt:lpstr>Strategy</vt:lpstr>
      <vt:lpstr>Strategy</vt:lpstr>
      <vt:lpstr>Strategy</vt:lpstr>
      <vt:lpstr>Topic Induction</vt:lpstr>
      <vt:lpstr>Topic Induction</vt:lpstr>
      <vt:lpstr>Topic Induction</vt:lpstr>
      <vt:lpstr>Topic Induction</vt:lpstr>
      <vt:lpstr>Topic Induction</vt:lpstr>
      <vt:lpstr>Sequence Modeling</vt:lpstr>
      <vt:lpstr>Sequence Modeling</vt:lpstr>
      <vt:lpstr>Sequence Modeling</vt:lpstr>
      <vt:lpstr>Sequence Modeling</vt:lpstr>
      <vt:lpstr>Sequence Modeling II</vt:lpstr>
      <vt:lpstr>Sequence Modeling II</vt:lpstr>
      <vt:lpstr>Sequence Modeling II</vt:lpstr>
      <vt:lpstr>Sequence Modeling II</vt:lpstr>
      <vt:lpstr>Sequence Modeling III</vt:lpstr>
      <vt:lpstr>Sequence Modeling III</vt:lpstr>
      <vt:lpstr>Sequence Modeling III</vt:lpstr>
      <vt:lpstr>Sentence Ordering  Comparison</vt:lpstr>
      <vt:lpstr>Sentence Ordering  Comparison</vt:lpstr>
      <vt:lpstr>Sentence Ordering  Comparison</vt:lpstr>
      <vt:lpstr>Summary Coherence Scoring Comparison</vt:lpstr>
      <vt:lpstr>Summary Coherence Scoring Comparison</vt:lpstr>
      <vt:lpstr>Summary Coherence Scoring Comparison</vt:lpstr>
      <vt:lpstr>Summary Coherence Scoring Comparison</vt:lpstr>
      <vt:lpstr>Ordering as Optimization</vt:lpstr>
      <vt:lpstr>Ordering as Optimization</vt:lpstr>
      <vt:lpstr>Ordering as Optimization</vt:lpstr>
      <vt:lpstr>Ordering as TSP</vt:lpstr>
      <vt:lpstr>Ordering as TSP</vt:lpstr>
      <vt:lpstr>Ordering as TSP</vt:lpstr>
      <vt:lpstr>CLASSY 2006</vt:lpstr>
      <vt:lpstr>CLASSY 2006</vt:lpstr>
      <vt:lpstr>CLASSY 2006</vt:lpstr>
      <vt:lpstr>CLASSY 2006</vt:lpstr>
      <vt:lpstr>Practicalities of Ordering</vt:lpstr>
      <vt:lpstr>Practicalities of Ordering</vt:lpstr>
      <vt:lpstr>Practicalities of Ordering</vt:lpstr>
      <vt:lpstr>Practicalities of Ordering</vt:lpstr>
      <vt:lpstr>Conclusions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Entity- &amp; Topic-Based Information Ordering</dc:title>
  <dc:creator>Gina-Anne Levow</dc:creator>
  <cp:lastModifiedBy>Gina-Anne Levow</cp:lastModifiedBy>
  <cp:revision>23</cp:revision>
  <dcterms:created xsi:type="dcterms:W3CDTF">2015-05-06T01:22:13Z</dcterms:created>
  <dcterms:modified xsi:type="dcterms:W3CDTF">2016-05-05T16:54:13Z</dcterms:modified>
</cp:coreProperties>
</file>