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62" r:id="rId19"/>
    <p:sldId id="258" r:id="rId20"/>
    <p:sldId id="283" r:id="rId21"/>
    <p:sldId id="284" r:id="rId22"/>
    <p:sldId id="285" r:id="rId23"/>
    <p:sldId id="286" r:id="rId24"/>
    <p:sldId id="287" r:id="rId25"/>
    <p:sldId id="288" r:id="rId26"/>
    <p:sldId id="290" r:id="rId27"/>
    <p:sldId id="291" r:id="rId28"/>
    <p:sldId id="259" r:id="rId29"/>
    <p:sldId id="292" r:id="rId30"/>
    <p:sldId id="293" r:id="rId31"/>
    <p:sldId id="294" r:id="rId32"/>
    <p:sldId id="260" r:id="rId33"/>
    <p:sldId id="295" r:id="rId34"/>
    <p:sldId id="296" r:id="rId35"/>
    <p:sldId id="262" r:id="rId36"/>
    <p:sldId id="261" r:id="rId37"/>
    <p:sldId id="297" r:id="rId38"/>
    <p:sldId id="298" r:id="rId39"/>
    <p:sldId id="299" r:id="rId40"/>
    <p:sldId id="300" r:id="rId41"/>
    <p:sldId id="263" r:id="rId42"/>
    <p:sldId id="301" r:id="rId43"/>
    <p:sldId id="302" r:id="rId44"/>
    <p:sldId id="303" r:id="rId45"/>
    <p:sldId id="304" r:id="rId46"/>
    <p:sldId id="265" r:id="rId47"/>
    <p:sldId id="266" r:id="rId48"/>
    <p:sldId id="264" r:id="rId49"/>
    <p:sldId id="305" r:id="rId50"/>
    <p:sldId id="306" r:id="rId51"/>
    <p:sldId id="307" r:id="rId52"/>
    <p:sldId id="308" r:id="rId53"/>
    <p:sldId id="267" r:id="rId54"/>
    <p:sldId id="309" r:id="rId55"/>
    <p:sldId id="310" r:id="rId56"/>
    <p:sldId id="311" r:id="rId57"/>
    <p:sldId id="312" r:id="rId58"/>
    <p:sldId id="313" r:id="rId59"/>
    <p:sldId id="268" r:id="rId60"/>
    <p:sldId id="314" r:id="rId61"/>
    <p:sldId id="315" r:id="rId62"/>
    <p:sldId id="317" r:id="rId63"/>
    <p:sldId id="316" r:id="rId64"/>
    <p:sldId id="269" r:id="rId65"/>
    <p:sldId id="321" r:id="rId66"/>
    <p:sldId id="322" r:id="rId67"/>
    <p:sldId id="323" r:id="rId68"/>
    <p:sldId id="270" r:id="rId69"/>
    <p:sldId id="318" r:id="rId70"/>
    <p:sldId id="319" r:id="rId71"/>
    <p:sldId id="320" r:id="rId72"/>
    <p:sldId id="271" r:id="rId73"/>
    <p:sldId id="339" r:id="rId74"/>
    <p:sldId id="340" r:id="rId75"/>
    <p:sldId id="363" r:id="rId76"/>
    <p:sldId id="364" r:id="rId77"/>
    <p:sldId id="365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50" r:id="rId87"/>
    <p:sldId id="351" r:id="rId88"/>
    <p:sldId id="352" r:id="rId89"/>
    <p:sldId id="353" r:id="rId90"/>
    <p:sldId id="354" r:id="rId91"/>
    <p:sldId id="355" r:id="rId92"/>
    <p:sldId id="356" r:id="rId93"/>
    <p:sldId id="357" r:id="rId94"/>
    <p:sldId id="358" r:id="rId95"/>
    <p:sldId id="359" r:id="rId96"/>
    <p:sldId id="360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heme" Target="theme/theme1.xml"/><Relationship Id="rId10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printerSettings" Target="printerSettings/printerSettings1.bin"/><Relationship Id="rId9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viewProps" Target="view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856" y="1523999"/>
            <a:ext cx="6947291" cy="1724867"/>
          </a:xfrm>
        </p:spPr>
        <p:txBody>
          <a:bodyPr/>
          <a:lstStyle/>
          <a:p>
            <a:r>
              <a:rPr lang="en-US" dirty="0" smtClean="0"/>
              <a:t>Orderin</a:t>
            </a:r>
            <a:r>
              <a:rPr lang="en-US" dirty="0" smtClean="0"/>
              <a:t>g by Optimization &amp;</a:t>
            </a:r>
            <a:r>
              <a:rPr lang="en-US" dirty="0" smtClean="0"/>
              <a:t>Content </a:t>
            </a:r>
            <a:r>
              <a:rPr lang="en-US" dirty="0" smtClean="0"/>
              <a:t>Realization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10, 2016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35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1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similarity: </a:t>
            </a:r>
          </a:p>
          <a:p>
            <a:pPr lvl="2"/>
            <a:r>
              <a:rPr lang="en-US" dirty="0" smtClean="0"/>
              <a:t>Multiply by a weight if in the same document (there, 1.6)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3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similarity: </a:t>
            </a:r>
          </a:p>
          <a:p>
            <a:pPr lvl="2"/>
            <a:r>
              <a:rPr lang="en-US" dirty="0" smtClean="0"/>
              <a:t>Multiply by a weight if in the same document (there, 1.6)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Normalize to between 0 and 1 (</a:t>
            </a:r>
            <a:r>
              <a:rPr lang="en-US" dirty="0" err="1" smtClean="0"/>
              <a:t>sqrt</a:t>
            </a:r>
            <a:r>
              <a:rPr lang="en-US" dirty="0" smtClean="0"/>
              <a:t> of product of </a:t>
            </a:r>
            <a:r>
              <a:rPr lang="en-US" dirty="0" err="1" smtClean="0"/>
              <a:t>selfsim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Make distance: subtract from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5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5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22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r>
              <a:rPr lang="en-US" dirty="0" smtClean="0"/>
              <a:t>Still,..</a:t>
            </a:r>
          </a:p>
          <a:p>
            <a:pPr lvl="1"/>
            <a:r>
              <a:rPr lang="en-US" dirty="0" smtClean="0"/>
              <a:t>Used sample set to pick best</a:t>
            </a:r>
          </a:p>
          <a:p>
            <a:pPr lvl="2"/>
            <a:r>
              <a:rPr lang="en-US" dirty="0" smtClean="0"/>
              <a:t>Candidates:</a:t>
            </a:r>
          </a:p>
          <a:p>
            <a:pPr lvl="3"/>
            <a:r>
              <a:rPr lang="en-US" dirty="0" smtClean="0"/>
              <a:t>Random</a:t>
            </a:r>
          </a:p>
          <a:p>
            <a:pPr lvl="3"/>
            <a:r>
              <a:rPr lang="en-US" dirty="0" smtClean="0"/>
              <a:t>Single-swap changes from good candidates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25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r>
              <a:rPr lang="en-US" dirty="0" smtClean="0"/>
              <a:t>Still,..</a:t>
            </a:r>
          </a:p>
          <a:p>
            <a:pPr lvl="1"/>
            <a:r>
              <a:rPr lang="en-US" dirty="0" smtClean="0"/>
              <a:t>Used sample set to pick best</a:t>
            </a:r>
          </a:p>
          <a:p>
            <a:pPr lvl="2"/>
            <a:r>
              <a:rPr lang="en-US" dirty="0" smtClean="0"/>
              <a:t>Candidates:</a:t>
            </a:r>
          </a:p>
          <a:p>
            <a:pPr lvl="3"/>
            <a:r>
              <a:rPr lang="en-US" dirty="0" smtClean="0"/>
              <a:t>Random</a:t>
            </a:r>
          </a:p>
          <a:p>
            <a:pPr lvl="3"/>
            <a:r>
              <a:rPr lang="en-US" dirty="0" smtClean="0"/>
              <a:t>Single-swap changes from good candidates </a:t>
            </a:r>
          </a:p>
          <a:p>
            <a:pPr lvl="1"/>
            <a:r>
              <a:rPr lang="en-US" dirty="0" smtClean="0"/>
              <a:t>50K enough to consistently generate minimum cost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8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cues to ordering:</a:t>
            </a:r>
          </a:p>
          <a:p>
            <a:pPr lvl="1"/>
            <a:r>
              <a:rPr lang="en-US" dirty="0" smtClean="0"/>
              <a:t>Temporal, coherence, cohesion</a:t>
            </a:r>
          </a:p>
          <a:p>
            <a:pPr lvl="2"/>
            <a:r>
              <a:rPr lang="en-US" dirty="0" smtClean="0"/>
              <a:t>Chronology, topic structure, entity transitions, similarity</a:t>
            </a:r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Heuristic, machine learned; supervised, unsupervised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Incremental build-up versus generate &amp; rank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Domain independence, semantic similarity, reference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80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3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</p:txBody>
      </p:sp>
    </p:spTree>
    <p:extLst>
      <p:ext uri="{BB962C8B-B14F-4D97-AF65-F5344CB8AC3E}">
        <p14:creationId xmlns:p14="http://schemas.microsoft.com/office/powerpoint/2010/main" val="83279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Ordering by Optimization</a:t>
            </a:r>
          </a:p>
          <a:p>
            <a:endParaRPr lang="en-US" dirty="0" smtClean="0"/>
          </a:p>
          <a:p>
            <a:r>
              <a:rPr lang="en-US" dirty="0" smtClean="0"/>
              <a:t>Content </a:t>
            </a:r>
            <a:r>
              <a:rPr lang="en-US" dirty="0" smtClean="0"/>
              <a:t>realization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Goals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Broad approaches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Implementation </a:t>
            </a:r>
            <a:r>
              <a:rPr lang="en-US" dirty="0"/>
              <a:t>e</a:t>
            </a:r>
            <a:r>
              <a:rPr lang="en-US" dirty="0" smtClean="0"/>
              <a:t>xemplars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83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</p:txBody>
      </p:sp>
    </p:spTree>
    <p:extLst>
      <p:ext uri="{BB962C8B-B14F-4D97-AF65-F5344CB8AC3E}">
        <p14:creationId xmlns:p14="http://schemas.microsoft.com/office/powerpoint/2010/main" val="3366846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</p:txBody>
      </p:sp>
    </p:spTree>
    <p:extLst>
      <p:ext uri="{BB962C8B-B14F-4D97-AF65-F5344CB8AC3E}">
        <p14:creationId xmlns:p14="http://schemas.microsoft.com/office/powerpoint/2010/main" val="2615820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7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fluency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27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fluency</a:t>
            </a:r>
          </a:p>
          <a:p>
            <a:pPr lvl="2"/>
            <a:r>
              <a:rPr lang="en-US" dirty="0" smtClean="0"/>
              <a:t>Present content from multiple docs, non-adjacent </a:t>
            </a:r>
            <a:r>
              <a:rPr lang="en-US" dirty="0" err="1" smtClean="0"/>
              <a:t>sents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06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fluency</a:t>
            </a:r>
          </a:p>
          <a:p>
            <a:pPr lvl="2"/>
            <a:r>
              <a:rPr lang="en-US" dirty="0" smtClean="0"/>
              <a:t>Present content from multiple docs, non-adjacent </a:t>
            </a:r>
            <a:r>
              <a:rPr lang="en-US" dirty="0" err="1" smtClean="0"/>
              <a:t>sents</a:t>
            </a:r>
            <a:endParaRPr lang="en-US" dirty="0" smtClean="0"/>
          </a:p>
          <a:p>
            <a:pPr lvl="1"/>
            <a:r>
              <a:rPr lang="en-US" dirty="0" smtClean="0"/>
              <a:t>Improve content scoring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13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br>
              <a:rPr lang="en-US" dirty="0" smtClean="0"/>
            </a:br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Abstractive summaries:</a:t>
            </a:r>
          </a:p>
          <a:p>
            <a:pPr lvl="1"/>
            <a:r>
              <a:rPr lang="en-US" dirty="0" smtClean="0"/>
              <a:t>Content selection works over concepts</a:t>
            </a:r>
          </a:p>
          <a:p>
            <a:pPr lvl="1"/>
            <a:r>
              <a:rPr lang="en-US" dirty="0" smtClean="0"/>
              <a:t>Need to produce important concepts in fluent NL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Already working with NL sentences</a:t>
            </a:r>
          </a:p>
          <a:p>
            <a:pPr lvl="1"/>
            <a:r>
              <a:rPr lang="en-US" dirty="0" smtClean="0"/>
              <a:t>Extreme compression: </a:t>
            </a:r>
            <a:r>
              <a:rPr lang="en-US" dirty="0" err="1" smtClean="0"/>
              <a:t>e.g</a:t>
            </a:r>
            <a:r>
              <a:rPr lang="en-US" dirty="0" smtClean="0"/>
              <a:t> 60 byte summaries: headlines</a:t>
            </a:r>
          </a:p>
          <a:p>
            <a:pPr lvl="1"/>
            <a:r>
              <a:rPr lang="en-US" dirty="0" smtClean="0"/>
              <a:t>Increase information:</a:t>
            </a:r>
          </a:p>
          <a:p>
            <a:pPr lvl="2"/>
            <a:r>
              <a:rPr lang="en-US" dirty="0" smtClean="0"/>
              <a:t>Remove verbose, unnecessary content</a:t>
            </a:r>
          </a:p>
          <a:p>
            <a:pPr lvl="2"/>
            <a:r>
              <a:rPr lang="en-US" dirty="0" smtClean="0"/>
              <a:t>More space left for new information</a:t>
            </a:r>
          </a:p>
          <a:p>
            <a:pPr lvl="1"/>
            <a:r>
              <a:rPr lang="en-US" dirty="0" smtClean="0"/>
              <a:t>Increase readability, fluency</a:t>
            </a:r>
          </a:p>
          <a:p>
            <a:pPr lvl="2"/>
            <a:r>
              <a:rPr lang="en-US" dirty="0" smtClean="0"/>
              <a:t>Present content from multiple docs, non-adjacent </a:t>
            </a:r>
            <a:r>
              <a:rPr lang="en-US" dirty="0" err="1" smtClean="0"/>
              <a:t>sents</a:t>
            </a:r>
            <a:endParaRPr lang="en-US" dirty="0" smtClean="0"/>
          </a:p>
          <a:p>
            <a:pPr lvl="1"/>
            <a:r>
              <a:rPr lang="en-US" dirty="0" smtClean="0"/>
              <a:t>Improve content scoring</a:t>
            </a:r>
          </a:p>
          <a:p>
            <a:pPr lvl="2"/>
            <a:r>
              <a:rPr lang="en-US" dirty="0" smtClean="0"/>
              <a:t>Remove distractors, boost scores: i.e. % signature terms in doc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36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</p:txBody>
      </p:sp>
    </p:spTree>
    <p:extLst>
      <p:ext uri="{BB962C8B-B14F-4D97-AF65-F5344CB8AC3E}">
        <p14:creationId xmlns:p14="http://schemas.microsoft.com/office/powerpoint/2010/main" val="1118080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Sentence compression:</a:t>
            </a:r>
          </a:p>
          <a:p>
            <a:pPr lvl="2"/>
            <a:r>
              <a:rPr lang="en-US" dirty="0" smtClean="0"/>
              <a:t>Remove “unnecessary” phrases:</a:t>
            </a:r>
          </a:p>
          <a:p>
            <a:pPr lvl="3"/>
            <a:r>
              <a:rPr lang="en-US" dirty="0" smtClean="0"/>
              <a:t>Information? Readability?</a:t>
            </a:r>
          </a:p>
        </p:txBody>
      </p:sp>
    </p:spTree>
    <p:extLst>
      <p:ext uri="{BB962C8B-B14F-4D97-AF65-F5344CB8AC3E}">
        <p14:creationId xmlns:p14="http://schemas.microsoft.com/office/powerpoint/2010/main" val="217607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8541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Sentence compression:</a:t>
            </a:r>
          </a:p>
          <a:p>
            <a:pPr lvl="2"/>
            <a:r>
              <a:rPr lang="en-US" dirty="0" smtClean="0"/>
              <a:t>Remove “unnecessary” phrases:</a:t>
            </a:r>
          </a:p>
          <a:p>
            <a:pPr lvl="3"/>
            <a:r>
              <a:rPr lang="en-US" dirty="0" smtClean="0"/>
              <a:t>Information? Readability?</a:t>
            </a:r>
          </a:p>
          <a:p>
            <a:pPr lvl="1"/>
            <a:r>
              <a:rPr lang="en-US" dirty="0" smtClean="0"/>
              <a:t>Sentence reformulation:	</a:t>
            </a:r>
          </a:p>
          <a:p>
            <a:pPr lvl="2"/>
            <a:r>
              <a:rPr lang="en-US" dirty="0" smtClean="0"/>
              <a:t>Reference handling</a:t>
            </a:r>
          </a:p>
          <a:p>
            <a:pPr lvl="3"/>
            <a:r>
              <a:rPr lang="en-US" dirty="0" smtClean="0"/>
              <a:t>Information? Readability?</a:t>
            </a:r>
          </a:p>
        </p:txBody>
      </p:sp>
    </p:spTree>
    <p:extLst>
      <p:ext uri="{BB962C8B-B14F-4D97-AF65-F5344CB8AC3E}">
        <p14:creationId xmlns:p14="http://schemas.microsoft.com/office/powerpoint/2010/main" val="3160403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Abstractive summaries:	</a:t>
            </a:r>
          </a:p>
          <a:p>
            <a:pPr lvl="1"/>
            <a:r>
              <a:rPr lang="en-US" dirty="0" smtClean="0"/>
              <a:t>Complex Q-A: template-based methods</a:t>
            </a:r>
          </a:p>
          <a:p>
            <a:pPr lvl="1"/>
            <a:r>
              <a:rPr lang="en-US" dirty="0" smtClean="0"/>
              <a:t>More generally: full NLG: concept-to-text</a:t>
            </a:r>
          </a:p>
          <a:p>
            <a:r>
              <a:rPr lang="en-US" dirty="0" smtClean="0"/>
              <a:t>Extractive summaries:</a:t>
            </a:r>
          </a:p>
          <a:p>
            <a:pPr lvl="1"/>
            <a:r>
              <a:rPr lang="en-US" dirty="0" smtClean="0"/>
              <a:t>Sentence compression:</a:t>
            </a:r>
          </a:p>
          <a:p>
            <a:pPr lvl="2"/>
            <a:r>
              <a:rPr lang="en-US" dirty="0" smtClean="0"/>
              <a:t>Remove “unnecessary” phrases:</a:t>
            </a:r>
          </a:p>
          <a:p>
            <a:pPr lvl="3"/>
            <a:r>
              <a:rPr lang="en-US" dirty="0" smtClean="0"/>
              <a:t>Information? Readability?</a:t>
            </a:r>
          </a:p>
          <a:p>
            <a:pPr lvl="1"/>
            <a:r>
              <a:rPr lang="en-US" dirty="0" smtClean="0"/>
              <a:t>Sentence reformulation:	</a:t>
            </a:r>
          </a:p>
          <a:p>
            <a:pPr lvl="2"/>
            <a:r>
              <a:rPr lang="en-US" dirty="0" smtClean="0"/>
              <a:t>Reference handling</a:t>
            </a:r>
          </a:p>
          <a:p>
            <a:pPr lvl="3"/>
            <a:r>
              <a:rPr lang="en-US" dirty="0" smtClean="0"/>
              <a:t>Information? Readability?</a:t>
            </a:r>
          </a:p>
          <a:p>
            <a:pPr lvl="1"/>
            <a:r>
              <a:rPr lang="en-US" dirty="0" smtClean="0"/>
              <a:t>Sentence fusion: Merge content from multiple </a:t>
            </a:r>
            <a:r>
              <a:rPr lang="en-US" dirty="0" err="1" smtClean="0"/>
              <a:t>sents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80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strategies:</a:t>
            </a:r>
          </a:p>
          <a:p>
            <a:pPr lvl="1"/>
            <a:r>
              <a:rPr lang="en-US" dirty="0" smtClean="0"/>
              <a:t>Heuristic approaches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processing</a:t>
            </a:r>
          </a:p>
          <a:p>
            <a:pPr lvl="2"/>
            <a:r>
              <a:rPr lang="en-US" dirty="0" smtClean="0"/>
              <a:t>Information- </a:t>
            </a:r>
            <a:r>
              <a:rPr lang="en-US" dirty="0" err="1" smtClean="0"/>
              <a:t>vs</a:t>
            </a:r>
            <a:r>
              <a:rPr lang="en-US" dirty="0" smtClean="0"/>
              <a:t> readability- oriented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57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strategies:</a:t>
            </a:r>
          </a:p>
          <a:p>
            <a:pPr lvl="1"/>
            <a:r>
              <a:rPr lang="en-US" dirty="0" smtClean="0"/>
              <a:t>Heuristic approaches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processing</a:t>
            </a:r>
          </a:p>
          <a:p>
            <a:pPr lvl="2"/>
            <a:r>
              <a:rPr lang="en-US" dirty="0" smtClean="0"/>
              <a:t>Information- </a:t>
            </a:r>
            <a:r>
              <a:rPr lang="en-US" dirty="0" err="1" smtClean="0"/>
              <a:t>vs</a:t>
            </a:r>
            <a:r>
              <a:rPr lang="en-US" dirty="0" smtClean="0"/>
              <a:t> readability- oriented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Machine-learning approaches</a:t>
            </a:r>
          </a:p>
          <a:p>
            <a:pPr lvl="2"/>
            <a:r>
              <a:rPr lang="en-US" dirty="0" smtClean="0"/>
              <a:t>Sequence models</a:t>
            </a:r>
          </a:p>
          <a:p>
            <a:pPr lvl="3"/>
            <a:r>
              <a:rPr lang="en-US" dirty="0" smtClean="0"/>
              <a:t>HMM, CRF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information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94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strategies:</a:t>
            </a:r>
          </a:p>
          <a:p>
            <a:pPr lvl="1"/>
            <a:r>
              <a:rPr lang="en-US" dirty="0" smtClean="0"/>
              <a:t>Heuristic approaches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processing</a:t>
            </a:r>
          </a:p>
          <a:p>
            <a:pPr lvl="2"/>
            <a:r>
              <a:rPr lang="en-US" dirty="0" smtClean="0"/>
              <a:t>Information- </a:t>
            </a:r>
            <a:r>
              <a:rPr lang="en-US" dirty="0" err="1" smtClean="0"/>
              <a:t>vs</a:t>
            </a:r>
            <a:r>
              <a:rPr lang="en-US" dirty="0" smtClean="0"/>
              <a:t> readability- oriented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Machine-learning approaches</a:t>
            </a:r>
          </a:p>
          <a:p>
            <a:pPr lvl="2"/>
            <a:r>
              <a:rPr lang="en-US" dirty="0" smtClean="0"/>
              <a:t>Sequence models</a:t>
            </a:r>
          </a:p>
          <a:p>
            <a:pPr lvl="3"/>
            <a:r>
              <a:rPr lang="en-US" dirty="0" smtClean="0"/>
              <a:t>HMM, CRF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information</a:t>
            </a:r>
          </a:p>
          <a:p>
            <a:pPr marL="34925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Integration with selection</a:t>
            </a:r>
          </a:p>
          <a:p>
            <a:pPr lvl="2"/>
            <a:r>
              <a:rPr lang="en-US" dirty="0" smtClean="0"/>
              <a:t>Pre/post-processing; Candidate selection: heuristic/learned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797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193665"/>
              </p:ext>
            </p:extLst>
          </p:nvPr>
        </p:nvGraphicFramePr>
        <p:xfrm>
          <a:off x="549275" y="307109"/>
          <a:ext cx="8340724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619"/>
                <a:gridCol w="1245286"/>
                <a:gridCol w="814226"/>
                <a:gridCol w="814226"/>
                <a:gridCol w="1460816"/>
                <a:gridCol w="10315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SumBasic</a:t>
                      </a:r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Cornell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Adverbials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</a:t>
                      </a:r>
                      <a:r>
                        <a:rPr lang="en-US" dirty="0" err="1" smtClean="0"/>
                        <a:t>Conj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Gerund</a:t>
                      </a:r>
                      <a:r>
                        <a:rPr lang="en-US" baseline="0" dirty="0" smtClean="0"/>
                        <a:t> Phr.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clause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</a:t>
                      </a:r>
                      <a:r>
                        <a:rPr lang="en-US" dirty="0" err="1" smtClean="0"/>
                        <a:t>adv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Numeric:</a:t>
                      </a:r>
                      <a:r>
                        <a:rPr lang="en-US" baseline="0" dirty="0" smtClean="0"/>
                        <a:t> ages,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Junk (byline, edit)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Manner modifiers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 modifiers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POS: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det</a:t>
                      </a:r>
                      <a:r>
                        <a:rPr lang="en-US" baseline="0" dirty="0" smtClean="0"/>
                        <a:t>, that, 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XP over 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PPs (w/</a:t>
                      </a:r>
                      <a:r>
                        <a:rPr lang="en-US" baseline="0" dirty="0" smtClean="0"/>
                        <a:t>, w/o constraint)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Preposed</a:t>
                      </a:r>
                      <a:r>
                        <a:rPr lang="en-US" dirty="0" smtClean="0"/>
                        <a:t> Adjuncts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Conjuncts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in</a:t>
                      </a:r>
                      <a:r>
                        <a:rPr lang="en-US" baseline="0" dirty="0" smtClean="0"/>
                        <a:t> parentheses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0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</p:txBody>
      </p:sp>
    </p:spTree>
    <p:extLst>
      <p:ext uri="{BB962C8B-B14F-4D97-AF65-F5344CB8AC3E}">
        <p14:creationId xmlns:p14="http://schemas.microsoft.com/office/powerpoint/2010/main" val="195961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</p:txBody>
      </p:sp>
    </p:spTree>
    <p:extLst>
      <p:ext uri="{BB962C8B-B14F-4D97-AF65-F5344CB8AC3E}">
        <p14:creationId xmlns:p14="http://schemas.microsoft.com/office/powerpoint/2010/main" val="24823591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  <a:p>
            <a:pPr lvl="1"/>
            <a:r>
              <a:rPr lang="en-US" dirty="0" smtClean="0"/>
              <a:t>Lexical &amp; punctuation surface-form patterns</a:t>
            </a:r>
          </a:p>
          <a:p>
            <a:pPr lvl="2"/>
            <a:r>
              <a:rPr lang="en-US" dirty="0" smtClean="0"/>
              <a:t>“function” word lists: Prep, </a:t>
            </a:r>
            <a:r>
              <a:rPr lang="en-US" dirty="0" err="1" smtClean="0"/>
              <a:t>conj</a:t>
            </a:r>
            <a:r>
              <a:rPr lang="en-US" dirty="0" smtClean="0"/>
              <a:t>, </a:t>
            </a:r>
            <a:r>
              <a:rPr lang="en-US" dirty="0" err="1" smtClean="0"/>
              <a:t>det</a:t>
            </a:r>
            <a:r>
              <a:rPr lang="en-US" dirty="0" smtClean="0"/>
              <a:t>; </a:t>
            </a:r>
            <a:r>
              <a:rPr lang="en-US" dirty="0" err="1" smtClean="0"/>
              <a:t>adv</a:t>
            </a:r>
            <a:r>
              <a:rPr lang="en-US" dirty="0" smtClean="0"/>
              <a:t>, gerund; </a:t>
            </a:r>
            <a:r>
              <a:rPr lang="en-US" dirty="0" err="1" smtClean="0"/>
              <a:t>punct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37779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  <a:p>
            <a:pPr lvl="1"/>
            <a:r>
              <a:rPr lang="en-US" dirty="0" smtClean="0"/>
              <a:t>Lexical &amp; punctuation surface-form patterns</a:t>
            </a:r>
          </a:p>
          <a:p>
            <a:pPr lvl="2"/>
            <a:r>
              <a:rPr lang="en-US" dirty="0" smtClean="0"/>
              <a:t>“function” word lists: Prep, </a:t>
            </a:r>
            <a:r>
              <a:rPr lang="en-US" dirty="0" err="1" smtClean="0"/>
              <a:t>conj</a:t>
            </a:r>
            <a:r>
              <a:rPr lang="en-US" dirty="0" smtClean="0"/>
              <a:t>, </a:t>
            </a:r>
            <a:r>
              <a:rPr lang="en-US" dirty="0" err="1" smtClean="0"/>
              <a:t>det</a:t>
            </a:r>
            <a:r>
              <a:rPr lang="en-US" dirty="0" smtClean="0"/>
              <a:t>; </a:t>
            </a:r>
            <a:r>
              <a:rPr lang="en-US" dirty="0" err="1" smtClean="0"/>
              <a:t>adv</a:t>
            </a:r>
            <a:r>
              <a:rPr lang="en-US" dirty="0" smtClean="0"/>
              <a:t>, gerund; </a:t>
            </a:r>
            <a:r>
              <a:rPr lang="en-US" dirty="0" err="1" smtClean="0"/>
              <a:t>punct</a:t>
            </a:r>
            <a:endParaRPr lang="en-US" dirty="0" smtClean="0"/>
          </a:p>
          <a:p>
            <a:pPr lvl="1"/>
            <a:r>
              <a:rPr lang="en-US" dirty="0" smtClean="0"/>
              <a:t>Removes:</a:t>
            </a:r>
          </a:p>
          <a:p>
            <a:pPr lvl="2"/>
            <a:r>
              <a:rPr lang="en-US" dirty="0" smtClean="0"/>
              <a:t>Junk: bylines, editorial</a:t>
            </a:r>
          </a:p>
          <a:p>
            <a:pPr lvl="2"/>
            <a:r>
              <a:rPr lang="en-US" dirty="0" smtClean="0"/>
              <a:t>Sentence-initial </a:t>
            </a:r>
            <a:r>
              <a:rPr lang="en-US" dirty="0" err="1" smtClean="0"/>
              <a:t>adv</a:t>
            </a:r>
            <a:r>
              <a:rPr lang="en-US" dirty="0" smtClean="0"/>
              <a:t>, </a:t>
            </a:r>
            <a:r>
              <a:rPr lang="en-US" dirty="0" err="1" smtClean="0"/>
              <a:t>conj</a:t>
            </a:r>
            <a:r>
              <a:rPr lang="en-US" dirty="0" smtClean="0"/>
              <a:t> phrase (up to comma) </a:t>
            </a:r>
          </a:p>
          <a:p>
            <a:pPr lvl="2"/>
            <a:r>
              <a:rPr lang="en-US" dirty="0" smtClean="0"/>
              <a:t>Sentence medial </a:t>
            </a:r>
            <a:r>
              <a:rPr lang="en-US" dirty="0" err="1" smtClean="0"/>
              <a:t>adv</a:t>
            </a:r>
            <a:r>
              <a:rPr lang="en-US" dirty="0" smtClean="0"/>
              <a:t> (“also”), ages</a:t>
            </a:r>
          </a:p>
          <a:p>
            <a:pPr lvl="2"/>
            <a:r>
              <a:rPr lang="en-US" dirty="0" smtClean="0"/>
              <a:t>Gerund (-</a:t>
            </a:r>
            <a:r>
              <a:rPr lang="en-US" dirty="0" err="1" smtClean="0"/>
              <a:t>ing</a:t>
            </a:r>
            <a:r>
              <a:rPr lang="en-US" dirty="0" smtClean="0"/>
              <a:t>) phrases </a:t>
            </a:r>
          </a:p>
          <a:p>
            <a:pPr lvl="2"/>
            <a:r>
              <a:rPr lang="en-US" dirty="0" smtClean="0"/>
              <a:t>Rel. clause attributives, attributions w/o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6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lvl="1"/>
            <a:r>
              <a:rPr lang="en-US" dirty="0" smtClean="0"/>
              <a:t>Optimal ordering of this type is equivalent to TSP</a:t>
            </a:r>
          </a:p>
          <a:p>
            <a:pPr lvl="2"/>
            <a:r>
              <a:rPr lang="en-US" dirty="0" smtClean="0"/>
              <a:t>Traveling Salesperson Problem:  Given a list of cities and distances between cities, find the shortest route that visits each city exactly once and returns to the origin city.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4939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  <a:p>
            <a:pPr lvl="1"/>
            <a:r>
              <a:rPr lang="en-US" dirty="0" smtClean="0"/>
              <a:t>Lexical &amp; punctuation surface-form patterns</a:t>
            </a:r>
          </a:p>
          <a:p>
            <a:pPr lvl="2"/>
            <a:r>
              <a:rPr lang="en-US" dirty="0" smtClean="0"/>
              <a:t>“function” word lists: Prep, </a:t>
            </a:r>
            <a:r>
              <a:rPr lang="en-US" dirty="0" err="1" smtClean="0"/>
              <a:t>conj</a:t>
            </a:r>
            <a:r>
              <a:rPr lang="en-US" dirty="0" smtClean="0"/>
              <a:t>, </a:t>
            </a:r>
            <a:r>
              <a:rPr lang="en-US" dirty="0" err="1" smtClean="0"/>
              <a:t>det</a:t>
            </a:r>
            <a:r>
              <a:rPr lang="en-US" dirty="0" smtClean="0"/>
              <a:t>; </a:t>
            </a:r>
            <a:r>
              <a:rPr lang="en-US" dirty="0" err="1" smtClean="0"/>
              <a:t>adv</a:t>
            </a:r>
            <a:r>
              <a:rPr lang="en-US" dirty="0" smtClean="0"/>
              <a:t>, gerund; </a:t>
            </a:r>
            <a:r>
              <a:rPr lang="en-US" dirty="0" err="1" smtClean="0"/>
              <a:t>punct</a:t>
            </a:r>
            <a:endParaRPr lang="en-US" dirty="0" smtClean="0"/>
          </a:p>
          <a:p>
            <a:pPr lvl="1"/>
            <a:r>
              <a:rPr lang="en-US" dirty="0" smtClean="0"/>
              <a:t>Removes:</a:t>
            </a:r>
          </a:p>
          <a:p>
            <a:pPr lvl="2"/>
            <a:r>
              <a:rPr lang="en-US" dirty="0" smtClean="0"/>
              <a:t>Junk: bylines, editorial</a:t>
            </a:r>
          </a:p>
          <a:p>
            <a:pPr lvl="2"/>
            <a:r>
              <a:rPr lang="en-US" dirty="0" smtClean="0"/>
              <a:t>Sentence-initial </a:t>
            </a:r>
            <a:r>
              <a:rPr lang="en-US" dirty="0" err="1" smtClean="0"/>
              <a:t>adv</a:t>
            </a:r>
            <a:r>
              <a:rPr lang="en-US" dirty="0" smtClean="0"/>
              <a:t>, </a:t>
            </a:r>
            <a:r>
              <a:rPr lang="en-US" dirty="0" err="1" smtClean="0"/>
              <a:t>conj</a:t>
            </a:r>
            <a:r>
              <a:rPr lang="en-US" dirty="0" smtClean="0"/>
              <a:t> phrase (up to comma) </a:t>
            </a:r>
          </a:p>
          <a:p>
            <a:pPr lvl="2"/>
            <a:r>
              <a:rPr lang="en-US" dirty="0" smtClean="0"/>
              <a:t>Sentence medial </a:t>
            </a:r>
            <a:r>
              <a:rPr lang="en-US" dirty="0" err="1" smtClean="0"/>
              <a:t>adv</a:t>
            </a:r>
            <a:r>
              <a:rPr lang="en-US" dirty="0" smtClean="0"/>
              <a:t> (“also”), ages</a:t>
            </a:r>
          </a:p>
          <a:p>
            <a:pPr lvl="2"/>
            <a:r>
              <a:rPr lang="en-US" dirty="0" smtClean="0"/>
              <a:t>Gerund (-</a:t>
            </a:r>
            <a:r>
              <a:rPr lang="en-US" dirty="0" err="1" smtClean="0"/>
              <a:t>ing</a:t>
            </a:r>
            <a:r>
              <a:rPr lang="en-US" dirty="0" smtClean="0"/>
              <a:t>) phrases </a:t>
            </a:r>
          </a:p>
          <a:p>
            <a:pPr lvl="2"/>
            <a:r>
              <a:rPr lang="en-US" dirty="0" smtClean="0"/>
              <a:t>Rel. clause attributives, attributions w/o quotes</a:t>
            </a:r>
          </a:p>
          <a:p>
            <a:pPr lvl="1"/>
            <a:r>
              <a:rPr lang="en-US" dirty="0" smtClean="0"/>
              <a:t>Conservative: &lt; 3% error (</a:t>
            </a:r>
            <a:r>
              <a:rPr lang="en-US" dirty="0" err="1" smtClean="0"/>
              <a:t>vs</a:t>
            </a:r>
            <a:r>
              <a:rPr lang="en-US" dirty="0" smtClean="0"/>
              <a:t> 25% w/POS)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37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126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</a:t>
            </a:r>
            <a:r>
              <a:rPr lang="en-US" dirty="0" smtClean="0"/>
              <a:t>squeezing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600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</a:t>
            </a:r>
            <a:r>
              <a:rPr lang="en-US" dirty="0" smtClean="0"/>
              <a:t>squeezing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Removes temporal expressions, manner modifiers, “said”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28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</a:t>
            </a:r>
            <a:r>
              <a:rPr lang="en-US" dirty="0" smtClean="0"/>
              <a:t>squeezing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Removes temporal expressions, manner modifiers, “said”</a:t>
            </a:r>
          </a:p>
          <a:p>
            <a:pPr lvl="2"/>
            <a:r>
              <a:rPr lang="en-US" dirty="0" smtClean="0"/>
              <a:t>Why?: “next Thursday”</a:t>
            </a:r>
          </a:p>
          <a:p>
            <a:pPr lvl="1"/>
            <a:r>
              <a:rPr lang="en-US" dirty="0" smtClean="0"/>
              <a:t>Methodology: Automatic SRL labeling over dependencies</a:t>
            </a:r>
          </a:p>
          <a:p>
            <a:pPr lvl="2"/>
            <a:r>
              <a:rPr lang="en-US" dirty="0" smtClean="0"/>
              <a:t>SRL not perfect: How can we handle?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928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</a:t>
            </a:r>
            <a:r>
              <a:rPr lang="en-US" dirty="0" smtClean="0"/>
              <a:t>squeezing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Removes temporal expressions, manner modifiers, “said”</a:t>
            </a:r>
          </a:p>
          <a:p>
            <a:pPr lvl="2"/>
            <a:r>
              <a:rPr lang="en-US" dirty="0" smtClean="0"/>
              <a:t>Why?: “next Thursday”</a:t>
            </a:r>
          </a:p>
          <a:p>
            <a:pPr lvl="1"/>
            <a:r>
              <a:rPr lang="en-US" dirty="0" smtClean="0"/>
              <a:t>Methodology: Automatic SRL labeling over dependencies</a:t>
            </a:r>
          </a:p>
          <a:p>
            <a:pPr lvl="2"/>
            <a:r>
              <a:rPr lang="en-US" dirty="0" smtClean="0"/>
              <a:t>SRL not perfect: How can we handle?</a:t>
            </a:r>
          </a:p>
          <a:p>
            <a:pPr lvl="2"/>
            <a:r>
              <a:rPr lang="en-US" dirty="0" smtClean="0"/>
              <a:t>Restrict to high-confidence labels</a:t>
            </a:r>
          </a:p>
          <a:p>
            <a:r>
              <a:rPr lang="en-US" dirty="0" smtClean="0"/>
              <a:t>Improved ROUGE on (some) training data</a:t>
            </a:r>
          </a:p>
          <a:p>
            <a:pPr lvl="1"/>
            <a:r>
              <a:rPr lang="en-US" dirty="0" smtClean="0"/>
              <a:t>Also improved linguistic quality scores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576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ban against bistros</a:t>
            </a:r>
          </a:p>
          <a:p>
            <a:pPr marL="0" indent="0">
              <a:buNone/>
            </a:pPr>
            <a:r>
              <a:rPr lang="en-US" dirty="0"/>
              <a:t>providing plastic bags</a:t>
            </a:r>
          </a:p>
          <a:p>
            <a:pPr marL="0" indent="0">
              <a:buNone/>
            </a:pPr>
            <a:r>
              <a:rPr lang="en-US" dirty="0"/>
              <a:t>free of charge will be</a:t>
            </a:r>
          </a:p>
          <a:p>
            <a:pPr marL="0" indent="0">
              <a:buNone/>
            </a:pPr>
            <a:r>
              <a:rPr lang="en-US" dirty="0"/>
              <a:t>lifted at the beginning</a:t>
            </a:r>
          </a:p>
          <a:p>
            <a:pPr marL="0" indent="0">
              <a:buNone/>
            </a:pPr>
            <a:r>
              <a:rPr lang="en-US" dirty="0"/>
              <a:t>of March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39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ban against bistros</a:t>
            </a:r>
          </a:p>
          <a:p>
            <a:pPr marL="0" indent="0">
              <a:buNone/>
            </a:pPr>
            <a:r>
              <a:rPr lang="en-US" dirty="0"/>
              <a:t>providing plastic bags</a:t>
            </a:r>
          </a:p>
          <a:p>
            <a:pPr marL="0" indent="0">
              <a:buNone/>
            </a:pPr>
            <a:r>
              <a:rPr lang="en-US" dirty="0"/>
              <a:t>free of charge will be</a:t>
            </a:r>
          </a:p>
          <a:p>
            <a:pPr marL="0" indent="0">
              <a:buNone/>
            </a:pPr>
            <a:r>
              <a:rPr lang="en-US" dirty="0"/>
              <a:t>lifted at the beginning</a:t>
            </a:r>
          </a:p>
          <a:p>
            <a:pPr marL="0" indent="0">
              <a:buNone/>
            </a:pPr>
            <a:r>
              <a:rPr lang="en-US" dirty="0"/>
              <a:t>of March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ban against bistros</a:t>
            </a:r>
          </a:p>
          <a:p>
            <a:pPr marL="0" indent="0">
              <a:buNone/>
            </a:pPr>
            <a:r>
              <a:rPr lang="en-US" dirty="0"/>
              <a:t>providing plastic bags</a:t>
            </a:r>
          </a:p>
          <a:p>
            <a:pPr marL="0" indent="0">
              <a:buNone/>
            </a:pPr>
            <a:r>
              <a:rPr lang="en-US" dirty="0"/>
              <a:t>free of charge will be</a:t>
            </a:r>
          </a:p>
          <a:p>
            <a:pPr marL="0" indent="0">
              <a:buNone/>
            </a:pPr>
            <a:r>
              <a:rPr lang="en-US" dirty="0"/>
              <a:t>lifted.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256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</p:txBody>
      </p:sp>
    </p:spTree>
    <p:extLst>
      <p:ext uri="{BB962C8B-B14F-4D97-AF65-F5344CB8AC3E}">
        <p14:creationId xmlns:p14="http://schemas.microsoft.com/office/powerpoint/2010/main" val="34054341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5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lvl="1"/>
            <a:r>
              <a:rPr lang="en-US" dirty="0" smtClean="0"/>
              <a:t>Optimal ordering of this type is equivalent to TSP</a:t>
            </a:r>
          </a:p>
          <a:p>
            <a:pPr lvl="2"/>
            <a:r>
              <a:rPr lang="en-US" dirty="0" smtClean="0"/>
              <a:t>Traveling Salesperson Problem:  Given a list of cities and distances between cities, find the shortest route that visits each city exactly once and returns to the origin city.</a:t>
            </a:r>
          </a:p>
          <a:p>
            <a:pPr lvl="2"/>
            <a:r>
              <a:rPr lang="en-US" dirty="0" smtClean="0"/>
              <a:t>TSP is NP-complete  (NP-hard)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3825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r>
              <a:rPr lang="en-US" dirty="0" smtClean="0"/>
              <a:t>Approach: (</a:t>
            </a:r>
            <a:r>
              <a:rPr lang="en-US" dirty="0" err="1" smtClean="0"/>
              <a:t>UMd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Ordered cascade of increasingly aggressive rules</a:t>
            </a:r>
          </a:p>
          <a:p>
            <a:pPr lvl="2"/>
            <a:r>
              <a:rPr lang="en-US" dirty="0" smtClean="0"/>
              <a:t>Subsumes many earlier compressions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06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r>
              <a:rPr lang="en-US" dirty="0" smtClean="0"/>
              <a:t>Approach: (</a:t>
            </a:r>
            <a:r>
              <a:rPr lang="en-US" dirty="0" err="1" smtClean="0"/>
              <a:t>UMd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Ordered cascade of increasingly aggressive rules</a:t>
            </a:r>
          </a:p>
          <a:p>
            <a:pPr lvl="2"/>
            <a:r>
              <a:rPr lang="en-US" dirty="0" smtClean="0"/>
              <a:t>Subsumes many earlier compressions</a:t>
            </a:r>
          </a:p>
          <a:p>
            <a:pPr lvl="2"/>
            <a:r>
              <a:rPr lang="en-US" dirty="0" smtClean="0"/>
              <a:t>Adds headline oriented rules (e.g. removing MD, DT)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974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r>
              <a:rPr lang="en-US" dirty="0" smtClean="0"/>
              <a:t>Approach: (</a:t>
            </a:r>
            <a:r>
              <a:rPr lang="en-US" dirty="0" err="1" smtClean="0"/>
              <a:t>UMd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Ordered cascade of increasingly aggressive rules</a:t>
            </a:r>
          </a:p>
          <a:p>
            <a:pPr lvl="2"/>
            <a:r>
              <a:rPr lang="en-US" dirty="0" smtClean="0"/>
              <a:t>Subsumes many earlier compressions</a:t>
            </a:r>
          </a:p>
          <a:p>
            <a:pPr lvl="2"/>
            <a:r>
              <a:rPr lang="en-US" dirty="0" smtClean="0"/>
              <a:t>Adds headline oriented rules (e.g. removing MD, DT)</a:t>
            </a:r>
          </a:p>
          <a:p>
            <a:pPr lvl="2"/>
            <a:r>
              <a:rPr lang="en-US" dirty="0" smtClean="0"/>
              <a:t>Adds rules to drop large portions of structure</a:t>
            </a:r>
          </a:p>
          <a:p>
            <a:pPr lvl="3"/>
            <a:r>
              <a:rPr lang="en-US" dirty="0" smtClean="0"/>
              <a:t>E.g. halves of AND/OR, </a:t>
            </a:r>
            <a:r>
              <a:rPr lang="en-US" dirty="0" err="1" smtClean="0"/>
              <a:t>wholescale</a:t>
            </a:r>
            <a:r>
              <a:rPr lang="en-US" dirty="0" smtClean="0"/>
              <a:t> SBAR/PP deletion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952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</p:txBody>
      </p:sp>
    </p:spTree>
    <p:extLst>
      <p:ext uri="{BB962C8B-B14F-4D97-AF65-F5344CB8AC3E}">
        <p14:creationId xmlns:p14="http://schemas.microsoft.com/office/powerpoint/2010/main" val="3514850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021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469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pPr lvl="2"/>
            <a:r>
              <a:rPr lang="en-US" dirty="0" smtClean="0"/>
              <a:t>Possibly constrained by: compression ratio, minimum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3"/>
            <a:r>
              <a:rPr lang="en-US" dirty="0" smtClean="0"/>
              <a:t>E.g. exclude: &lt; 50% original, &lt; 5 words (ICSI)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813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pPr lvl="2"/>
            <a:r>
              <a:rPr lang="en-US" dirty="0" smtClean="0"/>
              <a:t>Possibly constrained by: compression ratio, minimum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3"/>
            <a:r>
              <a:rPr lang="en-US" dirty="0" smtClean="0"/>
              <a:t>E.g. exclude: &lt; 50% original, &lt; 5 words (ICSI)</a:t>
            </a:r>
          </a:p>
          <a:p>
            <a:pPr lvl="1"/>
            <a:r>
              <a:rPr lang="en-US" dirty="0" smtClean="0"/>
              <a:t>Add to original candidate sentences list</a:t>
            </a:r>
          </a:p>
          <a:p>
            <a:pPr lvl="1"/>
            <a:r>
              <a:rPr lang="en-US" dirty="0" smtClean="0"/>
              <a:t>Select based on overall content selection procedure</a:t>
            </a:r>
          </a:p>
          <a:p>
            <a:pPr lvl="2"/>
            <a:r>
              <a:rPr lang="en-US" dirty="0" smtClean="0"/>
              <a:t>Possibly include source sentence information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682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pPr lvl="2"/>
            <a:r>
              <a:rPr lang="en-US" dirty="0" smtClean="0"/>
              <a:t>Possibly constrained by: compression ratio, minimum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3"/>
            <a:r>
              <a:rPr lang="en-US" dirty="0" smtClean="0"/>
              <a:t>E.g. exclude: &lt; 50% original, &lt; 5 words (ICSI)</a:t>
            </a:r>
          </a:p>
          <a:p>
            <a:pPr lvl="1"/>
            <a:r>
              <a:rPr lang="en-US" dirty="0" smtClean="0"/>
              <a:t>Add to original candidate sentences list</a:t>
            </a:r>
          </a:p>
          <a:p>
            <a:pPr lvl="1"/>
            <a:r>
              <a:rPr lang="en-US" dirty="0" smtClean="0"/>
              <a:t>Select based on overall content selection procedure</a:t>
            </a:r>
          </a:p>
          <a:p>
            <a:pPr lvl="2"/>
            <a:r>
              <a:rPr lang="en-US" dirty="0" smtClean="0"/>
              <a:t>Possibly include source sentence information</a:t>
            </a:r>
          </a:p>
          <a:p>
            <a:pPr lvl="2"/>
            <a:r>
              <a:rPr lang="en-US" dirty="0" smtClean="0"/>
              <a:t>E.g. only include single candidate per original sentenc</a:t>
            </a:r>
            <a:r>
              <a:rPr lang="en-US" dirty="0"/>
              <a:t>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394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2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Summaries are 100 words, so 6-10 sentences</a:t>
            </a:r>
          </a:p>
          <a:p>
            <a:pPr lvl="2"/>
            <a:r>
              <a:rPr lang="en-US" dirty="0" smtClean="0"/>
              <a:t>10 sentences have how many possible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585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</p:txBody>
      </p:sp>
    </p:spTree>
    <p:extLst>
      <p:ext uri="{BB962C8B-B14F-4D97-AF65-F5344CB8AC3E}">
        <p14:creationId xmlns:p14="http://schemas.microsoft.com/office/powerpoint/2010/main" val="5422852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  <a:p>
            <a:pPr lvl="2"/>
            <a:r>
              <a:rPr lang="en-US" b="1" dirty="0" smtClean="0"/>
              <a:t># of compression rules applied </a:t>
            </a:r>
          </a:p>
        </p:txBody>
      </p:sp>
    </p:spTree>
    <p:extLst>
      <p:ext uri="{BB962C8B-B14F-4D97-AF65-F5344CB8AC3E}">
        <p14:creationId xmlns:p14="http://schemas.microsoft.com/office/powerpoint/2010/main" val="10730117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  <a:p>
            <a:pPr lvl="2"/>
            <a:r>
              <a:rPr lang="en-US" b="1" dirty="0" smtClean="0"/>
              <a:t># of compression rules applied </a:t>
            </a:r>
          </a:p>
          <a:p>
            <a:pPr lvl="1"/>
            <a:r>
              <a:rPr lang="en-US" dirty="0" smtClean="0"/>
              <a:t>Dynamic:</a:t>
            </a:r>
          </a:p>
          <a:p>
            <a:pPr lvl="2"/>
            <a:r>
              <a:rPr lang="en-US" dirty="0" smtClean="0"/>
              <a:t>Redundancy: S=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wi</a:t>
            </a:r>
            <a:r>
              <a:rPr lang="en-US" dirty="0" smtClean="0"/>
              <a:t> </a:t>
            </a:r>
            <a:r>
              <a:rPr lang="en-US" baseline="-25000" dirty="0" smtClean="0"/>
              <a:t>in</a:t>
            </a:r>
            <a:r>
              <a:rPr lang="en-US" dirty="0" smtClean="0"/>
              <a:t> 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λP</a:t>
            </a:r>
            <a:r>
              <a:rPr lang="en-US" dirty="0" smtClean="0"/>
              <a:t>(</a:t>
            </a:r>
            <a:r>
              <a:rPr lang="en-US" dirty="0" err="1" smtClean="0"/>
              <a:t>w|D</a:t>
            </a:r>
            <a:r>
              <a:rPr lang="en-US" dirty="0" smtClean="0"/>
              <a:t>) + (1-λ)P(</a:t>
            </a:r>
            <a:r>
              <a:rPr lang="en-US" dirty="0" err="1" smtClean="0"/>
              <a:t>w|C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# of sentences already taken from same document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725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  <a:p>
            <a:pPr lvl="2"/>
            <a:r>
              <a:rPr lang="en-US" dirty="0" smtClean="0"/>
              <a:t># of compression rules applied </a:t>
            </a:r>
          </a:p>
          <a:p>
            <a:pPr lvl="1"/>
            <a:r>
              <a:rPr lang="en-US" dirty="0" smtClean="0"/>
              <a:t>Dynamic:</a:t>
            </a:r>
          </a:p>
          <a:p>
            <a:pPr lvl="2"/>
            <a:r>
              <a:rPr lang="en-US" dirty="0" smtClean="0"/>
              <a:t>Redundancy: S=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wi</a:t>
            </a:r>
            <a:r>
              <a:rPr lang="en-US" dirty="0" smtClean="0"/>
              <a:t> </a:t>
            </a:r>
            <a:r>
              <a:rPr lang="en-US" baseline="-25000" dirty="0" smtClean="0"/>
              <a:t>in</a:t>
            </a:r>
            <a:r>
              <a:rPr lang="en-US" dirty="0" smtClean="0"/>
              <a:t> 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λP</a:t>
            </a:r>
            <a:r>
              <a:rPr lang="en-US" dirty="0" smtClean="0"/>
              <a:t>(</a:t>
            </a:r>
            <a:r>
              <a:rPr lang="en-US" dirty="0" err="1" smtClean="0"/>
              <a:t>w|D</a:t>
            </a:r>
            <a:r>
              <a:rPr lang="en-US" dirty="0" smtClean="0"/>
              <a:t>) + (1-λ)P(</a:t>
            </a:r>
            <a:r>
              <a:rPr lang="en-US" dirty="0" err="1" smtClean="0"/>
              <a:t>w|C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# of sentences already taken from same document</a:t>
            </a:r>
          </a:p>
          <a:p>
            <a:r>
              <a:rPr lang="en-US" dirty="0" smtClean="0"/>
              <a:t>Significantly better on ROUGE-1 than uncompressed </a:t>
            </a:r>
          </a:p>
          <a:p>
            <a:pPr lvl="1"/>
            <a:r>
              <a:rPr lang="en-US" dirty="0" smtClean="0"/>
              <a:t>Grammaticality lousy (tuned on </a:t>
            </a:r>
            <a:r>
              <a:rPr lang="en-US" dirty="0" err="1" smtClean="0"/>
              <a:t>headlinese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652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Cornell (Wang et al, 2013)</a:t>
            </a:r>
          </a:p>
          <a:p>
            <a:r>
              <a:rPr lang="en-US" dirty="0" smtClean="0"/>
              <a:t>Contrasted three main compression strategies</a:t>
            </a:r>
          </a:p>
          <a:p>
            <a:pPr lvl="1"/>
            <a:r>
              <a:rPr lang="en-US" dirty="0" smtClean="0"/>
              <a:t>Rule-based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Sequence-based learning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Tree-based, learned models</a:t>
            </a:r>
          </a:p>
          <a:p>
            <a:r>
              <a:rPr lang="en-US" dirty="0" smtClean="0"/>
              <a:t>Resulting sentences selected by SVR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75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</p:txBody>
      </p:sp>
    </p:spTree>
    <p:extLst>
      <p:ext uri="{BB962C8B-B14F-4D97-AF65-F5344CB8AC3E}">
        <p14:creationId xmlns:p14="http://schemas.microsoft.com/office/powerpoint/2010/main" val="16612428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  <a:p>
            <a:r>
              <a:rPr lang="en-US" dirty="0" smtClean="0"/>
              <a:t>Annotators created compression sentence by sentence</a:t>
            </a:r>
          </a:p>
          <a:p>
            <a:pPr lvl="1"/>
            <a:r>
              <a:rPr lang="en-US" dirty="0" smtClean="0"/>
              <a:t>Could mark as not </a:t>
            </a:r>
            <a:r>
              <a:rPr lang="en-US" dirty="0" err="1" smtClean="0"/>
              <a:t>compressable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6900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  <a:p>
            <a:r>
              <a:rPr lang="en-US" dirty="0" smtClean="0"/>
              <a:t>Annotators created compression sentence by sentence</a:t>
            </a:r>
          </a:p>
          <a:p>
            <a:pPr lvl="1"/>
            <a:r>
              <a:rPr lang="en-US" dirty="0" smtClean="0"/>
              <a:t>Could mark as not </a:t>
            </a:r>
            <a:r>
              <a:rPr lang="en-US" dirty="0" err="1" smtClean="0"/>
              <a:t>compressable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/>
              <a:t>http://</a:t>
            </a:r>
            <a:r>
              <a:rPr lang="en-US" dirty="0" err="1"/>
              <a:t>jamesclarke.net</a:t>
            </a:r>
            <a:r>
              <a:rPr lang="en-US" dirty="0"/>
              <a:t>/research/resources/</a:t>
            </a:r>
          </a:p>
        </p:txBody>
      </p:sp>
    </p:spTree>
    <p:extLst>
      <p:ext uri="{BB962C8B-B14F-4D97-AF65-F5344CB8AC3E}">
        <p14:creationId xmlns:p14="http://schemas.microsoft.com/office/powerpoint/2010/main" val="19939487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497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</p:txBody>
      </p:sp>
    </p:spTree>
    <p:extLst>
      <p:ext uri="{BB962C8B-B14F-4D97-AF65-F5344CB8AC3E}">
        <p14:creationId xmlns:p14="http://schemas.microsoft.com/office/powerpoint/2010/main" val="158920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Summaries are 100 words, so 6-10 sentences</a:t>
            </a:r>
          </a:p>
          <a:p>
            <a:pPr lvl="2"/>
            <a:r>
              <a:rPr lang="en-US" dirty="0" smtClean="0"/>
              <a:t>10 sentences have how many possible orders? O(n!)</a:t>
            </a:r>
          </a:p>
          <a:p>
            <a:pPr lvl="2"/>
            <a:r>
              <a:rPr lang="en-US" dirty="0" smtClean="0"/>
              <a:t>Not impossible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Alternatively,</a:t>
            </a:r>
          </a:p>
        </p:txBody>
      </p:sp>
    </p:spTree>
    <p:extLst>
      <p:ext uri="{BB962C8B-B14F-4D97-AF65-F5344CB8AC3E}">
        <p14:creationId xmlns:p14="http://schemas.microsoft.com/office/powerpoint/2010/main" val="29002579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  <a:p>
            <a:pPr lvl="1"/>
            <a:r>
              <a:rPr lang="en-US" dirty="0" smtClean="0"/>
              <a:t>Model: linear-chain CRF</a:t>
            </a:r>
          </a:p>
          <a:p>
            <a:pPr lvl="2"/>
            <a:r>
              <a:rPr lang="en-US" dirty="0" smtClean="0"/>
              <a:t>Labels: B-retain, I-retain, O (token to be removed)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8606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  <a:p>
            <a:pPr lvl="1"/>
            <a:r>
              <a:rPr lang="en-US" dirty="0" smtClean="0"/>
              <a:t>Model: linear-chain CRF</a:t>
            </a:r>
          </a:p>
          <a:p>
            <a:pPr lvl="2"/>
            <a:r>
              <a:rPr lang="en-US" dirty="0" smtClean="0"/>
              <a:t>Labels: B-retain, I-retain, O (token to be removed)</a:t>
            </a:r>
          </a:p>
          <a:p>
            <a:pPr lvl="1"/>
            <a:r>
              <a:rPr lang="en-US" dirty="0" smtClean="0"/>
              <a:t>Features:</a:t>
            </a:r>
          </a:p>
          <a:p>
            <a:pPr lvl="2"/>
            <a:r>
              <a:rPr lang="en-US" dirty="0" smtClean="0"/>
              <a:t>“Basic” features: word-based</a:t>
            </a:r>
          </a:p>
          <a:p>
            <a:pPr lvl="2"/>
            <a:r>
              <a:rPr lang="en-US" dirty="0" smtClean="0"/>
              <a:t>Rule-based features: if fire, force to O</a:t>
            </a:r>
          </a:p>
          <a:p>
            <a:pPr lvl="2"/>
            <a:r>
              <a:rPr lang="en-US" dirty="0" smtClean="0"/>
              <a:t>Dependency tree features: Relations, depth</a:t>
            </a:r>
          </a:p>
          <a:p>
            <a:pPr lvl="2"/>
            <a:r>
              <a:rPr lang="en-US" dirty="0" smtClean="0"/>
              <a:t>Syntactic tree features: POS, labels, head, chunk</a:t>
            </a:r>
          </a:p>
          <a:p>
            <a:pPr lvl="2"/>
            <a:r>
              <a:rPr lang="en-US" dirty="0" smtClean="0"/>
              <a:t>Semantic features: predicate, SRL</a:t>
            </a:r>
          </a:p>
          <a:p>
            <a:pPr lvl="3"/>
            <a:r>
              <a:rPr lang="en-US" dirty="0" smtClean="0"/>
              <a:t>Include features for neighbors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294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81" y="2222499"/>
            <a:ext cx="6788728" cy="400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452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</p:txBody>
      </p:sp>
    </p:spTree>
    <p:extLst>
      <p:ext uri="{BB962C8B-B14F-4D97-AF65-F5344CB8AC3E}">
        <p14:creationId xmlns:p14="http://schemas.microsoft.com/office/powerpoint/2010/main" val="4000481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07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local way of scoring a node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476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local way of scoring a </a:t>
            </a:r>
            <a:r>
              <a:rPr lang="en-US" dirty="0" smtClean="0"/>
              <a:t>node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way of ensuring consistency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8486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local way of scoring a </a:t>
            </a:r>
            <a:r>
              <a:rPr lang="en-US" dirty="0" smtClean="0"/>
              <a:t>node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way of ensuring </a:t>
            </a:r>
            <a:r>
              <a:rPr lang="en-US" dirty="0" smtClean="0"/>
              <a:t>consistency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to ensure grammaticality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945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# possible compressions </a:t>
            </a:r>
            <a:r>
              <a:rPr lang="en-US" dirty="0" smtClean="0"/>
              <a:t>exponential</a:t>
            </a:r>
          </a:p>
          <a:p>
            <a:pPr lvl="2"/>
            <a:r>
              <a:rPr lang="en-US" dirty="0"/>
              <a:t>Order parse tree nodes (here post-order)</a:t>
            </a:r>
          </a:p>
          <a:p>
            <a:pPr lvl="2"/>
            <a:r>
              <a:rPr lang="en-US" dirty="0"/>
              <a:t>Do beam search over candidate </a:t>
            </a:r>
            <a:r>
              <a:rPr lang="en-US" dirty="0" err="1"/>
              <a:t>labelings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8885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</p:txBody>
      </p:sp>
    </p:spTree>
    <p:extLst>
      <p:ext uri="{BB962C8B-B14F-4D97-AF65-F5344CB8AC3E}">
        <p14:creationId xmlns:p14="http://schemas.microsoft.com/office/powerpoint/2010/main" val="128679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Summaries are 100 words, so 6-10 sentences</a:t>
            </a:r>
          </a:p>
          <a:p>
            <a:pPr lvl="2"/>
            <a:r>
              <a:rPr lang="en-US" dirty="0" smtClean="0"/>
              <a:t>10 sentences have how many possible orders? </a:t>
            </a:r>
            <a:r>
              <a:rPr lang="en-US" smtClean="0"/>
              <a:t>O(n!)</a:t>
            </a:r>
            <a:endParaRPr lang="en-US" dirty="0" smtClean="0"/>
          </a:p>
          <a:p>
            <a:pPr lvl="2"/>
            <a:r>
              <a:rPr lang="en-US" dirty="0" smtClean="0"/>
              <a:t>Not impossible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Alternatively,</a:t>
            </a:r>
          </a:p>
          <a:p>
            <a:pPr lvl="2"/>
            <a:r>
              <a:rPr lang="en-US" dirty="0" smtClean="0"/>
              <a:t>Use an approximation methods</a:t>
            </a:r>
          </a:p>
          <a:p>
            <a:pPr lvl="2"/>
            <a:r>
              <a:rPr lang="en-US" dirty="0" smtClean="0"/>
              <a:t>Take the best of a sample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289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</p:txBody>
      </p:sp>
    </p:spTree>
    <p:extLst>
      <p:ext uri="{BB962C8B-B14F-4D97-AF65-F5344CB8AC3E}">
        <p14:creationId xmlns:p14="http://schemas.microsoft.com/office/powerpoint/2010/main" val="39701291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  <a:p>
            <a:pPr lvl="2"/>
            <a:r>
              <a:rPr lang="en-US" dirty="0" smtClean="0"/>
              <a:t>Restrict candidate labels based on context</a:t>
            </a:r>
          </a:p>
          <a:p>
            <a:pPr lvl="1"/>
            <a:r>
              <a:rPr lang="en-US" dirty="0" smtClean="0"/>
              <a:t>Need to ensure grammaticality</a:t>
            </a:r>
          </a:p>
        </p:txBody>
      </p:sp>
    </p:spTree>
    <p:extLst>
      <p:ext uri="{BB962C8B-B14F-4D97-AF65-F5344CB8AC3E}">
        <p14:creationId xmlns:p14="http://schemas.microsoft.com/office/powerpoint/2010/main" val="11631017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  <a:p>
            <a:pPr lvl="2"/>
            <a:r>
              <a:rPr lang="en-US" dirty="0" smtClean="0"/>
              <a:t>Restrict candidate labels based on context</a:t>
            </a:r>
          </a:p>
          <a:p>
            <a:pPr lvl="1"/>
            <a:r>
              <a:rPr lang="en-US" dirty="0" smtClean="0"/>
              <a:t>Need to ensure grammaticality</a:t>
            </a:r>
          </a:p>
          <a:p>
            <a:pPr lvl="2"/>
            <a:r>
              <a:rPr lang="en-US" dirty="0" err="1" smtClean="0"/>
              <a:t>Rerank</a:t>
            </a:r>
            <a:r>
              <a:rPr lang="en-US" dirty="0" smtClean="0"/>
              <a:t> resulting sentences using n-gram LM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312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004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0049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Head-driven search:</a:t>
            </a:r>
          </a:p>
          <a:p>
            <a:pPr lvl="2"/>
            <a:r>
              <a:rPr lang="en-US" dirty="0" smtClean="0"/>
              <a:t>Reorder so head nodes at each level checked first</a:t>
            </a:r>
          </a:p>
          <a:p>
            <a:pPr lvl="3"/>
            <a:r>
              <a:rPr lang="en-US" dirty="0" smtClean="0"/>
              <a:t>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182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Head-driven search:</a:t>
            </a:r>
          </a:p>
          <a:p>
            <a:pPr lvl="2"/>
            <a:r>
              <a:rPr lang="en-US" dirty="0" smtClean="0"/>
              <a:t>Reorder so head nodes at each level checked first</a:t>
            </a:r>
          </a:p>
          <a:p>
            <a:pPr lvl="3"/>
            <a:r>
              <a:rPr lang="en-US" dirty="0" smtClean="0"/>
              <a:t>Why?  If head is dropped, shouldn’t keep rest</a:t>
            </a:r>
          </a:p>
          <a:p>
            <a:pPr lvl="3"/>
            <a:r>
              <a:rPr lang="en-US" dirty="0" smtClean="0"/>
              <a:t>Revise context features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670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546" y="1600201"/>
            <a:ext cx="8594725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(aka MULTI in paper)</a:t>
            </a:r>
          </a:p>
          <a:p>
            <a:r>
              <a:rPr lang="en-US" dirty="0" smtClean="0"/>
              <a:t>Calculated based on current decoded word sequence W</a:t>
            </a:r>
          </a:p>
          <a:p>
            <a:r>
              <a:rPr lang="en-US" dirty="0" smtClean="0"/>
              <a:t>Linear combination of:</a:t>
            </a:r>
          </a:p>
        </p:txBody>
      </p:sp>
    </p:spTree>
    <p:extLst>
      <p:ext uri="{BB962C8B-B14F-4D97-AF65-F5344CB8AC3E}">
        <p14:creationId xmlns:p14="http://schemas.microsoft.com/office/powerpoint/2010/main" val="4337730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546" y="1600201"/>
            <a:ext cx="8594725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(aka MULTI in paper)</a:t>
            </a:r>
          </a:p>
          <a:p>
            <a:r>
              <a:rPr lang="en-US" dirty="0" smtClean="0"/>
              <a:t>Calculated based on current decoded word sequence W</a:t>
            </a:r>
          </a:p>
          <a:p>
            <a:r>
              <a:rPr lang="en-US" dirty="0" smtClean="0"/>
              <a:t>Linear combination of:</a:t>
            </a:r>
          </a:p>
          <a:p>
            <a:pPr lvl="1"/>
            <a:r>
              <a:rPr lang="en-US" dirty="0" smtClean="0"/>
              <a:t>Score under </a:t>
            </a:r>
            <a:r>
              <a:rPr lang="en-US" dirty="0" err="1" smtClean="0"/>
              <a:t>MaxEnt</a:t>
            </a:r>
            <a:endParaRPr lang="en-US" dirty="0" smtClean="0"/>
          </a:p>
          <a:p>
            <a:pPr lvl="1"/>
            <a:r>
              <a:rPr lang="en-US" dirty="0" smtClean="0"/>
              <a:t>Query relevance:</a:t>
            </a:r>
          </a:p>
          <a:p>
            <a:pPr lvl="2"/>
            <a:r>
              <a:rPr lang="en-US" dirty="0" smtClean="0"/>
              <a:t>Proportion of  overlapping words with query</a:t>
            </a:r>
          </a:p>
          <a:p>
            <a:pPr lvl="1"/>
            <a:r>
              <a:rPr lang="en-US" dirty="0" smtClean="0"/>
              <a:t>Importance:  Average </a:t>
            </a:r>
            <a:r>
              <a:rPr lang="en-US" dirty="0" err="1" smtClean="0"/>
              <a:t>sumbasic</a:t>
            </a:r>
            <a:r>
              <a:rPr lang="en-US" dirty="0" smtClean="0"/>
              <a:t> score over W</a:t>
            </a:r>
          </a:p>
          <a:p>
            <a:pPr lvl="1"/>
            <a:r>
              <a:rPr lang="en-US" dirty="0" smtClean="0"/>
              <a:t>Language model probability</a:t>
            </a:r>
          </a:p>
          <a:p>
            <a:pPr lvl="1"/>
            <a:r>
              <a:rPr lang="en-US" dirty="0" smtClean="0"/>
              <a:t>Redundancy: 1 --- proportion of words overlapping </a:t>
            </a:r>
            <a:r>
              <a:rPr lang="en-US" dirty="0" err="1" smtClean="0"/>
              <a:t>summ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49802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909" y="2019299"/>
            <a:ext cx="9559636" cy="39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3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6936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546" y="2387600"/>
            <a:ext cx="9490107" cy="285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1916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</p:txBody>
      </p:sp>
    </p:spTree>
    <p:extLst>
      <p:ext uri="{BB962C8B-B14F-4D97-AF65-F5344CB8AC3E}">
        <p14:creationId xmlns:p14="http://schemas.microsoft.com/office/powerpoint/2010/main" val="24494894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  <a:p>
            <a:r>
              <a:rPr lang="en-US" dirty="0" smtClean="0"/>
              <a:t>Rule-based approach surprisingly competitive</a:t>
            </a:r>
          </a:p>
          <a:p>
            <a:pPr lvl="1"/>
            <a:r>
              <a:rPr lang="en-US" dirty="0" smtClean="0"/>
              <a:t>Though less aggressive in terms of compression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457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  <a:p>
            <a:r>
              <a:rPr lang="en-US" dirty="0" smtClean="0"/>
              <a:t>Rule-based approach surprisingly competitive</a:t>
            </a:r>
          </a:p>
          <a:p>
            <a:pPr lvl="1"/>
            <a:r>
              <a:rPr lang="en-US" dirty="0" smtClean="0"/>
              <a:t>Though less aggressive in terms of compression</a:t>
            </a:r>
          </a:p>
          <a:p>
            <a:r>
              <a:rPr lang="en-US" dirty="0" smtClean="0"/>
              <a:t>Learning based approaches enabled by sentence compression corpus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2636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</p:txBody>
      </p:sp>
    </p:spTree>
    <p:extLst>
      <p:ext uri="{BB962C8B-B14F-4D97-AF65-F5344CB8AC3E}">
        <p14:creationId xmlns:p14="http://schemas.microsoft.com/office/powerpoint/2010/main" val="412940599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  <a:p>
            <a:pPr lvl="2"/>
            <a:r>
              <a:rPr lang="en-US" dirty="0" smtClean="0"/>
              <a:t>Heuristic </a:t>
            </a:r>
            <a:r>
              <a:rPr lang="en-US" dirty="0" err="1" smtClean="0"/>
              <a:t>vs</a:t>
            </a:r>
            <a:r>
              <a:rPr lang="en-US" dirty="0" smtClean="0"/>
              <a:t> Learned</a:t>
            </a:r>
            <a:endParaRPr lang="en-US" dirty="0"/>
          </a:p>
          <a:p>
            <a:pPr lvl="2"/>
            <a:r>
              <a:rPr lang="en-US" dirty="0" smtClean="0"/>
              <a:t>Surface patterns </a:t>
            </a:r>
            <a:r>
              <a:rPr lang="en-US" dirty="0" err="1" smtClean="0"/>
              <a:t>vs</a:t>
            </a:r>
            <a:r>
              <a:rPr lang="en-US" dirty="0" smtClean="0"/>
              <a:t> parse trees </a:t>
            </a:r>
            <a:r>
              <a:rPr lang="en-US" dirty="0" err="1" smtClean="0"/>
              <a:t>vs</a:t>
            </a:r>
            <a:r>
              <a:rPr lang="en-US" dirty="0" smtClean="0"/>
              <a:t> SRL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Even with linguistic constraints</a:t>
            </a:r>
          </a:p>
          <a:p>
            <a:pPr lvl="2"/>
            <a:r>
              <a:rPr lang="en-US" dirty="0" smtClean="0"/>
              <a:t>Often negatively impact linguistic quality</a:t>
            </a:r>
          </a:p>
        </p:txBody>
      </p:sp>
    </p:spTree>
    <p:extLst>
      <p:ext uri="{BB962C8B-B14F-4D97-AF65-F5344CB8AC3E}">
        <p14:creationId xmlns:p14="http://schemas.microsoft.com/office/powerpoint/2010/main" val="133505841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  <a:p>
            <a:pPr lvl="2"/>
            <a:r>
              <a:rPr lang="en-US" dirty="0" smtClean="0"/>
              <a:t>Heuristic </a:t>
            </a:r>
            <a:r>
              <a:rPr lang="en-US" dirty="0" err="1" smtClean="0"/>
              <a:t>vs</a:t>
            </a:r>
            <a:r>
              <a:rPr lang="en-US" dirty="0" smtClean="0"/>
              <a:t> Learned</a:t>
            </a:r>
            <a:endParaRPr lang="en-US" dirty="0"/>
          </a:p>
          <a:p>
            <a:pPr lvl="2"/>
            <a:r>
              <a:rPr lang="en-US" dirty="0" smtClean="0"/>
              <a:t>Surface patterns </a:t>
            </a:r>
            <a:r>
              <a:rPr lang="en-US" dirty="0" err="1" smtClean="0"/>
              <a:t>vs</a:t>
            </a:r>
            <a:r>
              <a:rPr lang="en-US" dirty="0" smtClean="0"/>
              <a:t> parse trees </a:t>
            </a:r>
            <a:r>
              <a:rPr lang="en-US" dirty="0" err="1" smtClean="0"/>
              <a:t>vs</a:t>
            </a:r>
            <a:r>
              <a:rPr lang="en-US" dirty="0" smtClean="0"/>
              <a:t> SRL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Even with linguistic constraints</a:t>
            </a:r>
          </a:p>
          <a:p>
            <a:pPr lvl="2"/>
            <a:r>
              <a:rPr lang="en-US" dirty="0" smtClean="0"/>
              <a:t>Often negatively impact linguistic quality</a:t>
            </a:r>
          </a:p>
          <a:p>
            <a:pPr lvl="2"/>
            <a:r>
              <a:rPr lang="en-US" dirty="0" smtClean="0"/>
              <a:t>Key issue: errors in linguistic analysis</a:t>
            </a:r>
          </a:p>
          <a:p>
            <a:pPr lvl="3"/>
            <a:r>
              <a:rPr lang="en-US" dirty="0" smtClean="0"/>
              <a:t>POS taggers </a:t>
            </a:r>
            <a:r>
              <a:rPr lang="en-US" dirty="0" smtClean="0">
                <a:sym typeface="Wingdings"/>
              </a:rPr>
              <a:t> Parsers  SRL, </a:t>
            </a:r>
            <a:r>
              <a:rPr lang="en-US" dirty="0" err="1" smtClean="0">
                <a:sym typeface="Wingdings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8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4602</TotalTime>
  <Words>3886</Words>
  <Application>Microsoft Macintosh PowerPoint</Application>
  <PresentationFormat>On-screen Show (4:3)</PresentationFormat>
  <Paragraphs>766</Paragraphs>
  <Slides>96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Breeze</vt:lpstr>
      <vt:lpstr>Ordering by Optimization &amp;Content Realization</vt:lpstr>
      <vt:lpstr>Roadmap</vt:lpstr>
      <vt:lpstr>Ordering as Optimization</vt:lpstr>
      <vt:lpstr>Ordering as Optimization</vt:lpstr>
      <vt:lpstr>Ordering as Optimization</vt:lpstr>
      <vt:lpstr>Ordering as TSP</vt:lpstr>
      <vt:lpstr>Ordering as TSP</vt:lpstr>
      <vt:lpstr>Ordering as TSP</vt:lpstr>
      <vt:lpstr>CLASSY 2006</vt:lpstr>
      <vt:lpstr>CLASSY 2006</vt:lpstr>
      <vt:lpstr>CLASSY 2006</vt:lpstr>
      <vt:lpstr>CLASSY 2006</vt:lpstr>
      <vt:lpstr>Practicalities of Ordering</vt:lpstr>
      <vt:lpstr>Practicalities of Ordering</vt:lpstr>
      <vt:lpstr>Practicalities of Ordering</vt:lpstr>
      <vt:lpstr>Practicalities of Ordering</vt:lpstr>
      <vt:lpstr>Conclusions</vt:lpstr>
      <vt:lpstr>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Goals of  Content Realization</vt:lpstr>
      <vt:lpstr>Broad Approaches</vt:lpstr>
      <vt:lpstr>Broad Approaches</vt:lpstr>
      <vt:lpstr>Broad Approaches</vt:lpstr>
      <vt:lpstr>Broad Approaches</vt:lpstr>
      <vt:lpstr>Sentence Compression</vt:lpstr>
      <vt:lpstr>Sentence Compression</vt:lpstr>
      <vt:lpstr>Sentence Compression</vt:lpstr>
      <vt:lpstr>PowerPoint Presentation</vt:lpstr>
      <vt:lpstr>Shallow, Heuristic</vt:lpstr>
      <vt:lpstr>Shallow, Heuristic</vt:lpstr>
      <vt:lpstr>Shallow, Heuristic</vt:lpstr>
      <vt:lpstr>Shallow, Heuristic</vt:lpstr>
      <vt:lpstr>Shallow, Heuristic</vt:lpstr>
      <vt:lpstr>Deep, Minimal, Heuristic</vt:lpstr>
      <vt:lpstr>Deep, Minimal, Heuristic</vt:lpstr>
      <vt:lpstr>Deep, Minimal, Heuristic</vt:lpstr>
      <vt:lpstr>Deep, Minimal, Heuristic</vt:lpstr>
      <vt:lpstr>Deep, Minimal, Heuristic</vt:lpstr>
      <vt:lpstr>Example</vt:lpstr>
      <vt:lpstr>Example</vt:lpstr>
      <vt:lpstr>Deep, Extensive, Heuristic</vt:lpstr>
      <vt:lpstr>Deep, Extensive, Heuristic</vt:lpstr>
      <vt:lpstr>Deep, Extensive, Heuristic</vt:lpstr>
      <vt:lpstr>Deep, Extensive, Heuristic</vt:lpstr>
      <vt:lpstr>Deep, Extensive, Heuristic</vt:lpstr>
      <vt:lpstr>Integrating  Compression &amp; Selection</vt:lpstr>
      <vt:lpstr>Integrating  Compression &amp; Selection</vt:lpstr>
      <vt:lpstr>Integrating  Compression &amp; Selection</vt:lpstr>
      <vt:lpstr>Integrating  Compression &amp; Selection</vt:lpstr>
      <vt:lpstr>Integrating  Compression &amp; Selection</vt:lpstr>
      <vt:lpstr>Integrating  Compression &amp; Selection</vt:lpstr>
      <vt:lpstr>Multi-Candidate Selection</vt:lpstr>
      <vt:lpstr>Multi-Candidate Selection</vt:lpstr>
      <vt:lpstr>Multi-Candidate Selection</vt:lpstr>
      <vt:lpstr>Multi-Candidate Selection</vt:lpstr>
      <vt:lpstr>Multi-Candidate Selection</vt:lpstr>
      <vt:lpstr>Learning Compression</vt:lpstr>
      <vt:lpstr>Compression Corpus</vt:lpstr>
      <vt:lpstr>Compression Corpus</vt:lpstr>
      <vt:lpstr>Compression Corpus</vt:lpstr>
      <vt:lpstr>Sequence-based Compression</vt:lpstr>
      <vt:lpstr>Sequence-based Compression</vt:lpstr>
      <vt:lpstr>Sequence-based Compression</vt:lpstr>
      <vt:lpstr>Sequence-based Compression</vt:lpstr>
      <vt:lpstr>Feature Set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Features</vt:lpstr>
      <vt:lpstr>Features</vt:lpstr>
      <vt:lpstr>Features</vt:lpstr>
      <vt:lpstr>Features</vt:lpstr>
      <vt:lpstr>Summarization Features</vt:lpstr>
      <vt:lpstr>Summarization Features</vt:lpstr>
      <vt:lpstr>Summarization Results</vt:lpstr>
      <vt:lpstr>Compression Results</vt:lpstr>
      <vt:lpstr>Discussion</vt:lpstr>
      <vt:lpstr>Discussion</vt:lpstr>
      <vt:lpstr>Discussion</vt:lpstr>
      <vt:lpstr>General Discussion</vt:lpstr>
      <vt:lpstr>General Discussion</vt:lpstr>
      <vt:lpstr>General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Realization</dc:title>
  <dc:creator>Gina-Anne Levow</dc:creator>
  <cp:lastModifiedBy>Gina-Anne Levow</cp:lastModifiedBy>
  <cp:revision>46</cp:revision>
  <cp:lastPrinted>2015-05-12T20:08:28Z</cp:lastPrinted>
  <dcterms:created xsi:type="dcterms:W3CDTF">2015-05-11T19:54:37Z</dcterms:created>
  <dcterms:modified xsi:type="dcterms:W3CDTF">2016-05-10T19:20:39Z</dcterms:modified>
</cp:coreProperties>
</file>