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256" r:id="rId2"/>
    <p:sldId id="257" r:id="rId3"/>
    <p:sldId id="318" r:id="rId4"/>
    <p:sldId id="319" r:id="rId5"/>
    <p:sldId id="320" r:id="rId6"/>
    <p:sldId id="321" r:id="rId7"/>
    <p:sldId id="322" r:id="rId8"/>
    <p:sldId id="323" r:id="rId9"/>
    <p:sldId id="324" r:id="rId10"/>
    <p:sldId id="340" r:id="rId11"/>
    <p:sldId id="341" r:id="rId12"/>
    <p:sldId id="325" r:id="rId13"/>
    <p:sldId id="337" r:id="rId14"/>
    <p:sldId id="338" r:id="rId15"/>
    <p:sldId id="326" r:id="rId16"/>
    <p:sldId id="327" r:id="rId17"/>
    <p:sldId id="339" r:id="rId18"/>
    <p:sldId id="328" r:id="rId19"/>
    <p:sldId id="329" r:id="rId20"/>
    <p:sldId id="330" r:id="rId21"/>
    <p:sldId id="342" r:id="rId22"/>
    <p:sldId id="343" r:id="rId23"/>
    <p:sldId id="344" r:id="rId24"/>
    <p:sldId id="331" r:id="rId25"/>
    <p:sldId id="345" r:id="rId26"/>
    <p:sldId id="346" r:id="rId27"/>
    <p:sldId id="347" r:id="rId28"/>
    <p:sldId id="348" r:id="rId29"/>
    <p:sldId id="349" r:id="rId30"/>
    <p:sldId id="350" r:id="rId31"/>
    <p:sldId id="351" r:id="rId32"/>
    <p:sldId id="352" r:id="rId33"/>
    <p:sldId id="333" r:id="rId34"/>
    <p:sldId id="353" r:id="rId35"/>
    <p:sldId id="354" r:id="rId36"/>
    <p:sldId id="334" r:id="rId37"/>
    <p:sldId id="355" r:id="rId38"/>
    <p:sldId id="356" r:id="rId39"/>
    <p:sldId id="357" r:id="rId40"/>
    <p:sldId id="335" r:id="rId41"/>
    <p:sldId id="358" r:id="rId42"/>
    <p:sldId id="259" r:id="rId43"/>
    <p:sldId id="260" r:id="rId44"/>
    <p:sldId id="263" r:id="rId45"/>
    <p:sldId id="359" r:id="rId46"/>
    <p:sldId id="294" r:id="rId47"/>
    <p:sldId id="264" r:id="rId48"/>
    <p:sldId id="295" r:id="rId49"/>
    <p:sldId id="265" r:id="rId50"/>
    <p:sldId id="266" r:id="rId51"/>
    <p:sldId id="268" r:id="rId52"/>
    <p:sldId id="269" r:id="rId53"/>
    <p:sldId id="296" r:id="rId54"/>
    <p:sldId id="297" r:id="rId55"/>
    <p:sldId id="298" r:id="rId56"/>
    <p:sldId id="299" r:id="rId57"/>
    <p:sldId id="270" r:id="rId58"/>
    <p:sldId id="300" r:id="rId59"/>
    <p:sldId id="301" r:id="rId60"/>
    <p:sldId id="302" r:id="rId61"/>
    <p:sldId id="271" r:id="rId62"/>
    <p:sldId id="303" r:id="rId63"/>
    <p:sldId id="304" r:id="rId64"/>
    <p:sldId id="272" r:id="rId65"/>
    <p:sldId id="305" r:id="rId66"/>
    <p:sldId id="306" r:id="rId67"/>
    <p:sldId id="307" r:id="rId68"/>
    <p:sldId id="273" r:id="rId69"/>
    <p:sldId id="308" r:id="rId70"/>
    <p:sldId id="309" r:id="rId71"/>
    <p:sldId id="279" r:id="rId72"/>
    <p:sldId id="280" r:id="rId73"/>
    <p:sldId id="310" r:id="rId74"/>
    <p:sldId id="311" r:id="rId75"/>
    <p:sldId id="281" r:id="rId76"/>
    <p:sldId id="277" r:id="rId77"/>
    <p:sldId id="336" r:id="rId78"/>
    <p:sldId id="312" r:id="rId79"/>
    <p:sldId id="278" r:id="rId80"/>
    <p:sldId id="313" r:id="rId81"/>
    <p:sldId id="314" r:id="rId82"/>
    <p:sldId id="282" r:id="rId83"/>
    <p:sldId id="315" r:id="rId84"/>
    <p:sldId id="283" r:id="rId85"/>
    <p:sldId id="316"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5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viewProps" Target="viewProps.xml"/><Relationship Id="rId91" Type="http://schemas.openxmlformats.org/officeDocument/2006/relationships/theme" Target="theme/theme1.xml"/><Relationship Id="rId9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notesMaster" Target="notesMasters/notesMaster1.xml"/><Relationship Id="rId88" Type="http://schemas.openxmlformats.org/officeDocument/2006/relationships/printerSettings" Target="printerSettings/printerSettings1.bin"/><Relationship Id="rId8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6EA47-1A88-0146-B51C-BA746EB36B06}" type="datetimeFigureOut">
              <a:rPr lang="en-US" smtClean="0"/>
              <a:t>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B7F75-A23A-4F42-BE25-03210841D43D}" type="slidenum">
              <a:rPr lang="en-US" smtClean="0"/>
              <a:t>‹#›</a:t>
            </a:fld>
            <a:endParaRPr lang="en-US"/>
          </a:p>
        </p:txBody>
      </p:sp>
    </p:spTree>
    <p:extLst>
      <p:ext uri="{BB962C8B-B14F-4D97-AF65-F5344CB8AC3E}">
        <p14:creationId xmlns:p14="http://schemas.microsoft.com/office/powerpoint/2010/main" val="860348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0F418-B2F0-0D45-9962-3084AC66D616}" type="slidenum">
              <a:rPr lang="en-US"/>
              <a:pPr/>
              <a:t>7</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008E2-A53A-5040-B6B5-F32AF08F9444}" type="slidenum">
              <a:rPr lang="en-US"/>
              <a:pPr/>
              <a:t>8</a:t>
            </a:fld>
            <a:endParaRPr lang="en-US"/>
          </a:p>
        </p:txBody>
      </p:sp>
      <p:sp>
        <p:nvSpPr>
          <p:cNvPr id="18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5/20/16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247923"/>
            <a:ext cx="6498158" cy="2000944"/>
          </a:xfrm>
        </p:spPr>
        <p:txBody>
          <a:bodyPr/>
          <a:lstStyle/>
          <a:p>
            <a:r>
              <a:rPr lang="en-US" dirty="0" smtClean="0"/>
              <a:t>Referring Expressions &amp; Alternate </a:t>
            </a:r>
            <a:r>
              <a:rPr lang="en-US" dirty="0" smtClean="0"/>
              <a:t>Views of Summarization</a:t>
            </a:r>
            <a:endParaRPr lang="en-US" dirty="0"/>
          </a:p>
        </p:txBody>
      </p:sp>
      <p:sp>
        <p:nvSpPr>
          <p:cNvPr id="3" name="Subtitle 2"/>
          <p:cNvSpPr>
            <a:spLocks noGrp="1"/>
          </p:cNvSpPr>
          <p:nvPr>
            <p:ph type="subTitle" idx="1"/>
          </p:nvPr>
        </p:nvSpPr>
        <p:spPr/>
        <p:txBody>
          <a:bodyPr>
            <a:normAutofit lnSpcReduction="10000"/>
          </a:bodyPr>
          <a:lstStyle/>
          <a:p>
            <a:r>
              <a:rPr lang="en-US" dirty="0" smtClean="0"/>
              <a:t>Ling 573	</a:t>
            </a:r>
          </a:p>
          <a:p>
            <a:r>
              <a:rPr lang="en-US" dirty="0" smtClean="0"/>
              <a:t>Systems and Applications</a:t>
            </a:r>
          </a:p>
          <a:p>
            <a:r>
              <a:rPr lang="en-US" dirty="0" smtClean="0"/>
              <a:t>May </a:t>
            </a:r>
            <a:r>
              <a:rPr lang="en-US" dirty="0" smtClean="0"/>
              <a:t>24, 2016</a:t>
            </a:r>
            <a:endParaRPr lang="en-US" dirty="0"/>
          </a:p>
        </p:txBody>
      </p:sp>
    </p:spTree>
    <p:extLst>
      <p:ext uri="{BB962C8B-B14F-4D97-AF65-F5344CB8AC3E}">
        <p14:creationId xmlns:p14="http://schemas.microsoft.com/office/powerpoint/2010/main" val="954803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Status</a:t>
            </a:r>
            <a:endParaRPr lang="en-US" dirty="0"/>
          </a:p>
        </p:txBody>
      </p:sp>
      <p:sp>
        <p:nvSpPr>
          <p:cNvPr id="3" name="Content Placeholder 2"/>
          <p:cNvSpPr>
            <a:spLocks noGrp="1"/>
          </p:cNvSpPr>
          <p:nvPr>
            <p:ph idx="1"/>
          </p:nvPr>
        </p:nvSpPr>
        <p:spPr/>
        <p:txBody>
          <a:bodyPr>
            <a:normAutofit/>
          </a:bodyPr>
          <a:lstStyle/>
          <a:p>
            <a:r>
              <a:rPr lang="en-US" dirty="0" smtClean="0"/>
              <a:t>Build on three key distinctions:</a:t>
            </a:r>
          </a:p>
          <a:p>
            <a:pPr lvl="1"/>
            <a:r>
              <a:rPr lang="en-US" dirty="0" smtClean="0"/>
              <a:t>Discourse-new </a:t>
            </a:r>
            <a:r>
              <a:rPr lang="en-US" dirty="0" err="1" smtClean="0"/>
              <a:t>vs</a:t>
            </a:r>
            <a:r>
              <a:rPr lang="en-US" dirty="0" smtClean="0"/>
              <a:t> discourse-old:</a:t>
            </a:r>
          </a:p>
          <a:p>
            <a:pPr lvl="2"/>
            <a:r>
              <a:rPr lang="en-US" dirty="0" smtClean="0"/>
              <a:t>First mention handling </a:t>
            </a:r>
            <a:r>
              <a:rPr lang="en-US" dirty="0" err="1" smtClean="0"/>
              <a:t>vs</a:t>
            </a:r>
            <a:r>
              <a:rPr lang="en-US" dirty="0" smtClean="0"/>
              <a:t> others</a:t>
            </a:r>
          </a:p>
          <a:p>
            <a:pPr lvl="1"/>
            <a:endParaRPr lang="en-US" dirty="0"/>
          </a:p>
          <a:p>
            <a:pPr lvl="1"/>
            <a:r>
              <a:rPr lang="en-US" dirty="0" smtClean="0"/>
              <a:t>Hearer-new </a:t>
            </a:r>
            <a:r>
              <a:rPr lang="en-US" dirty="0" err="1" smtClean="0"/>
              <a:t>vs</a:t>
            </a:r>
            <a:r>
              <a:rPr lang="en-US" dirty="0" smtClean="0"/>
              <a:t> hearer-old:</a:t>
            </a:r>
          </a:p>
          <a:p>
            <a:pPr lvl="2"/>
            <a:r>
              <a:rPr lang="en-US" dirty="0" smtClean="0"/>
              <a:t>Distinguish well-known individuals from others</a:t>
            </a:r>
          </a:p>
          <a:p>
            <a:pPr lvl="3"/>
            <a:r>
              <a:rPr lang="en-US" dirty="0" smtClean="0"/>
              <a:t>Don’t waste space describing well-known </a:t>
            </a:r>
            <a:r>
              <a:rPr lang="en-US" dirty="0" smtClean="0"/>
              <a:t>individuals</a:t>
            </a:r>
          </a:p>
          <a:p>
            <a:pPr lvl="3"/>
            <a:r>
              <a:rPr lang="en-US" dirty="0" smtClean="0"/>
              <a:t>E.g. President Obama, Kim </a:t>
            </a:r>
            <a:r>
              <a:rPr lang="en-US" dirty="0" err="1" smtClean="0"/>
              <a:t>Kardashian</a:t>
            </a:r>
            <a:endParaRPr lang="en-US" dirty="0" smtClean="0"/>
          </a:p>
          <a:p>
            <a:pPr lvl="2"/>
            <a:endParaRPr lang="en-US" dirty="0"/>
          </a:p>
          <a:p>
            <a:pPr lvl="2"/>
            <a:endParaRPr lang="en-US" dirty="0"/>
          </a:p>
        </p:txBody>
      </p:sp>
    </p:spTree>
    <p:extLst>
      <p:ext uri="{BB962C8B-B14F-4D97-AF65-F5344CB8AC3E}">
        <p14:creationId xmlns:p14="http://schemas.microsoft.com/office/powerpoint/2010/main" val="2763142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Status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Build on three key distinctions:</a:t>
            </a:r>
          </a:p>
          <a:p>
            <a:pPr lvl="1"/>
            <a:r>
              <a:rPr lang="en-US" dirty="0" smtClean="0"/>
              <a:t>Discourse-new </a:t>
            </a:r>
            <a:r>
              <a:rPr lang="en-US" dirty="0" err="1" smtClean="0"/>
              <a:t>vs</a:t>
            </a:r>
            <a:r>
              <a:rPr lang="en-US" dirty="0" smtClean="0"/>
              <a:t> discourse-old:</a:t>
            </a:r>
          </a:p>
          <a:p>
            <a:pPr lvl="2"/>
            <a:r>
              <a:rPr lang="en-US" dirty="0" smtClean="0"/>
              <a:t>First mention handling </a:t>
            </a:r>
            <a:r>
              <a:rPr lang="en-US" dirty="0" err="1" smtClean="0"/>
              <a:t>vs</a:t>
            </a:r>
            <a:r>
              <a:rPr lang="en-US" dirty="0" smtClean="0"/>
              <a:t> others</a:t>
            </a:r>
          </a:p>
          <a:p>
            <a:pPr lvl="1"/>
            <a:endParaRPr lang="en-US" dirty="0"/>
          </a:p>
          <a:p>
            <a:pPr lvl="1"/>
            <a:r>
              <a:rPr lang="en-US" dirty="0" smtClean="0"/>
              <a:t>Hearer-new </a:t>
            </a:r>
            <a:r>
              <a:rPr lang="en-US" dirty="0" err="1" smtClean="0"/>
              <a:t>vs</a:t>
            </a:r>
            <a:r>
              <a:rPr lang="en-US" dirty="0" smtClean="0"/>
              <a:t> hearer-old:</a:t>
            </a:r>
          </a:p>
          <a:p>
            <a:pPr lvl="2"/>
            <a:r>
              <a:rPr lang="en-US" dirty="0" smtClean="0"/>
              <a:t>Distinguish well-known individuals from others</a:t>
            </a:r>
          </a:p>
          <a:p>
            <a:pPr lvl="3"/>
            <a:r>
              <a:rPr lang="en-US" dirty="0" smtClean="0"/>
              <a:t>Don’t waste space describing well-known </a:t>
            </a:r>
            <a:r>
              <a:rPr lang="en-US" dirty="0" smtClean="0"/>
              <a:t>individuals</a:t>
            </a:r>
          </a:p>
          <a:p>
            <a:pPr lvl="3"/>
            <a:r>
              <a:rPr lang="en-US" dirty="0" smtClean="0"/>
              <a:t>E.g. President Obama, Kim </a:t>
            </a:r>
            <a:r>
              <a:rPr lang="en-US" dirty="0" err="1" smtClean="0"/>
              <a:t>Kardashian</a:t>
            </a:r>
            <a:endParaRPr lang="en-US" dirty="0" smtClean="0"/>
          </a:p>
          <a:p>
            <a:pPr lvl="2"/>
            <a:endParaRPr lang="en-US" dirty="0"/>
          </a:p>
          <a:p>
            <a:pPr lvl="1"/>
            <a:r>
              <a:rPr lang="en-US" dirty="0" smtClean="0"/>
              <a:t>Major </a:t>
            </a:r>
            <a:r>
              <a:rPr lang="en-US" dirty="0" err="1" smtClean="0"/>
              <a:t>vs</a:t>
            </a:r>
            <a:r>
              <a:rPr lang="en-US" dirty="0" smtClean="0"/>
              <a:t> minor character:</a:t>
            </a:r>
          </a:p>
          <a:p>
            <a:pPr lvl="2"/>
            <a:r>
              <a:rPr lang="en-US" dirty="0" smtClean="0"/>
              <a:t>Salience of </a:t>
            </a:r>
            <a:r>
              <a:rPr lang="en-US" dirty="0" smtClean="0"/>
              <a:t>the </a:t>
            </a:r>
            <a:r>
              <a:rPr lang="en-US" dirty="0" smtClean="0"/>
              <a:t>person in the </a:t>
            </a:r>
            <a:r>
              <a:rPr lang="en-US" dirty="0" smtClean="0"/>
              <a:t>event</a:t>
            </a:r>
          </a:p>
          <a:p>
            <a:pPr lvl="2"/>
            <a:r>
              <a:rPr lang="en-US" dirty="0" smtClean="0"/>
              <a:t>E.g., Former East German leader Erich </a:t>
            </a:r>
            <a:r>
              <a:rPr lang="en-US" dirty="0" err="1" smtClean="0"/>
              <a:t>Honecker</a:t>
            </a:r>
            <a:r>
              <a:rPr lang="en-US" dirty="0" smtClean="0"/>
              <a:t> </a:t>
            </a:r>
            <a:r>
              <a:rPr lang="en-US" dirty="0" err="1" smtClean="0"/>
              <a:t>vs</a:t>
            </a:r>
            <a:endParaRPr lang="en-US" dirty="0" smtClean="0"/>
          </a:p>
          <a:p>
            <a:pPr lvl="2"/>
            <a:r>
              <a:rPr lang="en-US" dirty="0" smtClean="0"/>
              <a:t>“the man who succeeded him as Communist leader only to be ousted later” </a:t>
            </a:r>
            <a:endParaRPr lang="en-US" dirty="0" smtClean="0"/>
          </a:p>
          <a:p>
            <a:pPr lvl="2"/>
            <a:endParaRPr lang="en-US" dirty="0"/>
          </a:p>
        </p:txBody>
      </p:sp>
    </p:spTree>
    <p:extLst>
      <p:ext uri="{BB962C8B-B14F-4D97-AF65-F5344CB8AC3E}">
        <p14:creationId xmlns:p14="http://schemas.microsoft.com/office/powerpoint/2010/main" val="159695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Corpus Analysis</a:t>
            </a:r>
            <a:endParaRPr lang="en-US" dirty="0"/>
          </a:p>
        </p:txBody>
      </p:sp>
      <p:sp>
        <p:nvSpPr>
          <p:cNvPr id="3" name="Content Placeholder 2"/>
          <p:cNvSpPr>
            <a:spLocks noGrp="1"/>
          </p:cNvSpPr>
          <p:nvPr>
            <p:ph idx="1"/>
          </p:nvPr>
        </p:nvSpPr>
        <p:spPr/>
        <p:txBody>
          <a:bodyPr/>
          <a:lstStyle/>
          <a:p>
            <a:r>
              <a:rPr lang="en-US" dirty="0" smtClean="0"/>
              <a:t>Assess relation between:</a:t>
            </a:r>
          </a:p>
          <a:p>
            <a:pPr lvl="1"/>
            <a:r>
              <a:rPr lang="en-US" dirty="0" smtClean="0"/>
              <a:t> information status and referring expressions</a:t>
            </a:r>
          </a:p>
          <a:p>
            <a:endParaRPr lang="en-US" dirty="0"/>
          </a:p>
        </p:txBody>
      </p:sp>
      <p:pic>
        <p:nvPicPr>
          <p:cNvPr id="4" name="Picture 3"/>
          <p:cNvPicPr>
            <a:picLocks noChangeAspect="1"/>
          </p:cNvPicPr>
          <p:nvPr/>
        </p:nvPicPr>
        <p:blipFill>
          <a:blip r:embed="rId2"/>
          <a:stretch>
            <a:fillRect/>
          </a:stretch>
        </p:blipFill>
        <p:spPr>
          <a:xfrm>
            <a:off x="368300" y="2583875"/>
            <a:ext cx="8407400" cy="3683000"/>
          </a:xfrm>
          <a:prstGeom prst="rect">
            <a:avLst/>
          </a:prstGeom>
        </p:spPr>
      </p:pic>
    </p:spTree>
    <p:extLst>
      <p:ext uri="{BB962C8B-B14F-4D97-AF65-F5344CB8AC3E}">
        <p14:creationId xmlns:p14="http://schemas.microsoft.com/office/powerpoint/2010/main" val="3497681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Example</a:t>
            </a:r>
            <a:endParaRPr lang="en-US" dirty="0"/>
          </a:p>
        </p:txBody>
      </p:sp>
      <p:sp>
        <p:nvSpPr>
          <p:cNvPr id="3" name="Content Placeholder 2"/>
          <p:cNvSpPr>
            <a:spLocks noGrp="1"/>
          </p:cNvSpPr>
          <p:nvPr>
            <p:ph idx="1"/>
          </p:nvPr>
        </p:nvSpPr>
        <p:spPr/>
        <p:txBody>
          <a:bodyPr>
            <a:normAutofit lnSpcReduction="10000"/>
          </a:bodyPr>
          <a:lstStyle/>
          <a:p>
            <a:r>
              <a:rPr lang="en-US" dirty="0" err="1" smtClean="0"/>
              <a:t>Honecker</a:t>
            </a:r>
            <a:r>
              <a:rPr lang="en-US" dirty="0" smtClean="0"/>
              <a:t> has come under investigation for charges of corruption and living in luxury at the cost of the state. Former East German leader Erich </a:t>
            </a:r>
            <a:r>
              <a:rPr lang="en-US" dirty="0" err="1" smtClean="0"/>
              <a:t>Honecker</a:t>
            </a:r>
            <a:r>
              <a:rPr lang="en-US" dirty="0" smtClean="0"/>
              <a:t> may be moved to a monastery to protect him from a possible lynching by enraged citizens.  As protests gathered strength last fall, Erich </a:t>
            </a:r>
            <a:r>
              <a:rPr lang="en-US" dirty="0" err="1" smtClean="0"/>
              <a:t>Honecker</a:t>
            </a:r>
            <a:r>
              <a:rPr lang="en-US" dirty="0" smtClean="0"/>
              <a:t>, East Germany’s longtime orthodox leader “lost touch with reality,” according to the man who succeeded him as Communist leader only to be ousted later. Ousted East German leader Erich </a:t>
            </a:r>
            <a:r>
              <a:rPr lang="en-US" dirty="0" err="1" smtClean="0"/>
              <a:t>Honecker</a:t>
            </a:r>
            <a:r>
              <a:rPr lang="en-US" dirty="0" smtClean="0"/>
              <a:t>, who is expected to be indicted for high treason, was arrested Monday morning…..</a:t>
            </a:r>
            <a:endParaRPr lang="en-US" dirty="0"/>
          </a:p>
        </p:txBody>
      </p:sp>
    </p:spTree>
    <p:extLst>
      <p:ext uri="{BB962C8B-B14F-4D97-AF65-F5344CB8AC3E}">
        <p14:creationId xmlns:p14="http://schemas.microsoft.com/office/powerpoint/2010/main" val="1102366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Example</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Honecker</a:t>
            </a:r>
            <a:r>
              <a:rPr lang="en-US" dirty="0" smtClean="0"/>
              <a:t> has come under investigation for charges of corruption and living in luxury at the cost of the state. </a:t>
            </a:r>
            <a:r>
              <a:rPr lang="en-US" b="1" dirty="0" smtClean="0"/>
              <a:t>Former East German leader Erich </a:t>
            </a:r>
            <a:r>
              <a:rPr lang="en-US" b="1" dirty="0" err="1" smtClean="0"/>
              <a:t>Honecker</a:t>
            </a:r>
            <a:r>
              <a:rPr lang="en-US" b="1" dirty="0" smtClean="0"/>
              <a:t> </a:t>
            </a:r>
            <a:r>
              <a:rPr lang="en-US" dirty="0" smtClean="0"/>
              <a:t>may be moved to a monastery to protect him from a possible lynching by enraged citizens.  As protests gathered strength last fall</a:t>
            </a:r>
            <a:r>
              <a:rPr lang="en-US" b="1" dirty="0" smtClean="0"/>
              <a:t>, Erich </a:t>
            </a:r>
            <a:r>
              <a:rPr lang="en-US" b="1" dirty="0" err="1" smtClean="0"/>
              <a:t>Honecker</a:t>
            </a:r>
            <a:r>
              <a:rPr lang="en-US" b="1" dirty="0" smtClean="0"/>
              <a:t>, East Germany’s longtime orthodox leader</a:t>
            </a:r>
            <a:r>
              <a:rPr lang="en-US" dirty="0" smtClean="0"/>
              <a:t> “lost touch with reality,” according to the man who succeeded him as Communist leader only to be ousted later</a:t>
            </a:r>
            <a:r>
              <a:rPr lang="en-US" b="1" dirty="0" smtClean="0"/>
              <a:t>. Ousted East German leader Erich </a:t>
            </a:r>
            <a:r>
              <a:rPr lang="en-US" b="1" dirty="0" err="1" smtClean="0"/>
              <a:t>Honecke</a:t>
            </a:r>
            <a:r>
              <a:rPr lang="en-US" dirty="0" err="1" smtClean="0"/>
              <a:t>r</a:t>
            </a:r>
            <a:r>
              <a:rPr lang="en-US" dirty="0" smtClean="0"/>
              <a:t>, who is expected to be indicted for high treason, was arrested Monday morning…..</a:t>
            </a:r>
            <a:endParaRPr lang="en-US" dirty="0"/>
          </a:p>
        </p:txBody>
      </p:sp>
    </p:spTree>
    <p:extLst>
      <p:ext uri="{BB962C8B-B14F-4D97-AF65-F5344CB8AC3E}">
        <p14:creationId xmlns:p14="http://schemas.microsoft.com/office/powerpoint/2010/main" val="1990818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0" y="107576"/>
            <a:ext cx="9120909" cy="1336956"/>
          </a:xfrm>
        </p:spPr>
        <p:txBody>
          <a:bodyPr/>
          <a:lstStyle/>
          <a:p>
            <a:r>
              <a:rPr lang="en-US" dirty="0" smtClean="0"/>
              <a:t>Generating Discourse-New/Old</a:t>
            </a:r>
            <a:endParaRPr lang="en-US" dirty="0"/>
          </a:p>
        </p:txBody>
      </p:sp>
      <p:sp>
        <p:nvSpPr>
          <p:cNvPr id="3" name="Content Placeholder 2"/>
          <p:cNvSpPr>
            <a:spLocks noGrp="1"/>
          </p:cNvSpPr>
          <p:nvPr>
            <p:ph idx="1"/>
          </p:nvPr>
        </p:nvSpPr>
        <p:spPr/>
        <p:txBody>
          <a:bodyPr>
            <a:normAutofit/>
          </a:bodyPr>
          <a:lstStyle/>
          <a:p>
            <a:r>
              <a:rPr lang="en-US" dirty="0" smtClean="0"/>
              <a:t>If discourse-new,</a:t>
            </a:r>
          </a:p>
          <a:p>
            <a:pPr lvl="1"/>
            <a:r>
              <a:rPr lang="en-US" dirty="0" smtClean="0"/>
              <a:t>If the NP head is a person name,</a:t>
            </a:r>
          </a:p>
          <a:p>
            <a:pPr lvl="2"/>
            <a:r>
              <a:rPr lang="en-US" dirty="0" smtClean="0"/>
              <a:t>If appears with pre-modifier in text, write as:</a:t>
            </a:r>
          </a:p>
          <a:p>
            <a:pPr lvl="3"/>
            <a:r>
              <a:rPr lang="en-US" dirty="0" smtClean="0"/>
              <a:t>Longest pre-modifier + full name</a:t>
            </a:r>
          </a:p>
          <a:p>
            <a:pPr lvl="1"/>
            <a:endParaRPr lang="en-US" dirty="0"/>
          </a:p>
          <a:p>
            <a:pPr lvl="2"/>
            <a:r>
              <a:rPr lang="en-US" dirty="0" smtClean="0"/>
              <a:t>Else  if it appears with an apposition modifier</a:t>
            </a:r>
          </a:p>
          <a:p>
            <a:pPr lvl="3"/>
            <a:r>
              <a:rPr lang="en-US" dirty="0" smtClean="0"/>
              <a:t>Add that to the reference </a:t>
            </a:r>
          </a:p>
          <a:p>
            <a:pPr lvl="1"/>
            <a:r>
              <a:rPr lang="en-US" dirty="0" smtClean="0"/>
              <a:t>Else don’t rewrite</a:t>
            </a:r>
          </a:p>
          <a:p>
            <a:r>
              <a:rPr lang="en-US" dirty="0" smtClean="0"/>
              <a:t>Else use surname only</a:t>
            </a:r>
          </a:p>
        </p:txBody>
      </p:sp>
    </p:spTree>
    <p:extLst>
      <p:ext uri="{BB962C8B-B14F-4D97-AF65-F5344CB8AC3E}">
        <p14:creationId xmlns:p14="http://schemas.microsoft.com/office/powerpoint/2010/main" val="1966585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0" y="107576"/>
            <a:ext cx="9120909" cy="1336956"/>
          </a:xfrm>
        </p:spPr>
        <p:txBody>
          <a:bodyPr/>
          <a:lstStyle/>
          <a:p>
            <a:r>
              <a:rPr lang="en-US" dirty="0" smtClean="0"/>
              <a:t>Generating Discourse-New/Old</a:t>
            </a:r>
            <a:endParaRPr lang="en-US" dirty="0"/>
          </a:p>
        </p:txBody>
      </p:sp>
      <p:sp>
        <p:nvSpPr>
          <p:cNvPr id="3" name="Content Placeholder 2"/>
          <p:cNvSpPr>
            <a:spLocks noGrp="1"/>
          </p:cNvSpPr>
          <p:nvPr>
            <p:ph idx="1"/>
          </p:nvPr>
        </p:nvSpPr>
        <p:spPr/>
        <p:txBody>
          <a:bodyPr>
            <a:normAutofit lnSpcReduction="10000"/>
          </a:bodyPr>
          <a:lstStyle/>
          <a:p>
            <a:r>
              <a:rPr lang="en-US" dirty="0" smtClean="0"/>
              <a:t>If discourse-new,</a:t>
            </a:r>
          </a:p>
          <a:p>
            <a:pPr lvl="1"/>
            <a:r>
              <a:rPr lang="en-US" dirty="0" smtClean="0"/>
              <a:t>If the NP head is a person name,</a:t>
            </a:r>
          </a:p>
          <a:p>
            <a:pPr lvl="2"/>
            <a:r>
              <a:rPr lang="en-US" dirty="0" smtClean="0"/>
              <a:t>If appears with pre-modifier in text, write as:</a:t>
            </a:r>
          </a:p>
          <a:p>
            <a:pPr lvl="3"/>
            <a:r>
              <a:rPr lang="en-US" dirty="0" smtClean="0"/>
              <a:t>Longest pre-modifier + full name</a:t>
            </a:r>
          </a:p>
          <a:p>
            <a:pPr lvl="1"/>
            <a:endParaRPr lang="en-US" dirty="0"/>
          </a:p>
          <a:p>
            <a:pPr lvl="2"/>
            <a:r>
              <a:rPr lang="en-US" dirty="0" smtClean="0"/>
              <a:t>Else  if it appears with an apposition modifier</a:t>
            </a:r>
          </a:p>
          <a:p>
            <a:pPr lvl="3"/>
            <a:r>
              <a:rPr lang="en-US" dirty="0" smtClean="0"/>
              <a:t>Add that to the reference </a:t>
            </a:r>
          </a:p>
          <a:p>
            <a:pPr lvl="1"/>
            <a:r>
              <a:rPr lang="en-US" dirty="0" smtClean="0"/>
              <a:t>Else don’t rewrite</a:t>
            </a:r>
          </a:p>
          <a:p>
            <a:r>
              <a:rPr lang="en-US" dirty="0" smtClean="0"/>
              <a:t>Else use surname only</a:t>
            </a:r>
          </a:p>
          <a:p>
            <a:r>
              <a:rPr lang="en-US" dirty="0" smtClean="0"/>
              <a:t>Significantly preferred over original forms</a:t>
            </a:r>
            <a:endParaRPr lang="en-US" dirty="0"/>
          </a:p>
        </p:txBody>
      </p:sp>
    </p:spTree>
    <p:extLst>
      <p:ext uri="{BB962C8B-B14F-4D97-AF65-F5344CB8AC3E}">
        <p14:creationId xmlns:p14="http://schemas.microsoft.com/office/powerpoint/2010/main" val="223587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Example</a:t>
            </a:r>
            <a:endParaRPr lang="en-US" dirty="0"/>
          </a:p>
        </p:txBody>
      </p:sp>
      <p:sp>
        <p:nvSpPr>
          <p:cNvPr id="3" name="Content Placeholder 2"/>
          <p:cNvSpPr>
            <a:spLocks noGrp="1"/>
          </p:cNvSpPr>
          <p:nvPr>
            <p:ph idx="1"/>
          </p:nvPr>
        </p:nvSpPr>
        <p:spPr/>
        <p:txBody>
          <a:bodyPr>
            <a:normAutofit/>
          </a:bodyPr>
          <a:lstStyle/>
          <a:p>
            <a:r>
              <a:rPr lang="en-US" b="1" dirty="0" smtClean="0"/>
              <a:t>Former East German leader Erich </a:t>
            </a:r>
            <a:r>
              <a:rPr lang="en-US" b="1" dirty="0" err="1" smtClean="0"/>
              <a:t>Honecker</a:t>
            </a:r>
            <a:r>
              <a:rPr lang="en-US" dirty="0" smtClean="0"/>
              <a:t> has come under investigation for charges of corruption and living in luxury at the cost of the state. </a:t>
            </a:r>
            <a:r>
              <a:rPr lang="en-US" b="1" dirty="0" err="1" smtClean="0"/>
              <a:t>Honecker</a:t>
            </a:r>
            <a:r>
              <a:rPr lang="en-US" b="1" dirty="0" smtClean="0"/>
              <a:t> </a:t>
            </a:r>
            <a:r>
              <a:rPr lang="en-US" dirty="0" smtClean="0"/>
              <a:t>may be moved to a monastery to protect him from a possible lynching by enraged citizens.  As protests gathered strength last fall, </a:t>
            </a:r>
            <a:r>
              <a:rPr lang="en-US" b="1" dirty="0" err="1" smtClean="0"/>
              <a:t>Honecker</a:t>
            </a:r>
            <a:r>
              <a:rPr lang="en-US" b="1" dirty="0" smtClean="0"/>
              <a:t>, </a:t>
            </a:r>
            <a:r>
              <a:rPr lang="en-US" dirty="0" smtClean="0"/>
              <a:t>“lost touch with reality,” according to the man who succeeded him as Communist leader only to be ousted later. </a:t>
            </a:r>
            <a:r>
              <a:rPr lang="en-US" b="1" dirty="0" err="1" smtClean="0"/>
              <a:t>Honecke</a:t>
            </a:r>
            <a:r>
              <a:rPr lang="en-US" dirty="0" err="1" smtClean="0"/>
              <a:t>r</a:t>
            </a:r>
            <a:r>
              <a:rPr lang="en-US" dirty="0" smtClean="0"/>
              <a:t>, who is expected to be indicted for high treason, was arrested Monday morning…..</a:t>
            </a:r>
            <a:endParaRPr lang="en-US" dirty="0"/>
          </a:p>
        </p:txBody>
      </p:sp>
    </p:spTree>
    <p:extLst>
      <p:ext uri="{BB962C8B-B14F-4D97-AF65-F5344CB8AC3E}">
        <p14:creationId xmlns:p14="http://schemas.microsoft.com/office/powerpoint/2010/main" val="682461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p:txBody>
      </p:sp>
    </p:spTree>
    <p:extLst>
      <p:ext uri="{BB962C8B-B14F-4D97-AF65-F5344CB8AC3E}">
        <p14:creationId xmlns:p14="http://schemas.microsoft.com/office/powerpoint/2010/main" val="2834242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a:p>
            <a:pPr lvl="1"/>
            <a:r>
              <a:rPr lang="en-US" dirty="0" smtClean="0"/>
              <a:t>Obvious from summary</a:t>
            </a:r>
          </a:p>
          <a:p>
            <a:r>
              <a:rPr lang="en-US" dirty="0" smtClean="0"/>
              <a:t>How do we establish hearer or major/minor status?</a:t>
            </a:r>
          </a:p>
        </p:txBody>
      </p:sp>
    </p:spTree>
    <p:extLst>
      <p:ext uri="{BB962C8B-B14F-4D97-AF65-F5344CB8AC3E}">
        <p14:creationId xmlns:p14="http://schemas.microsoft.com/office/powerpoint/2010/main" val="427695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Content realization:</a:t>
            </a:r>
          </a:p>
          <a:p>
            <a:pPr lvl="1"/>
            <a:r>
              <a:rPr lang="en-US" dirty="0" smtClean="0"/>
              <a:t>Referring expressions</a:t>
            </a:r>
            <a:endParaRPr lang="en-US" dirty="0" smtClean="0"/>
          </a:p>
          <a:p>
            <a:r>
              <a:rPr lang="en-US" dirty="0" smtClean="0"/>
              <a:t>Alternate </a:t>
            </a:r>
            <a:r>
              <a:rPr lang="en-US" dirty="0" smtClean="0"/>
              <a:t>views of summarization:</a:t>
            </a:r>
          </a:p>
          <a:p>
            <a:pPr lvl="1"/>
            <a:r>
              <a:rPr lang="en-US" dirty="0" smtClean="0"/>
              <a:t>Dimensions of the TAC model</a:t>
            </a:r>
          </a:p>
          <a:p>
            <a:pPr lvl="1"/>
            <a:endParaRPr lang="en-US" dirty="0"/>
          </a:p>
          <a:p>
            <a:pPr lvl="1"/>
            <a:r>
              <a:rPr lang="en-US" dirty="0" smtClean="0"/>
              <a:t>Other methods, goals, data</a:t>
            </a:r>
          </a:p>
          <a:p>
            <a:pPr lvl="2"/>
            <a:r>
              <a:rPr lang="en-US" dirty="0" smtClean="0"/>
              <a:t>Abstractive summarization</a:t>
            </a:r>
          </a:p>
          <a:p>
            <a:pPr lvl="2"/>
            <a:endParaRPr lang="en-US" dirty="0"/>
          </a:p>
          <a:p>
            <a:pPr lvl="2"/>
            <a:r>
              <a:rPr lang="en-US" dirty="0" smtClean="0"/>
              <a:t>Summarizing reviews</a:t>
            </a:r>
          </a:p>
          <a:p>
            <a:pPr lvl="2"/>
            <a:endParaRPr lang="en-US" dirty="0"/>
          </a:p>
          <a:p>
            <a:pPr lvl="2"/>
            <a:r>
              <a:rPr lang="en-US" dirty="0" smtClean="0"/>
              <a:t>Summarizing speech</a:t>
            </a:r>
            <a:endParaRPr lang="en-US" dirty="0"/>
          </a:p>
        </p:txBody>
      </p:sp>
    </p:spTree>
    <p:extLst>
      <p:ext uri="{BB962C8B-B14F-4D97-AF65-F5344CB8AC3E}">
        <p14:creationId xmlns:p14="http://schemas.microsoft.com/office/powerpoint/2010/main" val="3980673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a:p>
            <a:pPr lvl="1"/>
            <a:r>
              <a:rPr lang="en-US" dirty="0" smtClean="0"/>
              <a:t>Obvious from summary</a:t>
            </a:r>
          </a:p>
          <a:p>
            <a:r>
              <a:rPr lang="en-US" dirty="0" smtClean="0"/>
              <a:t>How do we establish hearer or major/minor status?</a:t>
            </a:r>
          </a:p>
          <a:p>
            <a:r>
              <a:rPr lang="en-US" dirty="0" smtClean="0"/>
              <a:t>Categorize based on human summaries (gold)</a:t>
            </a:r>
          </a:p>
          <a:p>
            <a:pPr lvl="1"/>
            <a:r>
              <a:rPr lang="en-US" dirty="0" smtClean="0"/>
              <a:t>Specifically by their referring expressions:</a:t>
            </a:r>
          </a:p>
          <a:p>
            <a:pPr lvl="3"/>
            <a:endParaRPr lang="en-US" dirty="0"/>
          </a:p>
        </p:txBody>
      </p:sp>
    </p:spTree>
    <p:extLst>
      <p:ext uri="{BB962C8B-B14F-4D97-AF65-F5344CB8AC3E}">
        <p14:creationId xmlns:p14="http://schemas.microsoft.com/office/powerpoint/2010/main" val="2641344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a:p>
            <a:pPr lvl="1"/>
            <a:r>
              <a:rPr lang="en-US" dirty="0" smtClean="0"/>
              <a:t>Obvious from summary</a:t>
            </a:r>
          </a:p>
          <a:p>
            <a:r>
              <a:rPr lang="en-US" dirty="0" smtClean="0"/>
              <a:t>How do we establish hearer or major/minor status?</a:t>
            </a:r>
          </a:p>
          <a:p>
            <a:r>
              <a:rPr lang="en-US" dirty="0" smtClean="0"/>
              <a:t>Categorize based on human summaries (gold)</a:t>
            </a:r>
          </a:p>
          <a:p>
            <a:pPr lvl="1"/>
            <a:r>
              <a:rPr lang="en-US" dirty="0" smtClean="0"/>
              <a:t>Specifically by their referring expressions:</a:t>
            </a:r>
          </a:p>
          <a:p>
            <a:pPr lvl="2"/>
            <a:r>
              <a:rPr lang="en-US" dirty="0" smtClean="0"/>
              <a:t>Hearer-old (i.e. familiar</a:t>
            </a:r>
            <a:r>
              <a:rPr lang="en-US" dirty="0" smtClean="0"/>
              <a:t>)</a:t>
            </a:r>
            <a:endParaRPr lang="en-US" dirty="0" smtClean="0"/>
          </a:p>
        </p:txBody>
      </p:sp>
    </p:spTree>
    <p:extLst>
      <p:ext uri="{BB962C8B-B14F-4D97-AF65-F5344CB8AC3E}">
        <p14:creationId xmlns:p14="http://schemas.microsoft.com/office/powerpoint/2010/main" val="3339240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a:p>
            <a:pPr lvl="1"/>
            <a:r>
              <a:rPr lang="en-US" dirty="0" smtClean="0"/>
              <a:t>Obvious from summary</a:t>
            </a:r>
          </a:p>
          <a:p>
            <a:r>
              <a:rPr lang="en-US" dirty="0" smtClean="0"/>
              <a:t>How do we establish hearer or major/minor status?</a:t>
            </a:r>
          </a:p>
          <a:p>
            <a:r>
              <a:rPr lang="en-US" dirty="0" smtClean="0"/>
              <a:t>Categorize based on human summaries (gold)</a:t>
            </a:r>
          </a:p>
          <a:p>
            <a:pPr lvl="1"/>
            <a:r>
              <a:rPr lang="en-US" dirty="0" smtClean="0"/>
              <a:t>Specifically by their referring expressions:</a:t>
            </a:r>
          </a:p>
          <a:p>
            <a:pPr lvl="2"/>
            <a:r>
              <a:rPr lang="en-US" dirty="0" smtClean="0"/>
              <a:t>Hearer-old (i.e. familiar)</a:t>
            </a:r>
          </a:p>
          <a:p>
            <a:pPr lvl="3"/>
            <a:r>
              <a:rPr lang="en-US" dirty="0" smtClean="0"/>
              <a:t>Title/</a:t>
            </a:r>
            <a:r>
              <a:rPr lang="en-US" dirty="0" err="1" smtClean="0"/>
              <a:t>role+surname</a:t>
            </a:r>
            <a:r>
              <a:rPr lang="en-US" dirty="0" smtClean="0"/>
              <a:t>  or unmodified </a:t>
            </a:r>
            <a:r>
              <a:rPr lang="en-US" dirty="0" err="1" smtClean="0"/>
              <a:t>fullname</a:t>
            </a:r>
            <a:endParaRPr lang="en-US" dirty="0" smtClean="0"/>
          </a:p>
          <a:p>
            <a:pPr lvl="2"/>
            <a:r>
              <a:rPr lang="en-US" dirty="0" smtClean="0"/>
              <a:t>Major:</a:t>
            </a:r>
          </a:p>
          <a:p>
            <a:pPr lvl="3"/>
            <a:endParaRPr lang="en-US" dirty="0"/>
          </a:p>
        </p:txBody>
      </p:sp>
    </p:spTree>
    <p:extLst>
      <p:ext uri="{BB962C8B-B14F-4D97-AF65-F5344CB8AC3E}">
        <p14:creationId xmlns:p14="http://schemas.microsoft.com/office/powerpoint/2010/main" val="44131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Hearer &amp; Salience</a:t>
            </a:r>
            <a:endParaRPr lang="en-US" dirty="0"/>
          </a:p>
        </p:txBody>
      </p:sp>
      <p:sp>
        <p:nvSpPr>
          <p:cNvPr id="3" name="Content Placeholder 2"/>
          <p:cNvSpPr>
            <a:spLocks noGrp="1"/>
          </p:cNvSpPr>
          <p:nvPr>
            <p:ph idx="1"/>
          </p:nvPr>
        </p:nvSpPr>
        <p:spPr/>
        <p:txBody>
          <a:bodyPr>
            <a:normAutofit/>
          </a:bodyPr>
          <a:lstStyle/>
          <a:p>
            <a:r>
              <a:rPr lang="en-US" dirty="0" smtClean="0"/>
              <a:t>Discourse-new status:</a:t>
            </a:r>
          </a:p>
          <a:p>
            <a:pPr lvl="1"/>
            <a:r>
              <a:rPr lang="en-US" dirty="0" smtClean="0"/>
              <a:t>Obvious from summary</a:t>
            </a:r>
          </a:p>
          <a:p>
            <a:r>
              <a:rPr lang="en-US" dirty="0" smtClean="0"/>
              <a:t>How do we establish hearer or major/minor status?</a:t>
            </a:r>
          </a:p>
          <a:p>
            <a:r>
              <a:rPr lang="en-US" dirty="0" smtClean="0"/>
              <a:t>Categorize based on human summaries (gold)</a:t>
            </a:r>
          </a:p>
          <a:p>
            <a:pPr lvl="1"/>
            <a:r>
              <a:rPr lang="en-US" dirty="0" smtClean="0"/>
              <a:t>Specifically by their referring expressions:</a:t>
            </a:r>
          </a:p>
          <a:p>
            <a:pPr lvl="2"/>
            <a:r>
              <a:rPr lang="en-US" dirty="0" smtClean="0"/>
              <a:t>Hearer-old (i.e. familiar)</a:t>
            </a:r>
          </a:p>
          <a:p>
            <a:pPr lvl="3"/>
            <a:r>
              <a:rPr lang="en-US" dirty="0" smtClean="0"/>
              <a:t>Title/</a:t>
            </a:r>
            <a:r>
              <a:rPr lang="en-US" dirty="0" err="1" smtClean="0"/>
              <a:t>role+surname</a:t>
            </a:r>
            <a:r>
              <a:rPr lang="en-US" dirty="0" smtClean="0"/>
              <a:t>  or unmodified </a:t>
            </a:r>
            <a:r>
              <a:rPr lang="en-US" dirty="0" err="1" smtClean="0"/>
              <a:t>fullname</a:t>
            </a:r>
            <a:endParaRPr lang="en-US" dirty="0" smtClean="0"/>
          </a:p>
          <a:p>
            <a:pPr lvl="2"/>
            <a:r>
              <a:rPr lang="en-US" dirty="0" smtClean="0"/>
              <a:t>Major:</a:t>
            </a:r>
          </a:p>
          <a:p>
            <a:pPr lvl="3"/>
            <a:r>
              <a:rPr lang="en-US" dirty="0" smtClean="0"/>
              <a:t>Referred to by name in some human summary of topic</a:t>
            </a:r>
          </a:p>
          <a:p>
            <a:pPr lvl="4"/>
            <a:r>
              <a:rPr lang="en-US" dirty="0" smtClean="0"/>
              <a:t>258 major/3926 minor by data</a:t>
            </a:r>
          </a:p>
          <a:p>
            <a:pPr lvl="3"/>
            <a:endParaRPr lang="en-US" dirty="0"/>
          </a:p>
        </p:txBody>
      </p:sp>
    </p:spTree>
    <p:extLst>
      <p:ext uri="{BB962C8B-B14F-4D97-AF65-F5344CB8AC3E}">
        <p14:creationId xmlns:p14="http://schemas.microsoft.com/office/powerpoint/2010/main" val="2687327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Trained </a:t>
            </a:r>
            <a:r>
              <a:rPr lang="en-US" dirty="0"/>
              <a:t>classifiers to </a:t>
            </a:r>
            <a:r>
              <a:rPr lang="en-US" dirty="0" smtClean="0"/>
              <a:t>recognize</a:t>
            </a:r>
          </a:p>
        </p:txBody>
      </p:sp>
    </p:spTree>
    <p:extLst>
      <p:ext uri="{BB962C8B-B14F-4D97-AF65-F5344CB8AC3E}">
        <p14:creationId xmlns:p14="http://schemas.microsoft.com/office/powerpoint/2010/main" val="3244536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Trained </a:t>
            </a:r>
            <a:r>
              <a:rPr lang="en-US" dirty="0"/>
              <a:t>classifiers to </a:t>
            </a:r>
            <a:r>
              <a:rPr lang="en-US" dirty="0" smtClean="0"/>
              <a:t>recognize</a:t>
            </a:r>
          </a:p>
          <a:p>
            <a:pPr lvl="1"/>
            <a:r>
              <a:rPr lang="en-US" dirty="0" smtClean="0"/>
              <a:t>Using </a:t>
            </a:r>
            <a:r>
              <a:rPr lang="en-US" dirty="0"/>
              <a:t>features in </a:t>
            </a:r>
            <a:r>
              <a:rPr lang="en-US" dirty="0" smtClean="0"/>
              <a:t>document set</a:t>
            </a:r>
          </a:p>
          <a:p>
            <a:pPr lvl="2"/>
            <a:r>
              <a:rPr lang="en-US" dirty="0" smtClean="0"/>
              <a:t>Frequency, lexical, syntactic</a:t>
            </a:r>
          </a:p>
          <a:p>
            <a:pPr lvl="1"/>
            <a:r>
              <a:rPr lang="en-US" dirty="0" smtClean="0"/>
              <a:t>Classifiers:</a:t>
            </a:r>
          </a:p>
          <a:p>
            <a:pPr lvl="2"/>
            <a:r>
              <a:rPr lang="en-US" dirty="0" smtClean="0"/>
              <a:t>SVM, Decision trees</a:t>
            </a:r>
            <a:endParaRPr lang="en-US" dirty="0" smtClean="0"/>
          </a:p>
        </p:txBody>
      </p:sp>
    </p:spTree>
    <p:extLst>
      <p:ext uri="{BB962C8B-B14F-4D97-AF65-F5344CB8AC3E}">
        <p14:creationId xmlns:p14="http://schemas.microsoft.com/office/powerpoint/2010/main" val="2148142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Trained </a:t>
            </a:r>
            <a:r>
              <a:rPr lang="en-US" dirty="0"/>
              <a:t>classifiers to </a:t>
            </a:r>
            <a:r>
              <a:rPr lang="en-US" dirty="0" smtClean="0"/>
              <a:t>recognize</a:t>
            </a:r>
          </a:p>
          <a:p>
            <a:pPr lvl="1"/>
            <a:r>
              <a:rPr lang="en-US" dirty="0" smtClean="0"/>
              <a:t>Using </a:t>
            </a:r>
            <a:r>
              <a:rPr lang="en-US" dirty="0"/>
              <a:t>features in </a:t>
            </a:r>
            <a:r>
              <a:rPr lang="en-US" dirty="0" smtClean="0"/>
              <a:t>document set</a:t>
            </a:r>
          </a:p>
          <a:p>
            <a:pPr lvl="2"/>
            <a:r>
              <a:rPr lang="en-US" dirty="0" smtClean="0"/>
              <a:t>Frequency, lexical, syntactic</a:t>
            </a:r>
          </a:p>
          <a:p>
            <a:pPr lvl="1"/>
            <a:r>
              <a:rPr lang="en-US" dirty="0" smtClean="0"/>
              <a:t>Classifiers:</a:t>
            </a:r>
          </a:p>
          <a:p>
            <a:pPr lvl="2"/>
            <a:r>
              <a:rPr lang="en-US" dirty="0" smtClean="0"/>
              <a:t>SVM, Decision trees</a:t>
            </a:r>
          </a:p>
          <a:p>
            <a:pPr lvl="2"/>
            <a:endParaRPr lang="en-US" dirty="0" smtClean="0"/>
          </a:p>
          <a:p>
            <a:pPr lvl="1"/>
            <a:r>
              <a:rPr lang="en-US" dirty="0" smtClean="0"/>
              <a:t>Hearer-</a:t>
            </a:r>
            <a:r>
              <a:rPr lang="en-US" dirty="0" smtClean="0"/>
              <a:t>New/Old: F-measure: 0.75 on both </a:t>
            </a:r>
            <a:r>
              <a:rPr lang="en-US" dirty="0" smtClean="0"/>
              <a:t>classes</a:t>
            </a:r>
            <a:endParaRPr lang="en-US" dirty="0" smtClean="0"/>
          </a:p>
          <a:p>
            <a:pPr lvl="1"/>
            <a:r>
              <a:rPr lang="en-US" dirty="0" smtClean="0"/>
              <a:t>Major/Minor: F: Major: 0.6; Minor: </a:t>
            </a:r>
            <a:r>
              <a:rPr lang="en-US" dirty="0" smtClean="0"/>
              <a:t>0.98</a:t>
            </a:r>
          </a:p>
          <a:p>
            <a:pPr lvl="1"/>
            <a:endParaRPr lang="en-US" dirty="0" smtClean="0"/>
          </a:p>
          <a:p>
            <a:pPr lvl="1"/>
            <a:r>
              <a:rPr lang="en-US" dirty="0" smtClean="0"/>
              <a:t>All significantly better than baseline</a:t>
            </a:r>
            <a:endParaRPr lang="en-US" dirty="0"/>
          </a:p>
        </p:txBody>
      </p:sp>
    </p:spTree>
    <p:extLst>
      <p:ext uri="{BB962C8B-B14F-4D97-AF65-F5344CB8AC3E}">
        <p14:creationId xmlns:p14="http://schemas.microsoft.com/office/powerpoint/2010/main" val="1112048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p:txBody>
      </p:sp>
    </p:spTree>
    <p:extLst>
      <p:ext uri="{BB962C8B-B14F-4D97-AF65-F5344CB8AC3E}">
        <p14:creationId xmlns:p14="http://schemas.microsoft.com/office/powerpoint/2010/main" val="2127812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a:p>
            <a:pPr lvl="2"/>
            <a:r>
              <a:rPr lang="en-US" dirty="0" smtClean="0"/>
              <a:t>Exclude name, use only role, modifiers, </a:t>
            </a:r>
            <a:r>
              <a:rPr lang="en-US" dirty="0" err="1" smtClean="0"/>
              <a:t>etc</a:t>
            </a:r>
            <a:endParaRPr lang="en-US" dirty="0" smtClean="0"/>
          </a:p>
          <a:p>
            <a:pPr lvl="1"/>
            <a:r>
              <a:rPr lang="en-US" dirty="0" smtClean="0"/>
              <a:t>If MAJOR and Hearer-Old:</a:t>
            </a:r>
          </a:p>
        </p:txBody>
      </p:sp>
    </p:spTree>
    <p:extLst>
      <p:ext uri="{BB962C8B-B14F-4D97-AF65-F5344CB8AC3E}">
        <p14:creationId xmlns:p14="http://schemas.microsoft.com/office/powerpoint/2010/main" val="2084034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a:p>
            <a:pPr lvl="2"/>
            <a:r>
              <a:rPr lang="en-US" dirty="0" smtClean="0"/>
              <a:t>Exclude name, use only role, modifiers, </a:t>
            </a:r>
            <a:r>
              <a:rPr lang="en-US" dirty="0" err="1" smtClean="0"/>
              <a:t>etc</a:t>
            </a:r>
            <a:endParaRPr lang="en-US" dirty="0" smtClean="0"/>
          </a:p>
          <a:p>
            <a:pPr lvl="1"/>
            <a:r>
              <a:rPr lang="en-US" dirty="0" smtClean="0"/>
              <a:t>If MAJOR and Hearer-Old:</a:t>
            </a:r>
          </a:p>
          <a:p>
            <a:pPr lvl="2"/>
            <a:r>
              <a:rPr lang="en-US" dirty="0" smtClean="0"/>
              <a:t>Include name and role/temporal  (only)</a:t>
            </a:r>
          </a:p>
          <a:p>
            <a:pPr lvl="1"/>
            <a:r>
              <a:rPr lang="en-US" dirty="0" smtClean="0"/>
              <a:t>If MAJOR and Hearer-New:</a:t>
            </a:r>
          </a:p>
        </p:txBody>
      </p:sp>
    </p:spTree>
    <p:extLst>
      <p:ext uri="{BB962C8B-B14F-4D97-AF65-F5344CB8AC3E}">
        <p14:creationId xmlns:p14="http://schemas.microsoft.com/office/powerpoint/2010/main" val="133772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Referring to People </a:t>
            </a:r>
            <a:br>
              <a:rPr lang="en-US" dirty="0" smtClean="0"/>
            </a:br>
            <a:r>
              <a:rPr lang="en-US" dirty="0" smtClean="0"/>
              <a:t>in News Summaries </a:t>
            </a:r>
            <a:endParaRPr lang="en-US" dirty="0"/>
          </a:p>
        </p:txBody>
      </p:sp>
      <p:sp>
        <p:nvSpPr>
          <p:cNvPr id="3" name="Content Placeholder 2"/>
          <p:cNvSpPr>
            <a:spLocks noGrp="1"/>
          </p:cNvSpPr>
          <p:nvPr>
            <p:ph idx="1"/>
          </p:nvPr>
        </p:nvSpPr>
        <p:spPr>
          <a:xfrm>
            <a:off x="323274" y="1600201"/>
            <a:ext cx="8659090" cy="4343400"/>
          </a:xfrm>
        </p:spPr>
        <p:txBody>
          <a:bodyPr/>
          <a:lstStyle/>
          <a:p>
            <a:r>
              <a:rPr lang="en-US" dirty="0" smtClean="0"/>
              <a:t>Intuition:</a:t>
            </a:r>
          </a:p>
          <a:p>
            <a:pPr lvl="1"/>
            <a:r>
              <a:rPr lang="en-US" dirty="0" smtClean="0"/>
              <a:t>Referring expressions common source of errors</a:t>
            </a:r>
          </a:p>
          <a:p>
            <a:pPr lvl="1"/>
            <a:r>
              <a:rPr lang="en-US" dirty="0" smtClean="0"/>
              <a:t>References to people prevalent in news data, summaries</a:t>
            </a:r>
          </a:p>
          <a:p>
            <a:pPr lvl="1"/>
            <a:r>
              <a:rPr lang="en-US" dirty="0" smtClean="0"/>
              <a:t>Information status constrains realization</a:t>
            </a:r>
          </a:p>
          <a:p>
            <a:pPr lvl="1"/>
            <a:r>
              <a:rPr lang="en-US" dirty="0" smtClean="0"/>
              <a:t>Targeted rewriting can improve readability</a:t>
            </a:r>
          </a:p>
        </p:txBody>
      </p:sp>
    </p:spTree>
    <p:extLst>
      <p:ext uri="{BB962C8B-B14F-4D97-AF65-F5344CB8AC3E}">
        <p14:creationId xmlns:p14="http://schemas.microsoft.com/office/powerpoint/2010/main" val="4030334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a:p>
            <a:pPr lvl="2"/>
            <a:r>
              <a:rPr lang="en-US" dirty="0" smtClean="0"/>
              <a:t>Exclude name, use only role, modifiers, </a:t>
            </a:r>
            <a:r>
              <a:rPr lang="en-US" dirty="0" err="1" smtClean="0"/>
              <a:t>etc</a:t>
            </a:r>
            <a:endParaRPr lang="en-US" dirty="0" smtClean="0"/>
          </a:p>
          <a:p>
            <a:pPr lvl="1"/>
            <a:r>
              <a:rPr lang="en-US" dirty="0" smtClean="0"/>
              <a:t>If MAJOR and Hearer-Old:</a:t>
            </a:r>
          </a:p>
          <a:p>
            <a:pPr lvl="2"/>
            <a:r>
              <a:rPr lang="en-US" dirty="0" smtClean="0"/>
              <a:t>Include name and role/temporal  (only)</a:t>
            </a:r>
          </a:p>
          <a:p>
            <a:pPr lvl="1"/>
            <a:r>
              <a:rPr lang="en-US" dirty="0" smtClean="0"/>
              <a:t>If MAJOR and Hearer-New:</a:t>
            </a:r>
          </a:p>
          <a:p>
            <a:pPr lvl="2"/>
            <a:r>
              <a:rPr lang="en-US" dirty="0"/>
              <a:t>Include name and role/temporal </a:t>
            </a:r>
            <a:endParaRPr lang="en-US" dirty="0" smtClean="0"/>
          </a:p>
          <a:p>
            <a:pPr lvl="2"/>
            <a:r>
              <a:rPr lang="en-US" dirty="0" smtClean="0"/>
              <a:t>Also include affiliation, post-mod (classifier)</a:t>
            </a:r>
          </a:p>
        </p:txBody>
      </p:sp>
    </p:spTree>
    <p:extLst>
      <p:ext uri="{BB962C8B-B14F-4D97-AF65-F5344CB8AC3E}">
        <p14:creationId xmlns:p14="http://schemas.microsoft.com/office/powerpoint/2010/main" val="71220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a:p>
            <a:pPr lvl="2"/>
            <a:r>
              <a:rPr lang="en-US" dirty="0" smtClean="0"/>
              <a:t>Exclude name, use only role, modifiers, </a:t>
            </a:r>
            <a:r>
              <a:rPr lang="en-US" dirty="0" err="1" smtClean="0"/>
              <a:t>etc</a:t>
            </a:r>
            <a:endParaRPr lang="en-US" dirty="0" smtClean="0"/>
          </a:p>
          <a:p>
            <a:pPr lvl="1"/>
            <a:r>
              <a:rPr lang="en-US" dirty="0" smtClean="0"/>
              <a:t>If MAJOR and Hearer-Old:</a:t>
            </a:r>
          </a:p>
          <a:p>
            <a:pPr lvl="2"/>
            <a:r>
              <a:rPr lang="en-US" dirty="0" smtClean="0"/>
              <a:t>Include name and role/temporal  (only)</a:t>
            </a:r>
          </a:p>
          <a:p>
            <a:pPr lvl="1"/>
            <a:r>
              <a:rPr lang="en-US" dirty="0" smtClean="0"/>
              <a:t>If MAJOR and Hearer-New:</a:t>
            </a:r>
          </a:p>
          <a:p>
            <a:pPr lvl="2"/>
            <a:r>
              <a:rPr lang="en-US" dirty="0"/>
              <a:t>Include name and role/temporal </a:t>
            </a:r>
            <a:endParaRPr lang="en-US" dirty="0" smtClean="0"/>
          </a:p>
          <a:p>
            <a:pPr lvl="2"/>
            <a:r>
              <a:rPr lang="en-US" dirty="0" smtClean="0"/>
              <a:t>Also include affiliation, post-mod (classifier)</a:t>
            </a:r>
          </a:p>
          <a:p>
            <a:r>
              <a:rPr lang="en-US" dirty="0" smtClean="0"/>
              <a:t>If discourse-old:</a:t>
            </a:r>
          </a:p>
        </p:txBody>
      </p:sp>
    </p:spTree>
    <p:extLst>
      <p:ext uri="{BB962C8B-B14F-4D97-AF65-F5344CB8AC3E}">
        <p14:creationId xmlns:p14="http://schemas.microsoft.com/office/powerpoint/2010/main" val="2843314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If discourse-new and NP head is person name:</a:t>
            </a:r>
          </a:p>
          <a:p>
            <a:pPr lvl="1"/>
            <a:r>
              <a:rPr lang="en-US" dirty="0" smtClean="0"/>
              <a:t>If MINOR:</a:t>
            </a:r>
          </a:p>
          <a:p>
            <a:pPr lvl="2"/>
            <a:r>
              <a:rPr lang="en-US" dirty="0" smtClean="0"/>
              <a:t>Exclude name, use only role, modifiers, </a:t>
            </a:r>
            <a:r>
              <a:rPr lang="en-US" dirty="0" err="1" smtClean="0"/>
              <a:t>etc</a:t>
            </a:r>
            <a:endParaRPr lang="en-US" dirty="0" smtClean="0"/>
          </a:p>
          <a:p>
            <a:pPr lvl="1"/>
            <a:r>
              <a:rPr lang="en-US" dirty="0" smtClean="0"/>
              <a:t>If MAJOR and Hearer-Old:</a:t>
            </a:r>
          </a:p>
          <a:p>
            <a:pPr lvl="2"/>
            <a:r>
              <a:rPr lang="en-US" dirty="0" smtClean="0"/>
              <a:t>Include name and role/temporal  (only)</a:t>
            </a:r>
          </a:p>
          <a:p>
            <a:pPr lvl="1"/>
            <a:r>
              <a:rPr lang="en-US" dirty="0" smtClean="0"/>
              <a:t>If MAJOR and Hearer-New:</a:t>
            </a:r>
          </a:p>
          <a:p>
            <a:pPr lvl="2"/>
            <a:r>
              <a:rPr lang="en-US" dirty="0"/>
              <a:t>Include name and role/temporal </a:t>
            </a:r>
            <a:endParaRPr lang="en-US" dirty="0" smtClean="0"/>
          </a:p>
          <a:p>
            <a:pPr lvl="2"/>
            <a:r>
              <a:rPr lang="en-US" dirty="0" smtClean="0"/>
              <a:t>Also include affiliation, post-mod (classifier)</a:t>
            </a:r>
          </a:p>
          <a:p>
            <a:r>
              <a:rPr lang="en-US" smtClean="0"/>
              <a:t>If discourse-old:</a:t>
            </a:r>
          </a:p>
          <a:p>
            <a:pPr lvl="2"/>
            <a:r>
              <a:rPr lang="en-US" smtClean="0"/>
              <a:t>Surname ONLY</a:t>
            </a:r>
            <a:endParaRPr lang="en-US" dirty="0"/>
          </a:p>
        </p:txBody>
      </p:sp>
    </p:spTree>
    <p:extLst>
      <p:ext uri="{BB962C8B-B14F-4D97-AF65-F5344CB8AC3E}">
        <p14:creationId xmlns:p14="http://schemas.microsoft.com/office/powerpoint/2010/main" val="1939465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6" cy="4343400"/>
          </a:xfrm>
        </p:spPr>
        <p:txBody>
          <a:bodyPr>
            <a:normAutofit/>
          </a:bodyPr>
          <a:lstStyle/>
          <a:p>
            <a:r>
              <a:rPr lang="en-US" dirty="0" smtClean="0"/>
              <a:t>Created (nearly) deterministic rule set </a:t>
            </a:r>
          </a:p>
          <a:p>
            <a:pPr lvl="1"/>
            <a:r>
              <a:rPr lang="en-US" dirty="0" smtClean="0"/>
              <a:t>Based on information status classification</a:t>
            </a:r>
          </a:p>
          <a:p>
            <a:pPr lvl="1"/>
            <a:r>
              <a:rPr lang="en-US" dirty="0" smtClean="0"/>
              <a:t>To rewrite referring expressions in extractive </a:t>
            </a:r>
            <a:r>
              <a:rPr lang="en-US" dirty="0" smtClean="0"/>
              <a:t>summaries</a:t>
            </a:r>
            <a:endParaRPr lang="en-US" dirty="0" smtClean="0"/>
          </a:p>
        </p:txBody>
      </p:sp>
    </p:spTree>
    <p:extLst>
      <p:ext uri="{BB962C8B-B14F-4D97-AF65-F5344CB8AC3E}">
        <p14:creationId xmlns:p14="http://schemas.microsoft.com/office/powerpoint/2010/main" val="1130040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6" cy="4343400"/>
          </a:xfrm>
        </p:spPr>
        <p:txBody>
          <a:bodyPr>
            <a:normAutofit/>
          </a:bodyPr>
          <a:lstStyle/>
          <a:p>
            <a:r>
              <a:rPr lang="en-US" dirty="0" smtClean="0"/>
              <a:t>Created (nearly) deterministic rule set </a:t>
            </a:r>
          </a:p>
          <a:p>
            <a:pPr lvl="1"/>
            <a:r>
              <a:rPr lang="en-US" dirty="0" smtClean="0"/>
              <a:t>Based on information status classification</a:t>
            </a:r>
          </a:p>
          <a:p>
            <a:pPr lvl="1"/>
            <a:r>
              <a:rPr lang="en-US" dirty="0" smtClean="0"/>
              <a:t>To rewrite referring expressions in extractive summaries</a:t>
            </a:r>
          </a:p>
          <a:p>
            <a:r>
              <a:rPr lang="en-US" dirty="0" smtClean="0"/>
              <a:t>Evaluated in paired preference tests over:</a:t>
            </a:r>
          </a:p>
          <a:p>
            <a:pPr lvl="1"/>
            <a:r>
              <a:rPr lang="en-US" dirty="0" smtClean="0"/>
              <a:t>Original Extractive and Rewritten </a:t>
            </a:r>
            <a:r>
              <a:rPr lang="en-US" dirty="0" smtClean="0"/>
              <a:t>Summaries</a:t>
            </a:r>
            <a:endParaRPr lang="en-US" dirty="0" smtClean="0"/>
          </a:p>
        </p:txBody>
      </p:sp>
    </p:spTree>
    <p:extLst>
      <p:ext uri="{BB962C8B-B14F-4D97-AF65-F5344CB8AC3E}">
        <p14:creationId xmlns:p14="http://schemas.microsoft.com/office/powerpoint/2010/main" val="117309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6" cy="4343400"/>
          </a:xfrm>
        </p:spPr>
        <p:txBody>
          <a:bodyPr>
            <a:normAutofit/>
          </a:bodyPr>
          <a:lstStyle/>
          <a:p>
            <a:r>
              <a:rPr lang="en-US" dirty="0" smtClean="0"/>
              <a:t>Created (nearly) deterministic rule set </a:t>
            </a:r>
          </a:p>
          <a:p>
            <a:pPr lvl="1"/>
            <a:r>
              <a:rPr lang="en-US" dirty="0" smtClean="0"/>
              <a:t>Based on information status classification</a:t>
            </a:r>
          </a:p>
          <a:p>
            <a:pPr lvl="1"/>
            <a:r>
              <a:rPr lang="en-US" dirty="0" smtClean="0"/>
              <a:t>To rewrite referring expressions in extractive summaries</a:t>
            </a:r>
          </a:p>
          <a:p>
            <a:r>
              <a:rPr lang="en-US" dirty="0" smtClean="0"/>
              <a:t>Evaluated in paired preference tests over:</a:t>
            </a:r>
          </a:p>
          <a:p>
            <a:pPr lvl="1"/>
            <a:r>
              <a:rPr lang="en-US" dirty="0" smtClean="0"/>
              <a:t>Original Extractive and Rewritten Summaries</a:t>
            </a:r>
          </a:p>
          <a:p>
            <a:r>
              <a:rPr lang="en-US" dirty="0" smtClean="0"/>
              <a:t>Where a preference was expressed,</a:t>
            </a:r>
          </a:p>
          <a:p>
            <a:pPr lvl="1"/>
            <a:r>
              <a:rPr lang="en-US" dirty="0" smtClean="0"/>
              <a:t>Rewritten summaries rated as more coherent</a:t>
            </a:r>
          </a:p>
          <a:p>
            <a:pPr lvl="1"/>
            <a:r>
              <a:rPr lang="en-US" dirty="0" smtClean="0"/>
              <a:t>Extractive rated as more </a:t>
            </a:r>
            <a:r>
              <a:rPr lang="en-US" dirty="0" smtClean="0"/>
              <a:t>informative  - why?</a:t>
            </a:r>
            <a:endParaRPr lang="en-US" dirty="0" smtClean="0"/>
          </a:p>
        </p:txBody>
      </p:sp>
    </p:spTree>
    <p:extLst>
      <p:ext uri="{BB962C8B-B14F-4D97-AF65-F5344CB8AC3E}">
        <p14:creationId xmlns:p14="http://schemas.microsoft.com/office/powerpoint/2010/main" val="4233323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6" cy="4343400"/>
          </a:xfrm>
        </p:spPr>
        <p:txBody>
          <a:bodyPr>
            <a:normAutofit/>
          </a:bodyPr>
          <a:lstStyle/>
          <a:p>
            <a:r>
              <a:rPr lang="en-US" dirty="0" smtClean="0"/>
              <a:t>Created (nearly) deterministic rule set </a:t>
            </a:r>
          </a:p>
          <a:p>
            <a:pPr lvl="1"/>
            <a:r>
              <a:rPr lang="en-US" dirty="0" smtClean="0"/>
              <a:t>Based on information status classification</a:t>
            </a:r>
          </a:p>
          <a:p>
            <a:pPr lvl="1"/>
            <a:r>
              <a:rPr lang="en-US" dirty="0" smtClean="0"/>
              <a:t>To rewrite referring expressions in extractive summaries</a:t>
            </a:r>
          </a:p>
          <a:p>
            <a:r>
              <a:rPr lang="en-US" dirty="0" smtClean="0"/>
              <a:t>Evaluated in paired preference tests over:</a:t>
            </a:r>
          </a:p>
          <a:p>
            <a:pPr lvl="1"/>
            <a:r>
              <a:rPr lang="en-US" dirty="0" smtClean="0"/>
              <a:t>Original Extractive and Rewritten Summaries</a:t>
            </a:r>
          </a:p>
          <a:p>
            <a:r>
              <a:rPr lang="en-US" dirty="0" smtClean="0"/>
              <a:t>Where a preference was expressed,</a:t>
            </a:r>
          </a:p>
          <a:p>
            <a:pPr lvl="1"/>
            <a:r>
              <a:rPr lang="en-US" dirty="0" smtClean="0"/>
              <a:t>Rewritten summaries rated as more coherent</a:t>
            </a:r>
          </a:p>
          <a:p>
            <a:pPr lvl="1"/>
            <a:r>
              <a:rPr lang="en-US" dirty="0" smtClean="0"/>
              <a:t>Extractive rated as more informative</a:t>
            </a:r>
          </a:p>
          <a:p>
            <a:pPr lvl="2"/>
            <a:r>
              <a:rPr lang="en-US" dirty="0" smtClean="0"/>
              <a:t>Why? Rewrite rules generally shrink rather than add content</a:t>
            </a:r>
            <a:endParaRPr lang="en-US" dirty="0"/>
          </a:p>
        </p:txBody>
      </p:sp>
    </p:spTree>
    <p:extLst>
      <p:ext uri="{BB962C8B-B14F-4D97-AF65-F5344CB8AC3E}">
        <p14:creationId xmlns:p14="http://schemas.microsoft.com/office/powerpoint/2010/main" val="261296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Pros:</a:t>
            </a:r>
          </a:p>
          <a:p>
            <a:pPr lvl="1"/>
            <a:endParaRPr lang="en-US" dirty="0"/>
          </a:p>
        </p:txBody>
      </p:sp>
    </p:spTree>
    <p:extLst>
      <p:ext uri="{BB962C8B-B14F-4D97-AF65-F5344CB8AC3E}">
        <p14:creationId xmlns:p14="http://schemas.microsoft.com/office/powerpoint/2010/main" val="3750725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Pros:</a:t>
            </a:r>
          </a:p>
          <a:p>
            <a:pPr lvl="1"/>
            <a:r>
              <a:rPr lang="en-US" dirty="0" smtClean="0"/>
              <a:t>Intuitive, interpretable model</a:t>
            </a:r>
          </a:p>
          <a:p>
            <a:pPr lvl="1"/>
            <a:r>
              <a:rPr lang="en-US" dirty="0" smtClean="0"/>
              <a:t>Solid results: ~0.75 accuracy, higher if humans agree</a:t>
            </a:r>
          </a:p>
          <a:p>
            <a:pPr lvl="1"/>
            <a:r>
              <a:rPr lang="en-US" dirty="0" smtClean="0"/>
              <a:t>Often preferred to extract </a:t>
            </a:r>
          </a:p>
          <a:p>
            <a:pPr lvl="1"/>
            <a:endParaRPr lang="en-US" dirty="0"/>
          </a:p>
          <a:p>
            <a:r>
              <a:rPr lang="en-US" dirty="0" smtClean="0"/>
              <a:t>Cons:</a:t>
            </a:r>
          </a:p>
        </p:txBody>
      </p:sp>
    </p:spTree>
    <p:extLst>
      <p:ext uri="{BB962C8B-B14F-4D97-AF65-F5344CB8AC3E}">
        <p14:creationId xmlns:p14="http://schemas.microsoft.com/office/powerpoint/2010/main" val="771444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Pros:</a:t>
            </a:r>
          </a:p>
          <a:p>
            <a:pPr lvl="1"/>
            <a:r>
              <a:rPr lang="en-US" dirty="0" smtClean="0"/>
              <a:t>Intuitive, interpretable model</a:t>
            </a:r>
          </a:p>
          <a:p>
            <a:pPr lvl="1"/>
            <a:r>
              <a:rPr lang="en-US" dirty="0" smtClean="0"/>
              <a:t>Solid results: ~0.75 accuracy, higher if </a:t>
            </a:r>
            <a:r>
              <a:rPr lang="en-US" smtClean="0"/>
              <a:t>humans agree</a:t>
            </a:r>
            <a:endParaRPr lang="en-US" dirty="0" smtClean="0"/>
          </a:p>
          <a:p>
            <a:pPr lvl="1"/>
            <a:r>
              <a:rPr lang="en-US" dirty="0" smtClean="0"/>
              <a:t>Often preferred to extract </a:t>
            </a:r>
          </a:p>
          <a:p>
            <a:pPr lvl="1"/>
            <a:endParaRPr lang="en-US" dirty="0"/>
          </a:p>
          <a:p>
            <a:r>
              <a:rPr lang="en-US" dirty="0" smtClean="0"/>
              <a:t>Cons:</a:t>
            </a:r>
          </a:p>
          <a:p>
            <a:pPr lvl="1"/>
            <a:r>
              <a:rPr lang="en-US" dirty="0" smtClean="0"/>
              <a:t>Limited: only applies to person names</a:t>
            </a:r>
          </a:p>
          <a:p>
            <a:pPr lvl="1"/>
            <a:r>
              <a:rPr lang="en-US" dirty="0" smtClean="0"/>
              <a:t>Error propagation: </a:t>
            </a:r>
            <a:r>
              <a:rPr lang="en-US" dirty="0" err="1" smtClean="0"/>
              <a:t>coreference</a:t>
            </a:r>
            <a:r>
              <a:rPr lang="en-US" dirty="0" smtClean="0"/>
              <a:t>, NP extraction</a:t>
            </a:r>
          </a:p>
          <a:p>
            <a:pPr lvl="1"/>
            <a:r>
              <a:rPr lang="en-US" dirty="0" smtClean="0"/>
              <a:t>Ignores other aspects of realization, i.e. length</a:t>
            </a:r>
          </a:p>
          <a:p>
            <a:pPr lvl="1"/>
            <a:endParaRPr lang="en-US" dirty="0"/>
          </a:p>
        </p:txBody>
      </p:sp>
    </p:spTree>
    <p:extLst>
      <p:ext uri="{BB962C8B-B14F-4D97-AF65-F5344CB8AC3E}">
        <p14:creationId xmlns:p14="http://schemas.microsoft.com/office/powerpoint/2010/main" val="219342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Referring to People </a:t>
            </a:r>
            <a:br>
              <a:rPr lang="en-US" dirty="0" smtClean="0"/>
            </a:br>
            <a:r>
              <a:rPr lang="en-US" dirty="0" smtClean="0"/>
              <a:t>in News Summaries </a:t>
            </a:r>
            <a:endParaRPr lang="en-US" dirty="0"/>
          </a:p>
        </p:txBody>
      </p:sp>
      <p:sp>
        <p:nvSpPr>
          <p:cNvPr id="3" name="Content Placeholder 2"/>
          <p:cNvSpPr>
            <a:spLocks noGrp="1"/>
          </p:cNvSpPr>
          <p:nvPr>
            <p:ph idx="1"/>
          </p:nvPr>
        </p:nvSpPr>
        <p:spPr>
          <a:xfrm>
            <a:off x="323274" y="1600201"/>
            <a:ext cx="8659090" cy="4343400"/>
          </a:xfrm>
        </p:spPr>
        <p:txBody>
          <a:bodyPr/>
          <a:lstStyle/>
          <a:p>
            <a:r>
              <a:rPr lang="en-US" dirty="0" smtClean="0"/>
              <a:t>Intuition:</a:t>
            </a:r>
          </a:p>
          <a:p>
            <a:pPr lvl="1"/>
            <a:r>
              <a:rPr lang="en-US" dirty="0" smtClean="0"/>
              <a:t>Referring expressions common source of errors</a:t>
            </a:r>
          </a:p>
          <a:p>
            <a:pPr lvl="1"/>
            <a:r>
              <a:rPr lang="en-US" dirty="0" smtClean="0"/>
              <a:t>References to people prevalent in news data, summaries</a:t>
            </a:r>
          </a:p>
          <a:p>
            <a:pPr lvl="1"/>
            <a:r>
              <a:rPr lang="en-US" dirty="0" smtClean="0"/>
              <a:t>Information status constrains realization</a:t>
            </a:r>
          </a:p>
          <a:p>
            <a:pPr lvl="1"/>
            <a:r>
              <a:rPr lang="en-US" dirty="0" smtClean="0"/>
              <a:t>Targeted rewriting can improve readability</a:t>
            </a:r>
          </a:p>
          <a:p>
            <a:r>
              <a:rPr lang="en-US" dirty="0" smtClean="0"/>
              <a:t>Approach:</a:t>
            </a:r>
          </a:p>
          <a:p>
            <a:pPr lvl="1"/>
            <a:r>
              <a:rPr lang="en-US" dirty="0" smtClean="0"/>
              <a:t>Exploit information status distinctions</a:t>
            </a:r>
          </a:p>
          <a:p>
            <a:pPr lvl="2"/>
            <a:r>
              <a:rPr lang="en-US" dirty="0" smtClean="0"/>
              <a:t>Automatically identified</a:t>
            </a:r>
          </a:p>
          <a:p>
            <a:pPr lvl="1"/>
            <a:r>
              <a:rPr lang="en-US" dirty="0" smtClean="0"/>
              <a:t>Use to guide rule-based generation of referring expressions</a:t>
            </a:r>
            <a:endParaRPr lang="en-US" dirty="0"/>
          </a:p>
        </p:txBody>
      </p:sp>
    </p:spTree>
    <p:extLst>
      <p:ext uri="{BB962C8B-B14F-4D97-AF65-F5344CB8AC3E}">
        <p14:creationId xmlns:p14="http://schemas.microsoft.com/office/powerpoint/2010/main" val="3772286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Can identify particular correlates of readability scores</a:t>
            </a:r>
          </a:p>
          <a:p>
            <a:endParaRPr lang="en-US" dirty="0"/>
          </a:p>
          <a:p>
            <a:r>
              <a:rPr lang="en-US" dirty="0" smtClean="0"/>
              <a:t>Can automatically predict linguistic quality scores</a:t>
            </a:r>
          </a:p>
          <a:p>
            <a:endParaRPr lang="en-US" dirty="0"/>
          </a:p>
          <a:p>
            <a:r>
              <a:rPr lang="en-US" dirty="0" smtClean="0"/>
              <a:t>Build systems that focus on frequent violations</a:t>
            </a:r>
          </a:p>
          <a:p>
            <a:pPr lvl="1"/>
            <a:r>
              <a:rPr lang="en-US" dirty="0" smtClean="0"/>
              <a:t>Yield systematic improvements in linguistic quality</a:t>
            </a:r>
            <a:endParaRPr lang="en-US" dirty="0"/>
          </a:p>
        </p:txBody>
      </p:sp>
    </p:spTree>
    <p:extLst>
      <p:ext uri="{BB962C8B-B14F-4D97-AF65-F5344CB8AC3E}">
        <p14:creationId xmlns:p14="http://schemas.microsoft.com/office/powerpoint/2010/main" val="424682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Alternate Views of</a:t>
            </a:r>
            <a:br>
              <a:rPr lang="en-US" dirty="0" smtClean="0"/>
            </a:br>
            <a:r>
              <a:rPr lang="en-US" dirty="0" smtClean="0"/>
              <a:t>Summarization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775419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t>
            </a:r>
            <a:br>
              <a:rPr lang="en-US" dirty="0" smtClean="0"/>
            </a:br>
            <a:r>
              <a:rPr lang="en-US" dirty="0" smtClean="0"/>
              <a:t>TAC Summarization</a:t>
            </a:r>
            <a:endParaRPr lang="en-US" dirty="0"/>
          </a:p>
        </p:txBody>
      </p:sp>
      <p:sp>
        <p:nvSpPr>
          <p:cNvPr id="3" name="Content Placeholder 2"/>
          <p:cNvSpPr>
            <a:spLocks noGrp="1"/>
          </p:cNvSpPr>
          <p:nvPr>
            <p:ph idx="1"/>
          </p:nvPr>
        </p:nvSpPr>
        <p:spPr>
          <a:xfrm>
            <a:off x="549274" y="1600201"/>
            <a:ext cx="8386907" cy="4343400"/>
          </a:xfrm>
        </p:spPr>
        <p:txBody>
          <a:bodyPr>
            <a:normAutofit fontScale="92500"/>
          </a:bodyPr>
          <a:lstStyle/>
          <a:p>
            <a:r>
              <a:rPr lang="en-US" dirty="0"/>
              <a:t>Use </a:t>
            </a:r>
            <a:r>
              <a:rPr lang="en-US" dirty="0" smtClean="0"/>
              <a:t>purpose: Reflective summaries</a:t>
            </a:r>
            <a:endParaRPr lang="en-US" dirty="0"/>
          </a:p>
          <a:p>
            <a:r>
              <a:rPr lang="en-US" dirty="0" smtClean="0"/>
              <a:t>Audience: Analysts</a:t>
            </a:r>
            <a:endParaRPr lang="en-US" dirty="0"/>
          </a:p>
          <a:p>
            <a:r>
              <a:rPr lang="en-US" dirty="0" smtClean="0"/>
              <a:t>Derivation (</a:t>
            </a:r>
            <a:r>
              <a:rPr lang="en-US" dirty="0" err="1"/>
              <a:t>e</a:t>
            </a:r>
            <a:r>
              <a:rPr lang="en-US" dirty="0" err="1" smtClean="0"/>
              <a:t>xtactive</a:t>
            </a:r>
            <a:r>
              <a:rPr lang="en-US" dirty="0" smtClean="0"/>
              <a:t> </a:t>
            </a:r>
            <a:r>
              <a:rPr lang="en-US" dirty="0" err="1" smtClean="0"/>
              <a:t>vs</a:t>
            </a:r>
            <a:r>
              <a:rPr lang="en-US" dirty="0" smtClean="0"/>
              <a:t> abstractive): Largely extractive</a:t>
            </a:r>
            <a:endParaRPr lang="en-US" dirty="0"/>
          </a:p>
          <a:p>
            <a:r>
              <a:rPr lang="en-US" dirty="0" smtClean="0"/>
              <a:t>Coverage (generic </a:t>
            </a:r>
            <a:r>
              <a:rPr lang="en-US" dirty="0" err="1" smtClean="0"/>
              <a:t>vs</a:t>
            </a:r>
            <a:r>
              <a:rPr lang="en-US" dirty="0" smtClean="0"/>
              <a:t> focused): “Guided”</a:t>
            </a:r>
          </a:p>
          <a:p>
            <a:r>
              <a:rPr lang="en-US" dirty="0" smtClean="0"/>
              <a:t>Units (single </a:t>
            </a:r>
            <a:r>
              <a:rPr lang="en-US" dirty="0" err="1" smtClean="0"/>
              <a:t>vs</a:t>
            </a:r>
            <a:r>
              <a:rPr lang="en-US" dirty="0" smtClean="0"/>
              <a:t> multi): Multi-document</a:t>
            </a:r>
            <a:endParaRPr lang="en-US" dirty="0"/>
          </a:p>
          <a:p>
            <a:r>
              <a:rPr lang="en-US" dirty="0" smtClean="0"/>
              <a:t>Reduction: 100 words</a:t>
            </a:r>
            <a:endParaRPr lang="en-US" dirty="0"/>
          </a:p>
          <a:p>
            <a:r>
              <a:rPr lang="en-US" dirty="0" err="1"/>
              <a:t>Input/Output</a:t>
            </a:r>
            <a:r>
              <a:rPr lang="en-US" dirty="0"/>
              <a:t> form factors </a:t>
            </a:r>
            <a:r>
              <a:rPr lang="en-US" dirty="0" smtClean="0"/>
              <a:t>(language, genre, register, form)</a:t>
            </a:r>
          </a:p>
          <a:p>
            <a:pPr lvl="1"/>
            <a:r>
              <a:rPr lang="en-US" dirty="0" smtClean="0"/>
              <a:t>English, newswire, paragraph text </a:t>
            </a:r>
            <a:endParaRPr lang="en-US" dirty="0"/>
          </a:p>
          <a:p>
            <a:pPr lvl="2"/>
            <a:endParaRPr lang="en-US" dirty="0"/>
          </a:p>
          <a:p>
            <a:pPr lvl="2"/>
            <a:endParaRPr lang="en-US" dirty="0"/>
          </a:p>
          <a:p>
            <a:endParaRPr lang="en-US" dirty="0"/>
          </a:p>
        </p:txBody>
      </p:sp>
    </p:spTree>
    <p:extLst>
      <p:ext uri="{BB962C8B-B14F-4D97-AF65-F5344CB8AC3E}">
        <p14:creationId xmlns:p14="http://schemas.microsoft.com/office/powerpoint/2010/main" val="4075162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Summaries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5463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Summaries</a:t>
            </a:r>
            <a:endParaRPr lang="en-US" dirty="0"/>
          </a:p>
        </p:txBody>
      </p:sp>
      <p:sp>
        <p:nvSpPr>
          <p:cNvPr id="3" name="Content Placeholder 2"/>
          <p:cNvSpPr>
            <a:spLocks noGrp="1"/>
          </p:cNvSpPr>
          <p:nvPr>
            <p:ph idx="1"/>
          </p:nvPr>
        </p:nvSpPr>
        <p:spPr/>
        <p:txBody>
          <a:bodyPr/>
          <a:lstStyle/>
          <a:p>
            <a:r>
              <a:rPr lang="en-US" dirty="0" smtClean="0"/>
              <a:t>What do you want out of a summary?</a:t>
            </a:r>
          </a:p>
          <a:p>
            <a:endParaRPr lang="en-US" dirty="0" smtClean="0"/>
          </a:p>
        </p:txBody>
      </p:sp>
    </p:spTree>
    <p:extLst>
      <p:ext uri="{BB962C8B-B14F-4D97-AF65-F5344CB8AC3E}">
        <p14:creationId xmlns:p14="http://schemas.microsoft.com/office/powerpoint/2010/main" val="1885343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Browser:</a:t>
            </a:r>
          </a:p>
          <a:p>
            <a:pPr marL="0" indent="0">
              <a:buNone/>
            </a:pPr>
            <a:endParaRPr lang="en-US" dirty="0"/>
          </a:p>
        </p:txBody>
      </p:sp>
      <p:pic>
        <p:nvPicPr>
          <p:cNvPr id="4" name="Picture 3"/>
          <p:cNvPicPr>
            <a:picLocks noChangeAspect="1"/>
          </p:cNvPicPr>
          <p:nvPr/>
        </p:nvPicPr>
        <p:blipFill>
          <a:blip r:embed="rId2"/>
          <a:stretch>
            <a:fillRect/>
          </a:stretch>
        </p:blipFill>
        <p:spPr>
          <a:xfrm>
            <a:off x="749300" y="1600201"/>
            <a:ext cx="6916882" cy="4914324"/>
          </a:xfrm>
          <a:prstGeom prst="rect">
            <a:avLst/>
          </a:prstGeom>
        </p:spPr>
      </p:pic>
    </p:spTree>
    <p:extLst>
      <p:ext uri="{BB962C8B-B14F-4D97-AF65-F5344CB8AC3E}">
        <p14:creationId xmlns:p14="http://schemas.microsoft.com/office/powerpoint/2010/main" val="10112108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Summaries</a:t>
            </a:r>
            <a:endParaRPr lang="en-US" dirty="0"/>
          </a:p>
        </p:txBody>
      </p:sp>
      <p:sp>
        <p:nvSpPr>
          <p:cNvPr id="3" name="Content Placeholder 2"/>
          <p:cNvSpPr>
            <a:spLocks noGrp="1"/>
          </p:cNvSpPr>
          <p:nvPr>
            <p:ph idx="1"/>
          </p:nvPr>
        </p:nvSpPr>
        <p:spPr/>
        <p:txBody>
          <a:bodyPr/>
          <a:lstStyle/>
          <a:p>
            <a:r>
              <a:rPr lang="en-US" dirty="0" smtClean="0"/>
              <a:t>What do you want out of a summary?</a:t>
            </a:r>
          </a:p>
          <a:p>
            <a:endParaRPr lang="en-US" dirty="0" smtClean="0"/>
          </a:p>
          <a:p>
            <a:r>
              <a:rPr lang="en-US" dirty="0" smtClean="0"/>
              <a:t>Minutes?</a:t>
            </a:r>
          </a:p>
          <a:p>
            <a:r>
              <a:rPr lang="en-US" dirty="0" smtClean="0"/>
              <a:t>Agenda-based?</a:t>
            </a:r>
            <a:endParaRPr lang="en-US" dirty="0"/>
          </a:p>
          <a:p>
            <a:r>
              <a:rPr lang="en-US" dirty="0" smtClean="0"/>
              <a:t>To-do list</a:t>
            </a:r>
            <a:endParaRPr lang="en-US" dirty="0"/>
          </a:p>
          <a:p>
            <a:r>
              <a:rPr lang="en-US" dirty="0" smtClean="0"/>
              <a:t>Points of (Dis)agreement</a:t>
            </a:r>
            <a:endParaRPr lang="en-US" dirty="0"/>
          </a:p>
        </p:txBody>
      </p:sp>
    </p:spTree>
    <p:extLst>
      <p:ext uri="{BB962C8B-B14F-4D97-AF65-F5344CB8AC3E}">
        <p14:creationId xmlns:p14="http://schemas.microsoft.com/office/powerpoint/2010/main" val="3392882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t>
            </a:r>
            <a:br>
              <a:rPr lang="en-US" dirty="0" smtClean="0"/>
            </a:br>
            <a:r>
              <a:rPr lang="en-US" dirty="0" smtClean="0"/>
              <a:t>Meeting Summaries</a:t>
            </a:r>
            <a:endParaRPr lang="en-US" dirty="0"/>
          </a:p>
        </p:txBody>
      </p:sp>
      <p:sp>
        <p:nvSpPr>
          <p:cNvPr id="3" name="Content Placeholder 2"/>
          <p:cNvSpPr>
            <a:spLocks noGrp="1"/>
          </p:cNvSpPr>
          <p:nvPr>
            <p:ph idx="1"/>
          </p:nvPr>
        </p:nvSpPr>
        <p:spPr/>
        <p:txBody>
          <a:bodyPr>
            <a:normAutofit lnSpcReduction="10000"/>
          </a:bodyPr>
          <a:lstStyle/>
          <a:p>
            <a:r>
              <a:rPr lang="en-US" dirty="0"/>
              <a:t>Use purpose: </a:t>
            </a:r>
            <a:endParaRPr lang="en-US" dirty="0" smtClean="0"/>
          </a:p>
          <a:p>
            <a:r>
              <a:rPr lang="en-US" dirty="0" smtClean="0"/>
              <a:t>Audience</a:t>
            </a:r>
            <a:endParaRPr lang="en-US" dirty="0"/>
          </a:p>
          <a:p>
            <a:r>
              <a:rPr lang="en-US" dirty="0"/>
              <a:t>Derivation (</a:t>
            </a:r>
            <a:r>
              <a:rPr lang="en-US" dirty="0" err="1"/>
              <a:t>extactive</a:t>
            </a:r>
            <a:r>
              <a:rPr lang="en-US" dirty="0"/>
              <a:t> </a:t>
            </a:r>
            <a:r>
              <a:rPr lang="en-US" dirty="0" err="1"/>
              <a:t>vs</a:t>
            </a:r>
            <a:r>
              <a:rPr lang="en-US" dirty="0"/>
              <a:t> abstractive)</a:t>
            </a:r>
            <a:r>
              <a:rPr lang="en-US" dirty="0" smtClean="0"/>
              <a:t>:.</a:t>
            </a:r>
            <a:endParaRPr lang="en-US" dirty="0"/>
          </a:p>
          <a:p>
            <a:r>
              <a:rPr lang="en-US" dirty="0"/>
              <a:t>Coverage (generic </a:t>
            </a:r>
            <a:r>
              <a:rPr lang="en-US" dirty="0" err="1"/>
              <a:t>vs</a:t>
            </a:r>
            <a:r>
              <a:rPr lang="en-US" dirty="0"/>
              <a:t> focused</a:t>
            </a:r>
            <a:r>
              <a:rPr lang="en-US" dirty="0" smtClean="0"/>
              <a:t>): </a:t>
            </a:r>
          </a:p>
          <a:p>
            <a:r>
              <a:rPr lang="en-US" dirty="0" smtClean="0"/>
              <a:t>Units </a:t>
            </a:r>
            <a:r>
              <a:rPr lang="en-US" dirty="0"/>
              <a:t>(single </a:t>
            </a:r>
            <a:r>
              <a:rPr lang="en-US" dirty="0" err="1"/>
              <a:t>vs</a:t>
            </a:r>
            <a:r>
              <a:rPr lang="en-US" dirty="0"/>
              <a:t> multi</a:t>
            </a:r>
            <a:r>
              <a:rPr lang="en-US" dirty="0" smtClean="0"/>
              <a:t>): </a:t>
            </a:r>
          </a:p>
          <a:p>
            <a:r>
              <a:rPr lang="en-US" dirty="0" smtClean="0"/>
              <a:t>Reduction</a:t>
            </a:r>
            <a:r>
              <a:rPr lang="en-US" dirty="0"/>
              <a:t>: </a:t>
            </a:r>
          </a:p>
          <a:p>
            <a:r>
              <a:rPr lang="en-US" dirty="0" err="1"/>
              <a:t>Input/Output</a:t>
            </a:r>
            <a:r>
              <a:rPr lang="en-US" dirty="0"/>
              <a:t> form factors (language, genre, register, form)</a:t>
            </a:r>
          </a:p>
          <a:p>
            <a:endParaRPr lang="en-US" dirty="0"/>
          </a:p>
        </p:txBody>
      </p:sp>
    </p:spTree>
    <p:extLst>
      <p:ext uri="{BB962C8B-B14F-4D97-AF65-F5344CB8AC3E}">
        <p14:creationId xmlns:p14="http://schemas.microsoft.com/office/powerpoint/2010/main" val="29863649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t>
            </a:r>
            <a:br>
              <a:rPr lang="en-US" dirty="0" smtClean="0"/>
            </a:br>
            <a:r>
              <a:rPr lang="en-US" dirty="0" smtClean="0"/>
              <a:t>Meeting Summaries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 purpose: </a:t>
            </a:r>
            <a:r>
              <a:rPr lang="en-US" dirty="0" smtClean="0"/>
              <a:t>Catch up on missed meetings</a:t>
            </a:r>
            <a:endParaRPr lang="en-US" dirty="0"/>
          </a:p>
          <a:p>
            <a:r>
              <a:rPr lang="en-US" dirty="0"/>
              <a:t>Audience:  </a:t>
            </a:r>
            <a:r>
              <a:rPr lang="en-US" dirty="0" smtClean="0"/>
              <a:t>Ordinary attendees</a:t>
            </a:r>
            <a:endParaRPr lang="en-US" dirty="0"/>
          </a:p>
          <a:p>
            <a:r>
              <a:rPr lang="en-US" dirty="0"/>
              <a:t>Derivation (</a:t>
            </a:r>
            <a:r>
              <a:rPr lang="en-US" dirty="0" err="1"/>
              <a:t>extactive</a:t>
            </a:r>
            <a:r>
              <a:rPr lang="en-US" dirty="0"/>
              <a:t> </a:t>
            </a:r>
            <a:r>
              <a:rPr lang="en-US" dirty="0" err="1"/>
              <a:t>vs</a:t>
            </a:r>
            <a:r>
              <a:rPr lang="en-US" dirty="0"/>
              <a:t> abstractive)</a:t>
            </a:r>
            <a:r>
              <a:rPr lang="en-US" dirty="0" smtClean="0"/>
              <a:t>: Extractive or </a:t>
            </a:r>
            <a:r>
              <a:rPr lang="en-US" dirty="0" err="1" smtClean="0"/>
              <a:t>Abstr</a:t>
            </a:r>
            <a:r>
              <a:rPr lang="en-US" dirty="0" smtClean="0"/>
              <a:t>.</a:t>
            </a:r>
            <a:endParaRPr lang="en-US" dirty="0"/>
          </a:p>
          <a:p>
            <a:r>
              <a:rPr lang="en-US" dirty="0"/>
              <a:t>Coverage (generic </a:t>
            </a:r>
            <a:r>
              <a:rPr lang="en-US" dirty="0" err="1"/>
              <a:t>vs</a:t>
            </a:r>
            <a:r>
              <a:rPr lang="en-US" dirty="0"/>
              <a:t> focused</a:t>
            </a:r>
            <a:r>
              <a:rPr lang="en-US" dirty="0" smtClean="0"/>
              <a:t>): User-based?</a:t>
            </a:r>
          </a:p>
          <a:p>
            <a:r>
              <a:rPr lang="en-US" dirty="0" smtClean="0"/>
              <a:t> Units </a:t>
            </a:r>
            <a:r>
              <a:rPr lang="en-US" dirty="0"/>
              <a:t>(single </a:t>
            </a:r>
            <a:r>
              <a:rPr lang="en-US" dirty="0" err="1"/>
              <a:t>vs</a:t>
            </a:r>
            <a:r>
              <a:rPr lang="en-US" dirty="0"/>
              <a:t> multi</a:t>
            </a:r>
            <a:r>
              <a:rPr lang="en-US" dirty="0" smtClean="0"/>
              <a:t>): Single event</a:t>
            </a:r>
            <a:endParaRPr lang="en-US" dirty="0"/>
          </a:p>
          <a:p>
            <a:r>
              <a:rPr lang="en-US" dirty="0"/>
              <a:t>Reduction: ?</a:t>
            </a:r>
          </a:p>
          <a:p>
            <a:r>
              <a:rPr lang="en-US" dirty="0" err="1"/>
              <a:t>Input/Output</a:t>
            </a:r>
            <a:r>
              <a:rPr lang="en-US" dirty="0"/>
              <a:t> form factors (language, genre, register, form)</a:t>
            </a:r>
          </a:p>
          <a:p>
            <a:pPr lvl="1"/>
            <a:r>
              <a:rPr lang="en-US" dirty="0"/>
              <a:t>English</a:t>
            </a:r>
            <a:r>
              <a:rPr lang="en-US" dirty="0" smtClean="0"/>
              <a:t>, speech+, lists/bullets/</a:t>
            </a:r>
            <a:r>
              <a:rPr lang="en-US" dirty="0" err="1" smtClean="0"/>
              <a:t>todos</a:t>
            </a:r>
            <a:endParaRPr lang="en-US" dirty="0"/>
          </a:p>
          <a:p>
            <a:endParaRPr lang="en-US" dirty="0"/>
          </a:p>
        </p:txBody>
      </p:sp>
    </p:spTree>
    <p:extLst>
      <p:ext uri="{BB962C8B-B14F-4D97-AF65-F5344CB8AC3E}">
        <p14:creationId xmlns:p14="http://schemas.microsoft.com/office/powerpoint/2010/main" val="1881911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pPr>
              <a:spcBef>
                <a:spcPts val="0"/>
              </a:spcBef>
            </a:pPr>
            <a:r>
              <a:rPr lang="en-US" dirty="0" smtClean="0"/>
              <a:t>Decision summary:</a:t>
            </a:r>
          </a:p>
          <a:p>
            <a:pPr lvl="1">
              <a:spcBef>
                <a:spcPts val="0"/>
              </a:spcBef>
            </a:pPr>
            <a:r>
              <a:rPr lang="en-US" dirty="0"/>
              <a:t>1. The remote will resemble the potato </a:t>
            </a:r>
            <a:r>
              <a:rPr lang="en-US" dirty="0" smtClean="0"/>
              <a:t>prototype</a:t>
            </a:r>
            <a:endParaRPr lang="en-US" dirty="0"/>
          </a:p>
          <a:p>
            <a:pPr lvl="1">
              <a:spcBef>
                <a:spcPts val="0"/>
              </a:spcBef>
            </a:pPr>
            <a:r>
              <a:rPr lang="en-US" dirty="0" smtClean="0"/>
              <a:t>2</a:t>
            </a:r>
            <a:r>
              <a:rPr lang="en-US" dirty="0"/>
              <a:t>. There will be no feature to help find the remote when it is misplaced;</a:t>
            </a:r>
          </a:p>
          <a:p>
            <a:pPr lvl="1">
              <a:spcBef>
                <a:spcPts val="0"/>
              </a:spcBef>
            </a:pPr>
            <a:r>
              <a:rPr lang="en-US" dirty="0"/>
              <a:t>instead the remote will be in a bright </a:t>
            </a:r>
            <a:r>
              <a:rPr lang="en-US" dirty="0" err="1"/>
              <a:t>colour</a:t>
            </a:r>
            <a:r>
              <a:rPr lang="en-US" dirty="0"/>
              <a:t> to address this issue.</a:t>
            </a:r>
          </a:p>
          <a:p>
            <a:pPr lvl="1">
              <a:spcBef>
                <a:spcPts val="0"/>
              </a:spcBef>
            </a:pPr>
            <a:r>
              <a:rPr lang="en-US" dirty="0"/>
              <a:t>3. The corporate logo will be on the remote.</a:t>
            </a:r>
          </a:p>
          <a:p>
            <a:pPr lvl="1">
              <a:spcBef>
                <a:spcPts val="0"/>
              </a:spcBef>
            </a:pPr>
            <a:r>
              <a:rPr lang="en-US" dirty="0"/>
              <a:t>4. One of the </a:t>
            </a:r>
            <a:r>
              <a:rPr lang="en-US" dirty="0" err="1"/>
              <a:t>colours</a:t>
            </a:r>
            <a:r>
              <a:rPr lang="en-US" dirty="0"/>
              <a:t> for the remote will contain the corporate </a:t>
            </a:r>
            <a:r>
              <a:rPr lang="en-US" dirty="0" err="1"/>
              <a:t>colours</a:t>
            </a:r>
            <a:r>
              <a:rPr lang="en-US" dirty="0"/>
              <a:t>.</a:t>
            </a:r>
          </a:p>
          <a:p>
            <a:pPr lvl="1">
              <a:spcBef>
                <a:spcPts val="0"/>
              </a:spcBef>
            </a:pPr>
            <a:r>
              <a:rPr lang="en-US" dirty="0"/>
              <a:t>5. The remote will have six buttons.</a:t>
            </a:r>
          </a:p>
          <a:p>
            <a:pPr lvl="1">
              <a:spcBef>
                <a:spcPts val="0"/>
              </a:spcBef>
            </a:pPr>
            <a:r>
              <a:rPr lang="en-US" dirty="0"/>
              <a:t>6. The buttons will all be one </a:t>
            </a:r>
            <a:r>
              <a:rPr lang="en-US" dirty="0" err="1"/>
              <a:t>colour</a:t>
            </a:r>
            <a:r>
              <a:rPr lang="en-US" dirty="0"/>
              <a:t>.</a:t>
            </a:r>
          </a:p>
          <a:p>
            <a:pPr lvl="1">
              <a:spcBef>
                <a:spcPts val="0"/>
              </a:spcBef>
            </a:pPr>
            <a:r>
              <a:rPr lang="en-US" dirty="0"/>
              <a:t>7. The case will be single curve.</a:t>
            </a:r>
          </a:p>
          <a:p>
            <a:pPr lvl="1">
              <a:spcBef>
                <a:spcPts val="0"/>
              </a:spcBef>
            </a:pPr>
            <a:r>
              <a:rPr lang="en-US" dirty="0"/>
              <a:t>8. The case will be made of rubber.</a:t>
            </a:r>
          </a:p>
          <a:p>
            <a:pPr lvl="1">
              <a:spcBef>
                <a:spcPts val="0"/>
              </a:spcBef>
            </a:pPr>
            <a:r>
              <a:rPr lang="en-US" dirty="0"/>
              <a:t>9. The case will have a special </a:t>
            </a:r>
            <a:r>
              <a:rPr lang="en-US" dirty="0" err="1"/>
              <a:t>colour</a:t>
            </a:r>
            <a:r>
              <a:rPr lang="en-US" dirty="0" smtClean="0"/>
              <a:t>.</a:t>
            </a:r>
            <a:endParaRPr lang="en-US" dirty="0"/>
          </a:p>
        </p:txBody>
      </p:sp>
    </p:spTree>
    <p:extLst>
      <p:ext uri="{BB962C8B-B14F-4D97-AF65-F5344CB8AC3E}">
        <p14:creationId xmlns:p14="http://schemas.microsoft.com/office/powerpoint/2010/main" val="268334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121826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Action items:</a:t>
            </a:r>
          </a:p>
          <a:p>
            <a:pPr lvl="1"/>
            <a:r>
              <a:rPr lang="en-US" dirty="0"/>
              <a:t>They will receive specific instructions for the next meeting by </a:t>
            </a:r>
            <a:r>
              <a:rPr lang="en-US" dirty="0" smtClean="0"/>
              <a:t>email. </a:t>
            </a:r>
          </a:p>
          <a:p>
            <a:pPr lvl="1"/>
            <a:r>
              <a:rPr lang="en-US" dirty="0" smtClean="0"/>
              <a:t>They </a:t>
            </a:r>
            <a:r>
              <a:rPr lang="en-US" dirty="0"/>
              <a:t>will fill out the </a:t>
            </a:r>
            <a:r>
              <a:rPr lang="en-US" dirty="0" smtClean="0"/>
              <a:t>questionnaire.</a:t>
            </a:r>
            <a:endParaRPr lang="en-US" dirty="0"/>
          </a:p>
        </p:txBody>
      </p:sp>
    </p:spTree>
    <p:extLst>
      <p:ext uri="{BB962C8B-B14F-4D97-AF65-F5344CB8AC3E}">
        <p14:creationId xmlns:p14="http://schemas.microsoft.com/office/powerpoint/2010/main" val="21875539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dirty="0" smtClean="0"/>
              <a:t>Abstractive summary:</a:t>
            </a:r>
          </a:p>
          <a:p>
            <a:pPr lvl="1"/>
            <a:r>
              <a:rPr lang="en-US" dirty="0" smtClean="0"/>
              <a:t>When </a:t>
            </a:r>
            <a:r>
              <a:rPr lang="en-US" dirty="0"/>
              <a:t>this functional design meeting opens the project manager tells  the group about the project restrictions he received from management by email. The marketing expert is first to present, summarizing user requirements data from a </a:t>
            </a:r>
            <a:r>
              <a:rPr lang="en-US" dirty="0" smtClean="0"/>
              <a:t>questionnaire </a:t>
            </a:r>
            <a:r>
              <a:rPr lang="en-US" dirty="0"/>
              <a:t>given to 100 respondents. The marketing expert explains various user preferences and complaints about remotes as well as different interests among age groups. He prefers that they aim users from ages 16-45, improve the most-used functions, and make a placeholder for the </a:t>
            </a:r>
            <a:r>
              <a:rPr lang="en-US" dirty="0" smtClean="0"/>
              <a:t>remote…</a:t>
            </a:r>
            <a:endParaRPr lang="en-US" dirty="0"/>
          </a:p>
          <a:p>
            <a:endParaRPr lang="en-US" dirty="0"/>
          </a:p>
        </p:txBody>
      </p:sp>
    </p:spTree>
    <p:extLst>
      <p:ext uri="{BB962C8B-B14F-4D97-AF65-F5344CB8AC3E}">
        <p14:creationId xmlns:p14="http://schemas.microsoft.com/office/powerpoint/2010/main" val="19236780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Abstractive Summarization</a:t>
            </a:r>
            <a:endParaRPr lang="en-US" dirty="0"/>
          </a:p>
        </p:txBody>
      </p:sp>
      <p:sp>
        <p:nvSpPr>
          <p:cNvPr id="3" name="Content Placeholder 2"/>
          <p:cNvSpPr>
            <a:spLocks noGrp="1"/>
          </p:cNvSpPr>
          <p:nvPr>
            <p:ph idx="1"/>
          </p:nvPr>
        </p:nvSpPr>
        <p:spPr/>
        <p:txBody>
          <a:bodyPr/>
          <a:lstStyle/>
          <a:p>
            <a:r>
              <a:rPr lang="en-US" dirty="0" smtClean="0"/>
              <a:t>Basic components:</a:t>
            </a:r>
            <a:endParaRPr lang="en-US" dirty="0"/>
          </a:p>
          <a:p>
            <a:pPr lvl="1"/>
            <a:r>
              <a:rPr lang="en-US" dirty="0" smtClean="0"/>
              <a:t>Content selection</a:t>
            </a:r>
            <a:endParaRPr lang="en-US" dirty="0"/>
          </a:p>
          <a:p>
            <a:pPr lvl="1"/>
            <a:r>
              <a:rPr lang="en-US" dirty="0" smtClean="0"/>
              <a:t>Information ordering</a:t>
            </a:r>
            <a:endParaRPr lang="en-US" dirty="0"/>
          </a:p>
          <a:p>
            <a:pPr lvl="1"/>
            <a:r>
              <a:rPr lang="en-US" dirty="0" smtClean="0"/>
              <a:t>Content realization</a:t>
            </a:r>
          </a:p>
        </p:txBody>
      </p:sp>
    </p:spTree>
    <p:extLst>
      <p:ext uri="{BB962C8B-B14F-4D97-AF65-F5344CB8AC3E}">
        <p14:creationId xmlns:p14="http://schemas.microsoft.com/office/powerpoint/2010/main" val="10341867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Abstractive Summarization</a:t>
            </a:r>
            <a:endParaRPr lang="en-US" dirty="0"/>
          </a:p>
        </p:txBody>
      </p:sp>
      <p:sp>
        <p:nvSpPr>
          <p:cNvPr id="3" name="Content Placeholder 2"/>
          <p:cNvSpPr>
            <a:spLocks noGrp="1"/>
          </p:cNvSpPr>
          <p:nvPr>
            <p:ph idx="1"/>
          </p:nvPr>
        </p:nvSpPr>
        <p:spPr/>
        <p:txBody>
          <a:bodyPr/>
          <a:lstStyle/>
          <a:p>
            <a:r>
              <a:rPr lang="en-US" dirty="0" smtClean="0"/>
              <a:t>Basic components:</a:t>
            </a:r>
            <a:endParaRPr lang="en-US" dirty="0"/>
          </a:p>
          <a:p>
            <a:pPr lvl="1"/>
            <a:r>
              <a:rPr lang="en-US" dirty="0" smtClean="0"/>
              <a:t>Content selection</a:t>
            </a:r>
            <a:endParaRPr lang="en-US" dirty="0"/>
          </a:p>
          <a:p>
            <a:pPr lvl="1"/>
            <a:r>
              <a:rPr lang="en-US" dirty="0" smtClean="0"/>
              <a:t>Information ordering</a:t>
            </a:r>
            <a:endParaRPr lang="en-US" dirty="0"/>
          </a:p>
          <a:p>
            <a:pPr lvl="1"/>
            <a:r>
              <a:rPr lang="en-US" dirty="0" smtClean="0"/>
              <a:t>Content realization</a:t>
            </a:r>
          </a:p>
          <a:p>
            <a:pPr lvl="2"/>
            <a:r>
              <a:rPr lang="en-US" dirty="0" smtClean="0"/>
              <a:t>Comparable to extractive summarization</a:t>
            </a:r>
          </a:p>
          <a:p>
            <a:r>
              <a:rPr lang="en-US" dirty="0" smtClean="0"/>
              <a:t>Fundamental differences:</a:t>
            </a:r>
          </a:p>
        </p:txBody>
      </p:sp>
    </p:spTree>
    <p:extLst>
      <p:ext uri="{BB962C8B-B14F-4D97-AF65-F5344CB8AC3E}">
        <p14:creationId xmlns:p14="http://schemas.microsoft.com/office/powerpoint/2010/main" val="27997083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Abstractive Summarization</a:t>
            </a:r>
            <a:endParaRPr lang="en-US" dirty="0"/>
          </a:p>
        </p:txBody>
      </p:sp>
      <p:sp>
        <p:nvSpPr>
          <p:cNvPr id="3" name="Content Placeholder 2"/>
          <p:cNvSpPr>
            <a:spLocks noGrp="1"/>
          </p:cNvSpPr>
          <p:nvPr>
            <p:ph idx="1"/>
          </p:nvPr>
        </p:nvSpPr>
        <p:spPr/>
        <p:txBody>
          <a:bodyPr/>
          <a:lstStyle/>
          <a:p>
            <a:r>
              <a:rPr lang="en-US" dirty="0" smtClean="0"/>
              <a:t>Basic components:</a:t>
            </a:r>
            <a:endParaRPr lang="en-US" dirty="0"/>
          </a:p>
          <a:p>
            <a:pPr lvl="1"/>
            <a:r>
              <a:rPr lang="en-US" dirty="0" smtClean="0"/>
              <a:t>Content selection</a:t>
            </a:r>
            <a:endParaRPr lang="en-US" dirty="0"/>
          </a:p>
          <a:p>
            <a:pPr lvl="1"/>
            <a:r>
              <a:rPr lang="en-US" dirty="0" smtClean="0"/>
              <a:t>Information ordering</a:t>
            </a:r>
            <a:endParaRPr lang="en-US" dirty="0"/>
          </a:p>
          <a:p>
            <a:pPr lvl="1"/>
            <a:r>
              <a:rPr lang="en-US" dirty="0" smtClean="0"/>
              <a:t>Content realization</a:t>
            </a:r>
          </a:p>
          <a:p>
            <a:pPr lvl="2"/>
            <a:r>
              <a:rPr lang="en-US" dirty="0" smtClean="0"/>
              <a:t>Comparable to extractive summarization</a:t>
            </a:r>
          </a:p>
          <a:p>
            <a:r>
              <a:rPr lang="en-US" dirty="0" smtClean="0"/>
              <a:t>Fundamental differences:</a:t>
            </a:r>
          </a:p>
          <a:p>
            <a:pPr lvl="1"/>
            <a:r>
              <a:rPr lang="en-US" dirty="0" smtClean="0"/>
              <a:t>What do the processes operate on?</a:t>
            </a:r>
          </a:p>
          <a:p>
            <a:pPr lvl="2"/>
            <a:r>
              <a:rPr lang="en-US" dirty="0" smtClean="0"/>
              <a:t>Extractive?  </a:t>
            </a:r>
            <a:endParaRPr lang="en-US" dirty="0"/>
          </a:p>
        </p:txBody>
      </p:sp>
    </p:spTree>
    <p:extLst>
      <p:ext uri="{BB962C8B-B14F-4D97-AF65-F5344CB8AC3E}">
        <p14:creationId xmlns:p14="http://schemas.microsoft.com/office/powerpoint/2010/main" val="42866561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Abstractive Summarization</a:t>
            </a:r>
            <a:endParaRPr lang="en-US" dirty="0"/>
          </a:p>
        </p:txBody>
      </p:sp>
      <p:sp>
        <p:nvSpPr>
          <p:cNvPr id="3" name="Content Placeholder 2"/>
          <p:cNvSpPr>
            <a:spLocks noGrp="1"/>
          </p:cNvSpPr>
          <p:nvPr>
            <p:ph idx="1"/>
          </p:nvPr>
        </p:nvSpPr>
        <p:spPr/>
        <p:txBody>
          <a:bodyPr/>
          <a:lstStyle/>
          <a:p>
            <a:r>
              <a:rPr lang="en-US" dirty="0" smtClean="0"/>
              <a:t>Basic components:</a:t>
            </a:r>
            <a:endParaRPr lang="en-US" dirty="0"/>
          </a:p>
          <a:p>
            <a:pPr lvl="1"/>
            <a:r>
              <a:rPr lang="en-US" dirty="0" smtClean="0"/>
              <a:t>Content selection</a:t>
            </a:r>
            <a:endParaRPr lang="en-US" dirty="0"/>
          </a:p>
          <a:p>
            <a:pPr lvl="1"/>
            <a:r>
              <a:rPr lang="en-US" dirty="0" smtClean="0"/>
              <a:t>Information ordering</a:t>
            </a:r>
            <a:endParaRPr lang="en-US" dirty="0"/>
          </a:p>
          <a:p>
            <a:pPr lvl="1"/>
            <a:r>
              <a:rPr lang="en-US" dirty="0" smtClean="0"/>
              <a:t>Content realization</a:t>
            </a:r>
          </a:p>
          <a:p>
            <a:pPr lvl="2"/>
            <a:r>
              <a:rPr lang="en-US" dirty="0" smtClean="0"/>
              <a:t>Comparable to extractive summarization</a:t>
            </a:r>
          </a:p>
          <a:p>
            <a:r>
              <a:rPr lang="en-US" dirty="0" smtClean="0"/>
              <a:t>Fundamental differences:</a:t>
            </a:r>
          </a:p>
          <a:p>
            <a:pPr lvl="1"/>
            <a:r>
              <a:rPr lang="en-US" dirty="0" smtClean="0"/>
              <a:t>What do the processes operate on?</a:t>
            </a:r>
          </a:p>
          <a:p>
            <a:pPr lvl="2"/>
            <a:r>
              <a:rPr lang="en-US" dirty="0" smtClean="0"/>
              <a:t>Extractive?  Sentences (or </a:t>
            </a:r>
            <a:r>
              <a:rPr lang="en-US" dirty="0" err="1" smtClean="0"/>
              <a:t>subspans</a:t>
            </a:r>
            <a:r>
              <a:rPr lang="en-US" dirty="0" smtClean="0"/>
              <a:t>)</a:t>
            </a:r>
          </a:p>
          <a:p>
            <a:pPr lvl="2"/>
            <a:r>
              <a:rPr lang="en-US" dirty="0" smtClean="0"/>
              <a:t>Abstractive? </a:t>
            </a:r>
            <a:endParaRPr lang="en-US" dirty="0"/>
          </a:p>
        </p:txBody>
      </p:sp>
    </p:spTree>
    <p:extLst>
      <p:ext uri="{BB962C8B-B14F-4D97-AF65-F5344CB8AC3E}">
        <p14:creationId xmlns:p14="http://schemas.microsoft.com/office/powerpoint/2010/main" val="2177932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Abstractive Summarization</a:t>
            </a:r>
            <a:endParaRPr lang="en-US" dirty="0"/>
          </a:p>
        </p:txBody>
      </p:sp>
      <p:sp>
        <p:nvSpPr>
          <p:cNvPr id="3" name="Content Placeholder 2"/>
          <p:cNvSpPr>
            <a:spLocks noGrp="1"/>
          </p:cNvSpPr>
          <p:nvPr>
            <p:ph idx="1"/>
          </p:nvPr>
        </p:nvSpPr>
        <p:spPr/>
        <p:txBody>
          <a:bodyPr/>
          <a:lstStyle/>
          <a:p>
            <a:r>
              <a:rPr lang="en-US" dirty="0" smtClean="0"/>
              <a:t>Basic components:</a:t>
            </a:r>
            <a:endParaRPr lang="en-US" dirty="0"/>
          </a:p>
          <a:p>
            <a:pPr lvl="1"/>
            <a:r>
              <a:rPr lang="en-US" dirty="0" smtClean="0"/>
              <a:t>Content selection</a:t>
            </a:r>
            <a:endParaRPr lang="en-US" dirty="0"/>
          </a:p>
          <a:p>
            <a:pPr lvl="1"/>
            <a:r>
              <a:rPr lang="en-US" dirty="0" smtClean="0"/>
              <a:t>Information ordering</a:t>
            </a:r>
            <a:endParaRPr lang="en-US" dirty="0"/>
          </a:p>
          <a:p>
            <a:pPr lvl="1"/>
            <a:r>
              <a:rPr lang="en-US" dirty="0" smtClean="0"/>
              <a:t>Content realization</a:t>
            </a:r>
          </a:p>
          <a:p>
            <a:pPr lvl="2"/>
            <a:r>
              <a:rPr lang="en-US" dirty="0" smtClean="0"/>
              <a:t>Comparable to extractive summarization</a:t>
            </a:r>
          </a:p>
          <a:p>
            <a:r>
              <a:rPr lang="en-US" dirty="0" smtClean="0"/>
              <a:t>Fundamental differences:</a:t>
            </a:r>
          </a:p>
          <a:p>
            <a:pPr lvl="1"/>
            <a:r>
              <a:rPr lang="en-US" dirty="0" smtClean="0"/>
              <a:t>What do the processes operate on?</a:t>
            </a:r>
          </a:p>
          <a:p>
            <a:pPr lvl="2"/>
            <a:r>
              <a:rPr lang="en-US" dirty="0" smtClean="0"/>
              <a:t>Extractive?  Sentences (or </a:t>
            </a:r>
            <a:r>
              <a:rPr lang="en-US" dirty="0" err="1" smtClean="0"/>
              <a:t>subspans</a:t>
            </a:r>
            <a:r>
              <a:rPr lang="en-US" dirty="0" smtClean="0"/>
              <a:t>)</a:t>
            </a:r>
          </a:p>
          <a:p>
            <a:pPr lvl="2"/>
            <a:r>
              <a:rPr lang="en-US" dirty="0" smtClean="0"/>
              <a:t>Abstractive? Major question</a:t>
            </a:r>
          </a:p>
          <a:p>
            <a:pPr lvl="3"/>
            <a:r>
              <a:rPr lang="en-US" dirty="0" smtClean="0"/>
              <a:t> Need some notion of concepts, relations in text</a:t>
            </a:r>
            <a:endParaRPr lang="en-US" dirty="0"/>
          </a:p>
        </p:txBody>
      </p:sp>
    </p:spTree>
    <p:extLst>
      <p:ext uri="{BB962C8B-B14F-4D97-AF65-F5344CB8AC3E}">
        <p14:creationId xmlns:p14="http://schemas.microsoft.com/office/powerpoint/2010/main" val="1930588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Representation</a:t>
            </a:r>
            <a:endParaRPr lang="en-US" dirty="0"/>
          </a:p>
        </p:txBody>
      </p:sp>
      <p:sp>
        <p:nvSpPr>
          <p:cNvPr id="3" name="Content Placeholder 2"/>
          <p:cNvSpPr>
            <a:spLocks noGrp="1"/>
          </p:cNvSpPr>
          <p:nvPr>
            <p:ph idx="1"/>
          </p:nvPr>
        </p:nvSpPr>
        <p:spPr>
          <a:xfrm>
            <a:off x="549274" y="1600201"/>
            <a:ext cx="8248361" cy="4343400"/>
          </a:xfrm>
        </p:spPr>
        <p:txBody>
          <a:bodyPr>
            <a:normAutofit/>
          </a:bodyPr>
          <a:lstStyle/>
          <a:p>
            <a:r>
              <a:rPr lang="en-US" dirty="0" smtClean="0"/>
              <a:t>How can we represent concepts, relations from text?</a:t>
            </a:r>
          </a:p>
          <a:p>
            <a:pPr lvl="1"/>
            <a:r>
              <a:rPr lang="en-US" dirty="0" smtClean="0"/>
              <a:t>Ideally, abstract away from surface sentences</a:t>
            </a:r>
          </a:p>
          <a:p>
            <a:pPr lvl="1"/>
            <a:endParaRPr lang="en-US" dirty="0"/>
          </a:p>
        </p:txBody>
      </p:sp>
    </p:spTree>
    <p:extLst>
      <p:ext uri="{BB962C8B-B14F-4D97-AF65-F5344CB8AC3E}">
        <p14:creationId xmlns:p14="http://schemas.microsoft.com/office/powerpoint/2010/main" val="800322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Representation</a:t>
            </a:r>
            <a:endParaRPr lang="en-US" dirty="0"/>
          </a:p>
        </p:txBody>
      </p:sp>
      <p:sp>
        <p:nvSpPr>
          <p:cNvPr id="3" name="Content Placeholder 2"/>
          <p:cNvSpPr>
            <a:spLocks noGrp="1"/>
          </p:cNvSpPr>
          <p:nvPr>
            <p:ph idx="1"/>
          </p:nvPr>
        </p:nvSpPr>
        <p:spPr>
          <a:xfrm>
            <a:off x="549274" y="1600201"/>
            <a:ext cx="8248361" cy="4343400"/>
          </a:xfrm>
        </p:spPr>
        <p:txBody>
          <a:bodyPr>
            <a:normAutofit/>
          </a:bodyPr>
          <a:lstStyle/>
          <a:p>
            <a:r>
              <a:rPr lang="en-US" dirty="0" smtClean="0"/>
              <a:t>How can we represent concepts, relations from text?</a:t>
            </a:r>
          </a:p>
          <a:p>
            <a:pPr lvl="1"/>
            <a:r>
              <a:rPr lang="en-US" dirty="0" smtClean="0"/>
              <a:t>Ideally, abstract away from surface sentences</a:t>
            </a:r>
          </a:p>
          <a:p>
            <a:r>
              <a:rPr lang="en-US" dirty="0" smtClean="0"/>
              <a:t>Build on some deep NLP representation:</a:t>
            </a:r>
          </a:p>
          <a:p>
            <a:pPr lvl="1"/>
            <a:endParaRPr lang="en-US" dirty="0"/>
          </a:p>
        </p:txBody>
      </p:sp>
    </p:spTree>
    <p:extLst>
      <p:ext uri="{BB962C8B-B14F-4D97-AF65-F5344CB8AC3E}">
        <p14:creationId xmlns:p14="http://schemas.microsoft.com/office/powerpoint/2010/main" val="3283031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Representation</a:t>
            </a:r>
            <a:endParaRPr lang="en-US" dirty="0"/>
          </a:p>
        </p:txBody>
      </p:sp>
      <p:sp>
        <p:nvSpPr>
          <p:cNvPr id="3" name="Content Placeholder 2"/>
          <p:cNvSpPr>
            <a:spLocks noGrp="1"/>
          </p:cNvSpPr>
          <p:nvPr>
            <p:ph idx="1"/>
          </p:nvPr>
        </p:nvSpPr>
        <p:spPr>
          <a:xfrm>
            <a:off x="549274" y="1600201"/>
            <a:ext cx="8248361" cy="4343400"/>
          </a:xfrm>
        </p:spPr>
        <p:txBody>
          <a:bodyPr>
            <a:normAutofit/>
          </a:bodyPr>
          <a:lstStyle/>
          <a:p>
            <a:r>
              <a:rPr lang="en-US" dirty="0" smtClean="0"/>
              <a:t>How can we represent concepts, relations from text?</a:t>
            </a:r>
          </a:p>
          <a:p>
            <a:pPr lvl="1"/>
            <a:r>
              <a:rPr lang="en-US" dirty="0" smtClean="0"/>
              <a:t>Ideally, abstract away from surface sentences</a:t>
            </a:r>
          </a:p>
          <a:p>
            <a:r>
              <a:rPr lang="en-US" dirty="0" smtClean="0"/>
              <a:t>Build on some deep NLP representation:</a:t>
            </a:r>
          </a:p>
          <a:p>
            <a:pPr lvl="1"/>
            <a:endParaRPr lang="en-US" dirty="0"/>
          </a:p>
          <a:p>
            <a:pPr lvl="1"/>
            <a:r>
              <a:rPr lang="en-US" dirty="0" smtClean="0"/>
              <a:t>Dependency trees: (Cheung &amp; Penn, 2014)</a:t>
            </a:r>
          </a:p>
          <a:p>
            <a:pPr lvl="1"/>
            <a:endParaRPr lang="en-US" dirty="0"/>
          </a:p>
          <a:p>
            <a:pPr lvl="1"/>
            <a:r>
              <a:rPr lang="en-US" dirty="0" smtClean="0"/>
              <a:t>Discourse parse trees: (</a:t>
            </a:r>
            <a:r>
              <a:rPr lang="en-US" dirty="0" err="1" smtClean="0"/>
              <a:t>Gerani</a:t>
            </a:r>
            <a:r>
              <a:rPr lang="en-US" dirty="0" smtClean="0"/>
              <a:t> et al, 2014)</a:t>
            </a:r>
          </a:p>
          <a:p>
            <a:pPr lvl="1"/>
            <a:endParaRPr lang="en-US" dirty="0"/>
          </a:p>
          <a:p>
            <a:pPr lvl="1"/>
            <a:endParaRPr lang="en-US" dirty="0"/>
          </a:p>
        </p:txBody>
      </p:sp>
    </p:spTree>
    <p:extLst>
      <p:ext uri="{BB962C8B-B14F-4D97-AF65-F5344CB8AC3E}">
        <p14:creationId xmlns:p14="http://schemas.microsoft.com/office/powerpoint/2010/main" val="211847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Lack of training data:</a:t>
            </a:r>
          </a:p>
          <a:p>
            <a:pPr lvl="1"/>
            <a:r>
              <a:rPr lang="en-US" dirty="0" smtClean="0"/>
              <a:t>No summary data labeled for information status</a:t>
            </a:r>
          </a:p>
          <a:p>
            <a:pPr lvl="1"/>
            <a:endParaRPr lang="en-US" dirty="0"/>
          </a:p>
          <a:p>
            <a:r>
              <a:rPr lang="en-US" dirty="0" smtClean="0"/>
              <a:t>Readers sensitive to referring expressions</a:t>
            </a:r>
          </a:p>
          <a:p>
            <a:pPr lvl="1"/>
            <a:r>
              <a:rPr lang="en-US" dirty="0" smtClean="0"/>
              <a:t>Prior work on NP rewriting has shown mixed results</a:t>
            </a:r>
          </a:p>
          <a:p>
            <a:pPr lvl="2"/>
            <a:r>
              <a:rPr lang="en-US" dirty="0" smtClean="0"/>
              <a:t>Some improvement, some failures</a:t>
            </a:r>
          </a:p>
          <a:p>
            <a:pPr lvl="2"/>
            <a:endParaRPr lang="en-US" dirty="0" smtClean="0"/>
          </a:p>
          <a:p>
            <a:r>
              <a:rPr lang="en-US" dirty="0" smtClean="0"/>
              <a:t>Relies on potentially </a:t>
            </a:r>
            <a:r>
              <a:rPr lang="en-US" dirty="0" err="1" smtClean="0"/>
              <a:t>errorful</a:t>
            </a:r>
            <a:r>
              <a:rPr lang="en-US" dirty="0" smtClean="0"/>
              <a:t> </a:t>
            </a:r>
            <a:r>
              <a:rPr lang="en-US" dirty="0" err="1" smtClean="0"/>
              <a:t>coref</a:t>
            </a:r>
            <a:r>
              <a:rPr lang="en-US" dirty="0" smtClean="0"/>
              <a:t>, other processing</a:t>
            </a:r>
            <a:endParaRPr lang="en-US" dirty="0"/>
          </a:p>
        </p:txBody>
      </p:sp>
    </p:spTree>
    <p:extLst>
      <p:ext uri="{BB962C8B-B14F-4D97-AF65-F5344CB8AC3E}">
        <p14:creationId xmlns:p14="http://schemas.microsoft.com/office/powerpoint/2010/main" val="15019930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Representation</a:t>
            </a:r>
            <a:endParaRPr lang="en-US" dirty="0"/>
          </a:p>
        </p:txBody>
      </p:sp>
      <p:sp>
        <p:nvSpPr>
          <p:cNvPr id="3" name="Content Placeholder 2"/>
          <p:cNvSpPr>
            <a:spLocks noGrp="1"/>
          </p:cNvSpPr>
          <p:nvPr>
            <p:ph idx="1"/>
          </p:nvPr>
        </p:nvSpPr>
        <p:spPr>
          <a:xfrm>
            <a:off x="549274" y="1600201"/>
            <a:ext cx="8248361" cy="4343400"/>
          </a:xfrm>
        </p:spPr>
        <p:txBody>
          <a:bodyPr>
            <a:normAutofit fontScale="92500" lnSpcReduction="10000"/>
          </a:bodyPr>
          <a:lstStyle/>
          <a:p>
            <a:r>
              <a:rPr lang="en-US" dirty="0" smtClean="0"/>
              <a:t>How can we represent concepts, relations from text?</a:t>
            </a:r>
          </a:p>
          <a:p>
            <a:pPr lvl="1"/>
            <a:r>
              <a:rPr lang="en-US" dirty="0" smtClean="0"/>
              <a:t>Ideally, abstract away from surface sentences</a:t>
            </a:r>
          </a:p>
          <a:p>
            <a:r>
              <a:rPr lang="en-US" dirty="0" smtClean="0"/>
              <a:t>Build on some deep NLP representation:</a:t>
            </a:r>
          </a:p>
          <a:p>
            <a:pPr lvl="1"/>
            <a:endParaRPr lang="en-US" dirty="0"/>
          </a:p>
          <a:p>
            <a:pPr lvl="1"/>
            <a:r>
              <a:rPr lang="en-US" dirty="0" smtClean="0"/>
              <a:t>Dependency trees: (Cheung &amp; Penn, 2014)</a:t>
            </a:r>
          </a:p>
          <a:p>
            <a:pPr lvl="1"/>
            <a:endParaRPr lang="en-US" dirty="0"/>
          </a:p>
          <a:p>
            <a:pPr lvl="1"/>
            <a:r>
              <a:rPr lang="en-US" dirty="0" smtClean="0"/>
              <a:t>Discourse parse trees: (</a:t>
            </a:r>
            <a:r>
              <a:rPr lang="en-US" dirty="0" err="1" smtClean="0"/>
              <a:t>Gerani</a:t>
            </a:r>
            <a:r>
              <a:rPr lang="en-US" dirty="0" smtClean="0"/>
              <a:t> et al, 2014)</a:t>
            </a:r>
          </a:p>
          <a:p>
            <a:pPr lvl="1"/>
            <a:endParaRPr lang="en-US" dirty="0"/>
          </a:p>
          <a:p>
            <a:pPr lvl="1"/>
            <a:r>
              <a:rPr lang="en-US" dirty="0" smtClean="0"/>
              <a:t>Logical Forms</a:t>
            </a:r>
          </a:p>
          <a:p>
            <a:pPr lvl="1"/>
            <a:endParaRPr lang="en-US" dirty="0"/>
          </a:p>
          <a:p>
            <a:pPr lvl="1"/>
            <a:r>
              <a:rPr lang="en-US" dirty="0" smtClean="0"/>
              <a:t>Abstract Meaning Representation (AMR): (Liu et al, 2015)</a:t>
            </a:r>
          </a:p>
          <a:p>
            <a:pPr lvl="1"/>
            <a:endParaRPr lang="en-US" dirty="0"/>
          </a:p>
          <a:p>
            <a:pPr lvl="1"/>
            <a:endParaRPr lang="en-US" dirty="0"/>
          </a:p>
        </p:txBody>
      </p:sp>
    </p:spTree>
    <p:extLst>
      <p:ext uri="{BB962C8B-B14F-4D97-AF65-F5344CB8AC3E}">
        <p14:creationId xmlns:p14="http://schemas.microsoft.com/office/powerpoint/2010/main" val="1231153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Representations</a:t>
            </a:r>
            <a:endParaRPr lang="en-US" dirty="0"/>
          </a:p>
        </p:txBody>
      </p:sp>
      <p:sp>
        <p:nvSpPr>
          <p:cNvPr id="3" name="Content Placeholder 2"/>
          <p:cNvSpPr>
            <a:spLocks noGrp="1"/>
          </p:cNvSpPr>
          <p:nvPr>
            <p:ph idx="1"/>
          </p:nvPr>
        </p:nvSpPr>
        <p:spPr/>
        <p:txBody>
          <a:bodyPr>
            <a:normAutofit/>
          </a:bodyPr>
          <a:lstStyle/>
          <a:p>
            <a:r>
              <a:rPr lang="en-US" dirty="0" smtClean="0"/>
              <a:t>Different levels of representation:</a:t>
            </a:r>
          </a:p>
          <a:p>
            <a:pPr lvl="1"/>
            <a:r>
              <a:rPr lang="en-US" dirty="0" smtClean="0"/>
              <a:t>Syntax, Semantics, Discourse</a:t>
            </a:r>
          </a:p>
        </p:txBody>
      </p:sp>
    </p:spTree>
    <p:extLst>
      <p:ext uri="{BB962C8B-B14F-4D97-AF65-F5344CB8AC3E}">
        <p14:creationId xmlns:p14="http://schemas.microsoft.com/office/powerpoint/2010/main" val="23107922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Representations</a:t>
            </a:r>
            <a:endParaRPr lang="en-US" dirty="0"/>
          </a:p>
        </p:txBody>
      </p:sp>
      <p:sp>
        <p:nvSpPr>
          <p:cNvPr id="3" name="Content Placeholder 2"/>
          <p:cNvSpPr>
            <a:spLocks noGrp="1"/>
          </p:cNvSpPr>
          <p:nvPr>
            <p:ph idx="1"/>
          </p:nvPr>
        </p:nvSpPr>
        <p:spPr/>
        <p:txBody>
          <a:bodyPr>
            <a:normAutofit/>
          </a:bodyPr>
          <a:lstStyle/>
          <a:p>
            <a:r>
              <a:rPr lang="en-US" dirty="0" smtClean="0"/>
              <a:t>Different levels of representation:</a:t>
            </a:r>
          </a:p>
          <a:p>
            <a:pPr lvl="1"/>
            <a:r>
              <a:rPr lang="en-US" dirty="0" smtClean="0"/>
              <a:t>Syntax, Semantics, Discourse</a:t>
            </a:r>
          </a:p>
          <a:p>
            <a:r>
              <a:rPr lang="en-US" dirty="0" smtClean="0"/>
              <a:t>All embed:</a:t>
            </a:r>
          </a:p>
          <a:p>
            <a:pPr lvl="1"/>
            <a:r>
              <a:rPr lang="en-US" dirty="0" smtClean="0"/>
              <a:t>Some nodes/substructure capturing concepts</a:t>
            </a:r>
          </a:p>
          <a:p>
            <a:pPr lvl="1"/>
            <a:r>
              <a:rPr lang="en-US" dirty="0" smtClean="0"/>
              <a:t>Some arcs, </a:t>
            </a:r>
            <a:r>
              <a:rPr lang="en-US" dirty="0" err="1" smtClean="0"/>
              <a:t>etc</a:t>
            </a:r>
            <a:r>
              <a:rPr lang="en-US" dirty="0" smtClean="0"/>
              <a:t> capturing relations</a:t>
            </a:r>
          </a:p>
          <a:p>
            <a:pPr lvl="1"/>
            <a:r>
              <a:rPr lang="en-US" dirty="0" smtClean="0"/>
              <a:t>In some sort of graph representation (maybe a tree)</a:t>
            </a:r>
          </a:p>
          <a:p>
            <a:pPr lvl="1"/>
            <a:endParaRPr lang="en-US" dirty="0"/>
          </a:p>
        </p:txBody>
      </p:sp>
    </p:spTree>
    <p:extLst>
      <p:ext uri="{BB962C8B-B14F-4D97-AF65-F5344CB8AC3E}">
        <p14:creationId xmlns:p14="http://schemas.microsoft.com/office/powerpoint/2010/main" val="4384696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Representations</a:t>
            </a:r>
            <a:endParaRPr lang="en-US" dirty="0"/>
          </a:p>
        </p:txBody>
      </p:sp>
      <p:sp>
        <p:nvSpPr>
          <p:cNvPr id="3" name="Content Placeholder 2"/>
          <p:cNvSpPr>
            <a:spLocks noGrp="1"/>
          </p:cNvSpPr>
          <p:nvPr>
            <p:ph idx="1"/>
          </p:nvPr>
        </p:nvSpPr>
        <p:spPr/>
        <p:txBody>
          <a:bodyPr>
            <a:normAutofit/>
          </a:bodyPr>
          <a:lstStyle/>
          <a:p>
            <a:r>
              <a:rPr lang="en-US" dirty="0" smtClean="0"/>
              <a:t>Different levels of representation:</a:t>
            </a:r>
          </a:p>
          <a:p>
            <a:pPr lvl="1"/>
            <a:r>
              <a:rPr lang="en-US" dirty="0" smtClean="0"/>
              <a:t>Syntax, Semantics, Discourse</a:t>
            </a:r>
          </a:p>
          <a:p>
            <a:r>
              <a:rPr lang="en-US" dirty="0" smtClean="0"/>
              <a:t>All embed:</a:t>
            </a:r>
          </a:p>
          <a:p>
            <a:pPr lvl="1"/>
            <a:r>
              <a:rPr lang="en-US" dirty="0" smtClean="0"/>
              <a:t>Some nodes/substructure capturing concepts</a:t>
            </a:r>
          </a:p>
          <a:p>
            <a:pPr lvl="1"/>
            <a:r>
              <a:rPr lang="en-US" dirty="0" smtClean="0"/>
              <a:t>Some arcs, </a:t>
            </a:r>
            <a:r>
              <a:rPr lang="en-US" dirty="0" err="1" smtClean="0"/>
              <a:t>etc</a:t>
            </a:r>
            <a:r>
              <a:rPr lang="en-US" dirty="0" smtClean="0"/>
              <a:t> capturing relations</a:t>
            </a:r>
          </a:p>
          <a:p>
            <a:pPr lvl="1"/>
            <a:r>
              <a:rPr lang="en-US" dirty="0" smtClean="0"/>
              <a:t>In some sort of graph representation (maybe a tree)</a:t>
            </a:r>
          </a:p>
          <a:p>
            <a:pPr lvl="1"/>
            <a:endParaRPr lang="en-US" dirty="0"/>
          </a:p>
          <a:p>
            <a:r>
              <a:rPr lang="en-US" dirty="0" smtClean="0"/>
              <a:t>What’s the right level of representation??</a:t>
            </a:r>
            <a:endParaRPr lang="en-US" dirty="0"/>
          </a:p>
        </p:txBody>
      </p:sp>
    </p:spTree>
    <p:extLst>
      <p:ext uri="{BB962C8B-B14F-4D97-AF65-F5344CB8AC3E}">
        <p14:creationId xmlns:p14="http://schemas.microsoft.com/office/powerpoint/2010/main" val="1849602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Approach</a:t>
            </a:r>
            <a:endParaRPr lang="en-US" dirty="0"/>
          </a:p>
        </p:txBody>
      </p:sp>
      <p:sp>
        <p:nvSpPr>
          <p:cNvPr id="3" name="Content Placeholder 2"/>
          <p:cNvSpPr>
            <a:spLocks noGrp="1"/>
          </p:cNvSpPr>
          <p:nvPr>
            <p:ph idx="1"/>
          </p:nvPr>
        </p:nvSpPr>
        <p:spPr/>
        <p:txBody>
          <a:bodyPr>
            <a:normAutofit/>
          </a:bodyPr>
          <a:lstStyle/>
          <a:p>
            <a:r>
              <a:rPr lang="en-US" dirty="0" smtClean="0"/>
              <a:t>Parse original documents to deep representation</a:t>
            </a:r>
          </a:p>
          <a:p>
            <a:endParaRPr lang="en-US" dirty="0"/>
          </a:p>
        </p:txBody>
      </p:sp>
    </p:spTree>
    <p:extLst>
      <p:ext uri="{BB962C8B-B14F-4D97-AF65-F5344CB8AC3E}">
        <p14:creationId xmlns:p14="http://schemas.microsoft.com/office/powerpoint/2010/main" val="1176273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Approach</a:t>
            </a:r>
            <a:endParaRPr lang="en-US" dirty="0"/>
          </a:p>
        </p:txBody>
      </p:sp>
      <p:sp>
        <p:nvSpPr>
          <p:cNvPr id="3" name="Content Placeholder 2"/>
          <p:cNvSpPr>
            <a:spLocks noGrp="1"/>
          </p:cNvSpPr>
          <p:nvPr>
            <p:ph idx="1"/>
          </p:nvPr>
        </p:nvSpPr>
        <p:spPr/>
        <p:txBody>
          <a:bodyPr>
            <a:normAutofit/>
          </a:bodyPr>
          <a:lstStyle/>
          <a:p>
            <a:r>
              <a:rPr lang="en-US" dirty="0" smtClean="0"/>
              <a:t>Parse original documents to deep representation</a:t>
            </a:r>
          </a:p>
          <a:p>
            <a:endParaRPr lang="en-US" dirty="0"/>
          </a:p>
          <a:p>
            <a:r>
              <a:rPr lang="en-US" dirty="0" smtClean="0"/>
              <a:t>Manipulate resulting graph for content selection</a:t>
            </a:r>
          </a:p>
          <a:p>
            <a:pPr lvl="1"/>
            <a:r>
              <a:rPr lang="en-US" dirty="0" smtClean="0"/>
              <a:t>Splice dependency trees, </a:t>
            </a:r>
            <a:r>
              <a:rPr lang="en-US" dirty="0" smtClean="0"/>
              <a:t>remove satellite nodes</a:t>
            </a:r>
            <a:r>
              <a:rPr lang="en-US" dirty="0" smtClean="0"/>
              <a:t>, </a:t>
            </a:r>
            <a:r>
              <a:rPr lang="en-US" dirty="0" err="1" smtClean="0"/>
              <a:t>etc</a:t>
            </a:r>
            <a:endParaRPr lang="en-US" dirty="0" smtClean="0"/>
          </a:p>
          <a:p>
            <a:pPr lvl="1"/>
            <a:endParaRPr lang="en-US" dirty="0"/>
          </a:p>
        </p:txBody>
      </p:sp>
    </p:spTree>
    <p:extLst>
      <p:ext uri="{BB962C8B-B14F-4D97-AF65-F5344CB8AC3E}">
        <p14:creationId xmlns:p14="http://schemas.microsoft.com/office/powerpoint/2010/main" val="12752720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Approach</a:t>
            </a:r>
            <a:endParaRPr lang="en-US" dirty="0"/>
          </a:p>
        </p:txBody>
      </p:sp>
      <p:sp>
        <p:nvSpPr>
          <p:cNvPr id="3" name="Content Placeholder 2"/>
          <p:cNvSpPr>
            <a:spLocks noGrp="1"/>
          </p:cNvSpPr>
          <p:nvPr>
            <p:ph idx="1"/>
          </p:nvPr>
        </p:nvSpPr>
        <p:spPr/>
        <p:txBody>
          <a:bodyPr>
            <a:normAutofit/>
          </a:bodyPr>
          <a:lstStyle/>
          <a:p>
            <a:r>
              <a:rPr lang="en-US" dirty="0" smtClean="0"/>
              <a:t>Parse original documents to deep representation</a:t>
            </a:r>
          </a:p>
          <a:p>
            <a:endParaRPr lang="en-US" dirty="0"/>
          </a:p>
          <a:p>
            <a:r>
              <a:rPr lang="en-US" dirty="0" smtClean="0"/>
              <a:t>Manipulate resulting graph for content selection</a:t>
            </a:r>
          </a:p>
          <a:p>
            <a:pPr lvl="1"/>
            <a:r>
              <a:rPr lang="en-US" dirty="0" smtClean="0"/>
              <a:t>Splice dependency trees, remove </a:t>
            </a:r>
            <a:r>
              <a:rPr lang="en-US" dirty="0" smtClean="0"/>
              <a:t>satellite </a:t>
            </a:r>
            <a:r>
              <a:rPr lang="en-US" dirty="0" smtClean="0"/>
              <a:t>nodes, </a:t>
            </a:r>
            <a:r>
              <a:rPr lang="en-US" dirty="0" err="1" smtClean="0"/>
              <a:t>etc</a:t>
            </a:r>
            <a:endParaRPr lang="en-US" dirty="0" smtClean="0"/>
          </a:p>
          <a:p>
            <a:pPr lvl="1"/>
            <a:endParaRPr lang="en-US" dirty="0"/>
          </a:p>
          <a:p>
            <a:r>
              <a:rPr lang="en-US" dirty="0" smtClean="0"/>
              <a:t>Generate based on resulting revised graph</a:t>
            </a:r>
          </a:p>
          <a:p>
            <a:endParaRPr lang="en-US" dirty="0"/>
          </a:p>
        </p:txBody>
      </p:sp>
    </p:spTree>
    <p:extLst>
      <p:ext uri="{BB962C8B-B14F-4D97-AF65-F5344CB8AC3E}">
        <p14:creationId xmlns:p14="http://schemas.microsoft.com/office/powerpoint/2010/main" val="35363845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Approach</a:t>
            </a:r>
            <a:endParaRPr lang="en-US" dirty="0"/>
          </a:p>
        </p:txBody>
      </p:sp>
      <p:sp>
        <p:nvSpPr>
          <p:cNvPr id="3" name="Content Placeholder 2"/>
          <p:cNvSpPr>
            <a:spLocks noGrp="1"/>
          </p:cNvSpPr>
          <p:nvPr>
            <p:ph idx="1"/>
          </p:nvPr>
        </p:nvSpPr>
        <p:spPr/>
        <p:txBody>
          <a:bodyPr>
            <a:normAutofit fontScale="92500"/>
          </a:bodyPr>
          <a:lstStyle/>
          <a:p>
            <a:r>
              <a:rPr lang="en-US" dirty="0" smtClean="0"/>
              <a:t>Parse original documents to deep representation</a:t>
            </a:r>
          </a:p>
          <a:p>
            <a:endParaRPr lang="en-US" dirty="0"/>
          </a:p>
          <a:p>
            <a:r>
              <a:rPr lang="en-US" dirty="0" smtClean="0"/>
              <a:t>Manipulate resulting graph for content selection</a:t>
            </a:r>
          </a:p>
          <a:p>
            <a:pPr lvl="1"/>
            <a:r>
              <a:rPr lang="en-US" dirty="0" smtClean="0"/>
              <a:t>Splice dependency trees, remove </a:t>
            </a:r>
            <a:r>
              <a:rPr lang="en-US" dirty="0" smtClean="0"/>
              <a:t>satellite</a:t>
            </a:r>
            <a:r>
              <a:rPr lang="en-US" dirty="0" smtClean="0"/>
              <a:t> </a:t>
            </a:r>
            <a:r>
              <a:rPr lang="en-US" dirty="0" smtClean="0"/>
              <a:t>nodes, </a:t>
            </a:r>
            <a:r>
              <a:rPr lang="en-US" dirty="0" err="1" smtClean="0"/>
              <a:t>etc</a:t>
            </a:r>
            <a:endParaRPr lang="en-US" dirty="0" smtClean="0"/>
          </a:p>
          <a:p>
            <a:pPr lvl="1"/>
            <a:endParaRPr lang="en-US" dirty="0"/>
          </a:p>
          <a:p>
            <a:r>
              <a:rPr lang="en-US" dirty="0" smtClean="0"/>
              <a:t>Generate based on resulting revised graph</a:t>
            </a:r>
          </a:p>
          <a:p>
            <a:endParaRPr lang="en-US" dirty="0"/>
          </a:p>
          <a:p>
            <a:r>
              <a:rPr lang="en-US" dirty="0" smtClean="0"/>
              <a:t>All rely on parsing/generation to/from representation</a:t>
            </a:r>
            <a:endParaRPr lang="en-US" dirty="0"/>
          </a:p>
        </p:txBody>
      </p:sp>
    </p:spTree>
    <p:extLst>
      <p:ext uri="{BB962C8B-B14F-4D97-AF65-F5344CB8AC3E}">
        <p14:creationId xmlns:p14="http://schemas.microsoft.com/office/powerpoint/2010/main" val="33894890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“Abstract Meaning Representation”</a:t>
            </a:r>
          </a:p>
          <a:p>
            <a:pPr lvl="1"/>
            <a:r>
              <a:rPr lang="en-US" dirty="0" smtClean="0"/>
              <a:t>Sentence-level semantic representation</a:t>
            </a:r>
          </a:p>
          <a:p>
            <a:pPr lvl="1"/>
            <a:endParaRPr lang="en-US" dirty="0"/>
          </a:p>
        </p:txBody>
      </p:sp>
    </p:spTree>
    <p:extLst>
      <p:ext uri="{BB962C8B-B14F-4D97-AF65-F5344CB8AC3E}">
        <p14:creationId xmlns:p14="http://schemas.microsoft.com/office/powerpoint/2010/main" val="16238843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“Abstract Meaning Representation”</a:t>
            </a:r>
          </a:p>
          <a:p>
            <a:pPr lvl="1"/>
            <a:r>
              <a:rPr lang="en-US" dirty="0" smtClean="0"/>
              <a:t>Sentence-level semantic representation</a:t>
            </a:r>
          </a:p>
          <a:p>
            <a:pPr lvl="1"/>
            <a:endParaRPr lang="en-US" dirty="0"/>
          </a:p>
          <a:p>
            <a:pPr lvl="1"/>
            <a:r>
              <a:rPr lang="en-US" dirty="0" smtClean="0"/>
              <a:t>Nodes:  Concepts:</a:t>
            </a:r>
          </a:p>
          <a:p>
            <a:pPr lvl="2"/>
            <a:r>
              <a:rPr lang="en-US" dirty="0" smtClean="0"/>
              <a:t>English words, </a:t>
            </a:r>
            <a:r>
              <a:rPr lang="en-US" dirty="0" err="1" smtClean="0"/>
              <a:t>PropBank</a:t>
            </a:r>
            <a:r>
              <a:rPr lang="en-US" dirty="0" smtClean="0"/>
              <a:t> predicates, or keywords (‘person’)</a:t>
            </a:r>
          </a:p>
          <a:p>
            <a:pPr lvl="2"/>
            <a:endParaRPr lang="en-US" dirty="0" smtClean="0"/>
          </a:p>
        </p:txBody>
      </p:sp>
    </p:spTree>
    <p:extLst>
      <p:ext uri="{BB962C8B-B14F-4D97-AF65-F5344CB8AC3E}">
        <p14:creationId xmlns:p14="http://schemas.microsoft.com/office/powerpoint/2010/main" val="67083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4726" y="107576"/>
            <a:ext cx="8866909" cy="1336956"/>
          </a:xfrm>
        </p:spPr>
        <p:txBody>
          <a:bodyPr/>
          <a:lstStyle/>
          <a:p>
            <a:r>
              <a:rPr lang="en-US" dirty="0" smtClean="0"/>
              <a:t>NP Rewrite</a:t>
            </a:r>
            <a:r>
              <a:rPr lang="en-US" dirty="0"/>
              <a:t>: very good example</a:t>
            </a:r>
          </a:p>
        </p:txBody>
      </p:sp>
      <p:sp>
        <p:nvSpPr>
          <p:cNvPr id="15363" name="Rectangle 3"/>
          <p:cNvSpPr>
            <a:spLocks noGrp="1" noChangeArrowheads="1"/>
          </p:cNvSpPr>
          <p:nvPr>
            <p:ph type="body" idx="1"/>
          </p:nvPr>
        </p:nvSpPr>
        <p:spPr/>
        <p:txBody>
          <a:bodyPr/>
          <a:lstStyle/>
          <a:p>
            <a:pPr>
              <a:lnSpc>
                <a:spcPct val="90000"/>
              </a:lnSpc>
            </a:pPr>
            <a:r>
              <a:rPr lang="en-US"/>
              <a:t>While the British government defended </a:t>
            </a:r>
            <a:r>
              <a:rPr lang="en-US">
                <a:solidFill>
                  <a:srgbClr val="003399"/>
                </a:solidFill>
              </a:rPr>
              <a:t>the arrest</a:t>
            </a:r>
            <a:r>
              <a:rPr lang="en-US"/>
              <a:t>, it</a:t>
            </a:r>
            <a:r>
              <a:rPr lang="en-US">
                <a:solidFill>
                  <a:srgbClr val="FF9900"/>
                </a:solidFill>
              </a:rPr>
              <a:t> </a:t>
            </a:r>
            <a:r>
              <a:rPr lang="en-US"/>
              <a:t>took no stand on extradition of Pinochet to Spain, leaving it to the courts.</a:t>
            </a:r>
          </a:p>
          <a:p>
            <a:pPr>
              <a:lnSpc>
                <a:spcPct val="90000"/>
              </a:lnSpc>
              <a:buFontTx/>
              <a:buNone/>
            </a:pPr>
            <a:r>
              <a:rPr lang="en-US"/>
              <a:t> </a:t>
            </a:r>
          </a:p>
          <a:p>
            <a:pPr>
              <a:lnSpc>
                <a:spcPct val="90000"/>
              </a:lnSpc>
            </a:pPr>
            <a:r>
              <a:rPr lang="en-US"/>
              <a:t>While the British government defended </a:t>
            </a:r>
            <a:r>
              <a:rPr lang="en-US">
                <a:solidFill>
                  <a:srgbClr val="003399"/>
                </a:solidFill>
              </a:rPr>
              <a:t>the arrest in London of former Chilean dictator Augusto Pinochet</a:t>
            </a:r>
            <a:r>
              <a:rPr lang="en-US"/>
              <a:t>, it took no stand on extradition of Pinochet to Spain, leaving it to British courts. </a:t>
            </a:r>
          </a:p>
        </p:txBody>
      </p:sp>
    </p:spTree>
    <p:extLst>
      <p:ext uri="{BB962C8B-B14F-4D97-AF65-F5344CB8AC3E}">
        <p14:creationId xmlns:p14="http://schemas.microsoft.com/office/powerpoint/2010/main" val="889573689"/>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a:t>
            </a:r>
            <a:endParaRPr lang="en-US" dirty="0"/>
          </a:p>
        </p:txBody>
      </p:sp>
      <p:sp>
        <p:nvSpPr>
          <p:cNvPr id="3" name="Content Placeholder 2"/>
          <p:cNvSpPr>
            <a:spLocks noGrp="1"/>
          </p:cNvSpPr>
          <p:nvPr>
            <p:ph idx="1"/>
          </p:nvPr>
        </p:nvSpPr>
        <p:spPr>
          <a:xfrm>
            <a:off x="549275" y="1600201"/>
            <a:ext cx="8409998" cy="4343400"/>
          </a:xfrm>
        </p:spPr>
        <p:txBody>
          <a:bodyPr>
            <a:normAutofit/>
          </a:bodyPr>
          <a:lstStyle/>
          <a:p>
            <a:r>
              <a:rPr lang="en-US" dirty="0" smtClean="0"/>
              <a:t>“Abstract Meaning Representation”</a:t>
            </a:r>
          </a:p>
          <a:p>
            <a:pPr lvl="1"/>
            <a:r>
              <a:rPr lang="en-US" dirty="0" smtClean="0"/>
              <a:t>Sentence-level semantic representation</a:t>
            </a:r>
          </a:p>
          <a:p>
            <a:pPr lvl="1"/>
            <a:endParaRPr lang="en-US" dirty="0"/>
          </a:p>
          <a:p>
            <a:pPr lvl="1"/>
            <a:r>
              <a:rPr lang="en-US" dirty="0" smtClean="0"/>
              <a:t>Nodes:  Concepts:</a:t>
            </a:r>
          </a:p>
          <a:p>
            <a:pPr lvl="2"/>
            <a:r>
              <a:rPr lang="en-US" dirty="0" smtClean="0"/>
              <a:t>English words, </a:t>
            </a:r>
            <a:r>
              <a:rPr lang="en-US" dirty="0" err="1" smtClean="0"/>
              <a:t>PropBank</a:t>
            </a:r>
            <a:r>
              <a:rPr lang="en-US" dirty="0" smtClean="0"/>
              <a:t> predicates, or keywords (‘person’)</a:t>
            </a:r>
          </a:p>
          <a:p>
            <a:pPr lvl="2"/>
            <a:endParaRPr lang="en-US" dirty="0" smtClean="0"/>
          </a:p>
          <a:p>
            <a:pPr lvl="1"/>
            <a:r>
              <a:rPr lang="en-US" dirty="0" smtClean="0"/>
              <a:t>Edges: Relations:</a:t>
            </a:r>
          </a:p>
          <a:p>
            <a:pPr lvl="2"/>
            <a:r>
              <a:rPr lang="en-US" dirty="0" err="1" smtClean="0"/>
              <a:t>PropBank</a:t>
            </a:r>
            <a:r>
              <a:rPr lang="en-US" dirty="0" smtClean="0"/>
              <a:t> thematic roles (ARG0-ARG5)</a:t>
            </a:r>
          </a:p>
          <a:p>
            <a:pPr lvl="2"/>
            <a:r>
              <a:rPr lang="en-US" dirty="0" smtClean="0"/>
              <a:t>Others including ‘location’, ‘name’, ‘time’, etc…</a:t>
            </a:r>
          </a:p>
          <a:p>
            <a:pPr lvl="2"/>
            <a:r>
              <a:rPr lang="en-US" dirty="0" smtClean="0"/>
              <a:t>~100 in total</a:t>
            </a:r>
          </a:p>
        </p:txBody>
      </p:sp>
    </p:spTree>
    <p:extLst>
      <p:ext uri="{BB962C8B-B14F-4D97-AF65-F5344CB8AC3E}">
        <p14:creationId xmlns:p14="http://schemas.microsoft.com/office/powerpoint/2010/main" val="98895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5333"/>
          </a:xfrm>
        </p:spPr>
        <p:txBody>
          <a:bodyPr/>
          <a:lstStyle/>
          <a:p>
            <a:r>
              <a:rPr lang="en-US" dirty="0" smtClean="0"/>
              <a:t>AMR 2</a:t>
            </a:r>
            <a:endParaRPr lang="en-US" dirty="0"/>
          </a:p>
        </p:txBody>
      </p:sp>
      <p:sp>
        <p:nvSpPr>
          <p:cNvPr id="3" name="Content Placeholder 2"/>
          <p:cNvSpPr>
            <a:spLocks noGrp="1"/>
          </p:cNvSpPr>
          <p:nvPr>
            <p:ph idx="1"/>
          </p:nvPr>
        </p:nvSpPr>
        <p:spPr>
          <a:xfrm>
            <a:off x="549275" y="1022928"/>
            <a:ext cx="8042276" cy="4343400"/>
          </a:xfrm>
        </p:spPr>
        <p:txBody>
          <a:bodyPr/>
          <a:lstStyle/>
          <a:p>
            <a:r>
              <a:rPr lang="en-US" dirty="0" smtClean="0"/>
              <a:t>AMR Bank</a:t>
            </a:r>
            <a:r>
              <a:rPr lang="en-US" dirty="0" smtClean="0"/>
              <a:t>: (now) ~40K </a:t>
            </a:r>
            <a:r>
              <a:rPr lang="en-US" dirty="0" smtClean="0"/>
              <a:t>annotated sentences</a:t>
            </a:r>
          </a:p>
          <a:p>
            <a:r>
              <a:rPr lang="en-US" dirty="0" smtClean="0"/>
              <a:t>JAMR parser:  63% F-</a:t>
            </a:r>
            <a:r>
              <a:rPr lang="en-US" dirty="0" smtClean="0"/>
              <a:t>measure (2015)</a:t>
            </a:r>
            <a:endParaRPr lang="en-US" dirty="0" smtClean="0"/>
          </a:p>
          <a:p>
            <a:pPr lvl="1"/>
            <a:r>
              <a:rPr lang="en-US" dirty="0" smtClean="0"/>
              <a:t>Alignments b/t word spans &amp; graph fragments</a:t>
            </a:r>
          </a:p>
          <a:p>
            <a:r>
              <a:rPr lang="en-US" dirty="0" smtClean="0"/>
              <a:t>Example: “I saw Joe’s dog, which was running in the garden.”</a:t>
            </a:r>
          </a:p>
          <a:p>
            <a:pPr lvl="1"/>
            <a:endParaRPr lang="en-US" dirty="0"/>
          </a:p>
        </p:txBody>
      </p:sp>
      <p:pic>
        <p:nvPicPr>
          <p:cNvPr id="5" name="Picture 4"/>
          <p:cNvPicPr>
            <a:picLocks noChangeAspect="1"/>
          </p:cNvPicPr>
          <p:nvPr/>
        </p:nvPicPr>
        <p:blipFill>
          <a:blip r:embed="rId2"/>
          <a:stretch>
            <a:fillRect/>
          </a:stretch>
        </p:blipFill>
        <p:spPr>
          <a:xfrm>
            <a:off x="2978727" y="3267681"/>
            <a:ext cx="4248728" cy="3521046"/>
          </a:xfrm>
          <a:prstGeom prst="rect">
            <a:avLst/>
          </a:prstGeom>
        </p:spPr>
      </p:pic>
      <p:sp>
        <p:nvSpPr>
          <p:cNvPr id="6" name="TextBox 5"/>
          <p:cNvSpPr txBox="1"/>
          <p:nvPr/>
        </p:nvSpPr>
        <p:spPr>
          <a:xfrm>
            <a:off x="7261085" y="6322356"/>
            <a:ext cx="1933379" cy="369332"/>
          </a:xfrm>
          <a:prstGeom prst="rect">
            <a:avLst/>
          </a:prstGeom>
          <a:noFill/>
        </p:spPr>
        <p:txBody>
          <a:bodyPr wrap="none" rtlCol="0">
            <a:spAutoFit/>
          </a:bodyPr>
          <a:lstStyle/>
          <a:p>
            <a:r>
              <a:rPr lang="en-US" dirty="0" smtClean="0"/>
              <a:t>Liu et al, 2015.</a:t>
            </a:r>
            <a:endParaRPr lang="en-US" dirty="0"/>
          </a:p>
        </p:txBody>
      </p:sp>
    </p:spTree>
    <p:extLst>
      <p:ext uri="{BB962C8B-B14F-4D97-AF65-F5344CB8AC3E}">
        <p14:creationId xmlns:p14="http://schemas.microsoft.com/office/powerpoint/2010/main" val="18961276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AMR-Based Summarization</a:t>
            </a:r>
            <a:endParaRPr lang="en-US" dirty="0"/>
          </a:p>
        </p:txBody>
      </p:sp>
      <p:sp>
        <p:nvSpPr>
          <p:cNvPr id="3" name="Content Placeholder 2"/>
          <p:cNvSpPr>
            <a:spLocks noGrp="1"/>
          </p:cNvSpPr>
          <p:nvPr>
            <p:ph idx="1"/>
          </p:nvPr>
        </p:nvSpPr>
        <p:spPr/>
        <p:txBody>
          <a:bodyPr/>
          <a:lstStyle/>
          <a:p>
            <a:r>
              <a:rPr lang="en-US" dirty="0" smtClean="0"/>
              <a:t>Use JAMR to parse input sentences to AMR</a:t>
            </a:r>
          </a:p>
          <a:p>
            <a:endParaRPr lang="en-US" dirty="0"/>
          </a:p>
        </p:txBody>
      </p:sp>
    </p:spTree>
    <p:extLst>
      <p:ext uri="{BB962C8B-B14F-4D97-AF65-F5344CB8AC3E}">
        <p14:creationId xmlns:p14="http://schemas.microsoft.com/office/powerpoint/2010/main" val="9545890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AMR-Based Summarization</a:t>
            </a:r>
            <a:endParaRPr lang="en-US" dirty="0"/>
          </a:p>
        </p:txBody>
      </p:sp>
      <p:sp>
        <p:nvSpPr>
          <p:cNvPr id="3" name="Content Placeholder 2"/>
          <p:cNvSpPr>
            <a:spLocks noGrp="1"/>
          </p:cNvSpPr>
          <p:nvPr>
            <p:ph idx="1"/>
          </p:nvPr>
        </p:nvSpPr>
        <p:spPr/>
        <p:txBody>
          <a:bodyPr/>
          <a:lstStyle/>
          <a:p>
            <a:r>
              <a:rPr lang="en-US" dirty="0" smtClean="0"/>
              <a:t>Use JAMR to parse input sentences to AMR</a:t>
            </a:r>
          </a:p>
          <a:p>
            <a:endParaRPr lang="en-US" dirty="0"/>
          </a:p>
          <a:p>
            <a:r>
              <a:rPr lang="en-US" dirty="0" smtClean="0"/>
              <a:t>Perform “concept merging” to link </a:t>
            </a:r>
            <a:r>
              <a:rPr lang="en-US" dirty="0" err="1" smtClean="0"/>
              <a:t>coref</a:t>
            </a:r>
            <a:r>
              <a:rPr lang="en-US" dirty="0" smtClean="0"/>
              <a:t> nodes</a:t>
            </a:r>
          </a:p>
          <a:p>
            <a:r>
              <a:rPr lang="en-US" dirty="0" smtClean="0"/>
              <a:t>Join sentence AMRs to dummy ROOT</a:t>
            </a:r>
          </a:p>
          <a:p>
            <a:r>
              <a:rPr lang="en-US" dirty="0" smtClean="0"/>
              <a:t>Create other connections as needed</a:t>
            </a:r>
          </a:p>
        </p:txBody>
      </p:sp>
    </p:spTree>
    <p:extLst>
      <p:ext uri="{BB962C8B-B14F-4D97-AF65-F5344CB8AC3E}">
        <p14:creationId xmlns:p14="http://schemas.microsoft.com/office/powerpoint/2010/main" val="34551482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AMR-Based Summarization</a:t>
            </a:r>
            <a:endParaRPr lang="en-US" dirty="0"/>
          </a:p>
        </p:txBody>
      </p:sp>
      <p:sp>
        <p:nvSpPr>
          <p:cNvPr id="3" name="Content Placeholder 2"/>
          <p:cNvSpPr>
            <a:spLocks noGrp="1"/>
          </p:cNvSpPr>
          <p:nvPr>
            <p:ph idx="1"/>
          </p:nvPr>
        </p:nvSpPr>
        <p:spPr/>
        <p:txBody>
          <a:bodyPr/>
          <a:lstStyle/>
          <a:p>
            <a:r>
              <a:rPr lang="en-US" dirty="0" smtClean="0"/>
              <a:t>Use JAMR to parse input sentences to AMR</a:t>
            </a:r>
          </a:p>
          <a:p>
            <a:endParaRPr lang="en-US" dirty="0"/>
          </a:p>
          <a:p>
            <a:r>
              <a:rPr lang="en-US" dirty="0" smtClean="0"/>
              <a:t>Perform “concept merging” to link </a:t>
            </a:r>
            <a:r>
              <a:rPr lang="en-US" dirty="0" err="1" smtClean="0"/>
              <a:t>coref</a:t>
            </a:r>
            <a:r>
              <a:rPr lang="en-US" dirty="0" smtClean="0"/>
              <a:t> nodes</a:t>
            </a:r>
          </a:p>
          <a:p>
            <a:r>
              <a:rPr lang="en-US" dirty="0" smtClean="0"/>
              <a:t>Join sentence AMRs to dummy ROOT</a:t>
            </a:r>
          </a:p>
          <a:p>
            <a:r>
              <a:rPr lang="en-US" dirty="0" smtClean="0"/>
              <a:t>Create other connections as needed</a:t>
            </a:r>
          </a:p>
          <a:p>
            <a:r>
              <a:rPr lang="en-US" dirty="0" smtClean="0"/>
              <a:t>Select subset of nodes for inclusion in summary</a:t>
            </a:r>
          </a:p>
          <a:p>
            <a:r>
              <a:rPr lang="en-US" dirty="0" smtClean="0"/>
              <a:t>*Generate surface realization of AMR (future work)</a:t>
            </a:r>
          </a:p>
        </p:txBody>
      </p:sp>
    </p:spTree>
    <p:extLst>
      <p:ext uri="{BB962C8B-B14F-4D97-AF65-F5344CB8AC3E}">
        <p14:creationId xmlns:p14="http://schemas.microsoft.com/office/powerpoint/2010/main" val="33542671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Toy Example</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223818" y="1444532"/>
            <a:ext cx="6026727" cy="5545651"/>
          </a:xfrm>
          <a:prstGeom prst="rect">
            <a:avLst/>
          </a:prstGeom>
        </p:spPr>
      </p:pic>
      <p:sp>
        <p:nvSpPr>
          <p:cNvPr id="5" name="TextBox 4"/>
          <p:cNvSpPr txBox="1"/>
          <p:nvPr/>
        </p:nvSpPr>
        <p:spPr>
          <a:xfrm>
            <a:off x="7261085" y="6322356"/>
            <a:ext cx="1933379" cy="369332"/>
          </a:xfrm>
          <a:prstGeom prst="rect">
            <a:avLst/>
          </a:prstGeom>
          <a:noFill/>
        </p:spPr>
        <p:txBody>
          <a:bodyPr wrap="none" rtlCol="0">
            <a:spAutoFit/>
          </a:bodyPr>
          <a:lstStyle/>
          <a:p>
            <a:r>
              <a:rPr lang="en-US" dirty="0" smtClean="0"/>
              <a:t>Liu et al, 2015.</a:t>
            </a:r>
            <a:endParaRPr lang="en-US" dirty="0"/>
          </a:p>
        </p:txBody>
      </p:sp>
    </p:spTree>
    <p:extLst>
      <p:ext uri="{BB962C8B-B14F-4D97-AF65-F5344CB8AC3E}">
        <p14:creationId xmlns:p14="http://schemas.microsoft.com/office/powerpoint/2010/main" val="25291118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Creation</a:t>
            </a:r>
            <a:endParaRPr lang="en-US" dirty="0"/>
          </a:p>
        </p:txBody>
      </p:sp>
      <p:sp>
        <p:nvSpPr>
          <p:cNvPr id="3" name="Content Placeholder 2"/>
          <p:cNvSpPr>
            <a:spLocks noGrp="1"/>
          </p:cNvSpPr>
          <p:nvPr>
            <p:ph idx="1"/>
          </p:nvPr>
        </p:nvSpPr>
        <p:spPr>
          <a:xfrm>
            <a:off x="549274" y="1600201"/>
            <a:ext cx="8340725" cy="4343400"/>
          </a:xfrm>
        </p:spPr>
        <p:txBody>
          <a:bodyPr/>
          <a:lstStyle/>
          <a:p>
            <a:r>
              <a:rPr lang="en-US" dirty="0" smtClean="0"/>
              <a:t>Concept merging:</a:t>
            </a:r>
          </a:p>
          <a:p>
            <a:pPr lvl="1"/>
            <a:r>
              <a:rPr lang="en-US" dirty="0" smtClean="0"/>
              <a:t>Constrained</a:t>
            </a:r>
          </a:p>
          <a:p>
            <a:pPr lvl="2"/>
            <a:r>
              <a:rPr lang="en-US" dirty="0" smtClean="0"/>
              <a:t>Applied to Named entities &amp; dates</a:t>
            </a:r>
          </a:p>
          <a:p>
            <a:pPr lvl="2"/>
            <a:r>
              <a:rPr lang="en-US" dirty="0" smtClean="0"/>
              <a:t>Treat fragment as unary entity</a:t>
            </a:r>
          </a:p>
          <a:p>
            <a:pPr lvl="2"/>
            <a:r>
              <a:rPr lang="en-US" dirty="0" smtClean="0"/>
              <a:t>Merge with identical nodes</a:t>
            </a:r>
          </a:p>
          <a:p>
            <a:pPr lvl="3"/>
            <a:r>
              <a:rPr lang="en-US" dirty="0" smtClean="0"/>
              <a:t>Barak Obama = Barak Obama; Barak Obama ≠ Obama</a:t>
            </a:r>
            <a:endParaRPr lang="en-US" dirty="0"/>
          </a:p>
          <a:p>
            <a:pPr lvl="2"/>
            <a:r>
              <a:rPr lang="en-US" dirty="0" smtClean="0"/>
              <a:t>Replace multiple edges b/t two nodes with unlabeled edge</a:t>
            </a:r>
          </a:p>
        </p:txBody>
      </p:sp>
    </p:spTree>
    <p:extLst>
      <p:ext uri="{BB962C8B-B14F-4D97-AF65-F5344CB8AC3E}">
        <p14:creationId xmlns:p14="http://schemas.microsoft.com/office/powerpoint/2010/main" val="20043791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Merged Graph Example</a:t>
            </a:r>
            <a:endParaRPr lang="en-US" dirty="0"/>
          </a:p>
        </p:txBody>
      </p:sp>
      <p:pic>
        <p:nvPicPr>
          <p:cNvPr id="4" name="Content Placeholder 3"/>
          <p:cNvPicPr>
            <a:picLocks noGrp="1" noChangeAspect="1"/>
          </p:cNvPicPr>
          <p:nvPr>
            <p:ph idx="1"/>
          </p:nvPr>
        </p:nvPicPr>
        <p:blipFill>
          <a:blip r:embed="rId2"/>
          <a:srcRect t="2543" b="2543"/>
          <a:stretch>
            <a:fillRect/>
          </a:stretch>
        </p:blipFill>
        <p:spPr/>
      </p:pic>
      <p:sp>
        <p:nvSpPr>
          <p:cNvPr id="5" name="TextBox 4"/>
          <p:cNvSpPr txBox="1"/>
          <p:nvPr/>
        </p:nvSpPr>
        <p:spPr>
          <a:xfrm>
            <a:off x="735308" y="6507022"/>
            <a:ext cx="2551375" cy="369332"/>
          </a:xfrm>
          <a:prstGeom prst="rect">
            <a:avLst/>
          </a:prstGeom>
          <a:noFill/>
        </p:spPr>
        <p:txBody>
          <a:bodyPr wrap="none" rtlCol="0">
            <a:spAutoFit/>
          </a:bodyPr>
          <a:lstStyle/>
          <a:p>
            <a:r>
              <a:rPr lang="en-US" dirty="0" smtClean="0"/>
              <a:t>Liu et al, 2015; Fig 3.</a:t>
            </a:r>
            <a:endParaRPr lang="en-US" dirty="0"/>
          </a:p>
        </p:txBody>
      </p:sp>
    </p:spTree>
    <p:extLst>
      <p:ext uri="{BB962C8B-B14F-4D97-AF65-F5344CB8AC3E}">
        <p14:creationId xmlns:p14="http://schemas.microsoft.com/office/powerpoint/2010/main" val="21157621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Creation</a:t>
            </a:r>
            <a:endParaRPr lang="en-US" dirty="0"/>
          </a:p>
        </p:txBody>
      </p:sp>
      <p:sp>
        <p:nvSpPr>
          <p:cNvPr id="3" name="Content Placeholder 2"/>
          <p:cNvSpPr>
            <a:spLocks noGrp="1"/>
          </p:cNvSpPr>
          <p:nvPr>
            <p:ph idx="1"/>
          </p:nvPr>
        </p:nvSpPr>
        <p:spPr>
          <a:xfrm>
            <a:off x="549274" y="1600201"/>
            <a:ext cx="8340725" cy="4343400"/>
          </a:xfrm>
        </p:spPr>
        <p:txBody>
          <a:bodyPr>
            <a:normAutofit lnSpcReduction="10000"/>
          </a:bodyPr>
          <a:lstStyle/>
          <a:p>
            <a:r>
              <a:rPr lang="en-US" dirty="0" smtClean="0"/>
              <a:t>Concept merging:</a:t>
            </a:r>
          </a:p>
          <a:p>
            <a:pPr lvl="1"/>
            <a:r>
              <a:rPr lang="en-US" dirty="0" smtClean="0"/>
              <a:t>Constrained</a:t>
            </a:r>
          </a:p>
          <a:p>
            <a:pPr lvl="2"/>
            <a:r>
              <a:rPr lang="en-US" dirty="0" smtClean="0"/>
              <a:t>Applied to Named entities &amp; dates</a:t>
            </a:r>
          </a:p>
          <a:p>
            <a:pPr lvl="2"/>
            <a:r>
              <a:rPr lang="en-US" dirty="0" smtClean="0"/>
              <a:t>Treat fragment as unary entity</a:t>
            </a:r>
          </a:p>
          <a:p>
            <a:pPr lvl="2"/>
            <a:r>
              <a:rPr lang="en-US" dirty="0" smtClean="0"/>
              <a:t>Merge with identical nodes</a:t>
            </a:r>
          </a:p>
          <a:p>
            <a:pPr lvl="3"/>
            <a:r>
              <a:rPr lang="en-US" dirty="0" smtClean="0"/>
              <a:t>Barak Obama = Barak Obama; Barak Obama ≠ Obama</a:t>
            </a:r>
            <a:endParaRPr lang="en-US" dirty="0"/>
          </a:p>
          <a:p>
            <a:pPr lvl="2"/>
            <a:r>
              <a:rPr lang="en-US" dirty="0" smtClean="0"/>
              <a:t>Replace multiple edges b/t two nodes with unlabeled edge</a:t>
            </a:r>
          </a:p>
          <a:p>
            <a:r>
              <a:rPr lang="en-US" dirty="0" smtClean="0"/>
              <a:t>Compare to gold standard AMR edges for articles</a:t>
            </a:r>
          </a:p>
          <a:p>
            <a:pPr lvl="1"/>
            <a:r>
              <a:rPr lang="en-US" dirty="0" smtClean="0"/>
              <a:t>“proxy report</a:t>
            </a:r>
            <a:r>
              <a:rPr lang="en-US" dirty="0" smtClean="0"/>
              <a:t>” </a:t>
            </a:r>
          </a:p>
          <a:p>
            <a:pPr lvl="2"/>
            <a:r>
              <a:rPr lang="en-US" dirty="0" smtClean="0"/>
              <a:t>~ single document summary </a:t>
            </a:r>
            <a:r>
              <a:rPr lang="en-US" dirty="0" smtClean="0"/>
              <a:t>In style of analyst’s report</a:t>
            </a:r>
          </a:p>
          <a:p>
            <a:pPr lvl="2"/>
            <a:r>
              <a:rPr lang="en-US" dirty="0" smtClean="0"/>
              <a:t>All sentences paired w/AMR</a:t>
            </a:r>
            <a:endParaRPr lang="en-US" dirty="0"/>
          </a:p>
        </p:txBody>
      </p:sp>
    </p:spTree>
    <p:extLst>
      <p:ext uri="{BB962C8B-B14F-4D97-AF65-F5344CB8AC3E}">
        <p14:creationId xmlns:p14="http://schemas.microsoft.com/office/powerpoint/2010/main" val="1845440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Selection</a:t>
            </a:r>
            <a:endParaRPr lang="en-US" dirty="0"/>
          </a:p>
        </p:txBody>
      </p:sp>
      <p:sp>
        <p:nvSpPr>
          <p:cNvPr id="3" name="Content Placeholder 2"/>
          <p:cNvSpPr>
            <a:spLocks noGrp="1"/>
          </p:cNvSpPr>
          <p:nvPr>
            <p:ph idx="1"/>
          </p:nvPr>
        </p:nvSpPr>
        <p:spPr/>
        <p:txBody>
          <a:bodyPr>
            <a:normAutofit/>
          </a:bodyPr>
          <a:lstStyle/>
          <a:p>
            <a:r>
              <a:rPr lang="en-US" dirty="0" smtClean="0"/>
              <a:t>Formulated as </a:t>
            </a:r>
            <a:r>
              <a:rPr lang="en-US" dirty="0" err="1" smtClean="0"/>
              <a:t>subgraph</a:t>
            </a:r>
            <a:r>
              <a:rPr lang="en-US" dirty="0" smtClean="0"/>
              <a:t> selection</a:t>
            </a:r>
          </a:p>
          <a:p>
            <a:pPr lvl="1"/>
            <a:r>
              <a:rPr lang="en-US" dirty="0" smtClean="0"/>
              <a:t>Modeled as ILP</a:t>
            </a:r>
          </a:p>
        </p:txBody>
      </p:sp>
    </p:spTree>
    <p:extLst>
      <p:ext uri="{BB962C8B-B14F-4D97-AF65-F5344CB8AC3E}">
        <p14:creationId xmlns:p14="http://schemas.microsoft.com/office/powerpoint/2010/main" val="311992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NP Rewrite</a:t>
            </a:r>
            <a:r>
              <a:rPr lang="en-US" dirty="0"/>
              <a:t>: mixed example</a:t>
            </a:r>
          </a:p>
        </p:txBody>
      </p:sp>
      <p:sp>
        <p:nvSpPr>
          <p:cNvPr id="17411" name="Rectangle 3"/>
          <p:cNvSpPr>
            <a:spLocks noGrp="1" noChangeArrowheads="1"/>
          </p:cNvSpPr>
          <p:nvPr>
            <p:ph type="body" idx="1"/>
          </p:nvPr>
        </p:nvSpPr>
        <p:spPr/>
        <p:txBody>
          <a:bodyPr/>
          <a:lstStyle/>
          <a:p>
            <a:r>
              <a:rPr lang="en-US" i="1">
                <a:solidFill>
                  <a:srgbClr val="009900"/>
                </a:solidFill>
              </a:rPr>
              <a:t>Duisenberg</a:t>
            </a:r>
            <a:r>
              <a:rPr lang="en-US"/>
              <a:t> has said growth in the euro area countries next year will be about 2.5 percent, lower than </a:t>
            </a:r>
            <a:r>
              <a:rPr lang="en-US">
                <a:solidFill>
                  <a:srgbClr val="003399"/>
                </a:solidFill>
              </a:rPr>
              <a:t>the 3 percent</a:t>
            </a:r>
            <a:r>
              <a:rPr lang="en-US"/>
              <a:t> predicted earlier. </a:t>
            </a:r>
          </a:p>
          <a:p>
            <a:r>
              <a:rPr lang="en-US" i="1">
                <a:solidFill>
                  <a:srgbClr val="009900"/>
                </a:solidFill>
              </a:rPr>
              <a:t>Wim Duisenberg, the head of the new European Central Bank</a:t>
            </a:r>
            <a:r>
              <a:rPr lang="en-US"/>
              <a:t>, has said growth in the euro area countries next year will be about 2.5 percent, lower than </a:t>
            </a:r>
            <a:r>
              <a:rPr lang="en-US">
                <a:solidFill>
                  <a:srgbClr val="003399"/>
                </a:solidFill>
              </a:rPr>
              <a:t>just 1 percent in the euro-zone unemployment</a:t>
            </a:r>
            <a:r>
              <a:rPr lang="en-US"/>
              <a:t> predicted earlier. </a:t>
            </a:r>
          </a:p>
        </p:txBody>
      </p:sp>
    </p:spTree>
    <p:extLst>
      <p:ext uri="{BB962C8B-B14F-4D97-AF65-F5344CB8AC3E}">
        <p14:creationId xmlns:p14="http://schemas.microsoft.com/office/powerpoint/2010/main" val="4103460792"/>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Selection</a:t>
            </a:r>
            <a:endParaRPr lang="en-US" dirty="0"/>
          </a:p>
        </p:txBody>
      </p:sp>
      <p:sp>
        <p:nvSpPr>
          <p:cNvPr id="3" name="Content Placeholder 2"/>
          <p:cNvSpPr>
            <a:spLocks noGrp="1"/>
          </p:cNvSpPr>
          <p:nvPr>
            <p:ph idx="1"/>
          </p:nvPr>
        </p:nvSpPr>
        <p:spPr/>
        <p:txBody>
          <a:bodyPr>
            <a:normAutofit/>
          </a:bodyPr>
          <a:lstStyle/>
          <a:p>
            <a:r>
              <a:rPr lang="en-US" dirty="0" smtClean="0"/>
              <a:t>Formulated as </a:t>
            </a:r>
            <a:r>
              <a:rPr lang="en-US" dirty="0" err="1" smtClean="0"/>
              <a:t>subgraph</a:t>
            </a:r>
            <a:r>
              <a:rPr lang="en-US" dirty="0" smtClean="0"/>
              <a:t> selection</a:t>
            </a:r>
          </a:p>
          <a:p>
            <a:pPr lvl="1"/>
            <a:r>
              <a:rPr lang="en-US" dirty="0" smtClean="0"/>
              <a:t>Modeled as ILP</a:t>
            </a:r>
          </a:p>
          <a:p>
            <a:r>
              <a:rPr lang="en-US" dirty="0" smtClean="0"/>
              <a:t>Maximize the graph score (over edges, nodes</a:t>
            </a:r>
            <a:r>
              <a:rPr lang="en-US" dirty="0" smtClean="0"/>
              <a:t>)</a:t>
            </a:r>
          </a:p>
          <a:p>
            <a:pPr lvl="1"/>
            <a:r>
              <a:rPr lang="en-US" dirty="0" smtClean="0"/>
              <a:t>Inclusion score for nodes, edges</a:t>
            </a:r>
            <a:endParaRPr lang="en-US" dirty="0" smtClean="0"/>
          </a:p>
          <a:p>
            <a:pPr lvl="1"/>
            <a:r>
              <a:rPr lang="en-US" dirty="0" smtClean="0"/>
              <a:t>Subject to</a:t>
            </a:r>
            <a:r>
              <a:rPr lang="en-US" dirty="0" smtClean="0"/>
              <a:t>:</a:t>
            </a:r>
            <a:endParaRPr lang="en-US" dirty="0" smtClean="0"/>
          </a:p>
          <a:p>
            <a:pPr lvl="2"/>
            <a:r>
              <a:rPr lang="en-US" dirty="0" smtClean="0"/>
              <a:t>Graph validity: edges must include endpoint nodes</a:t>
            </a:r>
          </a:p>
          <a:p>
            <a:pPr lvl="2"/>
            <a:r>
              <a:rPr lang="en-US" dirty="0" smtClean="0"/>
              <a:t>Graph connectivity</a:t>
            </a:r>
          </a:p>
          <a:p>
            <a:pPr lvl="2"/>
            <a:r>
              <a:rPr lang="en-US" dirty="0" smtClean="0"/>
              <a:t>Tree structure (one incoming edge/node)</a:t>
            </a:r>
          </a:p>
          <a:p>
            <a:pPr lvl="2"/>
            <a:r>
              <a:rPr lang="en-US" dirty="0" smtClean="0"/>
              <a:t>Compression constraint (size of graph in edges)</a:t>
            </a:r>
          </a:p>
        </p:txBody>
      </p:sp>
    </p:spTree>
    <p:extLst>
      <p:ext uri="{BB962C8B-B14F-4D97-AF65-F5344CB8AC3E}">
        <p14:creationId xmlns:p14="http://schemas.microsoft.com/office/powerpoint/2010/main" val="4205307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Selection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Formulated as </a:t>
            </a:r>
            <a:r>
              <a:rPr lang="en-US" dirty="0" err="1" smtClean="0"/>
              <a:t>subgraph</a:t>
            </a:r>
            <a:r>
              <a:rPr lang="en-US" dirty="0" smtClean="0"/>
              <a:t> selection</a:t>
            </a:r>
          </a:p>
          <a:p>
            <a:pPr lvl="1"/>
            <a:r>
              <a:rPr lang="en-US" dirty="0" smtClean="0"/>
              <a:t>Modeled as ILP</a:t>
            </a:r>
          </a:p>
          <a:p>
            <a:r>
              <a:rPr lang="en-US" dirty="0" smtClean="0"/>
              <a:t>Maximize the graph score (over edges, nodes</a:t>
            </a:r>
            <a:r>
              <a:rPr lang="en-US" dirty="0" smtClean="0"/>
              <a:t>)</a:t>
            </a:r>
          </a:p>
          <a:p>
            <a:pPr lvl="1"/>
            <a:r>
              <a:rPr lang="en-US" dirty="0"/>
              <a:t>Inclusion score for nodes, </a:t>
            </a:r>
            <a:r>
              <a:rPr lang="en-US" dirty="0" smtClean="0"/>
              <a:t>edges</a:t>
            </a:r>
            <a:endParaRPr lang="en-US" dirty="0" smtClean="0"/>
          </a:p>
          <a:p>
            <a:pPr lvl="1"/>
            <a:r>
              <a:rPr lang="en-US" dirty="0" smtClean="0"/>
              <a:t>Subject to:</a:t>
            </a:r>
          </a:p>
          <a:p>
            <a:pPr lvl="2"/>
            <a:r>
              <a:rPr lang="en-US" dirty="0" smtClean="0"/>
              <a:t>Graph validity: edges must include endpoint nodes</a:t>
            </a:r>
          </a:p>
          <a:p>
            <a:pPr lvl="2"/>
            <a:r>
              <a:rPr lang="en-US" dirty="0" smtClean="0"/>
              <a:t>Graph connectivity</a:t>
            </a:r>
          </a:p>
          <a:p>
            <a:pPr lvl="2"/>
            <a:r>
              <a:rPr lang="en-US" dirty="0" smtClean="0"/>
              <a:t>Tree structure (one incoming edge/node)</a:t>
            </a:r>
          </a:p>
          <a:p>
            <a:pPr lvl="2"/>
            <a:r>
              <a:rPr lang="en-US" dirty="0" smtClean="0"/>
              <a:t>Compression constraint (size of graph in edges)</a:t>
            </a:r>
          </a:p>
          <a:p>
            <a:r>
              <a:rPr lang="en-US" dirty="0" smtClean="0"/>
              <a:t>Features: Concept/label, frequency, depth, position, </a:t>
            </a:r>
          </a:p>
          <a:p>
            <a:pPr lvl="1"/>
            <a:r>
              <a:rPr lang="en-US" dirty="0" smtClean="0"/>
              <a:t>Span, NE?, Date?</a:t>
            </a:r>
            <a:endParaRPr lang="en-US" dirty="0"/>
          </a:p>
          <a:p>
            <a:endParaRPr lang="en-US" dirty="0"/>
          </a:p>
        </p:txBody>
      </p:sp>
    </p:spTree>
    <p:extLst>
      <p:ext uri="{BB962C8B-B14F-4D97-AF65-F5344CB8AC3E}">
        <p14:creationId xmlns:p14="http://schemas.microsoft.com/office/powerpoint/2010/main" val="22632941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5" cy="4343400"/>
          </a:xfrm>
        </p:spPr>
        <p:txBody>
          <a:bodyPr>
            <a:normAutofit/>
          </a:bodyPr>
          <a:lstStyle/>
          <a:p>
            <a:r>
              <a:rPr lang="en-US" dirty="0" smtClean="0"/>
              <a:t>Compare to gold-standard “proxy report”</a:t>
            </a:r>
          </a:p>
          <a:p>
            <a:pPr lvl="1"/>
            <a:r>
              <a:rPr lang="en-US" dirty="0" smtClean="0"/>
              <a:t>Single-document summaries</a:t>
            </a:r>
          </a:p>
          <a:p>
            <a:pPr lvl="1"/>
            <a:r>
              <a:rPr lang="en-US" dirty="0" err="1" smtClean="0"/>
              <a:t>Subgraph</a:t>
            </a:r>
            <a:r>
              <a:rPr lang="en-US" dirty="0" smtClean="0"/>
              <a:t> overlap with AMR</a:t>
            </a:r>
          </a:p>
          <a:p>
            <a:pPr lvl="1"/>
            <a:r>
              <a:rPr lang="en-US" dirty="0" smtClean="0"/>
              <a:t>ROUGE-1 w/text </a:t>
            </a:r>
          </a:p>
          <a:p>
            <a:pPr lvl="2"/>
            <a:r>
              <a:rPr lang="en-US" dirty="0"/>
              <a:t>G</a:t>
            </a:r>
            <a:r>
              <a:rPr lang="en-US" dirty="0" smtClean="0"/>
              <a:t>enerating most </a:t>
            </a:r>
            <a:r>
              <a:rPr lang="en-US" dirty="0" err="1" smtClean="0"/>
              <a:t>freq</a:t>
            </a:r>
            <a:r>
              <a:rPr lang="en-US" dirty="0" smtClean="0"/>
              <a:t> </a:t>
            </a:r>
            <a:r>
              <a:rPr lang="en-US" dirty="0" err="1" smtClean="0"/>
              <a:t>subspans</a:t>
            </a:r>
            <a:r>
              <a:rPr lang="en-US" dirty="0" smtClean="0"/>
              <a:t> associated w/fragments</a:t>
            </a:r>
          </a:p>
        </p:txBody>
      </p:sp>
    </p:spTree>
    <p:extLst>
      <p:ext uri="{BB962C8B-B14F-4D97-AF65-F5344CB8AC3E}">
        <p14:creationId xmlns:p14="http://schemas.microsoft.com/office/powerpoint/2010/main" val="32295760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549274" y="1600201"/>
            <a:ext cx="8594725" cy="4343400"/>
          </a:xfrm>
        </p:spPr>
        <p:txBody>
          <a:bodyPr>
            <a:normAutofit/>
          </a:bodyPr>
          <a:lstStyle/>
          <a:p>
            <a:r>
              <a:rPr lang="en-US" dirty="0" smtClean="0"/>
              <a:t>Compare to gold-standard “proxy report”</a:t>
            </a:r>
          </a:p>
          <a:p>
            <a:pPr lvl="1"/>
            <a:r>
              <a:rPr lang="en-US" dirty="0" smtClean="0"/>
              <a:t>Single-document summaries</a:t>
            </a:r>
          </a:p>
          <a:p>
            <a:pPr lvl="1"/>
            <a:r>
              <a:rPr lang="en-US" dirty="0" err="1" smtClean="0"/>
              <a:t>Subgraph</a:t>
            </a:r>
            <a:r>
              <a:rPr lang="en-US" dirty="0" smtClean="0"/>
              <a:t> overlap with AMR</a:t>
            </a:r>
          </a:p>
          <a:p>
            <a:pPr lvl="1"/>
            <a:r>
              <a:rPr lang="en-US" dirty="0" smtClean="0"/>
              <a:t>ROUGE-1 w/text </a:t>
            </a:r>
          </a:p>
          <a:p>
            <a:pPr lvl="2"/>
            <a:r>
              <a:rPr lang="en-US" dirty="0"/>
              <a:t>G</a:t>
            </a:r>
            <a:r>
              <a:rPr lang="en-US" dirty="0" smtClean="0"/>
              <a:t>enerating most </a:t>
            </a:r>
            <a:r>
              <a:rPr lang="en-US" dirty="0" err="1" smtClean="0"/>
              <a:t>freq</a:t>
            </a:r>
            <a:r>
              <a:rPr lang="en-US" dirty="0" smtClean="0"/>
              <a:t> </a:t>
            </a:r>
            <a:r>
              <a:rPr lang="en-US" dirty="0" err="1" smtClean="0"/>
              <a:t>subspans</a:t>
            </a:r>
            <a:r>
              <a:rPr lang="en-US" dirty="0" smtClean="0"/>
              <a:t> associated w/fragments</a:t>
            </a:r>
          </a:p>
          <a:p>
            <a:r>
              <a:rPr lang="en-US" dirty="0" smtClean="0"/>
              <a:t>Results:</a:t>
            </a:r>
          </a:p>
          <a:p>
            <a:pPr lvl="1"/>
            <a:r>
              <a:rPr lang="en-US" dirty="0" smtClean="0"/>
              <a:t>ROUGE-1: P: 0.5; R: 0.4; F: 0.44</a:t>
            </a:r>
          </a:p>
          <a:p>
            <a:pPr lvl="2"/>
            <a:r>
              <a:rPr lang="en-US" dirty="0" smtClean="0"/>
              <a:t>Similar for manual AMR and auto parse</a:t>
            </a:r>
          </a:p>
          <a:p>
            <a:pPr lvl="1"/>
            <a:r>
              <a:rPr lang="en-US" dirty="0" smtClean="0"/>
              <a:t>Oracle: P: 0.85; R: 0.44; F: 0.58</a:t>
            </a:r>
          </a:p>
          <a:p>
            <a:pPr lvl="2"/>
            <a:r>
              <a:rPr lang="en-US" dirty="0" smtClean="0"/>
              <a:t>Based on similar bag-of-phrase generation from gold AMR</a:t>
            </a:r>
            <a:endParaRPr lang="en-US" dirty="0"/>
          </a:p>
        </p:txBody>
      </p:sp>
    </p:spTree>
    <p:extLst>
      <p:ext uri="{BB962C8B-B14F-4D97-AF65-F5344CB8AC3E}">
        <p14:creationId xmlns:p14="http://schemas.microsoft.com/office/powerpoint/2010/main" val="24211270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Interesting strategy based on semantic </a:t>
            </a:r>
            <a:r>
              <a:rPr lang="en-US" dirty="0" err="1" smtClean="0"/>
              <a:t>represent’n</a:t>
            </a:r>
            <a:endParaRPr lang="en-US" dirty="0" smtClean="0"/>
          </a:p>
          <a:p>
            <a:pPr lvl="1"/>
            <a:r>
              <a:rPr lang="en-US" dirty="0" smtClean="0"/>
              <a:t>Builds on graph structure over deep model</a:t>
            </a:r>
          </a:p>
          <a:p>
            <a:pPr lvl="1"/>
            <a:r>
              <a:rPr lang="en-US" dirty="0" smtClean="0"/>
              <a:t>Promising strategy</a:t>
            </a:r>
          </a:p>
          <a:p>
            <a:r>
              <a:rPr lang="en-US" dirty="0" smtClean="0"/>
              <a:t>Limitations:</a:t>
            </a:r>
          </a:p>
          <a:p>
            <a:endParaRPr lang="en-US" dirty="0"/>
          </a:p>
        </p:txBody>
      </p:sp>
    </p:spTree>
    <p:extLst>
      <p:ext uri="{BB962C8B-B14F-4D97-AF65-F5344CB8AC3E}">
        <p14:creationId xmlns:p14="http://schemas.microsoft.com/office/powerpoint/2010/main" val="42537231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Interesting strategy based on semantic </a:t>
            </a:r>
            <a:r>
              <a:rPr lang="en-US" dirty="0" err="1" smtClean="0"/>
              <a:t>represent’n</a:t>
            </a:r>
            <a:endParaRPr lang="en-US" dirty="0" smtClean="0"/>
          </a:p>
          <a:p>
            <a:pPr lvl="1"/>
            <a:r>
              <a:rPr lang="en-US" dirty="0" smtClean="0"/>
              <a:t>Builds on graph structure over deep model</a:t>
            </a:r>
          </a:p>
          <a:p>
            <a:pPr lvl="1"/>
            <a:r>
              <a:rPr lang="en-US" dirty="0" smtClean="0"/>
              <a:t>Promising strategy</a:t>
            </a:r>
          </a:p>
          <a:p>
            <a:r>
              <a:rPr lang="en-US" dirty="0" smtClean="0"/>
              <a:t>Limitations:</a:t>
            </a:r>
          </a:p>
          <a:p>
            <a:pPr lvl="1"/>
            <a:r>
              <a:rPr lang="en-US" dirty="0" smtClean="0"/>
              <a:t>Single-document</a:t>
            </a:r>
          </a:p>
          <a:p>
            <a:pPr lvl="2"/>
            <a:r>
              <a:rPr lang="en-US" dirty="0" smtClean="0"/>
              <a:t>Does extension to multi-doc make sense?</a:t>
            </a:r>
          </a:p>
          <a:p>
            <a:pPr lvl="1"/>
            <a:r>
              <a:rPr lang="en-US" dirty="0" smtClean="0"/>
              <a:t>Literal matching:	</a:t>
            </a:r>
          </a:p>
          <a:p>
            <a:pPr lvl="2"/>
            <a:r>
              <a:rPr lang="en-US" dirty="0" smtClean="0"/>
              <a:t>Reference, lexical content</a:t>
            </a:r>
          </a:p>
          <a:p>
            <a:pPr lvl="1"/>
            <a:r>
              <a:rPr lang="en-US" dirty="0" smtClean="0"/>
              <a:t>Generation</a:t>
            </a:r>
          </a:p>
          <a:p>
            <a:endParaRPr lang="en-US" dirty="0"/>
          </a:p>
        </p:txBody>
      </p:sp>
    </p:spTree>
    <p:extLst>
      <p:ext uri="{BB962C8B-B14F-4D97-AF65-F5344CB8AC3E}">
        <p14:creationId xmlns:p14="http://schemas.microsoft.com/office/powerpoint/2010/main" val="113426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Status</a:t>
            </a:r>
            <a:endParaRPr lang="en-US" dirty="0"/>
          </a:p>
        </p:txBody>
      </p:sp>
      <p:sp>
        <p:nvSpPr>
          <p:cNvPr id="3" name="Content Placeholder 2"/>
          <p:cNvSpPr>
            <a:spLocks noGrp="1"/>
          </p:cNvSpPr>
          <p:nvPr>
            <p:ph idx="1"/>
          </p:nvPr>
        </p:nvSpPr>
        <p:spPr/>
        <p:txBody>
          <a:bodyPr>
            <a:normAutofit/>
          </a:bodyPr>
          <a:lstStyle/>
          <a:p>
            <a:r>
              <a:rPr lang="en-US" dirty="0" smtClean="0"/>
              <a:t>Build on three key distinctions:</a:t>
            </a:r>
          </a:p>
          <a:p>
            <a:pPr lvl="1"/>
            <a:r>
              <a:rPr lang="en-US" dirty="0" smtClean="0"/>
              <a:t>Discourse-new </a:t>
            </a:r>
            <a:r>
              <a:rPr lang="en-US" dirty="0" err="1" smtClean="0"/>
              <a:t>vs</a:t>
            </a:r>
            <a:r>
              <a:rPr lang="en-US" dirty="0" smtClean="0"/>
              <a:t> discourse-old:</a:t>
            </a:r>
          </a:p>
          <a:p>
            <a:pPr lvl="2"/>
            <a:r>
              <a:rPr lang="en-US" dirty="0" smtClean="0"/>
              <a:t>First mention handling </a:t>
            </a:r>
            <a:r>
              <a:rPr lang="en-US" dirty="0" err="1" smtClean="0"/>
              <a:t>vs</a:t>
            </a:r>
            <a:r>
              <a:rPr lang="en-US" dirty="0" smtClean="0"/>
              <a:t> others</a:t>
            </a:r>
          </a:p>
          <a:p>
            <a:pPr lvl="1"/>
            <a:endParaRPr lang="en-US" dirty="0"/>
          </a:p>
          <a:p>
            <a:pPr lvl="2"/>
            <a:endParaRPr lang="en-US" dirty="0"/>
          </a:p>
        </p:txBody>
      </p:sp>
    </p:spTree>
    <p:extLst>
      <p:ext uri="{BB962C8B-B14F-4D97-AF65-F5344CB8AC3E}">
        <p14:creationId xmlns:p14="http://schemas.microsoft.com/office/powerpoint/2010/main" val="1915587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9868</TotalTime>
  <Words>3407</Words>
  <Application>Microsoft Macintosh PowerPoint</Application>
  <PresentationFormat>On-screen Show (4:3)</PresentationFormat>
  <Paragraphs>559</Paragraphs>
  <Slides>85</Slides>
  <Notes>2</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Breeze</vt:lpstr>
      <vt:lpstr>Referring Expressions &amp; Alternate Views of Summarization</vt:lpstr>
      <vt:lpstr>Roadmap</vt:lpstr>
      <vt:lpstr>Referring to People  in News Summaries </vt:lpstr>
      <vt:lpstr>Referring to People  in News Summaries </vt:lpstr>
      <vt:lpstr>Challenges</vt:lpstr>
      <vt:lpstr>Challenges</vt:lpstr>
      <vt:lpstr>NP Rewrite: very good example</vt:lpstr>
      <vt:lpstr>NP Rewrite: mixed example</vt:lpstr>
      <vt:lpstr>Information Status</vt:lpstr>
      <vt:lpstr>Information Status</vt:lpstr>
      <vt:lpstr>Information Status</vt:lpstr>
      <vt:lpstr>Corpus Analysis</vt:lpstr>
      <vt:lpstr>Summary Example</vt:lpstr>
      <vt:lpstr>Summary Example</vt:lpstr>
      <vt:lpstr>Generating Discourse-New/Old</vt:lpstr>
      <vt:lpstr>Generating Discourse-New/Old</vt:lpstr>
      <vt:lpstr>Summary Example</vt:lpstr>
      <vt:lpstr>Hearer &amp; Salience</vt:lpstr>
      <vt:lpstr>Hearer &amp; Salience</vt:lpstr>
      <vt:lpstr>Hearer &amp; Salience</vt:lpstr>
      <vt:lpstr>Hearer &amp; Salience</vt:lpstr>
      <vt:lpstr>Hearer &amp; Salience</vt:lpstr>
      <vt:lpstr>Hearer &amp; Salience</vt:lpstr>
      <vt:lpstr>Training</vt:lpstr>
      <vt:lpstr>Training</vt:lpstr>
      <vt:lpstr>Training</vt:lpstr>
      <vt:lpstr>Application</vt:lpstr>
      <vt:lpstr>Application</vt:lpstr>
      <vt:lpstr>Application</vt:lpstr>
      <vt:lpstr>Application</vt:lpstr>
      <vt:lpstr>Application</vt:lpstr>
      <vt:lpstr>Application</vt:lpstr>
      <vt:lpstr>Evaluation</vt:lpstr>
      <vt:lpstr>Evaluation</vt:lpstr>
      <vt:lpstr>Evaluation</vt:lpstr>
      <vt:lpstr>Evaluation</vt:lpstr>
      <vt:lpstr>Discussion</vt:lpstr>
      <vt:lpstr>Discussion</vt:lpstr>
      <vt:lpstr>Discussion</vt:lpstr>
      <vt:lpstr>Summary</vt:lpstr>
      <vt:lpstr>Alternate Views of Summarization</vt:lpstr>
      <vt:lpstr>Dimensions of  TAC Summarization</vt:lpstr>
      <vt:lpstr>Other Types of Summaries</vt:lpstr>
      <vt:lpstr>Meeting Summaries</vt:lpstr>
      <vt:lpstr>Example</vt:lpstr>
      <vt:lpstr>Meeting Summaries</vt:lpstr>
      <vt:lpstr>Dimensions of  Meeting Summaries</vt:lpstr>
      <vt:lpstr>Dimensions of  Meeting Summaries</vt:lpstr>
      <vt:lpstr>Examples</vt:lpstr>
      <vt:lpstr>Examples</vt:lpstr>
      <vt:lpstr>Examples</vt:lpstr>
      <vt:lpstr>Abstractive Summarization</vt:lpstr>
      <vt:lpstr>Abstractive Summarization</vt:lpstr>
      <vt:lpstr>Abstractive Summarization</vt:lpstr>
      <vt:lpstr>Abstractive Summarization</vt:lpstr>
      <vt:lpstr>Abstractive Summarization</vt:lpstr>
      <vt:lpstr>Levels of Representation</vt:lpstr>
      <vt:lpstr>Levels of Representation</vt:lpstr>
      <vt:lpstr>Levels of Representation</vt:lpstr>
      <vt:lpstr>Levels of Representation</vt:lpstr>
      <vt:lpstr>Representations</vt:lpstr>
      <vt:lpstr>Representations</vt:lpstr>
      <vt:lpstr>Representations</vt:lpstr>
      <vt:lpstr>Typical Approach</vt:lpstr>
      <vt:lpstr>Typical Approach</vt:lpstr>
      <vt:lpstr>Typical Approach</vt:lpstr>
      <vt:lpstr>Typical Approach</vt:lpstr>
      <vt:lpstr>AMR</vt:lpstr>
      <vt:lpstr>AMR</vt:lpstr>
      <vt:lpstr>AMR</vt:lpstr>
      <vt:lpstr>AMR 2</vt:lpstr>
      <vt:lpstr>AMR-Based Summarization</vt:lpstr>
      <vt:lpstr>AMR-Based Summarization</vt:lpstr>
      <vt:lpstr>AMR-Based Summarization</vt:lpstr>
      <vt:lpstr>Toy Example</vt:lpstr>
      <vt:lpstr>Graph Creation</vt:lpstr>
      <vt:lpstr>Merged Graph Example</vt:lpstr>
      <vt:lpstr>Graph Creation</vt:lpstr>
      <vt:lpstr>Content Selection</vt:lpstr>
      <vt:lpstr>Content Selection</vt:lpstr>
      <vt:lpstr>Content Selection</vt:lpstr>
      <vt:lpstr>Evaluation</vt:lpstr>
      <vt:lpstr>Evaluation</vt:lpstr>
      <vt:lpstr>Summary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Alternate Views of Summarization</dc:title>
  <dc:creator>Gina-Anne Levow</dc:creator>
  <cp:lastModifiedBy>Gina-Anne Levow</cp:lastModifiedBy>
  <cp:revision>53</cp:revision>
  <cp:lastPrinted>2015-05-26T20:14:29Z</cp:lastPrinted>
  <dcterms:created xsi:type="dcterms:W3CDTF">2015-05-24T21:46:03Z</dcterms:created>
  <dcterms:modified xsi:type="dcterms:W3CDTF">2016-05-24T18:32:17Z</dcterms:modified>
</cp:coreProperties>
</file>