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9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14" r:id="rId18"/>
    <p:sldId id="315" r:id="rId19"/>
    <p:sldId id="31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333" r:id="rId30"/>
    <p:sldId id="334" r:id="rId31"/>
    <p:sldId id="268" r:id="rId32"/>
    <p:sldId id="269" r:id="rId33"/>
    <p:sldId id="270" r:id="rId34"/>
    <p:sldId id="335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80" r:id="rId44"/>
    <p:sldId id="281" r:id="rId45"/>
    <p:sldId id="294" r:id="rId46"/>
    <p:sldId id="286" r:id="rId47"/>
    <p:sldId id="295" r:id="rId48"/>
    <p:sldId id="282" r:id="rId49"/>
    <p:sldId id="296" r:id="rId50"/>
    <p:sldId id="297" r:id="rId51"/>
    <p:sldId id="285" r:id="rId52"/>
    <p:sldId id="284" r:id="rId53"/>
    <p:sldId id="298" r:id="rId54"/>
    <p:sldId id="288" r:id="rId55"/>
    <p:sldId id="287" r:id="rId56"/>
    <p:sldId id="299" r:id="rId57"/>
    <p:sldId id="300" r:id="rId58"/>
    <p:sldId id="289" r:id="rId59"/>
    <p:sldId id="301" r:id="rId60"/>
    <p:sldId id="302" r:id="rId61"/>
    <p:sldId id="303" r:id="rId62"/>
    <p:sldId id="304" r:id="rId63"/>
    <p:sldId id="305" r:id="rId64"/>
    <p:sldId id="290" r:id="rId65"/>
    <p:sldId id="306" r:id="rId66"/>
    <p:sldId id="307" r:id="rId67"/>
    <p:sldId id="291" r:id="rId68"/>
    <p:sldId id="308" r:id="rId69"/>
    <p:sldId id="309" r:id="rId70"/>
    <p:sldId id="312" r:id="rId71"/>
    <p:sldId id="292" r:id="rId72"/>
    <p:sldId id="310" r:id="rId73"/>
    <p:sldId id="293" r:id="rId74"/>
    <p:sldId id="313" r:id="rId75"/>
    <p:sldId id="332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printerSettings" Target="printerSettings/printerSettings1.bin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1957928-7162-C340-8C8F-2CEB59DF6637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9D5304A-A715-1E46-A0EC-47A3581FFF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909" y="1523999"/>
            <a:ext cx="7920182" cy="1724867"/>
          </a:xfrm>
        </p:spPr>
        <p:txBody>
          <a:bodyPr/>
          <a:lstStyle/>
          <a:p>
            <a:r>
              <a:rPr lang="en-US" dirty="0" smtClean="0"/>
              <a:t>Alternative Summarization:</a:t>
            </a:r>
            <a:br>
              <a:rPr lang="en-US" dirty="0" smtClean="0"/>
            </a:br>
            <a:r>
              <a:rPr lang="en-US" dirty="0" smtClean="0"/>
              <a:t>Reviews &amp;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13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Formulated as </a:t>
            </a:r>
            <a:r>
              <a:rPr lang="en-US" dirty="0" err="1" smtClean="0"/>
              <a:t>subgraph</a:t>
            </a:r>
            <a:r>
              <a:rPr lang="en-US" dirty="0" smtClean="0"/>
              <a:t> selection</a:t>
            </a:r>
          </a:p>
          <a:p>
            <a:pPr lvl="1"/>
            <a:r>
              <a:rPr lang="en-US" dirty="0" smtClean="0"/>
              <a:t>Modeled as </a:t>
            </a:r>
            <a:r>
              <a:rPr lang="en-US" dirty="0"/>
              <a:t>Integer Linear Programming (ILP)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6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Formulated as </a:t>
            </a:r>
            <a:r>
              <a:rPr lang="en-US" dirty="0" err="1" smtClean="0"/>
              <a:t>subgraph</a:t>
            </a:r>
            <a:r>
              <a:rPr lang="en-US" dirty="0" smtClean="0"/>
              <a:t> selection</a:t>
            </a:r>
          </a:p>
          <a:p>
            <a:pPr lvl="1"/>
            <a:r>
              <a:rPr lang="en-US" dirty="0" smtClean="0"/>
              <a:t>Modeled as </a:t>
            </a:r>
            <a:r>
              <a:rPr lang="en-US" dirty="0" smtClean="0"/>
              <a:t>Integer Linear Programming (ILP)</a:t>
            </a:r>
            <a:endParaRPr lang="en-US" dirty="0" smtClean="0"/>
          </a:p>
          <a:p>
            <a:r>
              <a:rPr lang="en-US" dirty="0" smtClean="0"/>
              <a:t>Maximize the graph score (over edges, nodes)</a:t>
            </a:r>
          </a:p>
          <a:p>
            <a:pPr lvl="1"/>
            <a:r>
              <a:rPr lang="en-US" dirty="0" smtClean="0"/>
              <a:t>Inclusion score for nodes, edges</a:t>
            </a:r>
          </a:p>
          <a:p>
            <a:pPr lvl="1"/>
            <a:r>
              <a:rPr lang="en-US" dirty="0" smtClean="0"/>
              <a:t>Subject to:</a:t>
            </a:r>
          </a:p>
          <a:p>
            <a:pPr lvl="2"/>
            <a:r>
              <a:rPr lang="en-US" dirty="0" smtClean="0"/>
              <a:t>Graph validity: edges must include endpoint nodes</a:t>
            </a:r>
          </a:p>
          <a:p>
            <a:pPr lvl="2"/>
            <a:r>
              <a:rPr lang="en-US" dirty="0" smtClean="0"/>
              <a:t>Graph connectivity</a:t>
            </a:r>
          </a:p>
          <a:p>
            <a:pPr lvl="2"/>
            <a:r>
              <a:rPr lang="en-US" dirty="0" smtClean="0"/>
              <a:t>Tree structure (one incoming edge/node)</a:t>
            </a:r>
          </a:p>
          <a:p>
            <a:pPr lvl="2"/>
            <a:r>
              <a:rPr lang="en-US" dirty="0" smtClean="0"/>
              <a:t>Compression constraint (size of graph in edges)</a:t>
            </a:r>
          </a:p>
        </p:txBody>
      </p:sp>
    </p:spTree>
    <p:extLst>
      <p:ext uri="{BB962C8B-B14F-4D97-AF65-F5344CB8AC3E}">
        <p14:creationId xmlns:p14="http://schemas.microsoft.com/office/powerpoint/2010/main" val="148876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Formulated as </a:t>
            </a:r>
            <a:r>
              <a:rPr lang="en-US" dirty="0" err="1" smtClean="0"/>
              <a:t>subgraph</a:t>
            </a:r>
            <a:r>
              <a:rPr lang="en-US" dirty="0" smtClean="0"/>
              <a:t> selection</a:t>
            </a:r>
          </a:p>
          <a:p>
            <a:pPr lvl="1"/>
            <a:r>
              <a:rPr lang="en-US" dirty="0" smtClean="0"/>
              <a:t>Modeled as </a:t>
            </a:r>
            <a:r>
              <a:rPr lang="en-US" dirty="0"/>
              <a:t>Integer Linear Programming (ILP)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Maximize the graph score (over edges, nodes)</a:t>
            </a:r>
          </a:p>
          <a:p>
            <a:pPr lvl="1"/>
            <a:r>
              <a:rPr lang="en-US" dirty="0"/>
              <a:t>Inclusion score for nodes, </a:t>
            </a:r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Subject to:</a:t>
            </a:r>
          </a:p>
          <a:p>
            <a:pPr lvl="2"/>
            <a:r>
              <a:rPr lang="en-US" dirty="0" smtClean="0"/>
              <a:t>Graph validity: edges must include endpoint nodes</a:t>
            </a:r>
          </a:p>
          <a:p>
            <a:pPr lvl="2"/>
            <a:r>
              <a:rPr lang="en-US" dirty="0" smtClean="0"/>
              <a:t>Graph connectivity</a:t>
            </a:r>
          </a:p>
          <a:p>
            <a:pPr lvl="2"/>
            <a:r>
              <a:rPr lang="en-US" dirty="0" smtClean="0"/>
              <a:t>Tree structure (one incoming edge/node)</a:t>
            </a:r>
          </a:p>
          <a:p>
            <a:pPr lvl="2"/>
            <a:r>
              <a:rPr lang="en-US" dirty="0" smtClean="0"/>
              <a:t>Compression constraint (size of graph in edges)</a:t>
            </a:r>
          </a:p>
          <a:p>
            <a:r>
              <a:rPr lang="en-US" dirty="0" smtClean="0"/>
              <a:t>Features: Concept/label, frequency, depth, position, </a:t>
            </a:r>
          </a:p>
          <a:p>
            <a:pPr lvl="1"/>
            <a:r>
              <a:rPr lang="en-US" dirty="0" smtClean="0"/>
              <a:t>Span, NE?, Date?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12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 to gold-standard “proxy report”</a:t>
            </a:r>
          </a:p>
          <a:p>
            <a:pPr lvl="1"/>
            <a:r>
              <a:rPr lang="en-US" dirty="0" smtClean="0"/>
              <a:t>~ Single </a:t>
            </a:r>
            <a:r>
              <a:rPr lang="en-US" dirty="0"/>
              <a:t>document summary In style of analyst’s report</a:t>
            </a:r>
          </a:p>
          <a:p>
            <a:pPr lvl="2"/>
            <a:r>
              <a:rPr lang="en-US" dirty="0"/>
              <a:t>All sentences paired w/AMR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Fully intrinsic measure:</a:t>
            </a:r>
          </a:p>
          <a:p>
            <a:pPr lvl="2"/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smtClean="0"/>
              <a:t>overlap with </a:t>
            </a:r>
            <a:r>
              <a:rPr lang="en-US" dirty="0" smtClean="0"/>
              <a:t>AMR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Slightly less intrinsic measure:</a:t>
            </a:r>
          </a:p>
          <a:p>
            <a:pPr lvl="2"/>
            <a:r>
              <a:rPr lang="en-US" dirty="0" smtClean="0"/>
              <a:t>Generate Bag-of-Phrases via most frequent </a:t>
            </a:r>
            <a:r>
              <a:rPr lang="en-US" dirty="0" err="1" smtClean="0"/>
              <a:t>subspans</a:t>
            </a:r>
            <a:endParaRPr lang="en-US" dirty="0" smtClean="0"/>
          </a:p>
          <a:p>
            <a:pPr lvl="3"/>
            <a:r>
              <a:rPr lang="en-US" dirty="0" smtClean="0"/>
              <a:t>Associated with graph fragments</a:t>
            </a:r>
          </a:p>
          <a:p>
            <a:pPr lvl="2"/>
            <a:r>
              <a:rPr lang="en-US" dirty="0" smtClean="0"/>
              <a:t>Compute ROUGE</a:t>
            </a:r>
            <a:r>
              <a:rPr lang="en-US" dirty="0" smtClean="0"/>
              <a:t>-</a:t>
            </a:r>
            <a:r>
              <a:rPr lang="en-US" dirty="0" smtClean="0"/>
              <a:t>1, aka word overlap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18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ROUGE-1: P: 0.5; R: 0.4; F: 0.44</a:t>
            </a:r>
          </a:p>
          <a:p>
            <a:pPr lvl="2"/>
            <a:r>
              <a:rPr lang="en-US" dirty="0" smtClean="0"/>
              <a:t>Similar for manual AMR and </a:t>
            </a:r>
            <a:r>
              <a:rPr lang="en-US" dirty="0" smtClean="0"/>
              <a:t>automatic parse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Topline:</a:t>
            </a:r>
          </a:p>
          <a:p>
            <a:pPr lvl="2"/>
            <a:r>
              <a:rPr lang="en-US" dirty="0" smtClean="0"/>
              <a:t>Oracle</a:t>
            </a:r>
            <a:r>
              <a:rPr lang="en-US" dirty="0" smtClean="0"/>
              <a:t>: P: 0.85; R: 0.44; F: 0.58</a:t>
            </a:r>
          </a:p>
          <a:p>
            <a:pPr lvl="2"/>
            <a:r>
              <a:rPr lang="en-US" dirty="0" smtClean="0"/>
              <a:t>Based on similar bag-of-phrase generation from gold AMR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48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strategy based on semantic </a:t>
            </a:r>
            <a:r>
              <a:rPr lang="en-US" dirty="0" err="1" smtClean="0"/>
              <a:t>represent’n</a:t>
            </a:r>
            <a:endParaRPr lang="en-US" dirty="0" smtClean="0"/>
          </a:p>
          <a:p>
            <a:pPr lvl="1"/>
            <a:r>
              <a:rPr lang="en-US" dirty="0" smtClean="0"/>
              <a:t>Builds on graph structure over deep model</a:t>
            </a:r>
          </a:p>
          <a:p>
            <a:pPr lvl="1"/>
            <a:r>
              <a:rPr lang="en-US" dirty="0" smtClean="0"/>
              <a:t>Promising strategy</a:t>
            </a:r>
          </a:p>
          <a:p>
            <a:r>
              <a:rPr lang="en-US" dirty="0" smtClean="0"/>
              <a:t>Limitations: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33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strategy based on semantic </a:t>
            </a:r>
            <a:r>
              <a:rPr lang="en-US" dirty="0" err="1" smtClean="0"/>
              <a:t>represent’n</a:t>
            </a:r>
            <a:endParaRPr lang="en-US" dirty="0" smtClean="0"/>
          </a:p>
          <a:p>
            <a:pPr lvl="1"/>
            <a:r>
              <a:rPr lang="en-US" dirty="0" smtClean="0"/>
              <a:t>Builds on graph structure over deep model</a:t>
            </a:r>
          </a:p>
          <a:p>
            <a:pPr lvl="1"/>
            <a:r>
              <a:rPr lang="en-US" dirty="0" smtClean="0"/>
              <a:t>Promising strategy</a:t>
            </a:r>
          </a:p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Single-document</a:t>
            </a:r>
          </a:p>
          <a:p>
            <a:pPr lvl="2"/>
            <a:r>
              <a:rPr lang="en-US" dirty="0" smtClean="0"/>
              <a:t>Does extension to multi-doc make sense?</a:t>
            </a:r>
          </a:p>
          <a:p>
            <a:pPr lvl="1"/>
            <a:r>
              <a:rPr lang="en-US" dirty="0" smtClean="0"/>
              <a:t>Literal matching:	</a:t>
            </a:r>
          </a:p>
          <a:p>
            <a:pPr lvl="2"/>
            <a:r>
              <a:rPr lang="en-US" dirty="0" smtClean="0"/>
              <a:t>Reference, lexical content</a:t>
            </a:r>
          </a:p>
          <a:p>
            <a:pPr lvl="1"/>
            <a:r>
              <a:rPr lang="en-US" dirty="0" smtClean="0"/>
              <a:t>Generation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9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41" b="7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246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Summary</a:t>
            </a:r>
            <a:br>
              <a:rPr lang="en-US" dirty="0" smtClean="0"/>
            </a:br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purpose:  </a:t>
            </a:r>
            <a:endParaRPr lang="en-US" dirty="0" smtClean="0"/>
          </a:p>
          <a:p>
            <a:r>
              <a:rPr lang="en-US" dirty="0" smtClean="0"/>
              <a:t>Audience: </a:t>
            </a:r>
          </a:p>
          <a:p>
            <a:r>
              <a:rPr lang="en-US" dirty="0" smtClean="0"/>
              <a:t>Derivation </a:t>
            </a:r>
            <a:r>
              <a:rPr lang="en-US" dirty="0"/>
              <a:t>(</a:t>
            </a:r>
            <a:r>
              <a:rPr lang="en-US" dirty="0" err="1"/>
              <a:t>extactive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abstractive)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Coverage (generic </a:t>
            </a:r>
            <a:r>
              <a:rPr lang="en-US" dirty="0" err="1"/>
              <a:t>vs</a:t>
            </a:r>
            <a:r>
              <a:rPr lang="en-US" dirty="0"/>
              <a:t> focused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Units </a:t>
            </a:r>
            <a:r>
              <a:rPr lang="en-US" dirty="0"/>
              <a:t>(single </a:t>
            </a:r>
            <a:r>
              <a:rPr lang="en-US" dirty="0" err="1"/>
              <a:t>vs</a:t>
            </a:r>
            <a:r>
              <a:rPr lang="en-US" dirty="0"/>
              <a:t> multi): </a:t>
            </a:r>
            <a:endParaRPr lang="en-US" dirty="0" smtClean="0"/>
          </a:p>
          <a:p>
            <a:r>
              <a:rPr lang="en-US" dirty="0" smtClean="0"/>
              <a:t>Reduction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Input</a:t>
            </a:r>
            <a:r>
              <a:rPr lang="en-US" dirty="0" err="1"/>
              <a:t>/Output</a:t>
            </a:r>
            <a:r>
              <a:rPr lang="en-US" dirty="0"/>
              <a:t> form factors (language, genre, register, form)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76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Summary</a:t>
            </a:r>
            <a:br>
              <a:rPr lang="en-US" dirty="0" smtClean="0"/>
            </a:br>
            <a:r>
              <a:rPr lang="en-US" dirty="0" smtClean="0"/>
              <a:t>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purpose:  </a:t>
            </a:r>
            <a:r>
              <a:rPr lang="en-US" dirty="0" smtClean="0"/>
              <a:t>Product selection, comparison</a:t>
            </a:r>
          </a:p>
          <a:p>
            <a:r>
              <a:rPr lang="en-US" dirty="0" smtClean="0"/>
              <a:t>Audience: Ordinary people/customers</a:t>
            </a:r>
            <a:endParaRPr lang="en-US" dirty="0"/>
          </a:p>
          <a:p>
            <a:r>
              <a:rPr lang="en-US" dirty="0"/>
              <a:t>Derivation (</a:t>
            </a:r>
            <a:r>
              <a:rPr lang="en-US" dirty="0" err="1"/>
              <a:t>extactive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abstractive)</a:t>
            </a:r>
            <a:r>
              <a:rPr lang="en-US" dirty="0" smtClean="0"/>
              <a:t>: Extractive+</a:t>
            </a:r>
            <a:endParaRPr lang="en-US" dirty="0"/>
          </a:p>
          <a:p>
            <a:r>
              <a:rPr lang="en-US" dirty="0"/>
              <a:t>Coverage (generic </a:t>
            </a:r>
            <a:r>
              <a:rPr lang="en-US" dirty="0" err="1"/>
              <a:t>vs</a:t>
            </a:r>
            <a:r>
              <a:rPr lang="en-US" dirty="0"/>
              <a:t> focused): </a:t>
            </a:r>
            <a:r>
              <a:rPr lang="en-US" dirty="0" smtClean="0"/>
              <a:t>Aspect-oriented</a:t>
            </a:r>
            <a:endParaRPr lang="en-US" dirty="0"/>
          </a:p>
          <a:p>
            <a:r>
              <a:rPr lang="en-US" dirty="0"/>
              <a:t>Units (single </a:t>
            </a:r>
            <a:r>
              <a:rPr lang="en-US" dirty="0" err="1"/>
              <a:t>vs</a:t>
            </a:r>
            <a:r>
              <a:rPr lang="en-US" dirty="0"/>
              <a:t> multi): Multi-document</a:t>
            </a:r>
          </a:p>
          <a:p>
            <a:r>
              <a:rPr lang="en-US" dirty="0"/>
              <a:t>Reduction: </a:t>
            </a:r>
            <a:r>
              <a:rPr lang="en-US" dirty="0" smtClean="0"/>
              <a:t>Varies</a:t>
            </a:r>
            <a:endParaRPr lang="en-US" dirty="0"/>
          </a:p>
          <a:p>
            <a:r>
              <a:rPr lang="en-US" dirty="0" err="1"/>
              <a:t>Input/Output</a:t>
            </a:r>
            <a:r>
              <a:rPr lang="en-US" dirty="0"/>
              <a:t> form factors (language, genre, register, form)</a:t>
            </a:r>
          </a:p>
          <a:p>
            <a:pPr lvl="1"/>
            <a:r>
              <a:rPr lang="en-US" dirty="0" smtClean="0"/>
              <a:t>??, user reviews, less formal, pros &amp; cons, tables, </a:t>
            </a:r>
            <a:r>
              <a:rPr lang="en-US" dirty="0" err="1" smtClean="0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9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Abstractive summarization example</a:t>
            </a:r>
          </a:p>
          <a:p>
            <a:pPr lvl="1"/>
            <a:r>
              <a:rPr lang="en-US" dirty="0" smtClean="0"/>
              <a:t>Using Abstract Meaning Representation</a:t>
            </a:r>
          </a:p>
          <a:p>
            <a:pPr lvl="1"/>
            <a:endParaRPr lang="en-US" dirty="0"/>
          </a:p>
          <a:p>
            <a:r>
              <a:rPr lang="en-US" dirty="0" smtClean="0"/>
              <a:t>Review </a:t>
            </a:r>
            <a:r>
              <a:rPr lang="en-US" dirty="0" smtClean="0"/>
              <a:t>summarization:</a:t>
            </a:r>
          </a:p>
          <a:p>
            <a:pPr lvl="1"/>
            <a:r>
              <a:rPr lang="en-US" dirty="0" smtClean="0"/>
              <a:t>Basic approach</a:t>
            </a:r>
          </a:p>
          <a:p>
            <a:pPr lvl="1"/>
            <a:r>
              <a:rPr lang="en-US" dirty="0" smtClean="0"/>
              <a:t>Learning what users want</a:t>
            </a:r>
          </a:p>
          <a:p>
            <a:pPr lvl="1"/>
            <a:endParaRPr lang="en-US" dirty="0"/>
          </a:p>
          <a:p>
            <a:r>
              <a:rPr lang="en-US" dirty="0" smtClean="0"/>
              <a:t>Speech summarization:</a:t>
            </a:r>
          </a:p>
          <a:p>
            <a:pPr lvl="2"/>
            <a:r>
              <a:rPr lang="en-US" dirty="0" smtClean="0"/>
              <a:t>Application of speech summarization</a:t>
            </a:r>
          </a:p>
          <a:p>
            <a:pPr lvl="2"/>
            <a:r>
              <a:rPr lang="en-US" dirty="0" smtClean="0"/>
              <a:t>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</a:p>
          <a:p>
            <a:pPr lvl="2"/>
            <a:r>
              <a:rPr lang="en-US" dirty="0" smtClean="0"/>
              <a:t>Text-free summarization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5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approach: (Hu and Liu, 2004)</a:t>
            </a:r>
          </a:p>
          <a:p>
            <a:r>
              <a:rPr lang="en-US" dirty="0" smtClean="0"/>
              <a:t>Summarization of product reviews (e.g. Amazon)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 product features mentioned in reviews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 polarity of sentences about those features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each product,</a:t>
            </a:r>
          </a:p>
          <a:p>
            <a:pPr lvl="2"/>
            <a:r>
              <a:rPr lang="en-US" dirty="0" smtClean="0"/>
              <a:t>For each feature,</a:t>
            </a:r>
          </a:p>
          <a:p>
            <a:pPr lvl="3"/>
            <a:r>
              <a:rPr lang="en-US" dirty="0" smtClean="0"/>
              <a:t>For each polarity: provide illustrative examples</a:t>
            </a:r>
          </a:p>
        </p:txBody>
      </p:sp>
    </p:spTree>
    <p:extLst>
      <p:ext uri="{BB962C8B-B14F-4D97-AF65-F5344CB8AC3E}">
        <p14:creationId xmlns:p14="http://schemas.microsoft.com/office/powerpoint/2010/main" val="2012297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Feature</a:t>
            </a:r>
            <a:r>
              <a:rPr lang="en-US" sz="1800" dirty="0"/>
              <a:t>: </a:t>
            </a:r>
            <a:r>
              <a:rPr lang="en-US" sz="1800" dirty="0" smtClean="0"/>
              <a:t>picture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Positive</a:t>
            </a:r>
            <a:r>
              <a:rPr lang="en-US" sz="1600" dirty="0"/>
              <a:t>: </a:t>
            </a:r>
            <a:r>
              <a:rPr lang="en-US" sz="1600" dirty="0" smtClean="0"/>
              <a:t>12	</a:t>
            </a:r>
            <a:endParaRPr lang="en-US" sz="1600" dirty="0"/>
          </a:p>
          <a:p>
            <a:pPr lvl="2">
              <a:spcBef>
                <a:spcPts val="0"/>
              </a:spcBef>
            </a:pPr>
            <a:r>
              <a:rPr lang="en-US" sz="1800" dirty="0" smtClean="0"/>
              <a:t> </a:t>
            </a:r>
            <a:r>
              <a:rPr lang="en-US" sz="1800" dirty="0"/>
              <a:t>Overall this is a good camera with a really </a:t>
            </a:r>
            <a:r>
              <a:rPr lang="en-US" sz="1800" dirty="0" smtClean="0"/>
              <a:t>good picture </a:t>
            </a:r>
            <a:r>
              <a:rPr lang="en-US" sz="1800" dirty="0"/>
              <a:t>clarity</a:t>
            </a:r>
            <a:r>
              <a:rPr lang="en-US" sz="1800" dirty="0" smtClean="0"/>
              <a:t>.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 </a:t>
            </a:r>
            <a:r>
              <a:rPr lang="en-US" sz="1800" dirty="0"/>
              <a:t>The pictures are absolutely amazing - the </a:t>
            </a:r>
            <a:r>
              <a:rPr lang="en-US" sz="1800" dirty="0" smtClean="0"/>
              <a:t>camera captures </a:t>
            </a:r>
            <a:r>
              <a:rPr lang="en-US" sz="1800" dirty="0"/>
              <a:t>the minutest of details</a:t>
            </a:r>
            <a:r>
              <a:rPr lang="en-US" sz="1800" dirty="0" smtClean="0"/>
              <a:t>.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 </a:t>
            </a:r>
            <a:r>
              <a:rPr lang="en-US" sz="1800" dirty="0"/>
              <a:t>After nearly 800 pictures I have found that this </a:t>
            </a:r>
            <a:r>
              <a:rPr lang="en-US" sz="1800" dirty="0" smtClean="0"/>
              <a:t>camera takes </a:t>
            </a:r>
            <a:r>
              <a:rPr lang="en-US" sz="1800" dirty="0"/>
              <a:t>incredible pictures.</a:t>
            </a:r>
          </a:p>
          <a:p>
            <a:pPr lvl="2">
              <a:spcBef>
                <a:spcPts val="0"/>
              </a:spcBef>
            </a:pPr>
            <a:r>
              <a:rPr lang="en-US" sz="1400" dirty="0"/>
              <a:t>…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Negative: 2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The </a:t>
            </a:r>
            <a:r>
              <a:rPr lang="en-US" sz="1800" dirty="0"/>
              <a:t>pictures come out hazy if your hands shake </a:t>
            </a:r>
            <a:r>
              <a:rPr lang="en-US" sz="1800" dirty="0" smtClean="0"/>
              <a:t>even for </a:t>
            </a:r>
            <a:r>
              <a:rPr lang="en-US" sz="1800" dirty="0"/>
              <a:t>a moment during the entire process of taking </a:t>
            </a:r>
            <a:r>
              <a:rPr lang="en-US" sz="1800" dirty="0" smtClean="0"/>
              <a:t>a picture.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 </a:t>
            </a:r>
            <a:r>
              <a:rPr lang="en-US" sz="1800" dirty="0"/>
              <a:t>Focusing on a display rack about 20 feet away in </a:t>
            </a:r>
            <a:r>
              <a:rPr lang="en-US" sz="1800" dirty="0" smtClean="0"/>
              <a:t>a brightly </a:t>
            </a:r>
            <a:r>
              <a:rPr lang="en-US" sz="1800" dirty="0"/>
              <a:t>lit room during day time, pictures produced </a:t>
            </a:r>
            <a:r>
              <a:rPr lang="en-US" sz="1800" dirty="0" smtClean="0"/>
              <a:t>by this </a:t>
            </a:r>
            <a:r>
              <a:rPr lang="en-US" sz="1800" dirty="0"/>
              <a:t>camera were blurry and in a shade of orange.</a:t>
            </a:r>
          </a:p>
        </p:txBody>
      </p:sp>
    </p:spTree>
    <p:extLst>
      <p:ext uri="{BB962C8B-B14F-4D97-AF65-F5344CB8AC3E}">
        <p14:creationId xmlns:p14="http://schemas.microsoft.com/office/powerpoint/2010/main" val="2581824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Sentiment </a:t>
            </a:r>
            <a:br>
              <a:rPr lang="en-US" dirty="0" smtClean="0"/>
            </a:br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 approach is heuristic:</a:t>
            </a:r>
          </a:p>
          <a:p>
            <a:pPr lvl="1"/>
            <a:r>
              <a:rPr lang="en-US" dirty="0" smtClean="0"/>
              <a:t>May not scale, etc.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5291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Sentiment </a:t>
            </a:r>
            <a:br>
              <a:rPr lang="en-US" dirty="0" smtClean="0"/>
            </a:br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 approach is heuristic:</a:t>
            </a:r>
          </a:p>
          <a:p>
            <a:pPr lvl="1"/>
            <a:r>
              <a:rPr lang="en-US" dirty="0" smtClean="0"/>
              <a:t>May not scale,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do users want?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94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Sentiment </a:t>
            </a:r>
            <a:br>
              <a:rPr lang="en-US" dirty="0" smtClean="0"/>
            </a:br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Classic approach is heuristic:</a:t>
            </a:r>
          </a:p>
          <a:p>
            <a:pPr lvl="1"/>
            <a:r>
              <a:rPr lang="en-US" dirty="0" smtClean="0"/>
              <a:t>May not scale,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do users want?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Which example sentences should be selected?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Strongest sentiment?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Most diverse sentiments?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Broadest feature coverage?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30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Summarization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Posed as optimizing score for given length summary</a:t>
            </a:r>
          </a:p>
          <a:p>
            <a:pPr lvl="1"/>
            <a:r>
              <a:rPr lang="en-US" dirty="0" smtClean="0"/>
              <a:t>Using a sentence extractive strategy</a:t>
            </a:r>
          </a:p>
        </p:txBody>
      </p:sp>
    </p:spTree>
    <p:extLst>
      <p:ext uri="{BB962C8B-B14F-4D97-AF65-F5344CB8AC3E}">
        <p14:creationId xmlns:p14="http://schemas.microsoft.com/office/powerpoint/2010/main" val="4256400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Summarization </a:t>
            </a:r>
            <a:r>
              <a:rPr lang="en-US" dirty="0" smtClean="0"/>
              <a:t>Factors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Posed as optimizing score for given length summary</a:t>
            </a:r>
          </a:p>
          <a:p>
            <a:pPr lvl="1"/>
            <a:r>
              <a:rPr lang="en-US" dirty="0" smtClean="0"/>
              <a:t>Using a sentence extractive strategy</a:t>
            </a:r>
          </a:p>
          <a:p>
            <a:r>
              <a:rPr lang="en-US" dirty="0" smtClean="0"/>
              <a:t>Key factors:</a:t>
            </a:r>
          </a:p>
          <a:p>
            <a:pPr lvl="1"/>
            <a:r>
              <a:rPr lang="en-US" dirty="0" smtClean="0"/>
              <a:t>Sentence sentiment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Sentiment mismatch: b/t summary and product rating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Diversity:</a:t>
            </a:r>
          </a:p>
          <a:p>
            <a:pPr lvl="2"/>
            <a:r>
              <a:rPr lang="en-US" dirty="0" smtClean="0"/>
              <a:t>Measure of how well </a:t>
            </a:r>
            <a:r>
              <a:rPr lang="en-US" dirty="0" err="1" smtClean="0"/>
              <a:t>diff’t</a:t>
            </a:r>
            <a:r>
              <a:rPr lang="en-US" dirty="0" smtClean="0"/>
              <a:t> “aspects” of product covered</a:t>
            </a:r>
          </a:p>
          <a:p>
            <a:pPr lvl="2"/>
            <a:r>
              <a:rPr lang="en-US" dirty="0" smtClean="0"/>
              <a:t>Related to both quality of coverage, importance of aspect</a:t>
            </a:r>
          </a:p>
        </p:txBody>
      </p:sp>
    </p:spTree>
    <p:extLst>
      <p:ext uri="{BB962C8B-B14F-4D97-AF65-F5344CB8AC3E}">
        <p14:creationId xmlns:p14="http://schemas.microsoft.com/office/powerpoint/2010/main" val="2787722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Summarization </a:t>
            </a:r>
            <a:r>
              <a:rPr lang="en-US" dirty="0" smtClean="0"/>
              <a:t>Models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Sentiment Match (SM): </a:t>
            </a:r>
            <a:r>
              <a:rPr lang="en-US" dirty="0" err="1" smtClean="0"/>
              <a:t>Neg</a:t>
            </a:r>
            <a:r>
              <a:rPr lang="en-US" dirty="0" smtClean="0"/>
              <a:t>(Mismatch)</a:t>
            </a:r>
          </a:p>
          <a:p>
            <a:pPr lvl="1"/>
            <a:r>
              <a:rPr lang="en-US" dirty="0" smtClean="0"/>
              <a:t>Prefer summaries w/sentiment matching </a:t>
            </a:r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Issue?  </a:t>
            </a:r>
          </a:p>
        </p:txBody>
      </p:sp>
    </p:spTree>
    <p:extLst>
      <p:ext uri="{BB962C8B-B14F-4D97-AF65-F5344CB8AC3E}">
        <p14:creationId xmlns:p14="http://schemas.microsoft.com/office/powerpoint/2010/main" val="426999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Summarization </a:t>
            </a:r>
            <a:r>
              <a:rPr lang="en-US" dirty="0" smtClean="0"/>
              <a:t>Models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Sentiment Match (SM): </a:t>
            </a:r>
            <a:r>
              <a:rPr lang="en-US" dirty="0" err="1" smtClean="0"/>
              <a:t>Neg</a:t>
            </a:r>
            <a:r>
              <a:rPr lang="en-US" dirty="0" smtClean="0"/>
              <a:t>(Mismatch)</a:t>
            </a:r>
          </a:p>
          <a:p>
            <a:pPr lvl="1"/>
            <a:r>
              <a:rPr lang="en-US" dirty="0" smtClean="0"/>
              <a:t>Prefer summaries w/sentiment matching product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Issue?  </a:t>
            </a:r>
          </a:p>
          <a:p>
            <a:pPr lvl="2"/>
            <a:r>
              <a:rPr lang="en-US" dirty="0" smtClean="0"/>
              <a:t>Neutral rating </a:t>
            </a:r>
            <a:r>
              <a:rPr lang="en-US" dirty="0" smtClean="0">
                <a:sym typeface="Wingdings"/>
              </a:rPr>
              <a:t> neutral summary </a:t>
            </a:r>
            <a:r>
              <a:rPr lang="en-US" dirty="0" smtClean="0">
                <a:sym typeface="Wingdings"/>
              </a:rPr>
              <a:t>sentences</a:t>
            </a:r>
          </a:p>
          <a:p>
            <a:pPr lvl="2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Approach: Force system to select stronger </a:t>
            </a:r>
            <a:r>
              <a:rPr lang="en-US" dirty="0" err="1" smtClean="0">
                <a:sym typeface="Wingdings"/>
              </a:rPr>
              <a:t>sents</a:t>
            </a:r>
            <a:r>
              <a:rPr lang="en-US" dirty="0" smtClean="0">
                <a:sym typeface="Wingdings"/>
              </a:rPr>
              <a:t> first</a:t>
            </a:r>
          </a:p>
        </p:txBody>
      </p:sp>
    </p:spTree>
    <p:extLst>
      <p:ext uri="{BB962C8B-B14F-4D97-AF65-F5344CB8AC3E}">
        <p14:creationId xmlns:p14="http://schemas.microsoft.com/office/powerpoint/2010/main" val="611458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Summarization </a:t>
            </a:r>
            <a:r>
              <a:rPr lang="en-US" dirty="0" smtClean="0"/>
              <a:t>Models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Sentiment </a:t>
            </a:r>
            <a:r>
              <a:rPr lang="en-US" dirty="0" smtClean="0">
                <a:sym typeface="Wingdings"/>
              </a:rPr>
              <a:t>Match + Aspect Coverage (SMAC):</a:t>
            </a:r>
          </a:p>
          <a:p>
            <a:pPr lvl="1"/>
            <a:r>
              <a:rPr lang="en-US" dirty="0" smtClean="0">
                <a:sym typeface="Wingdings"/>
              </a:rPr>
              <a:t>Linear combination of:</a:t>
            </a:r>
          </a:p>
          <a:p>
            <a:pPr lvl="2"/>
            <a:r>
              <a:rPr lang="en-US" dirty="0" smtClean="0">
                <a:sym typeface="Wingdings"/>
              </a:rPr>
              <a:t>Sentiment intensity, mismatch, &amp; </a:t>
            </a:r>
            <a:r>
              <a:rPr lang="en-US" dirty="0" smtClean="0">
                <a:sym typeface="Wingdings"/>
              </a:rPr>
              <a:t>diversity</a:t>
            </a:r>
          </a:p>
          <a:p>
            <a:pPr lvl="2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Issue</a:t>
            </a:r>
            <a:r>
              <a:rPr lang="en-US" dirty="0" smtClean="0">
                <a:sym typeface="Wingdings"/>
              </a:rPr>
              <a:t>?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4738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Abstractive</a:t>
            </a:r>
            <a:br>
              <a:rPr lang="en-US" dirty="0" smtClean="0"/>
            </a:br>
            <a:r>
              <a:rPr lang="en-US" dirty="0" smtClean="0"/>
              <a:t>Summarization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Parse original documents to deep representation</a:t>
            </a:r>
          </a:p>
          <a:p>
            <a:endParaRPr lang="en-US" dirty="0"/>
          </a:p>
          <a:p>
            <a:r>
              <a:rPr lang="en-US" dirty="0" smtClean="0"/>
              <a:t>Manipulate resulting graph for content selection</a:t>
            </a:r>
          </a:p>
          <a:p>
            <a:pPr lvl="1"/>
            <a:r>
              <a:rPr lang="en-US" dirty="0" smtClean="0"/>
              <a:t>Splice trees</a:t>
            </a:r>
            <a:r>
              <a:rPr lang="en-US" dirty="0" smtClean="0"/>
              <a:t>, </a:t>
            </a:r>
            <a:r>
              <a:rPr lang="en-US" dirty="0" smtClean="0"/>
              <a:t>remove </a:t>
            </a:r>
            <a:r>
              <a:rPr lang="en-US" dirty="0" smtClean="0"/>
              <a:t>nodes,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Generate based on resulting revised graph</a:t>
            </a:r>
          </a:p>
          <a:p>
            <a:endParaRPr lang="en-US" dirty="0"/>
          </a:p>
          <a:p>
            <a:r>
              <a:rPr lang="en-US" dirty="0" smtClean="0"/>
              <a:t>All rely on parsing/generation to/from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9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smtClean="0"/>
              <a:t>Summarization </a:t>
            </a:r>
            <a:r>
              <a:rPr lang="en-US" smtClean="0"/>
              <a:t>Models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Sentiment </a:t>
            </a:r>
            <a:r>
              <a:rPr lang="en-US" dirty="0" smtClean="0">
                <a:sym typeface="Wingdings"/>
              </a:rPr>
              <a:t>Match + Aspect Coverage (SMAC):</a:t>
            </a:r>
          </a:p>
          <a:p>
            <a:pPr lvl="1"/>
            <a:r>
              <a:rPr lang="en-US" dirty="0" smtClean="0">
                <a:sym typeface="Wingdings"/>
              </a:rPr>
              <a:t>Linear combination of:</a:t>
            </a:r>
          </a:p>
          <a:p>
            <a:pPr lvl="2"/>
            <a:r>
              <a:rPr lang="en-US" dirty="0" smtClean="0">
                <a:sym typeface="Wingdings"/>
              </a:rPr>
              <a:t>Sentiment intensity, mismatch, &amp; </a:t>
            </a:r>
            <a:r>
              <a:rPr lang="en-US" dirty="0" smtClean="0">
                <a:sym typeface="Wingdings"/>
              </a:rPr>
              <a:t>diversity</a:t>
            </a:r>
          </a:p>
          <a:p>
            <a:pPr lvl="2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Issue?</a:t>
            </a:r>
          </a:p>
          <a:p>
            <a:pPr lvl="2"/>
            <a:r>
              <a:rPr lang="en-US" dirty="0" smtClean="0">
                <a:sym typeface="Wingdings"/>
              </a:rPr>
              <a:t>Optimizes overall sentiment match, but not per-aspect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15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Summarization </a:t>
            </a:r>
            <a:r>
              <a:rPr lang="en-US" dirty="0" smtClean="0"/>
              <a:t>Models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20339" cy="4343400"/>
          </a:xfrm>
        </p:spPr>
        <p:txBody>
          <a:bodyPr/>
          <a:lstStyle/>
          <a:p>
            <a:r>
              <a:rPr lang="en-US" dirty="0" smtClean="0"/>
              <a:t>Sentiment-Aspect Match (SAM)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Maximize coverage of aspects</a:t>
            </a:r>
          </a:p>
          <a:p>
            <a:pPr lvl="2"/>
            <a:r>
              <a:rPr lang="en-US" dirty="0" smtClean="0"/>
              <a:t>*consistent* with per-aspect sentiment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Computed using probabilistic model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Minimize KL-divergence b/t summary, </a:t>
            </a:r>
            <a:r>
              <a:rPr lang="en-US" dirty="0" err="1" smtClean="0"/>
              <a:t>orig</a:t>
            </a:r>
            <a:r>
              <a:rPr lang="en-US" dirty="0" smtClean="0"/>
              <a:t> documents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21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preference tests for different summaries</a:t>
            </a:r>
          </a:p>
          <a:p>
            <a:pPr lvl="1"/>
            <a:r>
              <a:rPr lang="en-US" dirty="0" smtClean="0"/>
              <a:t>Side-by-side, along with overall product rating</a:t>
            </a:r>
          </a:p>
          <a:p>
            <a:pPr lvl="1"/>
            <a:r>
              <a:rPr lang="en-US" dirty="0"/>
              <a:t>Judged: No </a:t>
            </a:r>
            <a:r>
              <a:rPr lang="en-US" dirty="0" err="1"/>
              <a:t>pref</a:t>
            </a:r>
            <a:r>
              <a:rPr lang="en-US" dirty="0"/>
              <a:t>, Strongly – Weakly prefer A/B</a:t>
            </a:r>
          </a:p>
          <a:p>
            <a:r>
              <a:rPr lang="en-US" dirty="0" smtClean="0"/>
              <a:t>Also </a:t>
            </a:r>
            <a:r>
              <a:rPr lang="en-US" dirty="0" smtClean="0"/>
              <a:t>collected comments that justify rating</a:t>
            </a:r>
          </a:p>
        </p:txBody>
      </p:sp>
    </p:spTree>
    <p:extLst>
      <p:ext uri="{BB962C8B-B14F-4D97-AF65-F5344CB8AC3E}">
        <p14:creationId xmlns:p14="http://schemas.microsoft.com/office/powerpoint/2010/main" val="1867687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Pairwise preference tests for different summaries</a:t>
            </a:r>
          </a:p>
          <a:p>
            <a:pPr lvl="1"/>
            <a:r>
              <a:rPr lang="en-US" dirty="0" smtClean="0"/>
              <a:t>Side-by-side, along with overall product </a:t>
            </a:r>
            <a:r>
              <a:rPr lang="en-US" dirty="0" smtClean="0"/>
              <a:t>rating</a:t>
            </a:r>
          </a:p>
          <a:p>
            <a:pPr lvl="1"/>
            <a:r>
              <a:rPr lang="en-US" dirty="0" smtClean="0"/>
              <a:t>Judged: No </a:t>
            </a:r>
            <a:r>
              <a:rPr lang="en-US" dirty="0" err="1" smtClean="0"/>
              <a:t>pref</a:t>
            </a:r>
            <a:r>
              <a:rPr lang="en-US" dirty="0" smtClean="0"/>
              <a:t>, Strongly – Weakly prefer A/B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 smtClean="0"/>
              <a:t>collected comments that justify rating</a:t>
            </a:r>
          </a:p>
          <a:p>
            <a:r>
              <a:rPr lang="en-US" dirty="0" smtClean="0"/>
              <a:t>Usually some preference, but not significant</a:t>
            </a:r>
          </a:p>
          <a:p>
            <a:pPr lvl="1"/>
            <a:r>
              <a:rPr lang="en-US" dirty="0" smtClean="0"/>
              <a:t>Except between SAM </a:t>
            </a:r>
            <a:r>
              <a:rPr lang="en-US" dirty="0" smtClean="0"/>
              <a:t>(</a:t>
            </a:r>
            <a:r>
              <a:rPr lang="en-US" dirty="0" smtClean="0"/>
              <a:t>highest</a:t>
            </a:r>
            <a:r>
              <a:rPr lang="en-US" dirty="0" smtClean="0"/>
              <a:t>) </a:t>
            </a:r>
            <a:r>
              <a:rPr lang="en-US" dirty="0" smtClean="0"/>
              <a:t>and </a:t>
            </a:r>
            <a:r>
              <a:rPr lang="en-US" dirty="0" smtClean="0"/>
              <a:t>SMAC (lowest)</a:t>
            </a:r>
            <a:endParaRPr lang="en-US" dirty="0" smtClean="0"/>
          </a:p>
          <a:p>
            <a:r>
              <a:rPr lang="en-US" dirty="0" smtClean="0"/>
              <a:t>Do users care at all?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001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Pairwise preference tests for different summaries</a:t>
            </a:r>
          </a:p>
          <a:p>
            <a:pPr lvl="1"/>
            <a:r>
              <a:rPr lang="en-US" dirty="0" smtClean="0"/>
              <a:t>Side-by-side, along with overall product </a:t>
            </a:r>
            <a:r>
              <a:rPr lang="en-US" dirty="0" smtClean="0"/>
              <a:t>rating</a:t>
            </a:r>
          </a:p>
          <a:p>
            <a:pPr lvl="1"/>
            <a:r>
              <a:rPr lang="en-US" dirty="0" smtClean="0"/>
              <a:t>Judged: No </a:t>
            </a:r>
            <a:r>
              <a:rPr lang="en-US" dirty="0" err="1" smtClean="0"/>
              <a:t>pref</a:t>
            </a:r>
            <a:r>
              <a:rPr lang="en-US" dirty="0" smtClean="0"/>
              <a:t>, Strongly – Weakly prefer A/B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 smtClean="0"/>
              <a:t>collected comments that justify rating</a:t>
            </a:r>
          </a:p>
          <a:p>
            <a:r>
              <a:rPr lang="en-US" dirty="0" smtClean="0"/>
              <a:t>Usually some preference, but not significant</a:t>
            </a:r>
          </a:p>
          <a:p>
            <a:pPr lvl="1"/>
            <a:r>
              <a:rPr lang="en-US" dirty="0" smtClean="0"/>
              <a:t>Except between SAM </a:t>
            </a:r>
            <a:r>
              <a:rPr lang="en-US" dirty="0" smtClean="0"/>
              <a:t>(</a:t>
            </a:r>
            <a:r>
              <a:rPr lang="en-US" dirty="0" smtClean="0"/>
              <a:t>highest</a:t>
            </a:r>
            <a:r>
              <a:rPr lang="en-US" dirty="0" smtClean="0"/>
              <a:t>) </a:t>
            </a:r>
            <a:r>
              <a:rPr lang="en-US" dirty="0" smtClean="0"/>
              <a:t>and </a:t>
            </a:r>
            <a:r>
              <a:rPr lang="en-US" dirty="0" smtClean="0"/>
              <a:t>SMAC (lowest)</a:t>
            </a:r>
            <a:endParaRPr lang="en-US" dirty="0" smtClean="0"/>
          </a:p>
          <a:p>
            <a:r>
              <a:rPr lang="en-US" dirty="0" smtClean="0"/>
              <a:t>Do users care at all?</a:t>
            </a:r>
            <a:endParaRPr lang="en-US" dirty="0" smtClean="0"/>
          </a:p>
          <a:p>
            <a:pPr lvl="1"/>
            <a:r>
              <a:rPr lang="en-US" b="1" dirty="0" smtClean="0"/>
              <a:t>Yes!! </a:t>
            </a:r>
            <a:r>
              <a:rPr lang="en-US" dirty="0" smtClean="0"/>
              <a:t>SMAC </a:t>
            </a:r>
            <a:r>
              <a:rPr lang="en-US" dirty="0" smtClean="0"/>
              <a:t>significantly better than LEAD baseline</a:t>
            </a:r>
          </a:p>
          <a:p>
            <a:pPr lvl="2"/>
            <a:r>
              <a:rPr lang="en-US" dirty="0" smtClean="0"/>
              <a:t>(70% </a:t>
            </a:r>
            <a:r>
              <a:rPr lang="en-US" dirty="0" err="1" smtClean="0"/>
              <a:t>vs</a:t>
            </a:r>
            <a:r>
              <a:rPr lang="en-US" dirty="0" smtClean="0"/>
              <a:t> 25%)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50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Preferred:</a:t>
            </a:r>
          </a:p>
        </p:txBody>
      </p:sp>
    </p:spTree>
    <p:extLst>
      <p:ext uri="{BB962C8B-B14F-4D97-AF65-F5344CB8AC3E}">
        <p14:creationId xmlns:p14="http://schemas.microsoft.com/office/powerpoint/2010/main" val="18107694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Preferred:</a:t>
            </a:r>
          </a:p>
          <a:p>
            <a:pPr lvl="1"/>
            <a:r>
              <a:rPr lang="en-US" dirty="0" smtClean="0"/>
              <a:t>Summaries with list (pro </a:t>
            </a:r>
            <a:r>
              <a:rPr lang="en-US" dirty="0" err="1" smtClean="0"/>
              <a:t>vs</a:t>
            </a:r>
            <a:r>
              <a:rPr lang="en-US" dirty="0" smtClean="0"/>
              <a:t> con)</a:t>
            </a:r>
          </a:p>
          <a:p>
            <a:r>
              <a:rPr lang="en-US" dirty="0" smtClean="0"/>
              <a:t>Disliked:</a:t>
            </a:r>
          </a:p>
        </p:txBody>
      </p:sp>
    </p:spTree>
    <p:extLst>
      <p:ext uri="{BB962C8B-B14F-4D97-AF65-F5344CB8AC3E}">
        <p14:creationId xmlns:p14="http://schemas.microsoft.com/office/powerpoint/2010/main" val="756869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Preferred:</a:t>
            </a:r>
          </a:p>
          <a:p>
            <a:pPr lvl="1"/>
            <a:r>
              <a:rPr lang="en-US" dirty="0" smtClean="0"/>
              <a:t>Summaries with list (pro </a:t>
            </a:r>
            <a:r>
              <a:rPr lang="en-US" dirty="0" err="1" smtClean="0"/>
              <a:t>vs</a:t>
            </a:r>
            <a:r>
              <a:rPr lang="en-US" dirty="0" smtClean="0"/>
              <a:t> con)</a:t>
            </a:r>
          </a:p>
          <a:p>
            <a:r>
              <a:rPr lang="en-US" dirty="0" smtClean="0"/>
              <a:t>Disliked:</a:t>
            </a:r>
          </a:p>
          <a:p>
            <a:pPr lvl="1"/>
            <a:r>
              <a:rPr lang="en-US" dirty="0" smtClean="0"/>
              <a:t>Summary sentences w/o sentiment</a:t>
            </a:r>
          </a:p>
          <a:p>
            <a:pPr lvl="1"/>
            <a:r>
              <a:rPr lang="en-US" dirty="0" smtClean="0"/>
              <a:t>Non-specific sentences</a:t>
            </a:r>
          </a:p>
          <a:p>
            <a:pPr lvl="1"/>
            <a:r>
              <a:rPr lang="en-US" dirty="0" smtClean="0"/>
              <a:t>Inconsistency b/t overall rating and summary</a:t>
            </a:r>
          </a:p>
        </p:txBody>
      </p:sp>
    </p:spTree>
    <p:extLst>
      <p:ext uri="{BB962C8B-B14F-4D97-AF65-F5344CB8AC3E}">
        <p14:creationId xmlns:p14="http://schemas.microsoft.com/office/powerpoint/2010/main" val="3475138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Preferred:</a:t>
            </a:r>
          </a:p>
          <a:p>
            <a:pPr lvl="1"/>
            <a:r>
              <a:rPr lang="en-US" dirty="0" smtClean="0"/>
              <a:t>Summaries with list (pro </a:t>
            </a:r>
            <a:r>
              <a:rPr lang="en-US" dirty="0" err="1" smtClean="0"/>
              <a:t>vs</a:t>
            </a:r>
            <a:r>
              <a:rPr lang="en-US" dirty="0" smtClean="0"/>
              <a:t> con)</a:t>
            </a:r>
          </a:p>
          <a:p>
            <a:r>
              <a:rPr lang="en-US" dirty="0" smtClean="0"/>
              <a:t>Disliked:</a:t>
            </a:r>
          </a:p>
          <a:p>
            <a:pPr lvl="1"/>
            <a:r>
              <a:rPr lang="en-US" dirty="0" smtClean="0"/>
              <a:t>Summary sentences w/o sentiment</a:t>
            </a:r>
          </a:p>
          <a:p>
            <a:pPr lvl="1"/>
            <a:r>
              <a:rPr lang="en-US" dirty="0" smtClean="0"/>
              <a:t>Non-specific sentences</a:t>
            </a:r>
          </a:p>
          <a:p>
            <a:pPr lvl="1"/>
            <a:r>
              <a:rPr lang="en-US" dirty="0" smtClean="0"/>
              <a:t>Inconsistency b/t overall rating and summary</a:t>
            </a:r>
          </a:p>
          <a:p>
            <a:r>
              <a:rPr lang="en-US" dirty="0" smtClean="0"/>
              <a:t>Preferences differed depending on overall rating</a:t>
            </a:r>
          </a:p>
          <a:p>
            <a:pPr lvl="1"/>
            <a:r>
              <a:rPr lang="en-US" dirty="0" smtClean="0"/>
              <a:t>Prefer SMAC for neutral </a:t>
            </a:r>
            <a:r>
              <a:rPr lang="en-US" dirty="0" err="1" smtClean="0"/>
              <a:t>vs</a:t>
            </a:r>
            <a:r>
              <a:rPr lang="en-US" dirty="0" smtClean="0"/>
              <a:t> SAM for extremes</a:t>
            </a:r>
          </a:p>
          <a:p>
            <a:pPr lvl="2"/>
            <a:r>
              <a:rPr lang="en-US" dirty="0" smtClean="0"/>
              <a:t>(SAM excludes low polarity sentences)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23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Ultimately, trained meta-classifier to pick model</a:t>
            </a:r>
          </a:p>
          <a:p>
            <a:pPr lvl="1"/>
            <a:r>
              <a:rPr lang="en-US" dirty="0" smtClean="0"/>
              <a:t>Improved prediction of user preferences</a:t>
            </a:r>
          </a:p>
        </p:txBody>
      </p:sp>
    </p:spTree>
    <p:extLst>
      <p:ext uri="{BB962C8B-B14F-4D97-AF65-F5344CB8AC3E}">
        <p14:creationId xmlns:p14="http://schemas.microsoft.com/office/powerpoint/2010/main" val="381705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/>
          <a:lstStyle/>
          <a:p>
            <a:r>
              <a:rPr lang="en-US" sz="4400" dirty="0" smtClean="0"/>
              <a:t>Summarization Using</a:t>
            </a:r>
            <a:br>
              <a:rPr lang="en-US" sz="4400" dirty="0" smtClean="0"/>
            </a:br>
            <a:r>
              <a:rPr lang="en-US" sz="4400" dirty="0" smtClean="0"/>
              <a:t>Abstract Meaning Representation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JAMR to parse input sentences to AMR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469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Ultimately, trained meta-classifier to pick model</a:t>
            </a:r>
          </a:p>
          <a:p>
            <a:pPr lvl="1"/>
            <a:r>
              <a:rPr lang="en-US" dirty="0" smtClean="0"/>
              <a:t>Improved prediction of user preferences</a:t>
            </a:r>
          </a:p>
          <a:p>
            <a:r>
              <a:rPr lang="en-US" dirty="0" smtClean="0"/>
              <a:t>Similarities and contrasts w/TAC:</a:t>
            </a:r>
          </a:p>
          <a:p>
            <a:pPr lvl="1"/>
            <a:r>
              <a:rPr lang="en-US" dirty="0" smtClean="0"/>
              <a:t>Similarities:</a:t>
            </a:r>
          </a:p>
        </p:txBody>
      </p:sp>
    </p:spTree>
    <p:extLst>
      <p:ext uri="{BB962C8B-B14F-4D97-AF65-F5344CB8AC3E}">
        <p14:creationId xmlns:p14="http://schemas.microsoft.com/office/powerpoint/2010/main" val="35280987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Ultimately, trained meta-classifier to pick model</a:t>
            </a:r>
          </a:p>
          <a:p>
            <a:pPr lvl="1"/>
            <a:r>
              <a:rPr lang="en-US" dirty="0" smtClean="0"/>
              <a:t>Improved prediction of user preferences</a:t>
            </a:r>
          </a:p>
          <a:p>
            <a:r>
              <a:rPr lang="en-US" dirty="0" smtClean="0"/>
              <a:t>Similarities and contrasts w/TAC:</a:t>
            </a:r>
          </a:p>
          <a:p>
            <a:pPr lvl="1"/>
            <a:r>
              <a:rPr lang="en-US" dirty="0" smtClean="0"/>
              <a:t>Similarities:</a:t>
            </a:r>
          </a:p>
          <a:p>
            <a:pPr lvl="2"/>
            <a:r>
              <a:rPr lang="en-US" dirty="0" smtClean="0"/>
              <a:t>Diversity ~ Non-redundancy</a:t>
            </a:r>
          </a:p>
          <a:p>
            <a:pPr lvl="2"/>
            <a:r>
              <a:rPr lang="en-US" dirty="0" smtClean="0"/>
              <a:t>Product aspects ~ Topic aspects: coverage, importance</a:t>
            </a:r>
          </a:p>
          <a:p>
            <a:pPr lvl="1"/>
            <a:r>
              <a:rPr lang="en-US" dirty="0" smtClean="0"/>
              <a:t>Differences:</a:t>
            </a:r>
          </a:p>
        </p:txBody>
      </p:sp>
    </p:spTree>
    <p:extLst>
      <p:ext uri="{BB962C8B-B14F-4D97-AF65-F5344CB8AC3E}">
        <p14:creationId xmlns:p14="http://schemas.microsoft.com/office/powerpoint/2010/main" val="38981290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Ultimately, trained meta-classifier to pick model</a:t>
            </a:r>
          </a:p>
          <a:p>
            <a:pPr lvl="1"/>
            <a:r>
              <a:rPr lang="en-US" dirty="0" smtClean="0"/>
              <a:t>Improved prediction of user preferences</a:t>
            </a:r>
          </a:p>
          <a:p>
            <a:r>
              <a:rPr lang="en-US" dirty="0" smtClean="0"/>
              <a:t>Similarities and contrasts w/TAC:</a:t>
            </a:r>
          </a:p>
          <a:p>
            <a:pPr lvl="1"/>
            <a:r>
              <a:rPr lang="en-US" dirty="0" smtClean="0"/>
              <a:t>Similarities:</a:t>
            </a:r>
          </a:p>
          <a:p>
            <a:pPr lvl="2"/>
            <a:r>
              <a:rPr lang="en-US" dirty="0" smtClean="0"/>
              <a:t>Diversity ~ Non-redundancy</a:t>
            </a:r>
          </a:p>
          <a:p>
            <a:pPr lvl="2"/>
            <a:r>
              <a:rPr lang="en-US" dirty="0" smtClean="0"/>
              <a:t>Product aspects ~ Topic aspects: coverage, importance</a:t>
            </a:r>
          </a:p>
          <a:p>
            <a:pPr lvl="1"/>
            <a:r>
              <a:rPr lang="en-US" dirty="0" smtClean="0"/>
              <a:t>Differences:</a:t>
            </a:r>
          </a:p>
          <a:p>
            <a:pPr lvl="2"/>
            <a:r>
              <a:rPr lang="en-US" dirty="0" smtClean="0"/>
              <a:t>Strongly task/user oriented</a:t>
            </a:r>
          </a:p>
          <a:p>
            <a:pPr lvl="2"/>
            <a:r>
              <a:rPr lang="en-US" dirty="0" smtClean="0"/>
              <a:t>Sentiment focused (overall, per-sentence)</a:t>
            </a:r>
          </a:p>
          <a:p>
            <a:pPr lvl="2"/>
            <a:r>
              <a:rPr lang="en-US" dirty="0" smtClean="0"/>
              <a:t>Presentation preference: lists </a:t>
            </a:r>
            <a:r>
              <a:rPr lang="en-US" dirty="0" err="1" smtClean="0"/>
              <a:t>vs</a:t>
            </a:r>
            <a:r>
              <a:rPr lang="en-US" dirty="0" smtClean="0"/>
              <a:t> narratives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378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Summarization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22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Summary 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summarize speech?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Meeting summarization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900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Summary 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summarize speech?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Meeting summarization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Lecture summarization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Voicemail summarization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Broadcast news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Debates, etc….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704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and Text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Commonalities: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466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and Text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Commonalities: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Require key content selection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Linguistic cues: lexical, syntactic, discourse structure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Alternative strategies: extractive, abstractive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301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speech (summarization):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494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Challenges of speech (summarization):</a:t>
            </a:r>
          </a:p>
          <a:p>
            <a:pPr lvl="1"/>
            <a:r>
              <a:rPr lang="en-US" dirty="0" smtClean="0"/>
              <a:t>Recognition (and ASR errors)</a:t>
            </a:r>
          </a:p>
          <a:p>
            <a:pPr lvl="2"/>
            <a:r>
              <a:rPr lang="en-US" dirty="0" smtClean="0"/>
              <a:t>Downstream NLP processing issues, errors</a:t>
            </a:r>
          </a:p>
          <a:p>
            <a:pPr lvl="1"/>
            <a:r>
              <a:rPr lang="en-US" dirty="0" smtClean="0"/>
              <a:t>Segmentation: speaker, story, sentence</a:t>
            </a:r>
          </a:p>
          <a:p>
            <a:pPr lvl="1"/>
            <a:r>
              <a:rPr lang="en-US" dirty="0" smtClean="0"/>
              <a:t>Channel issues (anchor  </a:t>
            </a:r>
            <a:r>
              <a:rPr lang="en-US" dirty="0" err="1" smtClean="0"/>
              <a:t>vs</a:t>
            </a:r>
            <a:r>
              <a:rPr lang="en-US" dirty="0" smtClean="0"/>
              <a:t> remote)</a:t>
            </a:r>
          </a:p>
          <a:p>
            <a:pPr lvl="1"/>
            <a:r>
              <a:rPr lang="en-US" dirty="0" err="1" smtClean="0"/>
              <a:t>Disfluencies</a:t>
            </a:r>
            <a:endParaRPr lang="en-US" dirty="0" smtClean="0"/>
          </a:p>
          <a:p>
            <a:pPr lvl="1"/>
            <a:r>
              <a:rPr lang="en-US" dirty="0" smtClean="0"/>
              <a:t>Overlaps</a:t>
            </a:r>
          </a:p>
          <a:p>
            <a:pPr lvl="1"/>
            <a:r>
              <a:rPr lang="en-US" dirty="0" smtClean="0"/>
              <a:t>“Lower information density”: off-talk, chitchat,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Generation: text? Speech? </a:t>
            </a:r>
            <a:r>
              <a:rPr lang="en-US" dirty="0" err="1" smtClean="0"/>
              <a:t>Resynthesis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Other text cues: capitalization, paragraphs,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New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0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/>
          <a:lstStyle/>
          <a:p>
            <a:r>
              <a:rPr lang="en-US" sz="4400" dirty="0"/>
              <a:t>Summarization Using</a:t>
            </a:r>
            <a:br>
              <a:rPr lang="en-US" sz="4400" dirty="0"/>
            </a:br>
            <a:r>
              <a:rPr lang="en-US" sz="4400" dirty="0"/>
              <a:t>Abstract Meaning Representation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JAMR to parse input sentences to </a:t>
            </a:r>
            <a:r>
              <a:rPr lang="en-US" dirty="0" smtClean="0"/>
              <a:t>AMR</a:t>
            </a:r>
          </a:p>
          <a:p>
            <a:endParaRPr lang="en-US" dirty="0" smtClean="0"/>
          </a:p>
          <a:p>
            <a:r>
              <a:rPr lang="en-US" dirty="0" smtClean="0"/>
              <a:t>Create unified document graph</a:t>
            </a:r>
            <a:endParaRPr lang="en-US" dirty="0"/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coreferent</a:t>
            </a:r>
            <a:r>
              <a:rPr lang="en-US" dirty="0" smtClean="0"/>
              <a:t> nodes by “concept merging”</a:t>
            </a:r>
            <a:endParaRPr lang="en-US" dirty="0" smtClean="0"/>
          </a:p>
          <a:p>
            <a:pPr lvl="1"/>
            <a:r>
              <a:rPr lang="en-US" dirty="0" smtClean="0"/>
              <a:t>Join sentence AMRs </a:t>
            </a:r>
            <a:r>
              <a:rPr lang="en-US" dirty="0" smtClean="0"/>
              <a:t>to common (dummy) ROOT</a:t>
            </a:r>
            <a:endParaRPr lang="en-US" dirty="0" smtClean="0"/>
          </a:p>
          <a:p>
            <a:pPr lvl="1"/>
            <a:r>
              <a:rPr lang="en-US" dirty="0" smtClean="0"/>
              <a:t>Create other connections as needed</a:t>
            </a:r>
          </a:p>
        </p:txBody>
      </p:sp>
    </p:spTree>
    <p:extLst>
      <p:ext uri="{BB962C8B-B14F-4D97-AF65-F5344CB8AC3E}">
        <p14:creationId xmlns:p14="http://schemas.microsoft.com/office/powerpoint/2010/main" val="40478412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Challenges of speech (summarization):</a:t>
            </a:r>
          </a:p>
          <a:p>
            <a:pPr lvl="1"/>
            <a:r>
              <a:rPr lang="en-US" dirty="0" smtClean="0"/>
              <a:t>Recognition (and ASR errors)</a:t>
            </a:r>
          </a:p>
          <a:p>
            <a:pPr lvl="2"/>
            <a:r>
              <a:rPr lang="en-US" dirty="0" smtClean="0"/>
              <a:t>Downstream NLP processing issues, errors</a:t>
            </a:r>
          </a:p>
          <a:p>
            <a:pPr lvl="1"/>
            <a:r>
              <a:rPr lang="en-US" dirty="0" smtClean="0"/>
              <a:t>Segmentation: speaker, story, sentence</a:t>
            </a:r>
          </a:p>
          <a:p>
            <a:pPr lvl="1"/>
            <a:r>
              <a:rPr lang="en-US" dirty="0" smtClean="0"/>
              <a:t>Channel issues (anchor  </a:t>
            </a:r>
            <a:r>
              <a:rPr lang="en-US" dirty="0" err="1" smtClean="0"/>
              <a:t>vs</a:t>
            </a:r>
            <a:r>
              <a:rPr lang="en-US" dirty="0" smtClean="0"/>
              <a:t> remote)</a:t>
            </a:r>
          </a:p>
          <a:p>
            <a:pPr lvl="1"/>
            <a:r>
              <a:rPr lang="en-US" dirty="0" err="1" smtClean="0"/>
              <a:t>Disfluencies</a:t>
            </a:r>
            <a:endParaRPr lang="en-US" dirty="0" smtClean="0"/>
          </a:p>
          <a:p>
            <a:pPr lvl="1"/>
            <a:r>
              <a:rPr lang="en-US" dirty="0" smtClean="0"/>
              <a:t>Overlaps</a:t>
            </a:r>
          </a:p>
          <a:p>
            <a:pPr lvl="1"/>
            <a:r>
              <a:rPr lang="en-US" dirty="0" smtClean="0"/>
              <a:t>“Lower information density”: off-talk, chitchat,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Generation: text? Speech? </a:t>
            </a:r>
            <a:r>
              <a:rPr lang="en-US" dirty="0" err="1" smtClean="0"/>
              <a:t>Resynthesis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Other text cues: capitalization, paragraphs,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New information: audio signal, prosody, dialog 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75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590800" y="914400"/>
            <a:ext cx="6553200" cy="5334000"/>
          </a:xfrm>
          <a:prstGeom prst="ellipse">
            <a:avLst/>
          </a:prstGeom>
          <a:solidFill>
            <a:srgbClr val="CCFFCC">
              <a:alpha val="25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6945"/>
            <a:ext cx="8229600" cy="685800"/>
          </a:xfrm>
        </p:spPr>
        <p:txBody>
          <a:bodyPr/>
          <a:lstStyle/>
          <a:p>
            <a:r>
              <a:rPr lang="en-US" sz="2800" dirty="0"/>
              <a:t>Text vs. Speech Summarization (NEWS)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28600" y="1676400"/>
            <a:ext cx="5105400" cy="4267200"/>
          </a:xfrm>
          <a:prstGeom prst="ellipse">
            <a:avLst/>
          </a:prstGeom>
          <a:solidFill>
            <a:schemeClr val="accent1">
              <a:alpha val="16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343400" y="1219200"/>
            <a:ext cx="1668463" cy="376238"/>
          </a:xfrm>
          <a:prstGeom prst="rect">
            <a:avLst/>
          </a:prstGeom>
          <a:noFill/>
          <a:ln w="9525">
            <a:solidFill>
              <a:srgbClr val="33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Speech Signal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800600" y="1676400"/>
            <a:ext cx="34464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Speech Channels</a:t>
            </a:r>
          </a:p>
          <a:p>
            <a:r>
              <a:rPr lang="en-US"/>
              <a:t>- phone, remote satellite, station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62600" y="2438400"/>
            <a:ext cx="26209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Transcripts</a:t>
            </a:r>
          </a:p>
          <a:p>
            <a:r>
              <a:rPr lang="en-US"/>
              <a:t>- ASR, Close Captioned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943600" y="3200400"/>
            <a:ext cx="1895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Many Speakers</a:t>
            </a:r>
          </a:p>
          <a:p>
            <a:r>
              <a:rPr lang="en-US"/>
              <a:t>- speaking styles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181600" y="4724400"/>
            <a:ext cx="25320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Prosodic Features</a:t>
            </a:r>
          </a:p>
          <a:p>
            <a:r>
              <a:rPr lang="en-US"/>
              <a:t>-pitch, energy, duration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562600" y="3962400"/>
            <a:ext cx="31416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Structure</a:t>
            </a:r>
          </a:p>
          <a:p>
            <a:r>
              <a:rPr lang="en-US"/>
              <a:t>-Anchor, Reporter Interaction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343400" y="5486400"/>
            <a:ext cx="32686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Commercials, Weather Report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895600" y="2667000"/>
            <a:ext cx="2098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Transcript- Manual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743200" y="3352800"/>
            <a:ext cx="25320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Some Lexical Features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971800" y="4038600"/>
            <a:ext cx="20494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Story presentation</a:t>
            </a:r>
          </a:p>
          <a:p>
            <a:r>
              <a:rPr lang="en-US"/>
              <a:t>style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14400" y="2514600"/>
            <a:ext cx="16795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Error-free Text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33400" y="3276600"/>
            <a:ext cx="18716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Lexical Features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85800" y="3962400"/>
            <a:ext cx="16049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Segmentation</a:t>
            </a:r>
          </a:p>
          <a:p>
            <a:r>
              <a:rPr lang="en-US"/>
              <a:t>-sentences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279525" y="4913313"/>
            <a:ext cx="1184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NLP tools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267" y="6340764"/>
            <a:ext cx="209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Hirschberg,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6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Predominantly extractive</a:t>
            </a:r>
          </a:p>
          <a:p>
            <a:endParaRPr lang="en-US" dirty="0"/>
          </a:p>
          <a:p>
            <a:r>
              <a:rPr lang="en-US" dirty="0" smtClean="0"/>
              <a:t>Significant focus on compression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751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Predominantly extractive</a:t>
            </a:r>
          </a:p>
          <a:p>
            <a:endParaRPr lang="en-US" dirty="0"/>
          </a:p>
          <a:p>
            <a:r>
              <a:rPr lang="en-US" dirty="0" smtClean="0"/>
              <a:t>Significant focus on compression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Fluency: raw speech is often messy</a:t>
            </a:r>
          </a:p>
          <a:p>
            <a:pPr lvl="2"/>
            <a:r>
              <a:rPr lang="en-US" dirty="0" smtClean="0"/>
              <a:t>Speed: speech is (relatively) slow, if using playback</a:t>
            </a:r>
          </a:p>
          <a:p>
            <a:r>
              <a:rPr lang="en-US" dirty="0" smtClean="0"/>
              <a:t>Integration of speech features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717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Speech summary data:</a:t>
            </a:r>
          </a:p>
          <a:p>
            <a:pPr lvl="1"/>
            <a:r>
              <a:rPr lang="en-US" dirty="0" smtClean="0"/>
              <a:t>Broadcast news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Lectures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Meetings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Talk shows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Conversations (Switchboard, </a:t>
            </a:r>
            <a:r>
              <a:rPr lang="en-US" dirty="0" err="1" smtClean="0"/>
              <a:t>Callhome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Voicemail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728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Basically, do ASR and treat like text</a:t>
            </a:r>
          </a:p>
        </p:txBody>
      </p:sp>
    </p:spTree>
    <p:extLst>
      <p:ext uri="{BB962C8B-B14F-4D97-AF65-F5344CB8AC3E}">
        <p14:creationId xmlns:p14="http://schemas.microsoft.com/office/powerpoint/2010/main" val="32991916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Basically, do ASR and treat like text</a:t>
            </a:r>
          </a:p>
          <a:p>
            <a:pPr lvl="1"/>
            <a:r>
              <a:rPr lang="en-US" dirty="0" smtClean="0"/>
              <a:t>Unsupervised approaches: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cosine; LSA; MMR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771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Basically, do ASR and treat like text</a:t>
            </a:r>
          </a:p>
          <a:p>
            <a:pPr lvl="1"/>
            <a:r>
              <a:rPr lang="en-US" dirty="0" smtClean="0"/>
              <a:t>Unsupervised approaches:</a:t>
            </a:r>
          </a:p>
          <a:p>
            <a:pPr lvl="2"/>
            <a:r>
              <a:rPr lang="en-US" dirty="0" err="1" smtClean="0"/>
              <a:t>Tf-idf</a:t>
            </a:r>
            <a:r>
              <a:rPr lang="en-US" dirty="0" smtClean="0"/>
              <a:t> cosine; LSA; MMR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Classification-based approaches:</a:t>
            </a:r>
          </a:p>
          <a:p>
            <a:pPr lvl="2"/>
            <a:r>
              <a:rPr lang="en-US" dirty="0" smtClean="0"/>
              <a:t>Features include:</a:t>
            </a:r>
          </a:p>
          <a:p>
            <a:pPr lvl="3"/>
            <a:r>
              <a:rPr lang="en-US" dirty="0" smtClean="0"/>
              <a:t>Sentence position, sentence length, sentence score/weight</a:t>
            </a:r>
          </a:p>
          <a:p>
            <a:pPr lvl="3"/>
            <a:r>
              <a:rPr lang="en-US" dirty="0" smtClean="0"/>
              <a:t>Discourse &amp; local context features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Modeling approaches:</a:t>
            </a:r>
          </a:p>
          <a:p>
            <a:pPr lvl="3"/>
            <a:r>
              <a:rPr lang="en-US" dirty="0" smtClean="0"/>
              <a:t>SVMs, logistic regression, CRFs,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15476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“Speech”?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sentence </a:t>
            </a:r>
            <a:r>
              <a:rPr lang="en-US" dirty="0" smtClean="0"/>
              <a:t>segmentation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721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“Speech”?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sentence segmentation</a:t>
            </a:r>
          </a:p>
          <a:p>
            <a:r>
              <a:rPr lang="en-US" dirty="0" err="1"/>
              <a:t>Disfluency</a:t>
            </a:r>
            <a:r>
              <a:rPr lang="en-US" dirty="0"/>
              <a:t> tagging, </a:t>
            </a:r>
            <a:r>
              <a:rPr lang="en-US" dirty="0" smtClean="0"/>
              <a:t>filtering</a:t>
            </a:r>
          </a:p>
        </p:txBody>
      </p:sp>
    </p:spTree>
    <p:extLst>
      <p:ext uri="{BB962C8B-B14F-4D97-AF65-F5344CB8AC3E}">
        <p14:creationId xmlns:p14="http://schemas.microsoft.com/office/powerpoint/2010/main" val="345658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3999" cy="1336956"/>
          </a:xfrm>
        </p:spPr>
        <p:txBody>
          <a:bodyPr/>
          <a:lstStyle/>
          <a:p>
            <a:r>
              <a:rPr lang="en-US" sz="4400" dirty="0">
                <a:solidFill>
                  <a:srgbClr val="2C7C9F"/>
                </a:solidFill>
              </a:rPr>
              <a:t>Summarization Using</a:t>
            </a:r>
            <a:br>
              <a:rPr lang="en-US" sz="4400" dirty="0">
                <a:solidFill>
                  <a:srgbClr val="2C7C9F"/>
                </a:solidFill>
              </a:rPr>
            </a:br>
            <a:r>
              <a:rPr lang="en-US" sz="4400" dirty="0">
                <a:solidFill>
                  <a:srgbClr val="2C7C9F"/>
                </a:solidFill>
              </a:rPr>
              <a:t>Abstract Meaning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06262"/>
          </a:xfrm>
        </p:spPr>
        <p:txBody>
          <a:bodyPr>
            <a:normAutofit/>
          </a:bodyPr>
          <a:lstStyle/>
          <a:p>
            <a:r>
              <a:rPr lang="en-US" dirty="0" smtClean="0"/>
              <a:t>Use JAMR to parse input sentences to </a:t>
            </a:r>
            <a:r>
              <a:rPr lang="en-US" dirty="0" smtClean="0"/>
              <a:t>AMR</a:t>
            </a:r>
          </a:p>
          <a:p>
            <a:endParaRPr lang="en-US" dirty="0"/>
          </a:p>
          <a:p>
            <a:r>
              <a:rPr lang="en-US" dirty="0"/>
              <a:t>Create unified document graph</a:t>
            </a:r>
          </a:p>
          <a:p>
            <a:pPr lvl="1"/>
            <a:r>
              <a:rPr lang="en-US" dirty="0"/>
              <a:t>Link </a:t>
            </a:r>
            <a:r>
              <a:rPr lang="en-US" dirty="0" err="1"/>
              <a:t>coreferent</a:t>
            </a:r>
            <a:r>
              <a:rPr lang="en-US" dirty="0"/>
              <a:t> nodes by “concept merging”</a:t>
            </a:r>
          </a:p>
          <a:p>
            <a:pPr lvl="1"/>
            <a:r>
              <a:rPr lang="en-US" dirty="0"/>
              <a:t>Join sentence AMRs to common (dummy) ROOT</a:t>
            </a:r>
          </a:p>
          <a:p>
            <a:pPr lvl="1"/>
            <a:r>
              <a:rPr lang="en-US" dirty="0"/>
              <a:t>Create other connections as </a:t>
            </a:r>
            <a:r>
              <a:rPr lang="en-US" dirty="0" smtClean="0"/>
              <a:t>needed</a:t>
            </a:r>
          </a:p>
          <a:p>
            <a:pPr lvl="1"/>
            <a:endParaRPr lang="en-US" dirty="0"/>
          </a:p>
          <a:p>
            <a:r>
              <a:rPr lang="en-US" dirty="0" smtClean="0"/>
              <a:t>Select </a:t>
            </a:r>
            <a:r>
              <a:rPr lang="en-US" dirty="0" smtClean="0"/>
              <a:t>subset of nodes for inclusion in summary</a:t>
            </a:r>
          </a:p>
          <a:p>
            <a:r>
              <a:rPr lang="en-US" dirty="0" smtClean="0"/>
              <a:t>*Generate surface realization of AMR (future work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261085" y="6322356"/>
            <a:ext cx="193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Liu et al,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931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“Speech”?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sentence segmentation</a:t>
            </a:r>
          </a:p>
          <a:p>
            <a:r>
              <a:rPr lang="en-US" dirty="0" err="1"/>
              <a:t>Disfluency</a:t>
            </a:r>
            <a:r>
              <a:rPr lang="en-US" dirty="0"/>
              <a:t> tagging, </a:t>
            </a:r>
            <a:r>
              <a:rPr lang="en-US" dirty="0" smtClean="0"/>
              <a:t>filtering</a:t>
            </a:r>
          </a:p>
          <a:p>
            <a:r>
              <a:rPr lang="en-US" dirty="0" smtClean="0"/>
              <a:t>Speaker-related features:</a:t>
            </a:r>
          </a:p>
        </p:txBody>
      </p:sp>
    </p:spTree>
    <p:extLst>
      <p:ext uri="{BB962C8B-B14F-4D97-AF65-F5344CB8AC3E}">
        <p14:creationId xmlns:p14="http://schemas.microsoft.com/office/powerpoint/2010/main" val="19692809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“Speech”?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sentence segmentation</a:t>
            </a:r>
          </a:p>
          <a:p>
            <a:r>
              <a:rPr lang="en-US" dirty="0" err="1"/>
              <a:t>Disfluency</a:t>
            </a:r>
            <a:r>
              <a:rPr lang="en-US" dirty="0"/>
              <a:t> tagging, </a:t>
            </a:r>
            <a:r>
              <a:rPr lang="en-US" dirty="0" smtClean="0"/>
              <a:t>filtering</a:t>
            </a:r>
          </a:p>
          <a:p>
            <a:r>
              <a:rPr lang="en-US" dirty="0" smtClean="0"/>
              <a:t>Speaker-related features:</a:t>
            </a:r>
          </a:p>
          <a:p>
            <a:pPr lvl="1"/>
            <a:r>
              <a:rPr lang="en-US" dirty="0" smtClean="0"/>
              <a:t>Speaker role (e.g. anchor), proportion of speech</a:t>
            </a:r>
          </a:p>
          <a:p>
            <a:r>
              <a:rPr lang="en-US" dirty="0" smtClean="0"/>
              <a:t>ASR confidence scores:</a:t>
            </a:r>
          </a:p>
        </p:txBody>
      </p:sp>
    </p:spTree>
    <p:extLst>
      <p:ext uri="{BB962C8B-B14F-4D97-AF65-F5344CB8AC3E}">
        <p14:creationId xmlns:p14="http://schemas.microsoft.com/office/powerpoint/2010/main" val="3988748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“Speech”?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Automatic sentence segmentation</a:t>
            </a:r>
          </a:p>
          <a:p>
            <a:r>
              <a:rPr lang="en-US" dirty="0" err="1"/>
              <a:t>Disfluency</a:t>
            </a:r>
            <a:r>
              <a:rPr lang="en-US" dirty="0"/>
              <a:t> tagging, </a:t>
            </a:r>
            <a:r>
              <a:rPr lang="en-US" dirty="0" smtClean="0"/>
              <a:t>filtering</a:t>
            </a:r>
          </a:p>
          <a:p>
            <a:r>
              <a:rPr lang="en-US" dirty="0" smtClean="0"/>
              <a:t>Speaker-related features:</a:t>
            </a:r>
          </a:p>
          <a:p>
            <a:pPr lvl="1"/>
            <a:r>
              <a:rPr lang="en-US" dirty="0" smtClean="0"/>
              <a:t>Speaker role (e.g. anchor), proportion of speech</a:t>
            </a:r>
          </a:p>
          <a:p>
            <a:r>
              <a:rPr lang="en-US" dirty="0" smtClean="0"/>
              <a:t>ASR confidence scores:</a:t>
            </a:r>
          </a:p>
          <a:p>
            <a:pPr lvl="1"/>
            <a:r>
              <a:rPr lang="en-US" dirty="0" smtClean="0"/>
              <a:t>Intuition: use more reliable content</a:t>
            </a:r>
          </a:p>
          <a:p>
            <a:r>
              <a:rPr lang="en-US" dirty="0" smtClean="0"/>
              <a:t>Prosody:</a:t>
            </a:r>
          </a:p>
          <a:p>
            <a:pPr lvl="1"/>
            <a:r>
              <a:rPr lang="en-US" dirty="0" smtClean="0"/>
              <a:t>Pitch, intensity, speaking rate</a:t>
            </a:r>
          </a:p>
          <a:p>
            <a:pPr lvl="1"/>
            <a:r>
              <a:rPr lang="en-US" dirty="0" smtClean="0"/>
              <a:t>Can indicate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311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“Speech”?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Automatic sentence segmentation</a:t>
            </a:r>
          </a:p>
          <a:p>
            <a:r>
              <a:rPr lang="en-US" dirty="0" err="1"/>
              <a:t>Disfluency</a:t>
            </a:r>
            <a:r>
              <a:rPr lang="en-US" dirty="0"/>
              <a:t> tagging, </a:t>
            </a:r>
            <a:r>
              <a:rPr lang="en-US" dirty="0" smtClean="0"/>
              <a:t>filtering</a:t>
            </a:r>
          </a:p>
          <a:p>
            <a:r>
              <a:rPr lang="en-US" dirty="0" smtClean="0"/>
              <a:t>Speaker-related features:</a:t>
            </a:r>
          </a:p>
          <a:p>
            <a:pPr lvl="1"/>
            <a:r>
              <a:rPr lang="en-US" dirty="0" smtClean="0"/>
              <a:t>Speaker role (e.g. anchor), proportion of speech</a:t>
            </a:r>
          </a:p>
          <a:p>
            <a:r>
              <a:rPr lang="en-US" dirty="0" smtClean="0"/>
              <a:t>ASR confidence scores:</a:t>
            </a:r>
          </a:p>
          <a:p>
            <a:pPr lvl="1"/>
            <a:r>
              <a:rPr lang="en-US" dirty="0" smtClean="0"/>
              <a:t>Intuition: use more reliable content</a:t>
            </a:r>
          </a:p>
          <a:p>
            <a:r>
              <a:rPr lang="en-US" dirty="0" smtClean="0"/>
              <a:t>Prosody:</a:t>
            </a:r>
          </a:p>
          <a:p>
            <a:pPr lvl="1"/>
            <a:r>
              <a:rPr lang="en-US" dirty="0" smtClean="0"/>
              <a:t>Pitch, intensity, speaking rate</a:t>
            </a:r>
          </a:p>
          <a:p>
            <a:pPr lvl="1"/>
            <a:r>
              <a:rPr lang="en-US" dirty="0" smtClean="0"/>
              <a:t>Can indicate: emphasis, new topic, new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578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Speech-focused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b="1" dirty="0" smtClean="0"/>
              <a:t>How </a:t>
            </a:r>
            <a:r>
              <a:rPr lang="en-US" dirty="0" smtClean="0"/>
              <a:t>something is said is as important as </a:t>
            </a:r>
            <a:r>
              <a:rPr lang="en-US" b="1" dirty="0" smtClean="0"/>
              <a:t>what</a:t>
            </a:r>
            <a:r>
              <a:rPr lang="en-US" dirty="0" smtClean="0"/>
              <a:t> is said</a:t>
            </a:r>
          </a:p>
        </p:txBody>
      </p:sp>
    </p:spTree>
    <p:extLst>
      <p:ext uri="{BB962C8B-B14F-4D97-AF65-F5344CB8AC3E}">
        <p14:creationId xmlns:p14="http://schemas.microsoft.com/office/powerpoint/2010/main" val="27921569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Speech-focused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b="1" dirty="0" smtClean="0"/>
              <a:t>How </a:t>
            </a:r>
            <a:r>
              <a:rPr lang="en-US" dirty="0" smtClean="0"/>
              <a:t>something is said is as important as </a:t>
            </a:r>
            <a:r>
              <a:rPr lang="en-US" b="1" dirty="0" smtClean="0"/>
              <a:t>what</a:t>
            </a:r>
            <a:r>
              <a:rPr lang="en-US" dirty="0" smtClean="0"/>
              <a:t> is said</a:t>
            </a:r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Speakers use pitch, intensity, speaking rate to mark 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6307315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Speech-focused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b="1" dirty="0" smtClean="0"/>
              <a:t>How </a:t>
            </a:r>
            <a:r>
              <a:rPr lang="en-US" dirty="0" smtClean="0"/>
              <a:t>something is said is as important as </a:t>
            </a:r>
            <a:r>
              <a:rPr lang="en-US" b="1" dirty="0" smtClean="0"/>
              <a:t>what</a:t>
            </a:r>
            <a:r>
              <a:rPr lang="en-US" dirty="0" smtClean="0"/>
              <a:t> is said</a:t>
            </a:r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Speakers use pitch, intensity, speaking rate to mark important information</a:t>
            </a:r>
          </a:p>
          <a:p>
            <a:r>
              <a:rPr lang="en-US" dirty="0" smtClean="0"/>
              <a:t>Test:</a:t>
            </a:r>
          </a:p>
          <a:p>
            <a:pPr lvl="1"/>
            <a:r>
              <a:rPr lang="en-US" dirty="0" smtClean="0"/>
              <a:t>Can we do speech summarization without speech transcription?</a:t>
            </a:r>
          </a:p>
          <a:p>
            <a:pPr lvl="2"/>
            <a:r>
              <a:rPr lang="en-US" dirty="0" smtClean="0"/>
              <a:t>At least competitively with ASR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833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Maskey</a:t>
            </a:r>
            <a:r>
              <a:rPr lang="en-US" dirty="0" smtClean="0"/>
              <a:t> &amp; Hirschberg, 2006</a:t>
            </a:r>
          </a:p>
          <a:p>
            <a:r>
              <a:rPr lang="en-US" dirty="0" smtClean="0"/>
              <a:t>Data: Broadcast News (e.g. CNN)</a:t>
            </a:r>
          </a:p>
          <a:p>
            <a:pPr lvl="1"/>
            <a:r>
              <a:rPr lang="en-US" dirty="0" smtClean="0"/>
              <a:t>Single-document summarization</a:t>
            </a:r>
          </a:p>
          <a:p>
            <a:pPr lvl="2"/>
            <a:r>
              <a:rPr lang="en-US" dirty="0"/>
              <a:t>Has sentence, turn, topic annotation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6760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Maskey</a:t>
            </a:r>
            <a:r>
              <a:rPr lang="en-US" dirty="0" smtClean="0"/>
              <a:t> &amp; Hirschberg, 2006</a:t>
            </a:r>
          </a:p>
          <a:p>
            <a:r>
              <a:rPr lang="en-US" dirty="0" smtClean="0"/>
              <a:t>Data: Broadcast News (e.g. CNN)</a:t>
            </a:r>
          </a:p>
          <a:p>
            <a:pPr lvl="1"/>
            <a:r>
              <a:rPr lang="en-US" dirty="0" smtClean="0"/>
              <a:t>Single-document summarization</a:t>
            </a:r>
          </a:p>
          <a:p>
            <a:pPr lvl="2"/>
            <a:r>
              <a:rPr lang="en-US" dirty="0"/>
              <a:t>Has sentence, turn, topic </a:t>
            </a:r>
            <a:r>
              <a:rPr lang="en-US" dirty="0" smtClean="0"/>
              <a:t>annotation</a:t>
            </a:r>
          </a:p>
          <a:p>
            <a:r>
              <a:rPr lang="en-US" dirty="0" smtClean="0"/>
              <a:t>Bayesian Network model here:</a:t>
            </a:r>
          </a:p>
          <a:p>
            <a:pPr lvl="1"/>
            <a:r>
              <a:rPr lang="en-US" dirty="0" smtClean="0"/>
              <a:t>Later HMM model:</a:t>
            </a:r>
          </a:p>
          <a:p>
            <a:pPr lvl="2"/>
            <a:r>
              <a:rPr lang="en-US" dirty="0" smtClean="0"/>
              <a:t>Summary </a:t>
            </a:r>
            <a:r>
              <a:rPr lang="en-US" dirty="0" err="1" smtClean="0"/>
              <a:t>vs</a:t>
            </a:r>
            <a:r>
              <a:rPr lang="en-US" dirty="0" smtClean="0"/>
              <a:t> non-summary states</a:t>
            </a:r>
          </a:p>
        </p:txBody>
      </p:sp>
    </p:spTree>
    <p:extLst>
      <p:ext uri="{BB962C8B-B14F-4D97-AF65-F5344CB8AC3E}">
        <p14:creationId xmlns:p14="http://schemas.microsoft.com/office/powerpoint/2010/main" val="28562257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err="1" smtClean="0"/>
              <a:t>Maskey</a:t>
            </a:r>
            <a:r>
              <a:rPr lang="en-US" dirty="0" smtClean="0"/>
              <a:t> &amp; Hirschberg, 2006</a:t>
            </a:r>
          </a:p>
          <a:p>
            <a:r>
              <a:rPr lang="en-US" dirty="0" smtClean="0"/>
              <a:t>Data: Broadcast News (e.g. CNN)</a:t>
            </a:r>
          </a:p>
          <a:p>
            <a:pPr lvl="1"/>
            <a:r>
              <a:rPr lang="en-US" dirty="0" smtClean="0"/>
              <a:t>Single-document summarization</a:t>
            </a:r>
          </a:p>
          <a:p>
            <a:pPr lvl="2"/>
            <a:r>
              <a:rPr lang="en-US" dirty="0" smtClean="0"/>
              <a:t>Has sentence, turn, topic annotation</a:t>
            </a:r>
          </a:p>
          <a:p>
            <a:r>
              <a:rPr lang="en-US" dirty="0" smtClean="0"/>
              <a:t>Bayesian Network model here:</a:t>
            </a:r>
          </a:p>
          <a:p>
            <a:pPr lvl="1"/>
            <a:r>
              <a:rPr lang="en-US" dirty="0" smtClean="0"/>
              <a:t>Later used HMM model:</a:t>
            </a:r>
          </a:p>
          <a:p>
            <a:pPr lvl="2"/>
            <a:r>
              <a:rPr lang="en-US" dirty="0" smtClean="0"/>
              <a:t>Summary </a:t>
            </a:r>
            <a:r>
              <a:rPr lang="en-US" dirty="0" err="1" smtClean="0"/>
              <a:t>vs</a:t>
            </a:r>
            <a:r>
              <a:rPr lang="en-US" dirty="0" smtClean="0"/>
              <a:t> non-summary states</a:t>
            </a:r>
          </a:p>
          <a:p>
            <a:r>
              <a:rPr lang="en-US" dirty="0" smtClean="0"/>
              <a:t>Observations:</a:t>
            </a:r>
          </a:p>
          <a:p>
            <a:pPr lvl="1"/>
            <a:r>
              <a:rPr lang="en-US" dirty="0" smtClean="0"/>
              <a:t>Acoustic-prosodic measures: pitch, intensity,…</a:t>
            </a:r>
          </a:p>
          <a:p>
            <a:pPr lvl="1"/>
            <a:r>
              <a:rPr lang="en-US" dirty="0" smtClean="0"/>
              <a:t>Structural features: which speaker, role, position,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Lexical: word information</a:t>
            </a:r>
          </a:p>
          <a:p>
            <a:pPr lvl="1"/>
            <a:r>
              <a:rPr lang="en-US" dirty="0" smtClean="0"/>
              <a:t>Discourse features: Ratio of given/new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2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818" y="1444532"/>
            <a:ext cx="6026727" cy="55456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1085" y="6322356"/>
            <a:ext cx="193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Liu et al,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578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20018"/>
              </p:ext>
            </p:extLst>
          </p:nvPr>
        </p:nvGraphicFramePr>
        <p:xfrm>
          <a:off x="1524000" y="2812525"/>
          <a:ext cx="6096000" cy="104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ROUGE</a:t>
                      </a:r>
                      <a:r>
                        <a:rPr lang="en-US" baseline="0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6358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401886"/>
              </p:ext>
            </p:extLst>
          </p:nvPr>
        </p:nvGraphicFramePr>
        <p:xfrm>
          <a:off x="1524000" y="2812525"/>
          <a:ext cx="6096000" cy="208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ROUGE</a:t>
                      </a:r>
                      <a:r>
                        <a:rPr lang="en-US" baseline="0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Acoustic</a:t>
                      </a:r>
                      <a:r>
                        <a:rPr lang="en-US" err="1" smtClean="0"/>
                        <a:t>+</a:t>
                      </a:r>
                      <a:r>
                        <a:rPr lang="en-US" smtClean="0"/>
                        <a:t>Structural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Acoustic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8145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Acoustic, speaker results competitive w/lexical</a:t>
            </a:r>
          </a:p>
          <a:p>
            <a:pPr lvl="1"/>
            <a:r>
              <a:rPr lang="en-US" dirty="0" smtClean="0"/>
              <a:t>Combined best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872193"/>
              </p:ext>
            </p:extLst>
          </p:nvPr>
        </p:nvGraphicFramePr>
        <p:xfrm>
          <a:off x="1524000" y="2812525"/>
          <a:ext cx="6096000" cy="313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ROUGE</a:t>
                      </a:r>
                      <a:r>
                        <a:rPr lang="en-US" baseline="0" dirty="0" smtClean="0"/>
                        <a:t> score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Lexical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Acoustic+</a:t>
                      </a:r>
                      <a:r>
                        <a:rPr lang="en-US" dirty="0" err="1" smtClean="0"/>
                        <a:t>Structural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Acoustic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</a:t>
                      </a:r>
                      <a:endParaRPr lang="en-US" dirty="0"/>
                    </a:p>
                  </a:txBody>
                  <a:tcPr/>
                </a:tc>
              </a:tr>
              <a:tr h="521846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0782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summarization:</a:t>
            </a:r>
          </a:p>
          <a:p>
            <a:pPr lvl="1"/>
            <a:r>
              <a:rPr lang="en-US" dirty="0" smtClean="0"/>
              <a:t>Builds on text based models</a:t>
            </a:r>
          </a:p>
          <a:p>
            <a:r>
              <a:rPr lang="en-US" dirty="0" smtClean="0"/>
              <a:t>Extends to </a:t>
            </a:r>
          </a:p>
          <a:p>
            <a:pPr lvl="1"/>
            <a:r>
              <a:rPr lang="en-US" dirty="0" smtClean="0"/>
              <a:t>Overcome speech-specific challenges</a:t>
            </a:r>
          </a:p>
          <a:p>
            <a:pPr lvl="1"/>
            <a:r>
              <a:rPr lang="en-US" dirty="0" smtClean="0"/>
              <a:t>Exploit speech-specific cues</a:t>
            </a:r>
          </a:p>
          <a:p>
            <a:r>
              <a:rPr lang="en-US" dirty="0" smtClean="0"/>
              <a:t>Can be highly domain/task dependent</a:t>
            </a:r>
          </a:p>
          <a:p>
            <a:r>
              <a:rPr lang="en-US" dirty="0" smtClean="0"/>
              <a:t>Highly challengin</a:t>
            </a:r>
            <a:r>
              <a:rPr lang="en-US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7827525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Summarization:</a:t>
            </a:r>
          </a:p>
          <a:p>
            <a:pPr lvl="1"/>
            <a:r>
              <a:rPr lang="en-US" dirty="0" smtClean="0"/>
              <a:t>Broad range of applications</a:t>
            </a:r>
          </a:p>
          <a:p>
            <a:pPr lvl="2"/>
            <a:r>
              <a:rPr lang="en-US" dirty="0" smtClean="0"/>
              <a:t>Differ across dimensions</a:t>
            </a:r>
          </a:p>
          <a:p>
            <a:pPr lvl="1"/>
            <a:r>
              <a:rPr lang="en-US" dirty="0" smtClean="0"/>
              <a:t>Delved into TAC summarization in depth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Draws on wide range of: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hallow, deep NLP methods</a:t>
            </a:r>
          </a:p>
          <a:p>
            <a:pPr lvl="2"/>
            <a:r>
              <a:rPr lang="en-US" dirty="0" smtClean="0"/>
              <a:t>Machine learning models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Many remaining challenges, opportunities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307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code deliverable due Sunday</a:t>
            </a:r>
          </a:p>
          <a:p>
            <a:endParaRPr lang="en-US" dirty="0"/>
          </a:p>
          <a:p>
            <a:r>
              <a:rPr lang="en-US" dirty="0" smtClean="0"/>
              <a:t>Doodle for presentation times</a:t>
            </a:r>
          </a:p>
          <a:p>
            <a:endParaRPr lang="en-US" dirty="0"/>
          </a:p>
          <a:p>
            <a:r>
              <a:rPr lang="en-US" dirty="0" smtClean="0"/>
              <a:t>Manual evaluation instructions/data out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32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br>
              <a:rPr lang="en-US" dirty="0" smtClean="0"/>
            </a:br>
            <a:r>
              <a:rPr lang="en-US" dirty="0" smtClean="0"/>
              <a:t>Unified Document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Concept merging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Idea:  Combine nodes for same entity in </a:t>
            </a:r>
            <a:r>
              <a:rPr lang="en-US" dirty="0" err="1" smtClean="0"/>
              <a:t>diff’t</a:t>
            </a:r>
            <a:r>
              <a:rPr lang="en-US" dirty="0" smtClean="0"/>
              <a:t> sentences </a:t>
            </a:r>
          </a:p>
          <a:p>
            <a:pPr lvl="2"/>
            <a:r>
              <a:rPr lang="en-US" dirty="0" smtClean="0"/>
              <a:t>Highly Constrained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Applies ONLY </a:t>
            </a:r>
            <a:r>
              <a:rPr lang="en-US" dirty="0" smtClean="0"/>
              <a:t>to Named entities &amp; </a:t>
            </a:r>
            <a:r>
              <a:rPr lang="en-US" dirty="0" smtClean="0"/>
              <a:t>dates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Collapse multi-node entities to single node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Merge ONLY </a:t>
            </a:r>
            <a:r>
              <a:rPr lang="en-US" dirty="0" smtClean="0"/>
              <a:t>identical nodes</a:t>
            </a:r>
          </a:p>
          <a:p>
            <a:pPr lvl="3"/>
            <a:r>
              <a:rPr lang="en-US" dirty="0" smtClean="0"/>
              <a:t>Barak Obama = Barak Obama; Barak Obama ≠ </a:t>
            </a:r>
            <a:r>
              <a:rPr lang="en-US" dirty="0" smtClean="0"/>
              <a:t>Obama</a:t>
            </a:r>
          </a:p>
          <a:p>
            <a:pPr marL="968375" lvl="3" indent="0">
              <a:buNone/>
            </a:pPr>
            <a:endParaRPr lang="en-US" dirty="0" smtClean="0"/>
          </a:p>
          <a:p>
            <a:pPr lvl="3"/>
            <a:endParaRPr lang="en-US" dirty="0"/>
          </a:p>
          <a:p>
            <a:pPr lvl="2"/>
            <a:r>
              <a:rPr lang="en-US" dirty="0" smtClean="0"/>
              <a:t>Replace multiple edges b/t two nodes with unlabeled edge</a:t>
            </a:r>
          </a:p>
        </p:txBody>
      </p:sp>
    </p:spTree>
    <p:extLst>
      <p:ext uri="{BB962C8B-B14F-4D97-AF65-F5344CB8AC3E}">
        <p14:creationId xmlns:p14="http://schemas.microsoft.com/office/powerpoint/2010/main" val="44870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Merged Graph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543" b="2543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35308" y="6507022"/>
            <a:ext cx="2551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Liu et al, 2015; Fig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92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11016</TotalTime>
  <Words>2466</Words>
  <Application>Microsoft Macintosh PowerPoint</Application>
  <PresentationFormat>On-screen Show (4:3)</PresentationFormat>
  <Paragraphs>558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Breeze</vt:lpstr>
      <vt:lpstr>Alternative Summarization: Reviews &amp; Speech</vt:lpstr>
      <vt:lpstr>Roadmap</vt:lpstr>
      <vt:lpstr>Generic Abstractive Summarization Approach</vt:lpstr>
      <vt:lpstr>Summarization Using Abstract Meaning Representation</vt:lpstr>
      <vt:lpstr>Summarization Using Abstract Meaning Representation</vt:lpstr>
      <vt:lpstr>Summarization Using Abstract Meaning Representation</vt:lpstr>
      <vt:lpstr>Toy Example</vt:lpstr>
      <vt:lpstr>Creating a  Unified Document Graph</vt:lpstr>
      <vt:lpstr>Merged Graph Example</vt:lpstr>
      <vt:lpstr>Content Selection</vt:lpstr>
      <vt:lpstr>Content Selection</vt:lpstr>
      <vt:lpstr>Content Selection</vt:lpstr>
      <vt:lpstr>Evaluation</vt:lpstr>
      <vt:lpstr>Evaluation</vt:lpstr>
      <vt:lpstr>Summary</vt:lpstr>
      <vt:lpstr>Summary</vt:lpstr>
      <vt:lpstr>Review Summaries</vt:lpstr>
      <vt:lpstr>Review Summary Dimensions</vt:lpstr>
      <vt:lpstr>Review Summary Dimensions</vt:lpstr>
      <vt:lpstr>Sentiment Summarization</vt:lpstr>
      <vt:lpstr>Example Summary</vt:lpstr>
      <vt:lpstr>Learning Sentiment  Summarization</vt:lpstr>
      <vt:lpstr>Learning Sentiment  Summarization</vt:lpstr>
      <vt:lpstr>Learning Sentiment  Summarization</vt:lpstr>
      <vt:lpstr>Review Summarization Factors</vt:lpstr>
      <vt:lpstr>Review Summarization Factors I</vt:lpstr>
      <vt:lpstr>Review Summarization Models I</vt:lpstr>
      <vt:lpstr>Review Summarization Models I</vt:lpstr>
      <vt:lpstr>Review Summarization Models II</vt:lpstr>
      <vt:lpstr>Review Summarization Models II</vt:lpstr>
      <vt:lpstr>Review Summarization Models III</vt:lpstr>
      <vt:lpstr>Human Evaluation</vt:lpstr>
      <vt:lpstr>Human Evaluation</vt:lpstr>
      <vt:lpstr>Human Evaluation</vt:lpstr>
      <vt:lpstr>Qualitative Comments</vt:lpstr>
      <vt:lpstr>Qualitative Comments</vt:lpstr>
      <vt:lpstr>Qualitative Comments</vt:lpstr>
      <vt:lpstr>Qualitative Comments</vt:lpstr>
      <vt:lpstr>Conclusions</vt:lpstr>
      <vt:lpstr>Conclusions</vt:lpstr>
      <vt:lpstr>Conclusions</vt:lpstr>
      <vt:lpstr>Conclusions</vt:lpstr>
      <vt:lpstr>Speech Summarization</vt:lpstr>
      <vt:lpstr>Speech Summary Applications</vt:lpstr>
      <vt:lpstr>Speech Summary Applications</vt:lpstr>
      <vt:lpstr>Speech and Text Summarization</vt:lpstr>
      <vt:lpstr>Speech and Text Summarization</vt:lpstr>
      <vt:lpstr>Speech vs Text</vt:lpstr>
      <vt:lpstr>Speech vs Text</vt:lpstr>
      <vt:lpstr>Speech vs Text</vt:lpstr>
      <vt:lpstr>Text vs. Speech Summarization (NEWS)</vt:lpstr>
      <vt:lpstr>Current Approaches</vt:lpstr>
      <vt:lpstr>Current Approaches</vt:lpstr>
      <vt:lpstr>Current Data</vt:lpstr>
      <vt:lpstr>Common Strategies</vt:lpstr>
      <vt:lpstr>Common Strategies</vt:lpstr>
      <vt:lpstr>Common Strategies</vt:lpstr>
      <vt:lpstr>What about “Speech”?</vt:lpstr>
      <vt:lpstr>What about “Speech”?</vt:lpstr>
      <vt:lpstr>What about “Speech”?</vt:lpstr>
      <vt:lpstr>What about “Speech”?</vt:lpstr>
      <vt:lpstr>What about “Speech”?</vt:lpstr>
      <vt:lpstr>What about “Speech”?</vt:lpstr>
      <vt:lpstr>Speech-focused Summarization</vt:lpstr>
      <vt:lpstr>Speech-focused Summarization</vt:lpstr>
      <vt:lpstr>Speech-focused Summarization</vt:lpstr>
      <vt:lpstr>Approach</vt:lpstr>
      <vt:lpstr>Approach</vt:lpstr>
      <vt:lpstr>Approach</vt:lpstr>
      <vt:lpstr>Results</vt:lpstr>
      <vt:lpstr>Results</vt:lpstr>
      <vt:lpstr>Results</vt:lpstr>
      <vt:lpstr>Summary</vt:lpstr>
      <vt:lpstr>Conclusions</vt:lpstr>
      <vt:lpstr>Reminders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34</cp:revision>
  <cp:lastPrinted>2015-05-28T18:58:22Z</cp:lastPrinted>
  <dcterms:created xsi:type="dcterms:W3CDTF">2015-05-27T22:38:20Z</dcterms:created>
  <dcterms:modified xsi:type="dcterms:W3CDTF">2016-05-26T19:49:26Z</dcterms:modified>
</cp:coreProperties>
</file>