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2"/>
  </p:notesMasterIdLst>
  <p:sldIdLst>
    <p:sldId id="256" r:id="rId2"/>
    <p:sldId id="280" r:id="rId3"/>
    <p:sldId id="282" r:id="rId4"/>
    <p:sldId id="310" r:id="rId5"/>
    <p:sldId id="283" r:id="rId6"/>
    <p:sldId id="286" r:id="rId7"/>
    <p:sldId id="311" r:id="rId8"/>
    <p:sldId id="312" r:id="rId9"/>
    <p:sldId id="313" r:id="rId10"/>
    <p:sldId id="287" r:id="rId11"/>
    <p:sldId id="314" r:id="rId12"/>
    <p:sldId id="315" r:id="rId13"/>
    <p:sldId id="288" r:id="rId14"/>
    <p:sldId id="316" r:id="rId15"/>
    <p:sldId id="317" r:id="rId16"/>
    <p:sldId id="290" r:id="rId17"/>
    <p:sldId id="289" r:id="rId18"/>
    <p:sldId id="284" r:id="rId19"/>
    <p:sldId id="318" r:id="rId20"/>
    <p:sldId id="319" r:id="rId21"/>
    <p:sldId id="320" r:id="rId22"/>
    <p:sldId id="321" r:id="rId23"/>
    <p:sldId id="291" r:id="rId24"/>
    <p:sldId id="292" r:id="rId25"/>
    <p:sldId id="322" r:id="rId26"/>
    <p:sldId id="293" r:id="rId27"/>
    <p:sldId id="294" r:id="rId28"/>
    <p:sldId id="295" r:id="rId29"/>
    <p:sldId id="296" r:id="rId30"/>
    <p:sldId id="323" r:id="rId31"/>
    <p:sldId id="324" r:id="rId32"/>
    <p:sldId id="325" r:id="rId33"/>
    <p:sldId id="297" r:id="rId34"/>
    <p:sldId id="326" r:id="rId35"/>
    <p:sldId id="327" r:id="rId36"/>
    <p:sldId id="328" r:id="rId37"/>
    <p:sldId id="298" r:id="rId38"/>
    <p:sldId id="329" r:id="rId39"/>
    <p:sldId id="330" r:id="rId40"/>
    <p:sldId id="331" r:id="rId41"/>
    <p:sldId id="332" r:id="rId42"/>
    <p:sldId id="333" r:id="rId43"/>
    <p:sldId id="299" r:id="rId44"/>
    <p:sldId id="334" r:id="rId45"/>
    <p:sldId id="335" r:id="rId46"/>
    <p:sldId id="336" r:id="rId47"/>
    <p:sldId id="337" r:id="rId48"/>
    <p:sldId id="300" r:id="rId49"/>
    <p:sldId id="301" r:id="rId50"/>
    <p:sldId id="338" r:id="rId51"/>
    <p:sldId id="302" r:id="rId52"/>
    <p:sldId id="350" r:id="rId53"/>
    <p:sldId id="351" r:id="rId54"/>
    <p:sldId id="352" r:id="rId55"/>
    <p:sldId id="306" r:id="rId56"/>
    <p:sldId id="339" r:id="rId57"/>
    <p:sldId id="340" r:id="rId58"/>
    <p:sldId id="341" r:id="rId59"/>
    <p:sldId id="342" r:id="rId60"/>
    <p:sldId id="343" r:id="rId61"/>
    <p:sldId id="309" r:id="rId62"/>
    <p:sldId id="344" r:id="rId63"/>
    <p:sldId id="345" r:id="rId64"/>
    <p:sldId id="307" r:id="rId65"/>
    <p:sldId id="346" r:id="rId66"/>
    <p:sldId id="347" r:id="rId67"/>
    <p:sldId id="308" r:id="rId68"/>
    <p:sldId id="348" r:id="rId69"/>
    <p:sldId id="349" r:id="rId70"/>
    <p:sldId id="353" r:id="rId7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printerSettings" Target="printerSettings/printerSettings1.bin"/><Relationship Id="rId74" Type="http://schemas.openxmlformats.org/officeDocument/2006/relationships/presProps" Target="presProps.xml"/><Relationship Id="rId75" Type="http://schemas.openxmlformats.org/officeDocument/2006/relationships/viewProps" Target="viewProps.xml"/><Relationship Id="rId76" Type="http://schemas.openxmlformats.org/officeDocument/2006/relationships/theme" Target="theme/theme1.xml"/><Relationship Id="rId77" Type="http://schemas.openxmlformats.org/officeDocument/2006/relationships/tableStyles" Target="tableStyles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F2F522-DC1B-F547-BA30-CFF07EA3F0BF}" type="datetimeFigureOut">
              <a:rPr lang="en-US" smtClean="0"/>
              <a:t>3/25/16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4A0388-4E8B-D54B-AE85-B267D3AF9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4A0388-4E8B-D54B-AE85-B267D3AF900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20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51DD-A77F-8444-900E-36A62E0819F6}" type="datetimeFigureOut">
              <a:rPr lang="en-US" smtClean="0"/>
              <a:t>3/25/16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17D7-F0DF-8C45-AD3B-09339B47E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51DD-A77F-8444-900E-36A62E0819F6}" type="datetimeFigureOut">
              <a:rPr lang="en-US" smtClean="0"/>
              <a:t>3/25/16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17D7-F0DF-8C45-AD3B-09339B47E7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51DD-A77F-8444-900E-36A62E0819F6}" type="datetimeFigureOut">
              <a:rPr lang="en-US" smtClean="0"/>
              <a:t>3/25/16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17D7-F0DF-8C45-AD3B-09339B47E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51DD-A77F-8444-900E-36A62E0819F6}" type="datetimeFigureOut">
              <a:rPr lang="en-US" smtClean="0"/>
              <a:t>3/25/16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17D7-F0DF-8C45-AD3B-09339B47E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51DD-A77F-8444-900E-36A62E0819F6}" type="datetimeFigureOut">
              <a:rPr lang="en-US" smtClean="0"/>
              <a:t>3/25/16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17D7-F0DF-8C45-AD3B-09339B47E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51DD-A77F-8444-900E-36A62E0819F6}" type="datetimeFigureOut">
              <a:rPr lang="en-US" smtClean="0"/>
              <a:t>3/25/16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17D7-F0DF-8C45-AD3B-09339B47E77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51DD-A77F-8444-900E-36A62E0819F6}" type="datetimeFigureOut">
              <a:rPr lang="en-US" smtClean="0"/>
              <a:t>3/25/16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17D7-F0DF-8C45-AD3B-09339B47E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51DD-A77F-8444-900E-36A62E0819F6}" type="datetimeFigureOut">
              <a:rPr lang="en-US" smtClean="0"/>
              <a:t>3/25/16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17D7-F0DF-8C45-AD3B-09339B47E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51DD-A77F-8444-900E-36A62E0819F6}" type="datetimeFigureOut">
              <a:rPr lang="en-US" smtClean="0"/>
              <a:t>3/25/16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17D7-F0DF-8C45-AD3B-09339B47E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51DD-A77F-8444-900E-36A62E0819F6}" type="datetimeFigureOut">
              <a:rPr lang="en-US" smtClean="0"/>
              <a:t>3/25/16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17D7-F0DF-8C45-AD3B-09339B47E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51DD-A77F-8444-900E-36A62E0819F6}" type="datetimeFigureOut">
              <a:rPr lang="en-US" smtClean="0"/>
              <a:t>3/25/16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17D7-F0DF-8C45-AD3B-09339B47E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151DD-A77F-8444-900E-36A62E0819F6}" type="datetimeFigureOut">
              <a:rPr lang="en-US" smtClean="0"/>
              <a:t>3/25/16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D17D7-F0DF-8C45-AD3B-09339B47E7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6E151DD-A77F-8444-900E-36A62E0819F6}" type="datetimeFigureOut">
              <a:rPr lang="en-US" smtClean="0"/>
              <a:t>3/25/16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0CD17D7-F0DF-8C45-AD3B-09339B47E7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Summarization: </a:t>
            </a:r>
            <a:br>
              <a:rPr lang="en-US" dirty="0" smtClean="0"/>
            </a:b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Ling573</a:t>
            </a:r>
          </a:p>
          <a:p>
            <a:r>
              <a:rPr lang="en-US" dirty="0" smtClean="0"/>
              <a:t>Systems &amp; Applications</a:t>
            </a:r>
          </a:p>
          <a:p>
            <a:r>
              <a:rPr lang="en-US" dirty="0" smtClean="0"/>
              <a:t>March 31</a:t>
            </a:r>
            <a:r>
              <a:rPr lang="en-US" dirty="0" smtClean="0"/>
              <a:t>, 2016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86105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Audience:</a:t>
            </a:r>
          </a:p>
          <a:p>
            <a:pPr lvl="1"/>
            <a:r>
              <a:rPr lang="en-US" dirty="0" smtClean="0"/>
              <a:t>Who is the summary for?</a:t>
            </a:r>
          </a:p>
          <a:p>
            <a:pPr lvl="2"/>
            <a:r>
              <a:rPr lang="en-US" dirty="0" smtClean="0"/>
              <a:t>Also related to the content</a:t>
            </a:r>
          </a:p>
          <a:p>
            <a:pPr lvl="2"/>
            <a:r>
              <a:rPr lang="en-US" dirty="0" smtClean="0"/>
              <a:t>Often contrasts experts </a:t>
            </a:r>
            <a:r>
              <a:rPr lang="en-US" dirty="0" err="1" smtClean="0"/>
              <a:t>vs</a:t>
            </a:r>
            <a:r>
              <a:rPr lang="en-US" dirty="0"/>
              <a:t> </a:t>
            </a:r>
            <a:r>
              <a:rPr lang="en-US" dirty="0" smtClean="0"/>
              <a:t>novice/generalists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News summaries:</a:t>
            </a:r>
          </a:p>
        </p:txBody>
      </p:sp>
    </p:spTree>
    <p:extLst>
      <p:ext uri="{BB962C8B-B14F-4D97-AF65-F5344CB8AC3E}">
        <p14:creationId xmlns:p14="http://schemas.microsoft.com/office/powerpoint/2010/main" val="2581758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Audience:</a:t>
            </a:r>
          </a:p>
          <a:p>
            <a:pPr lvl="1"/>
            <a:r>
              <a:rPr lang="en-US" dirty="0" smtClean="0"/>
              <a:t>Who is the summary for?</a:t>
            </a:r>
          </a:p>
          <a:p>
            <a:pPr lvl="2"/>
            <a:r>
              <a:rPr lang="en-US" dirty="0" smtClean="0"/>
              <a:t>Also related to the content</a:t>
            </a:r>
          </a:p>
          <a:p>
            <a:pPr lvl="2"/>
            <a:r>
              <a:rPr lang="en-US" dirty="0" smtClean="0"/>
              <a:t>Often contrasts experts </a:t>
            </a:r>
            <a:r>
              <a:rPr lang="en-US" dirty="0" err="1" smtClean="0"/>
              <a:t>vs</a:t>
            </a:r>
            <a:r>
              <a:rPr lang="en-US" dirty="0"/>
              <a:t> </a:t>
            </a:r>
            <a:r>
              <a:rPr lang="en-US" dirty="0" smtClean="0"/>
              <a:t>novice/generalists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News summaries:</a:t>
            </a:r>
          </a:p>
          <a:p>
            <a:pPr lvl="2"/>
            <a:r>
              <a:rPr lang="en-US" dirty="0" smtClean="0"/>
              <a:t>‘Ordinary’ </a:t>
            </a:r>
            <a:r>
              <a:rPr lang="en-US" dirty="0" err="1" smtClean="0"/>
              <a:t>vs</a:t>
            </a:r>
            <a:r>
              <a:rPr lang="en-US" dirty="0" smtClean="0"/>
              <a:t> analysts</a:t>
            </a:r>
          </a:p>
          <a:p>
            <a:pPr lvl="3"/>
            <a:r>
              <a:rPr lang="en-US" dirty="0" smtClean="0"/>
              <a:t>Many funded evaluation programs target analysts</a:t>
            </a:r>
          </a:p>
          <a:p>
            <a:pPr lvl="1"/>
            <a:r>
              <a:rPr lang="en-US" dirty="0" smtClean="0"/>
              <a:t>Medical:</a:t>
            </a:r>
          </a:p>
        </p:txBody>
      </p:sp>
    </p:spTree>
    <p:extLst>
      <p:ext uri="{BB962C8B-B14F-4D97-AF65-F5344CB8AC3E}">
        <p14:creationId xmlns:p14="http://schemas.microsoft.com/office/powerpoint/2010/main" val="2801055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Audience:</a:t>
            </a:r>
          </a:p>
          <a:p>
            <a:pPr lvl="1"/>
            <a:r>
              <a:rPr lang="en-US" dirty="0" smtClean="0"/>
              <a:t>Who is the summary for?</a:t>
            </a:r>
          </a:p>
          <a:p>
            <a:pPr lvl="2"/>
            <a:r>
              <a:rPr lang="en-US" dirty="0" smtClean="0"/>
              <a:t>Also related to the content</a:t>
            </a:r>
          </a:p>
          <a:p>
            <a:pPr lvl="2"/>
            <a:r>
              <a:rPr lang="en-US" dirty="0" smtClean="0"/>
              <a:t>Often contrasts experts </a:t>
            </a:r>
            <a:r>
              <a:rPr lang="en-US" dirty="0" err="1" smtClean="0"/>
              <a:t>vs</a:t>
            </a:r>
            <a:r>
              <a:rPr lang="en-US" dirty="0"/>
              <a:t> </a:t>
            </a:r>
            <a:r>
              <a:rPr lang="en-US" dirty="0" smtClean="0"/>
              <a:t>novice/generalists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News summaries:</a:t>
            </a:r>
          </a:p>
          <a:p>
            <a:pPr lvl="2"/>
            <a:r>
              <a:rPr lang="en-US" dirty="0" smtClean="0"/>
              <a:t>‘Ordinary’ </a:t>
            </a:r>
            <a:r>
              <a:rPr lang="en-US" dirty="0" err="1" smtClean="0"/>
              <a:t>vs</a:t>
            </a:r>
            <a:r>
              <a:rPr lang="en-US" dirty="0" smtClean="0"/>
              <a:t> analysts</a:t>
            </a:r>
          </a:p>
          <a:p>
            <a:pPr lvl="3"/>
            <a:r>
              <a:rPr lang="en-US" dirty="0" smtClean="0"/>
              <a:t>Many funded evaluation programs target analysts</a:t>
            </a:r>
          </a:p>
          <a:p>
            <a:pPr lvl="1"/>
            <a:r>
              <a:rPr lang="en-US" dirty="0" smtClean="0"/>
              <a:t>Medical:</a:t>
            </a:r>
          </a:p>
          <a:p>
            <a:pPr lvl="2"/>
            <a:r>
              <a:rPr lang="en-US" dirty="0" smtClean="0"/>
              <a:t>Patient directed </a:t>
            </a:r>
            <a:r>
              <a:rPr lang="en-US" dirty="0" err="1" smtClean="0"/>
              <a:t>vs</a:t>
            </a:r>
            <a:r>
              <a:rPr lang="en-US" dirty="0" smtClean="0"/>
              <a:t> doctor/scientist-directed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319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“Derivation”:</a:t>
            </a:r>
          </a:p>
          <a:p>
            <a:pPr lvl="1"/>
            <a:r>
              <a:rPr lang="en-US" dirty="0" smtClean="0">
                <a:sym typeface="Wingdings"/>
              </a:rPr>
              <a:t>Continuum</a:t>
            </a:r>
          </a:p>
          <a:p>
            <a:pPr lvl="2"/>
            <a:r>
              <a:rPr lang="en-US" dirty="0" smtClean="0">
                <a:sym typeface="Wingdings"/>
              </a:rPr>
              <a:t>Extractive: Built from units extracted from original text</a:t>
            </a:r>
          </a:p>
          <a:p>
            <a:pPr lvl="2"/>
            <a:r>
              <a:rPr lang="en-US" dirty="0" smtClean="0">
                <a:sym typeface="Wingdings"/>
              </a:rPr>
              <a:t>Abstractive: Concepts from source, generated in final form</a:t>
            </a:r>
          </a:p>
          <a:p>
            <a:pPr lvl="1"/>
            <a:r>
              <a:rPr lang="en-US" dirty="0" smtClean="0">
                <a:sym typeface="Wingdings"/>
              </a:rPr>
              <a:t>Predominantly extractive</a:t>
            </a:r>
          </a:p>
          <a:p>
            <a:pPr lvl="2"/>
            <a:endParaRPr lang="en-US" dirty="0" smtClean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979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“Derivation”:</a:t>
            </a:r>
          </a:p>
          <a:p>
            <a:pPr lvl="1"/>
            <a:r>
              <a:rPr lang="en-US" dirty="0" smtClean="0">
                <a:sym typeface="Wingdings"/>
              </a:rPr>
              <a:t>Continuum</a:t>
            </a:r>
          </a:p>
          <a:p>
            <a:pPr lvl="2"/>
            <a:r>
              <a:rPr lang="en-US" dirty="0" smtClean="0">
                <a:sym typeface="Wingdings"/>
              </a:rPr>
              <a:t>Extractive: Built from units extracted from original text</a:t>
            </a:r>
          </a:p>
          <a:p>
            <a:pPr lvl="2"/>
            <a:r>
              <a:rPr lang="en-US" dirty="0" smtClean="0">
                <a:sym typeface="Wingdings"/>
              </a:rPr>
              <a:t>Abstractive: Concepts from source, generated in final form</a:t>
            </a:r>
          </a:p>
          <a:p>
            <a:pPr lvl="1"/>
            <a:r>
              <a:rPr lang="en-US" dirty="0" smtClean="0">
                <a:sym typeface="Wingdings"/>
              </a:rPr>
              <a:t>Predominantly extractive</a:t>
            </a:r>
          </a:p>
          <a:p>
            <a:r>
              <a:rPr lang="en-US" dirty="0" smtClean="0">
                <a:sym typeface="Wingdings"/>
              </a:rPr>
              <a:t>Coverage: </a:t>
            </a:r>
          </a:p>
          <a:p>
            <a:pPr lvl="1"/>
            <a:r>
              <a:rPr lang="en-US" dirty="0" smtClean="0">
                <a:sym typeface="Wingdings"/>
              </a:rPr>
              <a:t>Comprehensive (generic) </a:t>
            </a:r>
            <a:r>
              <a:rPr lang="en-US" dirty="0" err="1" smtClean="0">
                <a:sym typeface="Wingdings"/>
              </a:rPr>
              <a:t>vs</a:t>
            </a:r>
            <a:r>
              <a:rPr lang="en-US" dirty="0" smtClean="0">
                <a:sym typeface="Wingdings"/>
              </a:rPr>
              <a:t> query-/topic-oriented</a:t>
            </a:r>
          </a:p>
          <a:p>
            <a:pPr lvl="2"/>
            <a:r>
              <a:rPr lang="en-US" dirty="0" smtClean="0">
                <a:sym typeface="Wingdings"/>
              </a:rPr>
              <a:t>Most evaluations focused</a:t>
            </a:r>
          </a:p>
          <a:p>
            <a:pPr lvl="2"/>
            <a:endParaRPr lang="en-US" dirty="0" smtClean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22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294543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“Derivation”:</a:t>
            </a:r>
          </a:p>
          <a:p>
            <a:pPr lvl="1"/>
            <a:r>
              <a:rPr lang="en-US" dirty="0" smtClean="0">
                <a:sym typeface="Wingdings"/>
              </a:rPr>
              <a:t>Continuum</a:t>
            </a:r>
          </a:p>
          <a:p>
            <a:pPr lvl="2"/>
            <a:r>
              <a:rPr lang="en-US" dirty="0" smtClean="0">
                <a:sym typeface="Wingdings"/>
              </a:rPr>
              <a:t>Extractive: Built from units extracted from original text</a:t>
            </a:r>
          </a:p>
          <a:p>
            <a:pPr lvl="2"/>
            <a:r>
              <a:rPr lang="en-US" dirty="0" smtClean="0">
                <a:sym typeface="Wingdings"/>
              </a:rPr>
              <a:t>Abstractive: Concepts from source, generated in final form</a:t>
            </a:r>
          </a:p>
          <a:p>
            <a:pPr lvl="1"/>
            <a:r>
              <a:rPr lang="en-US" dirty="0" smtClean="0">
                <a:sym typeface="Wingdings"/>
              </a:rPr>
              <a:t>Predominantly extractive</a:t>
            </a:r>
          </a:p>
          <a:p>
            <a:r>
              <a:rPr lang="en-US" dirty="0" smtClean="0">
                <a:sym typeface="Wingdings"/>
              </a:rPr>
              <a:t>Coverage: </a:t>
            </a:r>
          </a:p>
          <a:p>
            <a:pPr lvl="1"/>
            <a:r>
              <a:rPr lang="en-US" dirty="0" smtClean="0">
                <a:sym typeface="Wingdings"/>
              </a:rPr>
              <a:t>Comprehensive (generic) </a:t>
            </a:r>
            <a:r>
              <a:rPr lang="en-US" dirty="0" err="1" smtClean="0">
                <a:sym typeface="Wingdings"/>
              </a:rPr>
              <a:t>vs</a:t>
            </a:r>
            <a:r>
              <a:rPr lang="en-US" dirty="0" smtClean="0">
                <a:sym typeface="Wingdings"/>
              </a:rPr>
              <a:t> query-/topic-oriented</a:t>
            </a:r>
          </a:p>
          <a:p>
            <a:pPr lvl="2"/>
            <a:r>
              <a:rPr lang="en-US" dirty="0" smtClean="0">
                <a:sym typeface="Wingdings"/>
              </a:rPr>
              <a:t>Most evaluations focused</a:t>
            </a:r>
          </a:p>
          <a:p>
            <a:r>
              <a:rPr lang="en-US" dirty="0" smtClean="0">
                <a:sym typeface="Wingdings"/>
              </a:rPr>
              <a:t>Units: single </a:t>
            </a:r>
            <a:r>
              <a:rPr lang="en-US" dirty="0" err="1" smtClean="0">
                <a:sym typeface="Wingdings"/>
              </a:rPr>
              <a:t>vs</a:t>
            </a:r>
            <a:r>
              <a:rPr lang="en-US" dirty="0" smtClean="0">
                <a:sym typeface="Wingdings"/>
              </a:rPr>
              <a:t> multi-document	</a:t>
            </a:r>
          </a:p>
          <a:p>
            <a:r>
              <a:rPr lang="en-US" dirty="0" smtClean="0">
                <a:sym typeface="Wingdings"/>
              </a:rPr>
              <a:t>Reduction (aka compression):</a:t>
            </a:r>
          </a:p>
          <a:p>
            <a:pPr lvl="1"/>
            <a:r>
              <a:rPr lang="en-US" dirty="0" smtClean="0">
                <a:sym typeface="Wingdings"/>
              </a:rPr>
              <a:t>Typically percentage or absolute length</a:t>
            </a:r>
            <a:endParaRPr lang="en-US" dirty="0">
              <a:sym typeface="Wingdings"/>
            </a:endParaRPr>
          </a:p>
          <a:p>
            <a:pPr lvl="2"/>
            <a:endParaRPr lang="en-US" dirty="0" smtClean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9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Extract </a:t>
            </a:r>
            <a:r>
              <a:rPr lang="en-US" dirty="0" err="1" smtClean="0"/>
              <a:t>vs</a:t>
            </a:r>
            <a:r>
              <a:rPr lang="en-US" dirty="0" smtClean="0"/>
              <a:t> Abstract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389" r="389"/>
          <a:stretch>
            <a:fillRect/>
          </a:stretch>
        </p:blipFill>
        <p:spPr>
          <a:xfrm>
            <a:off x="272183" y="1600201"/>
            <a:ext cx="8580990" cy="4634344"/>
          </a:xfrm>
        </p:spPr>
      </p:pic>
    </p:spTree>
    <p:extLst>
      <p:ext uri="{BB962C8B-B14F-4D97-AF65-F5344CB8AC3E}">
        <p14:creationId xmlns:p14="http://schemas.microsoft.com/office/powerpoint/2010/main" val="1731675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6675" lvl="1" indent="-349250">
              <a:spcBef>
                <a:spcPts val="2000"/>
              </a:spcBef>
            </a:pPr>
            <a:r>
              <a:rPr lang="en-US" dirty="0" err="1"/>
              <a:t>Input/</a:t>
            </a:r>
            <a:r>
              <a:rPr lang="en-US" dirty="0" err="1" smtClean="0"/>
              <a:t>Output</a:t>
            </a:r>
            <a:r>
              <a:rPr lang="en-US" dirty="0" smtClean="0"/>
              <a:t> form factors:</a:t>
            </a:r>
          </a:p>
          <a:p>
            <a:pPr marL="644525" lvl="3" indent="-349250">
              <a:spcBef>
                <a:spcPts val="2000"/>
              </a:spcBef>
            </a:pPr>
            <a:r>
              <a:rPr lang="en-US" sz="2000" dirty="0" smtClean="0"/>
              <a:t>Language: Evaluations include:</a:t>
            </a:r>
          </a:p>
          <a:p>
            <a:pPr marL="927100" lvl="4" indent="-349250">
              <a:spcBef>
                <a:spcPts val="2000"/>
              </a:spcBef>
            </a:pPr>
            <a:r>
              <a:rPr lang="en-US" sz="2000" dirty="0" smtClean="0"/>
              <a:t> English, Arabic, Chinese, Japanese, multilingual</a:t>
            </a:r>
          </a:p>
          <a:p>
            <a:pPr marL="644525" lvl="3" indent="-349250">
              <a:spcBef>
                <a:spcPts val="2000"/>
              </a:spcBef>
            </a:pPr>
            <a:r>
              <a:rPr lang="en-US" sz="2000" dirty="0" smtClean="0"/>
              <a:t>Register: Formality, style</a:t>
            </a:r>
          </a:p>
          <a:p>
            <a:pPr marL="644525" lvl="3" indent="-349250">
              <a:spcBef>
                <a:spcPts val="2000"/>
              </a:spcBef>
            </a:pPr>
            <a:r>
              <a:rPr lang="en-US" sz="2000" dirty="0" smtClean="0"/>
              <a:t>Genre: e.g. News, sports, medical, technical,…. </a:t>
            </a:r>
          </a:p>
          <a:p>
            <a:pPr marL="644525" lvl="3" indent="-349250">
              <a:spcBef>
                <a:spcPts val="2000"/>
              </a:spcBef>
            </a:pPr>
            <a:r>
              <a:rPr lang="en-US" sz="2000" dirty="0" smtClean="0"/>
              <a:t>Structure: forms, tables, lists, web pages</a:t>
            </a:r>
          </a:p>
          <a:p>
            <a:pPr marL="644525" lvl="3" indent="-349250">
              <a:spcBef>
                <a:spcPts val="2000"/>
              </a:spcBef>
            </a:pPr>
            <a:r>
              <a:rPr lang="en-US" sz="2000" dirty="0" smtClean="0"/>
              <a:t>Medium: text, speech, video, tables</a:t>
            </a:r>
          </a:p>
          <a:p>
            <a:pPr marL="644525" lvl="3" indent="-349250">
              <a:spcBef>
                <a:spcPts val="2000"/>
              </a:spcBef>
            </a:pPr>
            <a:r>
              <a:rPr lang="en-US" sz="2000" dirty="0" smtClean="0"/>
              <a:t>Subject</a:t>
            </a:r>
          </a:p>
          <a:p>
            <a:pPr marL="644525" lvl="3" indent="-349250">
              <a:spcBef>
                <a:spcPts val="2000"/>
              </a:spcBef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1153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4" y="1600200"/>
            <a:ext cx="8797635" cy="4795981"/>
          </a:xfrm>
        </p:spPr>
        <p:txBody>
          <a:bodyPr>
            <a:normAutofit/>
          </a:bodyPr>
          <a:lstStyle/>
          <a:p>
            <a:r>
              <a:rPr lang="en-US" dirty="0" smtClean="0"/>
              <a:t>Summary evaluation: </a:t>
            </a:r>
          </a:p>
          <a:p>
            <a:pPr lvl="1"/>
            <a:r>
              <a:rPr lang="en-US" dirty="0" smtClean="0"/>
              <a:t>Inherently hard: </a:t>
            </a:r>
          </a:p>
          <a:p>
            <a:pPr lvl="2"/>
            <a:r>
              <a:rPr lang="en-US" dirty="0" smtClean="0"/>
              <a:t>Multiple manual abstracts:</a:t>
            </a:r>
          </a:p>
          <a:p>
            <a:pPr lvl="3"/>
            <a:r>
              <a:rPr lang="en-US" dirty="0"/>
              <a:t>S</a:t>
            </a:r>
            <a:r>
              <a:rPr lang="en-US" dirty="0" smtClean="0"/>
              <a:t>urprisingly little overlap; substantial assessor disagreement </a:t>
            </a:r>
          </a:p>
          <a:p>
            <a:pPr lvl="1"/>
            <a:r>
              <a:rPr lang="en-US" dirty="0" smtClean="0"/>
              <a:t>Developed in parallel with systems/tasks</a:t>
            </a:r>
          </a:p>
        </p:txBody>
      </p:sp>
    </p:spTree>
    <p:extLst>
      <p:ext uri="{BB962C8B-B14F-4D97-AF65-F5344CB8AC3E}">
        <p14:creationId xmlns:p14="http://schemas.microsoft.com/office/powerpoint/2010/main" val="41026185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4" y="1600200"/>
            <a:ext cx="8797635" cy="4795981"/>
          </a:xfrm>
        </p:spPr>
        <p:txBody>
          <a:bodyPr>
            <a:normAutofit/>
          </a:bodyPr>
          <a:lstStyle/>
          <a:p>
            <a:r>
              <a:rPr lang="en-US" dirty="0" smtClean="0"/>
              <a:t>Summary evaluation: </a:t>
            </a:r>
          </a:p>
          <a:p>
            <a:pPr lvl="1"/>
            <a:r>
              <a:rPr lang="en-US" dirty="0" smtClean="0"/>
              <a:t>Inherently hard: </a:t>
            </a:r>
          </a:p>
          <a:p>
            <a:pPr lvl="2"/>
            <a:r>
              <a:rPr lang="en-US" dirty="0" smtClean="0"/>
              <a:t>Multiple manual abstracts:</a:t>
            </a:r>
          </a:p>
          <a:p>
            <a:pPr lvl="3"/>
            <a:r>
              <a:rPr lang="en-US" dirty="0"/>
              <a:t>S</a:t>
            </a:r>
            <a:r>
              <a:rPr lang="en-US" dirty="0" smtClean="0"/>
              <a:t>urprisingly little overlap; substantial assessor disagreement </a:t>
            </a:r>
          </a:p>
          <a:p>
            <a:pPr lvl="1"/>
            <a:r>
              <a:rPr lang="en-US" dirty="0" smtClean="0"/>
              <a:t>Developed in parallel with systems/tasks</a:t>
            </a:r>
          </a:p>
          <a:p>
            <a:r>
              <a:rPr lang="en-US" dirty="0" smtClean="0"/>
              <a:t>Key concepts:</a:t>
            </a:r>
          </a:p>
          <a:p>
            <a:pPr lvl="2"/>
            <a:r>
              <a:rPr lang="en-US" dirty="0" smtClean="0"/>
              <a:t>Text quality: readability includes sentence, discourse structure</a:t>
            </a:r>
          </a:p>
        </p:txBody>
      </p:sp>
    </p:spTree>
    <p:extLst>
      <p:ext uri="{BB962C8B-B14F-4D97-AF65-F5344CB8AC3E}">
        <p14:creationId xmlns:p14="http://schemas.microsoft.com/office/powerpoint/2010/main" val="4004416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Dimensions </a:t>
            </a:r>
            <a:r>
              <a:rPr lang="en-US" dirty="0" smtClean="0"/>
              <a:t>of the problem</a:t>
            </a:r>
          </a:p>
          <a:p>
            <a:r>
              <a:rPr lang="en-US" dirty="0" smtClean="0"/>
              <a:t>Architecture </a:t>
            </a:r>
            <a:r>
              <a:rPr lang="en-US" dirty="0" smtClean="0"/>
              <a:t>of a Summarization system</a:t>
            </a:r>
          </a:p>
          <a:p>
            <a:r>
              <a:rPr lang="en-US" dirty="0" smtClean="0"/>
              <a:t>Summarization and resources</a:t>
            </a:r>
          </a:p>
          <a:p>
            <a:r>
              <a:rPr lang="en-US" dirty="0" smtClean="0"/>
              <a:t>Evaluation</a:t>
            </a:r>
          </a:p>
          <a:p>
            <a:r>
              <a:rPr lang="en-US" dirty="0" smtClean="0"/>
              <a:t>Logistics Check-</a:t>
            </a:r>
            <a:r>
              <a:rPr lang="en-US" dirty="0"/>
              <a:t>in, Deliverable #1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6001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4" y="1600200"/>
            <a:ext cx="8797635" cy="4795981"/>
          </a:xfrm>
        </p:spPr>
        <p:txBody>
          <a:bodyPr>
            <a:normAutofit/>
          </a:bodyPr>
          <a:lstStyle/>
          <a:p>
            <a:r>
              <a:rPr lang="en-US" dirty="0" smtClean="0"/>
              <a:t>Summary evaluation: </a:t>
            </a:r>
          </a:p>
          <a:p>
            <a:pPr lvl="1"/>
            <a:r>
              <a:rPr lang="en-US" dirty="0" smtClean="0"/>
              <a:t>Inherently hard: </a:t>
            </a:r>
          </a:p>
          <a:p>
            <a:pPr lvl="2"/>
            <a:r>
              <a:rPr lang="en-US" dirty="0" smtClean="0"/>
              <a:t>Multiple manual abstracts:</a:t>
            </a:r>
          </a:p>
          <a:p>
            <a:pPr lvl="3"/>
            <a:r>
              <a:rPr lang="en-US" dirty="0"/>
              <a:t>S</a:t>
            </a:r>
            <a:r>
              <a:rPr lang="en-US" dirty="0" smtClean="0"/>
              <a:t>urprisingly little overlap; substantial assessor disagreement </a:t>
            </a:r>
          </a:p>
          <a:p>
            <a:pPr lvl="1"/>
            <a:r>
              <a:rPr lang="en-US" dirty="0" smtClean="0"/>
              <a:t>Developed in parallel with systems/tasks</a:t>
            </a:r>
          </a:p>
          <a:p>
            <a:r>
              <a:rPr lang="en-US" dirty="0" smtClean="0"/>
              <a:t>Key concepts:</a:t>
            </a:r>
          </a:p>
          <a:p>
            <a:pPr lvl="2"/>
            <a:r>
              <a:rPr lang="en-US" dirty="0" smtClean="0"/>
              <a:t>Text quality: readability includes sentence, discourse structure</a:t>
            </a:r>
          </a:p>
          <a:p>
            <a:pPr lvl="2"/>
            <a:r>
              <a:rPr lang="en-US" dirty="0" smtClean="0"/>
              <a:t>Concept capture: Are key concepts covered?</a:t>
            </a:r>
          </a:p>
        </p:txBody>
      </p:sp>
    </p:spTree>
    <p:extLst>
      <p:ext uri="{BB962C8B-B14F-4D97-AF65-F5344CB8AC3E}">
        <p14:creationId xmlns:p14="http://schemas.microsoft.com/office/powerpoint/2010/main" val="6969411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4" y="1600200"/>
            <a:ext cx="8797635" cy="4795981"/>
          </a:xfrm>
        </p:spPr>
        <p:txBody>
          <a:bodyPr>
            <a:normAutofit/>
          </a:bodyPr>
          <a:lstStyle/>
          <a:p>
            <a:r>
              <a:rPr lang="en-US" dirty="0" smtClean="0"/>
              <a:t>Summary evaluation: </a:t>
            </a:r>
          </a:p>
          <a:p>
            <a:pPr lvl="1"/>
            <a:r>
              <a:rPr lang="en-US" dirty="0" smtClean="0"/>
              <a:t>Inherently hard: </a:t>
            </a:r>
          </a:p>
          <a:p>
            <a:pPr lvl="2"/>
            <a:r>
              <a:rPr lang="en-US" dirty="0" smtClean="0"/>
              <a:t>Multiple manual abstracts:</a:t>
            </a:r>
          </a:p>
          <a:p>
            <a:pPr lvl="3"/>
            <a:r>
              <a:rPr lang="en-US" dirty="0"/>
              <a:t>S</a:t>
            </a:r>
            <a:r>
              <a:rPr lang="en-US" dirty="0" smtClean="0"/>
              <a:t>urprisingly little overlap; substantial assessor disagreement </a:t>
            </a:r>
          </a:p>
          <a:p>
            <a:pPr lvl="1"/>
            <a:r>
              <a:rPr lang="en-US" dirty="0" smtClean="0"/>
              <a:t>Developed in parallel with systems/tasks</a:t>
            </a:r>
          </a:p>
          <a:p>
            <a:r>
              <a:rPr lang="en-US" dirty="0" smtClean="0"/>
              <a:t>Key concepts:</a:t>
            </a:r>
          </a:p>
          <a:p>
            <a:pPr lvl="2"/>
            <a:r>
              <a:rPr lang="en-US" dirty="0" smtClean="0"/>
              <a:t>Text quality: readability includes sentence, discourse structure</a:t>
            </a:r>
          </a:p>
          <a:p>
            <a:pPr lvl="2"/>
            <a:r>
              <a:rPr lang="en-US" dirty="0" smtClean="0"/>
              <a:t>Concept capture: Are key concepts covered?</a:t>
            </a:r>
          </a:p>
          <a:p>
            <a:pPr lvl="2"/>
            <a:r>
              <a:rPr lang="en-US" dirty="0" smtClean="0"/>
              <a:t>Gold standards: model, human summaries</a:t>
            </a:r>
          </a:p>
          <a:p>
            <a:pPr lvl="3"/>
            <a:r>
              <a:rPr lang="en-US" dirty="0" smtClean="0"/>
              <a:t>Enable comparison, automation, incorporation of specific goals</a:t>
            </a:r>
          </a:p>
        </p:txBody>
      </p:sp>
    </p:spTree>
    <p:extLst>
      <p:ext uri="{BB962C8B-B14F-4D97-AF65-F5344CB8AC3E}">
        <p14:creationId xmlns:p14="http://schemas.microsoft.com/office/powerpoint/2010/main" val="41957610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Summary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364" y="1600200"/>
            <a:ext cx="8797635" cy="47959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Summary evaluation: </a:t>
            </a:r>
          </a:p>
          <a:p>
            <a:pPr lvl="1"/>
            <a:r>
              <a:rPr lang="en-US" dirty="0" smtClean="0"/>
              <a:t>Inherently hard: </a:t>
            </a:r>
          </a:p>
          <a:p>
            <a:pPr lvl="2"/>
            <a:r>
              <a:rPr lang="en-US" dirty="0" smtClean="0"/>
              <a:t>Multiple manual abstracts:</a:t>
            </a:r>
          </a:p>
          <a:p>
            <a:pPr lvl="3"/>
            <a:r>
              <a:rPr lang="en-US" dirty="0"/>
              <a:t>S</a:t>
            </a:r>
            <a:r>
              <a:rPr lang="en-US" dirty="0" smtClean="0"/>
              <a:t>urprisingly little overlap; substantial assessor disagreement </a:t>
            </a:r>
          </a:p>
          <a:p>
            <a:pPr lvl="1"/>
            <a:r>
              <a:rPr lang="en-US" dirty="0" smtClean="0"/>
              <a:t>Developed in parallel with systems/tasks</a:t>
            </a:r>
          </a:p>
          <a:p>
            <a:r>
              <a:rPr lang="en-US" dirty="0" smtClean="0"/>
              <a:t>Key concepts:</a:t>
            </a:r>
          </a:p>
          <a:p>
            <a:pPr lvl="2"/>
            <a:r>
              <a:rPr lang="en-US" dirty="0" smtClean="0"/>
              <a:t>Text quality: readability includes sentence, discourse structure</a:t>
            </a:r>
          </a:p>
          <a:p>
            <a:pPr lvl="2"/>
            <a:r>
              <a:rPr lang="en-US" dirty="0" smtClean="0"/>
              <a:t>Concept capture: Are key concepts covered?</a:t>
            </a:r>
          </a:p>
          <a:p>
            <a:pPr lvl="2"/>
            <a:r>
              <a:rPr lang="en-US" dirty="0" smtClean="0"/>
              <a:t>Gold standards: model, human summaries</a:t>
            </a:r>
          </a:p>
          <a:p>
            <a:pPr lvl="3"/>
            <a:r>
              <a:rPr lang="en-US" dirty="0" smtClean="0"/>
              <a:t>Enable comparison, automation, incorporation of specific goals</a:t>
            </a:r>
          </a:p>
          <a:p>
            <a:pPr lvl="2"/>
            <a:r>
              <a:rPr lang="en-US" dirty="0" smtClean="0"/>
              <a:t>Purpose: Why is the summary created?</a:t>
            </a:r>
          </a:p>
          <a:p>
            <a:pPr lvl="3"/>
            <a:r>
              <a:rPr lang="en-US" dirty="0" smtClean="0"/>
              <a:t> Intrinsic/Extrinsic 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1881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925" y="1444532"/>
            <a:ext cx="8238625" cy="2380743"/>
          </a:xfrm>
          <a:prstGeom prst="rect">
            <a:avLst/>
          </a:prstGeom>
        </p:spPr>
      </p:pic>
      <p:cxnSp>
        <p:nvCxnSpPr>
          <p:cNvPr id="15" name="Curved Connector 14"/>
          <p:cNvCxnSpPr/>
          <p:nvPr/>
        </p:nvCxnSpPr>
        <p:spPr>
          <a:xfrm rot="10800000" flipV="1">
            <a:off x="549275" y="2701634"/>
            <a:ext cx="8042276" cy="1708729"/>
          </a:xfrm>
          <a:prstGeom prst="curvedConnector3">
            <a:avLst>
              <a:gd name="adj1" fmla="val -5701"/>
            </a:avLst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8" name="Picture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6002" y="4326169"/>
            <a:ext cx="6353463" cy="2531831"/>
          </a:xfrm>
          <a:prstGeom prst="rect">
            <a:avLst/>
          </a:prstGeom>
        </p:spPr>
      </p:pic>
      <p:cxnSp>
        <p:nvCxnSpPr>
          <p:cNvPr id="30" name="Straight Arrow Connector 29"/>
          <p:cNvCxnSpPr>
            <a:endCxn id="28" idx="1"/>
          </p:cNvCxnSpPr>
          <p:nvPr/>
        </p:nvCxnSpPr>
        <p:spPr>
          <a:xfrm>
            <a:off x="549275" y="4410364"/>
            <a:ext cx="946727" cy="11817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45663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 a document (or set of documents):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Select the key content from the text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Determine the order to present that information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Perform </a:t>
            </a:r>
            <a:r>
              <a:rPr lang="en-US" dirty="0" err="1" smtClean="0"/>
              <a:t>clean-up</a:t>
            </a:r>
            <a:r>
              <a:rPr lang="en-US" dirty="0" smtClean="0"/>
              <a:t> or rephrasing to create coherent output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Evaluate the resulting summary</a:t>
            </a:r>
          </a:p>
        </p:txBody>
      </p:sp>
    </p:spTree>
    <p:extLst>
      <p:ext uri="{BB962C8B-B14F-4D97-AF65-F5344CB8AC3E}">
        <p14:creationId xmlns:p14="http://schemas.microsoft.com/office/powerpoint/2010/main" val="41485300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Given a document (or set of documents):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Select the key content from the text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Determine the order to present that information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Perform </a:t>
            </a:r>
            <a:r>
              <a:rPr lang="en-US" dirty="0" err="1" smtClean="0"/>
              <a:t>clean-up</a:t>
            </a:r>
            <a:r>
              <a:rPr lang="en-US" dirty="0" smtClean="0"/>
              <a:t> or rephrasing to create coherent output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Evaluate the resulting summary</a:t>
            </a:r>
          </a:p>
          <a:p>
            <a:r>
              <a:rPr lang="en-US" dirty="0" smtClean="0"/>
              <a:t>Systems vary in structure, complexity, information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9198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specific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single document, extractive summarization:</a:t>
            </a:r>
          </a:p>
          <a:p>
            <a:pPr lvl="1"/>
            <a:r>
              <a:rPr lang="en-US" dirty="0" smtClean="0"/>
              <a:t>Segment the text into sentences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Identify the most prominent sentences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Pick an order to present them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Do any necessary processing to improve coherence</a:t>
            </a:r>
          </a:p>
        </p:txBody>
      </p:sp>
    </p:spTree>
    <p:extLst>
      <p:ext uri="{BB962C8B-B14F-4D97-AF65-F5344CB8AC3E}">
        <p14:creationId xmlns:p14="http://schemas.microsoft.com/office/powerpoint/2010/main" val="12661319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specific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single document, extractive summarization:</a:t>
            </a:r>
          </a:p>
          <a:p>
            <a:pPr lvl="1"/>
            <a:r>
              <a:rPr lang="en-US" dirty="0" smtClean="0"/>
              <a:t>Segment the text into sentences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Identify the most prominent sentences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Pick an order to present them</a:t>
            </a:r>
          </a:p>
          <a:p>
            <a:pPr lvl="2"/>
            <a:r>
              <a:rPr lang="en-US" dirty="0" smtClean="0"/>
              <a:t>Maybe trivial, i.e. document order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Do any necessary processing to improve coherence</a:t>
            </a:r>
          </a:p>
          <a:p>
            <a:pPr lvl="2"/>
            <a:r>
              <a:rPr lang="en-US" dirty="0" smtClean="0"/>
              <a:t>Shorten sentences, fix </a:t>
            </a:r>
            <a:r>
              <a:rPr lang="en-US" dirty="0" err="1" smtClean="0"/>
              <a:t>coref</a:t>
            </a:r>
            <a:r>
              <a:rPr lang="en-US" dirty="0" smtClean="0"/>
              <a:t>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83405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274" y="1600201"/>
            <a:ext cx="8474362" cy="4343400"/>
          </a:xfrm>
        </p:spPr>
        <p:txBody>
          <a:bodyPr/>
          <a:lstStyle/>
          <a:p>
            <a:r>
              <a:rPr lang="en-US" dirty="0" smtClean="0"/>
              <a:t>Goal: Identify most important/relevant information</a:t>
            </a:r>
          </a:p>
          <a:p>
            <a:r>
              <a:rPr lang="en-US" dirty="0" smtClean="0"/>
              <a:t>Common perspective:</a:t>
            </a:r>
          </a:p>
          <a:p>
            <a:pPr lvl="1"/>
            <a:r>
              <a:rPr lang="en-US" dirty="0" smtClean="0"/>
              <a:t>View as binary classification: important </a:t>
            </a:r>
            <a:r>
              <a:rPr lang="en-US" dirty="0" err="1" smtClean="0"/>
              <a:t>vs</a:t>
            </a:r>
            <a:r>
              <a:rPr lang="en-US" dirty="0" smtClean="0"/>
              <a:t> not</a:t>
            </a:r>
          </a:p>
          <a:p>
            <a:pPr lvl="2"/>
            <a:r>
              <a:rPr lang="en-US" dirty="0" smtClean="0"/>
              <a:t>For each unit (e.g. sentence in the extractive case)</a:t>
            </a:r>
          </a:p>
          <a:p>
            <a:pPr lvl="1"/>
            <a:r>
              <a:rPr lang="en-US" dirty="0" smtClean="0"/>
              <a:t>Can be unsupervised or supervised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What makes a sentence (for simplicity) extract-worthy?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4590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Cues to Saliency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Approaches significantly differ in terms of cues</a:t>
            </a:r>
          </a:p>
        </p:txBody>
      </p:sp>
    </p:spTree>
    <p:extLst>
      <p:ext uri="{BB962C8B-B14F-4D97-AF65-F5344CB8AC3E}">
        <p14:creationId xmlns:p14="http://schemas.microsoft.com/office/powerpoint/2010/main" val="227418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Structuring the Summarization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40725" cy="4343400"/>
          </a:xfrm>
        </p:spPr>
        <p:txBody>
          <a:bodyPr/>
          <a:lstStyle/>
          <a:p>
            <a:r>
              <a:rPr lang="en-US" dirty="0" smtClean="0"/>
              <a:t>Summarization Task: (Mani and Mayberry 1999)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rocess </a:t>
            </a:r>
            <a:r>
              <a:rPr lang="en-US" dirty="0"/>
              <a:t>of distilling the most </a:t>
            </a:r>
            <a:r>
              <a:rPr lang="en-US" dirty="0" smtClean="0"/>
              <a:t>important information </a:t>
            </a:r>
            <a:r>
              <a:rPr lang="en-US" dirty="0"/>
              <a:t>from a text to produce an abridged version for a particular task and </a:t>
            </a:r>
            <a:r>
              <a:rPr lang="en-US" dirty="0" smtClean="0"/>
              <a:t>user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4135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Cues to Saliency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Approaches significantly differ in terms of cues</a:t>
            </a:r>
          </a:p>
          <a:p>
            <a:r>
              <a:rPr lang="en-US" dirty="0" smtClean="0"/>
              <a:t>Word-based (unsupervised):</a:t>
            </a:r>
          </a:p>
          <a:p>
            <a:pPr lvl="1"/>
            <a:r>
              <a:rPr lang="en-US" dirty="0" smtClean="0"/>
              <a:t>Compute a </a:t>
            </a:r>
            <a:r>
              <a:rPr lang="en-US" b="1" dirty="0" smtClean="0"/>
              <a:t>topic signature </a:t>
            </a:r>
            <a:r>
              <a:rPr lang="en-US" dirty="0" smtClean="0"/>
              <a:t>of words above threshold</a:t>
            </a:r>
          </a:p>
        </p:txBody>
      </p:sp>
    </p:spTree>
    <p:extLst>
      <p:ext uri="{BB962C8B-B14F-4D97-AF65-F5344CB8AC3E}">
        <p14:creationId xmlns:p14="http://schemas.microsoft.com/office/powerpoint/2010/main" val="23792236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Cues to Saliency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Approaches significantly differ in terms of cues</a:t>
            </a:r>
          </a:p>
          <a:p>
            <a:r>
              <a:rPr lang="en-US" dirty="0" smtClean="0"/>
              <a:t>Word-based (unsupervised):</a:t>
            </a:r>
          </a:p>
          <a:p>
            <a:pPr lvl="1"/>
            <a:r>
              <a:rPr lang="en-US" dirty="0" smtClean="0"/>
              <a:t>Compute a </a:t>
            </a:r>
            <a:r>
              <a:rPr lang="en-US" b="1" dirty="0" smtClean="0"/>
              <a:t>topic signature </a:t>
            </a:r>
            <a:r>
              <a:rPr lang="en-US" dirty="0" smtClean="0"/>
              <a:t>of words above threshold</a:t>
            </a:r>
          </a:p>
          <a:p>
            <a:pPr lvl="2"/>
            <a:r>
              <a:rPr lang="en-US" dirty="0" smtClean="0"/>
              <a:t>Many different weighting schemes: </a:t>
            </a:r>
            <a:r>
              <a:rPr lang="en-US" dirty="0" err="1" smtClean="0"/>
              <a:t>tf</a:t>
            </a:r>
            <a:r>
              <a:rPr lang="en-US" dirty="0" smtClean="0"/>
              <a:t>, </a:t>
            </a:r>
            <a:r>
              <a:rPr lang="en-US" dirty="0" err="1" smtClean="0"/>
              <a:t>tf</a:t>
            </a:r>
            <a:r>
              <a:rPr lang="en-US" dirty="0" smtClean="0"/>
              <a:t>*</a:t>
            </a:r>
            <a:r>
              <a:rPr lang="en-US" dirty="0" err="1" smtClean="0"/>
              <a:t>idf</a:t>
            </a:r>
            <a:r>
              <a:rPr lang="en-US" dirty="0" smtClean="0"/>
              <a:t>, LLR,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Select content/sentences with highest weight</a:t>
            </a:r>
          </a:p>
          <a:p>
            <a:r>
              <a:rPr lang="en-US" dirty="0" smtClean="0"/>
              <a:t>Discourse-based:</a:t>
            </a:r>
          </a:p>
          <a:p>
            <a:pPr lvl="1"/>
            <a:r>
              <a:rPr lang="en-US" dirty="0" smtClean="0"/>
              <a:t>Discourse saliency </a:t>
            </a:r>
            <a:r>
              <a:rPr lang="en-US" dirty="0" smtClean="0">
                <a:sym typeface="Wingdings"/>
              </a:rPr>
              <a:t> extract-worthiness</a:t>
            </a:r>
          </a:p>
        </p:txBody>
      </p:sp>
    </p:spTree>
    <p:extLst>
      <p:ext uri="{BB962C8B-B14F-4D97-AF65-F5344CB8AC3E}">
        <p14:creationId xmlns:p14="http://schemas.microsoft.com/office/powerpoint/2010/main" val="326322834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Cues to Saliency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Approaches significantly differ in terms of cues</a:t>
            </a:r>
          </a:p>
          <a:p>
            <a:r>
              <a:rPr lang="en-US" dirty="0" smtClean="0"/>
              <a:t>Word-based (unsupervised):</a:t>
            </a:r>
          </a:p>
          <a:p>
            <a:pPr lvl="1"/>
            <a:r>
              <a:rPr lang="en-US" dirty="0" smtClean="0"/>
              <a:t>Compute a </a:t>
            </a:r>
            <a:r>
              <a:rPr lang="en-US" b="1" dirty="0" smtClean="0"/>
              <a:t>topic signature </a:t>
            </a:r>
            <a:r>
              <a:rPr lang="en-US" dirty="0" smtClean="0"/>
              <a:t>of words above threshold</a:t>
            </a:r>
          </a:p>
          <a:p>
            <a:pPr lvl="2"/>
            <a:r>
              <a:rPr lang="en-US" dirty="0" smtClean="0"/>
              <a:t>Many different weighting schemes: </a:t>
            </a:r>
            <a:r>
              <a:rPr lang="en-US" dirty="0" err="1" smtClean="0"/>
              <a:t>tf</a:t>
            </a:r>
            <a:r>
              <a:rPr lang="en-US" dirty="0" smtClean="0"/>
              <a:t>, </a:t>
            </a:r>
            <a:r>
              <a:rPr lang="en-US" dirty="0" err="1" smtClean="0"/>
              <a:t>tf</a:t>
            </a:r>
            <a:r>
              <a:rPr lang="en-US" dirty="0" smtClean="0"/>
              <a:t>*</a:t>
            </a:r>
            <a:r>
              <a:rPr lang="en-US" dirty="0" err="1" smtClean="0"/>
              <a:t>idf</a:t>
            </a:r>
            <a:r>
              <a:rPr lang="en-US" dirty="0" smtClean="0"/>
              <a:t>, LLR,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Select content/sentences with highest weight</a:t>
            </a:r>
          </a:p>
          <a:p>
            <a:r>
              <a:rPr lang="en-US" dirty="0" smtClean="0"/>
              <a:t>Discourse-based:</a:t>
            </a:r>
          </a:p>
          <a:p>
            <a:pPr lvl="1"/>
            <a:r>
              <a:rPr lang="en-US" dirty="0" smtClean="0"/>
              <a:t>Discourse saliency </a:t>
            </a:r>
            <a:r>
              <a:rPr lang="en-US" dirty="0" smtClean="0">
                <a:sym typeface="Wingdings"/>
              </a:rPr>
              <a:t> extract-worthiness</a:t>
            </a:r>
          </a:p>
          <a:p>
            <a:r>
              <a:rPr lang="en-US" dirty="0" smtClean="0">
                <a:sym typeface="Wingdings"/>
              </a:rPr>
              <a:t>Multi-feature supervised:</a:t>
            </a:r>
          </a:p>
          <a:p>
            <a:pPr lvl="1"/>
            <a:r>
              <a:rPr lang="en-US" dirty="0" smtClean="0">
                <a:sym typeface="Wingdings"/>
              </a:rPr>
              <a:t>Cues include position, cue phrases, word salience, ..</a:t>
            </a:r>
          </a:p>
          <a:p>
            <a:pPr lvl="1"/>
            <a:r>
              <a:rPr lang="en-US" dirty="0" smtClean="0">
                <a:sym typeface="Wingdings"/>
              </a:rPr>
              <a:t>Training data?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90558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Multi-document case:</a:t>
            </a:r>
          </a:p>
          <a:p>
            <a:pPr lvl="1"/>
            <a:r>
              <a:rPr lang="en-US" dirty="0" smtClean="0"/>
              <a:t>Key issue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7826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Multi-document case:</a:t>
            </a:r>
          </a:p>
          <a:p>
            <a:pPr lvl="1"/>
            <a:r>
              <a:rPr lang="en-US" dirty="0" smtClean="0"/>
              <a:t>Key issue: redundancy</a:t>
            </a:r>
          </a:p>
          <a:p>
            <a:pPr lvl="2"/>
            <a:r>
              <a:rPr lang="en-US" dirty="0" smtClean="0"/>
              <a:t>General idea:</a:t>
            </a:r>
          </a:p>
          <a:p>
            <a:pPr lvl="3"/>
            <a:r>
              <a:rPr lang="en-US" dirty="0"/>
              <a:t>A</a:t>
            </a:r>
            <a:r>
              <a:rPr lang="en-US" dirty="0" smtClean="0"/>
              <a:t>dd salient content that is least similar to that already there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025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Multi-document case:</a:t>
            </a:r>
          </a:p>
          <a:p>
            <a:pPr lvl="1"/>
            <a:r>
              <a:rPr lang="en-US" dirty="0" smtClean="0"/>
              <a:t>Key issue: redundancy</a:t>
            </a:r>
          </a:p>
          <a:p>
            <a:pPr lvl="2"/>
            <a:r>
              <a:rPr lang="en-US" dirty="0" smtClean="0"/>
              <a:t>General idea:</a:t>
            </a:r>
          </a:p>
          <a:p>
            <a:pPr lvl="3"/>
            <a:r>
              <a:rPr lang="en-US" dirty="0"/>
              <a:t>A</a:t>
            </a:r>
            <a:r>
              <a:rPr lang="en-US" dirty="0" smtClean="0"/>
              <a:t>dd salient content that is least similar to that already there</a:t>
            </a:r>
          </a:p>
          <a:p>
            <a:pPr lvl="3"/>
            <a:endParaRPr lang="en-US" dirty="0"/>
          </a:p>
          <a:p>
            <a:r>
              <a:rPr lang="en-US" dirty="0" smtClean="0"/>
              <a:t>Topic-/query-focused:</a:t>
            </a:r>
          </a:p>
          <a:p>
            <a:pPr lvl="1"/>
            <a:r>
              <a:rPr lang="en-US" dirty="0" smtClean="0"/>
              <a:t>Ensure salient content related to topic/query</a:t>
            </a:r>
          </a:p>
        </p:txBody>
      </p:sp>
    </p:spTree>
    <p:extLst>
      <p:ext uri="{BB962C8B-B14F-4D97-AF65-F5344CB8AC3E}">
        <p14:creationId xmlns:p14="http://schemas.microsoft.com/office/powerpoint/2010/main" val="35017191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Complex Settings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594725" cy="4343400"/>
          </a:xfrm>
        </p:spPr>
        <p:txBody>
          <a:bodyPr/>
          <a:lstStyle/>
          <a:p>
            <a:r>
              <a:rPr lang="en-US" dirty="0" smtClean="0"/>
              <a:t>Multi-document case:</a:t>
            </a:r>
          </a:p>
          <a:p>
            <a:pPr lvl="1"/>
            <a:r>
              <a:rPr lang="en-US" dirty="0" smtClean="0"/>
              <a:t>Key issue: redundancy</a:t>
            </a:r>
          </a:p>
          <a:p>
            <a:pPr lvl="2"/>
            <a:r>
              <a:rPr lang="en-US" dirty="0" smtClean="0"/>
              <a:t>General idea:</a:t>
            </a:r>
          </a:p>
          <a:p>
            <a:pPr lvl="3"/>
            <a:r>
              <a:rPr lang="en-US" dirty="0"/>
              <a:t>A</a:t>
            </a:r>
            <a:r>
              <a:rPr lang="en-US" dirty="0" smtClean="0"/>
              <a:t>dd salient content that is least similar to that already there</a:t>
            </a:r>
          </a:p>
          <a:p>
            <a:pPr lvl="3"/>
            <a:endParaRPr lang="en-US" dirty="0"/>
          </a:p>
          <a:p>
            <a:r>
              <a:rPr lang="en-US" dirty="0" smtClean="0"/>
              <a:t>Topic-/query-focused:</a:t>
            </a:r>
          </a:p>
          <a:p>
            <a:pPr lvl="1"/>
            <a:r>
              <a:rPr lang="en-US" dirty="0" smtClean="0"/>
              <a:t>Ensure salient content related to topic/query</a:t>
            </a:r>
          </a:p>
          <a:p>
            <a:pPr lvl="1"/>
            <a:r>
              <a:rPr lang="en-US" dirty="0" smtClean="0"/>
              <a:t>Prefer content more similar to topic</a:t>
            </a:r>
          </a:p>
          <a:p>
            <a:pPr lvl="1"/>
            <a:r>
              <a:rPr lang="en-US" dirty="0" smtClean="0"/>
              <a:t>Alternatively, when given specific question types,</a:t>
            </a:r>
          </a:p>
          <a:p>
            <a:pPr lvl="2"/>
            <a:r>
              <a:rPr lang="en-US" dirty="0" smtClean="0"/>
              <a:t>Apply more Q/A information extraction oriented approach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494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0" y="1600201"/>
            <a:ext cx="8866909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Goal: Determine presentation order for salient content</a:t>
            </a:r>
          </a:p>
        </p:txBody>
      </p:sp>
    </p:spTree>
    <p:extLst>
      <p:ext uri="{BB962C8B-B14F-4D97-AF65-F5344CB8AC3E}">
        <p14:creationId xmlns:p14="http://schemas.microsoft.com/office/powerpoint/2010/main" val="258206987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0" y="1600201"/>
            <a:ext cx="8866909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Goal: Determine presentation order for salient content</a:t>
            </a:r>
          </a:p>
          <a:p>
            <a:r>
              <a:rPr lang="en-US" dirty="0" smtClean="0"/>
              <a:t>Relatively trivial for single document extractive case: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3008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0" y="1600201"/>
            <a:ext cx="8866909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Goal: Determine presentation order for salient content</a:t>
            </a:r>
          </a:p>
          <a:p>
            <a:r>
              <a:rPr lang="en-US" dirty="0" smtClean="0"/>
              <a:t>Relatively trivial for single document extractive case:</a:t>
            </a:r>
          </a:p>
          <a:p>
            <a:pPr lvl="1"/>
            <a:r>
              <a:rPr lang="en-US" dirty="0" smtClean="0"/>
              <a:t>Just retain original document order of extracted sentences</a:t>
            </a:r>
          </a:p>
          <a:p>
            <a:r>
              <a:rPr lang="en-US" dirty="0" smtClean="0"/>
              <a:t>Multi-document case more challenging: Why?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011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Structuring the Summarization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40725" cy="4343400"/>
          </a:xfrm>
        </p:spPr>
        <p:txBody>
          <a:bodyPr/>
          <a:lstStyle/>
          <a:p>
            <a:r>
              <a:rPr lang="en-US" dirty="0" smtClean="0"/>
              <a:t>Summarization Task</a:t>
            </a:r>
            <a:r>
              <a:rPr lang="en-US" smtClean="0"/>
              <a:t>: (Mani </a:t>
            </a:r>
            <a:r>
              <a:rPr lang="en-US" dirty="0" smtClean="0"/>
              <a:t>and Mayberry 1999)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rocess </a:t>
            </a:r>
            <a:r>
              <a:rPr lang="en-US" dirty="0"/>
              <a:t>of distilling the most </a:t>
            </a:r>
            <a:r>
              <a:rPr lang="en-US" dirty="0" smtClean="0"/>
              <a:t>important information </a:t>
            </a:r>
            <a:r>
              <a:rPr lang="en-US" dirty="0"/>
              <a:t>from a text to produce an abridged version for a particular task and </a:t>
            </a:r>
            <a:r>
              <a:rPr lang="en-US" dirty="0" smtClean="0"/>
              <a:t>user</a:t>
            </a:r>
          </a:p>
          <a:p>
            <a:pPr lvl="1"/>
            <a:endParaRPr lang="en-US" dirty="0"/>
          </a:p>
          <a:p>
            <a:r>
              <a:rPr lang="en-US" dirty="0" smtClean="0"/>
              <a:t>Main components:</a:t>
            </a:r>
          </a:p>
          <a:p>
            <a:pPr lvl="1"/>
            <a:r>
              <a:rPr lang="en-US" dirty="0" smtClean="0"/>
              <a:t>Content selection</a:t>
            </a:r>
          </a:p>
          <a:p>
            <a:pPr lvl="1"/>
            <a:r>
              <a:rPr lang="en-US" dirty="0" smtClean="0"/>
              <a:t>Information ordering</a:t>
            </a:r>
          </a:p>
          <a:p>
            <a:pPr lvl="1"/>
            <a:r>
              <a:rPr lang="en-US" dirty="0" smtClean="0"/>
              <a:t>Sentence realization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359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0" y="1600201"/>
            <a:ext cx="8866909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Goal: Determine presentation order for salient content</a:t>
            </a:r>
          </a:p>
          <a:p>
            <a:r>
              <a:rPr lang="en-US" dirty="0" smtClean="0"/>
              <a:t>Relatively trivial for single document extractive case:</a:t>
            </a:r>
          </a:p>
          <a:p>
            <a:pPr lvl="1"/>
            <a:r>
              <a:rPr lang="en-US" dirty="0" smtClean="0"/>
              <a:t>Just retain original document order of extracted sentences</a:t>
            </a:r>
          </a:p>
          <a:p>
            <a:r>
              <a:rPr lang="en-US" dirty="0" smtClean="0"/>
              <a:t>Multi-document case more challenging: Why?</a:t>
            </a:r>
          </a:p>
          <a:p>
            <a:pPr lvl="1"/>
            <a:r>
              <a:rPr lang="en-US" dirty="0" smtClean="0"/>
              <a:t>Factors:</a:t>
            </a:r>
          </a:p>
          <a:p>
            <a:pPr lvl="2"/>
            <a:r>
              <a:rPr lang="en-US" dirty="0" smtClean="0"/>
              <a:t>Story chronological order – insufficient alone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4922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0" y="1600201"/>
            <a:ext cx="8866909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Goal: Determine presentation order for salient content</a:t>
            </a:r>
          </a:p>
          <a:p>
            <a:r>
              <a:rPr lang="en-US" dirty="0" smtClean="0"/>
              <a:t>Relatively trivial for single document extractive case:</a:t>
            </a:r>
          </a:p>
          <a:p>
            <a:pPr lvl="1"/>
            <a:r>
              <a:rPr lang="en-US" dirty="0" smtClean="0"/>
              <a:t>Just retain original document order of extracted sentences</a:t>
            </a:r>
          </a:p>
          <a:p>
            <a:r>
              <a:rPr lang="en-US" dirty="0" smtClean="0"/>
              <a:t>Multi-document case more challenging: Why?</a:t>
            </a:r>
          </a:p>
          <a:p>
            <a:pPr lvl="1"/>
            <a:r>
              <a:rPr lang="en-US" dirty="0" smtClean="0"/>
              <a:t>Factors:</a:t>
            </a:r>
          </a:p>
          <a:p>
            <a:pPr lvl="2"/>
            <a:r>
              <a:rPr lang="en-US" dirty="0" smtClean="0"/>
              <a:t>Story chronological order – insufficient alone</a:t>
            </a:r>
          </a:p>
          <a:p>
            <a:pPr lvl="2"/>
            <a:r>
              <a:rPr lang="en-US" dirty="0" smtClean="0"/>
              <a:t>Discourse coherence and cohesion </a:t>
            </a:r>
          </a:p>
          <a:p>
            <a:pPr lvl="3"/>
            <a:r>
              <a:rPr lang="en-US" dirty="0" smtClean="0"/>
              <a:t>Create discourse relations</a:t>
            </a:r>
          </a:p>
          <a:p>
            <a:pPr lvl="3"/>
            <a:r>
              <a:rPr lang="en-US" dirty="0" smtClean="0"/>
              <a:t>Maintain cohesion among sentences, entities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0901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0" y="1600201"/>
            <a:ext cx="8866909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Goal: Determine presentation order for salient content</a:t>
            </a:r>
          </a:p>
          <a:p>
            <a:r>
              <a:rPr lang="en-US" dirty="0" smtClean="0"/>
              <a:t>Relatively trivial for single document extractive case:</a:t>
            </a:r>
          </a:p>
          <a:p>
            <a:pPr lvl="1"/>
            <a:r>
              <a:rPr lang="en-US" dirty="0" smtClean="0"/>
              <a:t>Just retain original document order of extracted sentences</a:t>
            </a:r>
          </a:p>
          <a:p>
            <a:r>
              <a:rPr lang="en-US" dirty="0" smtClean="0"/>
              <a:t>Multi-document case more challenging: Why?</a:t>
            </a:r>
          </a:p>
          <a:p>
            <a:pPr lvl="1"/>
            <a:r>
              <a:rPr lang="en-US" dirty="0" smtClean="0"/>
              <a:t>Factors:</a:t>
            </a:r>
          </a:p>
          <a:p>
            <a:pPr lvl="2"/>
            <a:r>
              <a:rPr lang="en-US" dirty="0" smtClean="0"/>
              <a:t>Story chronological order – insufficient alone</a:t>
            </a:r>
          </a:p>
          <a:p>
            <a:pPr lvl="2"/>
            <a:r>
              <a:rPr lang="en-US" dirty="0" smtClean="0"/>
              <a:t>Discourse coherence and cohesion </a:t>
            </a:r>
          </a:p>
          <a:p>
            <a:pPr lvl="3"/>
            <a:r>
              <a:rPr lang="en-US" dirty="0" smtClean="0"/>
              <a:t>Create discourse relations</a:t>
            </a:r>
          </a:p>
          <a:p>
            <a:pPr lvl="3"/>
            <a:r>
              <a:rPr lang="en-US" dirty="0" smtClean="0"/>
              <a:t>Maintain cohesion among sentences, entities</a:t>
            </a:r>
          </a:p>
          <a:p>
            <a:r>
              <a:rPr lang="en-US" dirty="0" smtClean="0"/>
              <a:t>Template approaches also used with strong query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63118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Create a fluent, readable, compact output</a:t>
            </a:r>
          </a:p>
        </p:txBody>
      </p:sp>
    </p:spTree>
    <p:extLst>
      <p:ext uri="{BB962C8B-B14F-4D97-AF65-F5344CB8AC3E}">
        <p14:creationId xmlns:p14="http://schemas.microsoft.com/office/powerpoint/2010/main" val="7439200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Create a fluent, readable, compact output</a:t>
            </a:r>
          </a:p>
          <a:p>
            <a:r>
              <a:rPr lang="en-US" dirty="0" smtClean="0"/>
              <a:t>Abstractive approaches range from templates to full NLG</a:t>
            </a:r>
          </a:p>
        </p:txBody>
      </p:sp>
    </p:spTree>
    <p:extLst>
      <p:ext uri="{BB962C8B-B14F-4D97-AF65-F5344CB8AC3E}">
        <p14:creationId xmlns:p14="http://schemas.microsoft.com/office/powerpoint/2010/main" val="19741652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Create a fluent, readable, compact output</a:t>
            </a:r>
          </a:p>
          <a:p>
            <a:r>
              <a:rPr lang="en-US" dirty="0" smtClean="0"/>
              <a:t>Abstractive approaches range from templates to full NLG</a:t>
            </a:r>
          </a:p>
          <a:p>
            <a:r>
              <a:rPr lang="en-US" dirty="0" smtClean="0"/>
              <a:t>Extractive approaches focus on:</a:t>
            </a:r>
          </a:p>
        </p:txBody>
      </p:sp>
    </p:spTree>
    <p:extLst>
      <p:ext uri="{BB962C8B-B14F-4D97-AF65-F5344CB8AC3E}">
        <p14:creationId xmlns:p14="http://schemas.microsoft.com/office/powerpoint/2010/main" val="22436878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Create a fluent, readable, compact output</a:t>
            </a:r>
          </a:p>
          <a:p>
            <a:r>
              <a:rPr lang="en-US" dirty="0" smtClean="0"/>
              <a:t>Abstractive approaches range from templates to full NLG</a:t>
            </a:r>
          </a:p>
          <a:p>
            <a:r>
              <a:rPr lang="en-US" dirty="0" smtClean="0"/>
              <a:t>Extractive approaches focus on:</a:t>
            </a:r>
          </a:p>
          <a:p>
            <a:pPr lvl="1"/>
            <a:r>
              <a:rPr lang="en-US" dirty="0" smtClean="0"/>
              <a:t>Sentence simplification/compression:</a:t>
            </a:r>
          </a:p>
          <a:p>
            <a:pPr lvl="2"/>
            <a:r>
              <a:rPr lang="en-US" dirty="0" smtClean="0"/>
              <a:t>Manipulation parse tree to remove unneeded info</a:t>
            </a:r>
          </a:p>
          <a:p>
            <a:pPr lvl="3"/>
            <a:r>
              <a:rPr lang="en-US" dirty="0" smtClean="0"/>
              <a:t>Rule-based, machine-learned</a:t>
            </a:r>
          </a:p>
        </p:txBody>
      </p:sp>
    </p:spTree>
    <p:extLst>
      <p:ext uri="{BB962C8B-B14F-4D97-AF65-F5344CB8AC3E}">
        <p14:creationId xmlns:p14="http://schemas.microsoft.com/office/powerpoint/2010/main" val="37329341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Create a fluent, readable, compact output</a:t>
            </a:r>
          </a:p>
          <a:p>
            <a:r>
              <a:rPr lang="en-US" dirty="0" smtClean="0"/>
              <a:t>Abstractive approaches range from templates to full NLG</a:t>
            </a:r>
          </a:p>
          <a:p>
            <a:r>
              <a:rPr lang="en-US" dirty="0" smtClean="0"/>
              <a:t>Extractive approaches focus on:</a:t>
            </a:r>
          </a:p>
          <a:p>
            <a:pPr lvl="1"/>
            <a:r>
              <a:rPr lang="en-US" dirty="0" smtClean="0"/>
              <a:t>Sentence simplification/compression:</a:t>
            </a:r>
          </a:p>
          <a:p>
            <a:pPr lvl="2"/>
            <a:r>
              <a:rPr lang="en-US" dirty="0" smtClean="0"/>
              <a:t>Manipulation parse tree to remove unneeded info</a:t>
            </a:r>
          </a:p>
          <a:p>
            <a:pPr lvl="3"/>
            <a:r>
              <a:rPr lang="en-US" dirty="0" smtClean="0"/>
              <a:t>Rule-based, machine-learned</a:t>
            </a:r>
          </a:p>
          <a:p>
            <a:pPr lvl="1"/>
            <a:r>
              <a:rPr lang="en-US" smtClean="0"/>
              <a:t>Reference presentation and ordering:</a:t>
            </a:r>
          </a:p>
          <a:p>
            <a:pPr lvl="2"/>
            <a:r>
              <a:rPr lang="en-US" smtClean="0"/>
              <a:t>Based on saliency hierarchy of mentions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8569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Compression:</a:t>
            </a:r>
          </a:p>
          <a:p>
            <a:pPr lvl="1"/>
            <a:r>
              <a:rPr lang="en-US" dirty="0" smtClean="0"/>
              <a:t>When it arrives sometime next year in new TV sets, the V-chip will give parents a new and potentially revolutionary device to block out programs they don’t want their children to see.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96648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Compression:</a:t>
            </a:r>
          </a:p>
          <a:p>
            <a:pPr lvl="1"/>
            <a:r>
              <a:rPr lang="en-US" strike="sngStrike" dirty="0" smtClean="0"/>
              <a:t>When it arrives sometime next year in new TV sets, </a:t>
            </a:r>
            <a:r>
              <a:rPr lang="en-US" b="1" dirty="0" smtClean="0"/>
              <a:t>the V-chip will give parents a </a:t>
            </a:r>
            <a:r>
              <a:rPr lang="en-US" strike="sngStrike" dirty="0" smtClean="0"/>
              <a:t>new and potentially revolutionary</a:t>
            </a:r>
            <a:r>
              <a:rPr lang="en-US" dirty="0" smtClean="0"/>
              <a:t> </a:t>
            </a:r>
            <a:r>
              <a:rPr lang="en-US" b="1" dirty="0" smtClean="0"/>
              <a:t>device to block out programs they don’t want their children to see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75192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Rich problem domain: </a:t>
            </a:r>
          </a:p>
          <a:p>
            <a:pPr lvl="1"/>
            <a:r>
              <a:rPr lang="en-US" dirty="0" smtClean="0"/>
              <a:t>Tasks and Systems vary on:</a:t>
            </a:r>
          </a:p>
          <a:p>
            <a:pPr lvl="2"/>
            <a:r>
              <a:rPr lang="en-US" dirty="0" smtClean="0"/>
              <a:t>Use purpose</a:t>
            </a:r>
          </a:p>
          <a:p>
            <a:pPr lvl="2"/>
            <a:r>
              <a:rPr lang="en-US" dirty="0" smtClean="0"/>
              <a:t>Audience</a:t>
            </a:r>
          </a:p>
          <a:p>
            <a:pPr lvl="2"/>
            <a:endParaRPr lang="en-US" dirty="0" smtClean="0"/>
          </a:p>
          <a:p>
            <a:pPr lvl="2"/>
            <a:r>
              <a:rPr lang="en-US" dirty="0"/>
              <a:t>Derivation</a:t>
            </a:r>
          </a:p>
          <a:p>
            <a:pPr lvl="2"/>
            <a:r>
              <a:rPr lang="en-US" dirty="0" smtClean="0"/>
              <a:t>Coverage</a:t>
            </a:r>
          </a:p>
          <a:p>
            <a:pPr lvl="2"/>
            <a:r>
              <a:rPr lang="en-US" dirty="0" smtClean="0"/>
              <a:t>Reduction</a:t>
            </a:r>
          </a:p>
          <a:p>
            <a:pPr lvl="2"/>
            <a:endParaRPr lang="en-US" dirty="0" smtClean="0"/>
          </a:p>
          <a:p>
            <a:pPr lvl="2"/>
            <a:r>
              <a:rPr lang="en-US" dirty="0" err="1" smtClean="0"/>
              <a:t>Input/Output</a:t>
            </a:r>
            <a:r>
              <a:rPr lang="en-US" dirty="0" smtClean="0"/>
              <a:t> form factors  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824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Compression:</a:t>
            </a:r>
          </a:p>
          <a:p>
            <a:pPr lvl="1"/>
            <a:r>
              <a:rPr lang="en-US" strike="sngStrike" dirty="0" smtClean="0"/>
              <a:t>When it arrives sometime next year in new TV sets, </a:t>
            </a:r>
            <a:r>
              <a:rPr lang="en-US" b="1" dirty="0" smtClean="0"/>
              <a:t>the V-chip will give parents a </a:t>
            </a:r>
            <a:r>
              <a:rPr lang="en-US" strike="sngStrike" dirty="0" smtClean="0"/>
              <a:t>new and potentially revolutionary</a:t>
            </a:r>
            <a:r>
              <a:rPr lang="en-US" dirty="0" smtClean="0"/>
              <a:t> </a:t>
            </a:r>
            <a:r>
              <a:rPr lang="en-US" b="1" dirty="0" smtClean="0"/>
              <a:t>device to block out programs they don’t want their children to see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Coreference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Advisers do not blame </a:t>
            </a:r>
            <a:r>
              <a:rPr lang="en-US" b="1" dirty="0" smtClean="0"/>
              <a:t>O’Neill</a:t>
            </a:r>
            <a:r>
              <a:rPr lang="en-US" dirty="0" smtClean="0"/>
              <a:t>, but they recognize a shakeup would help indicate </a:t>
            </a:r>
            <a:r>
              <a:rPr lang="en-US" b="1" dirty="0" smtClean="0"/>
              <a:t>Bush</a:t>
            </a:r>
            <a:r>
              <a:rPr lang="en-US" dirty="0" smtClean="0"/>
              <a:t> was working to improve matters</a:t>
            </a:r>
            <a:r>
              <a:rPr lang="en-US" b="1" dirty="0" smtClean="0"/>
              <a:t>.  U.S. President George W. Bush</a:t>
            </a:r>
            <a:r>
              <a:rPr lang="en-US" dirty="0" smtClean="0"/>
              <a:t> pushed out </a:t>
            </a:r>
            <a:r>
              <a:rPr lang="en-US" b="1" dirty="0" smtClean="0"/>
              <a:t>Treasury Secretary Paul O’Neill</a:t>
            </a:r>
            <a:r>
              <a:rPr lang="en-US" dirty="0" smtClean="0"/>
              <a:t> and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00349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Compression:</a:t>
            </a:r>
          </a:p>
          <a:p>
            <a:pPr lvl="1"/>
            <a:r>
              <a:rPr lang="en-US" strike="sngStrike" dirty="0" smtClean="0"/>
              <a:t>When it arrives sometime next year in new TV sets, </a:t>
            </a:r>
            <a:r>
              <a:rPr lang="en-US" b="1" dirty="0" smtClean="0"/>
              <a:t>the V-chip will give parents a </a:t>
            </a:r>
            <a:r>
              <a:rPr lang="en-US" strike="sngStrike" dirty="0" smtClean="0"/>
              <a:t>new and potentially revolutionary</a:t>
            </a:r>
            <a:r>
              <a:rPr lang="en-US" dirty="0" smtClean="0"/>
              <a:t> </a:t>
            </a:r>
            <a:r>
              <a:rPr lang="en-US" b="1" dirty="0" smtClean="0"/>
              <a:t>device to block out programs they don’t want their children to see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Coreference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Advisers do not blame </a:t>
            </a:r>
            <a:r>
              <a:rPr lang="en-US" b="1" dirty="0"/>
              <a:t>Treasury Secretary Paul </a:t>
            </a:r>
            <a:r>
              <a:rPr lang="en-US" dirty="0" smtClean="0"/>
              <a:t> </a:t>
            </a:r>
            <a:r>
              <a:rPr lang="en-US" b="1" dirty="0" smtClean="0"/>
              <a:t>O’Neill</a:t>
            </a:r>
            <a:r>
              <a:rPr lang="en-US" dirty="0" smtClean="0"/>
              <a:t>, but they recognize a shakeup would help indicate </a:t>
            </a:r>
            <a:r>
              <a:rPr lang="en-US" b="1" dirty="0" smtClean="0"/>
              <a:t>U.S</a:t>
            </a:r>
            <a:r>
              <a:rPr lang="en-US" b="1" dirty="0"/>
              <a:t>. President George W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  <a:r>
              <a:rPr lang="en-US" b="1" dirty="0" smtClean="0"/>
              <a:t>Bush</a:t>
            </a:r>
            <a:r>
              <a:rPr lang="en-US" dirty="0" smtClean="0"/>
              <a:t> was working to improve matters</a:t>
            </a:r>
            <a:r>
              <a:rPr lang="en-US" b="1" dirty="0" smtClean="0"/>
              <a:t>. Bush</a:t>
            </a:r>
            <a:r>
              <a:rPr lang="en-US" dirty="0" smtClean="0"/>
              <a:t> pushed out </a:t>
            </a:r>
            <a:r>
              <a:rPr lang="en-US" b="1" dirty="0" smtClean="0"/>
              <a:t>O’Neill</a:t>
            </a:r>
            <a:r>
              <a:rPr lang="en-US" dirty="0" smtClean="0"/>
              <a:t> and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27659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&amp;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development requires resources</a:t>
            </a:r>
          </a:p>
          <a:p>
            <a:pPr lvl="1"/>
            <a:r>
              <a:rPr lang="en-US" dirty="0"/>
              <a:t>Especially true of data-driven machine learning</a:t>
            </a:r>
          </a:p>
          <a:p>
            <a:r>
              <a:rPr lang="en-US" dirty="0" smtClean="0"/>
              <a:t>Summarization resources:</a:t>
            </a:r>
          </a:p>
          <a:p>
            <a:pPr lvl="1"/>
            <a:r>
              <a:rPr lang="en-US" dirty="0" smtClean="0"/>
              <a:t>Sets of document(s) and summaries, info</a:t>
            </a:r>
          </a:p>
          <a:p>
            <a:pPr lvl="2"/>
            <a:r>
              <a:rPr lang="en-US" dirty="0" smtClean="0"/>
              <a:t>Existing data sets from shared tasks</a:t>
            </a:r>
          </a:p>
          <a:p>
            <a:pPr lvl="2"/>
            <a:r>
              <a:rPr lang="en-US" dirty="0" smtClean="0"/>
              <a:t>Manual summaries from other corpora</a:t>
            </a:r>
          </a:p>
          <a:p>
            <a:pPr lvl="1"/>
            <a:r>
              <a:rPr lang="en-US" dirty="0" smtClean="0"/>
              <a:t>Summary websites with pointers to source</a:t>
            </a:r>
          </a:p>
          <a:p>
            <a:pPr lvl="1"/>
            <a:r>
              <a:rPr lang="en-US" dirty="0" smtClean="0"/>
              <a:t>For technical domain, almost any paper</a:t>
            </a:r>
          </a:p>
          <a:p>
            <a:pPr lvl="2"/>
            <a:r>
              <a:rPr lang="en-US" dirty="0" smtClean="0"/>
              <a:t>Articles require abstracts…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88999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selection:</a:t>
            </a:r>
          </a:p>
          <a:p>
            <a:pPr lvl="1"/>
            <a:r>
              <a:rPr lang="en-US" dirty="0" smtClean="0"/>
              <a:t>Documents, corpora for term weighting</a:t>
            </a:r>
          </a:p>
          <a:p>
            <a:pPr lvl="1"/>
            <a:r>
              <a:rPr lang="en-US" dirty="0" smtClean="0"/>
              <a:t>Sentence breakers</a:t>
            </a:r>
          </a:p>
          <a:p>
            <a:pPr lvl="1"/>
            <a:r>
              <a:rPr lang="en-US" dirty="0" smtClean="0"/>
              <a:t>Semantic similarity tools (</a:t>
            </a:r>
            <a:r>
              <a:rPr lang="en-US" dirty="0" err="1" smtClean="0"/>
              <a:t>WordNet</a:t>
            </a:r>
            <a:r>
              <a:rPr lang="en-US" dirty="0" smtClean="0"/>
              <a:t> </a:t>
            </a:r>
            <a:r>
              <a:rPr lang="en-US" dirty="0" err="1" smtClean="0"/>
              <a:t>sim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Coreference</a:t>
            </a:r>
            <a:r>
              <a:rPr lang="en-US" dirty="0" smtClean="0"/>
              <a:t> resolver</a:t>
            </a:r>
          </a:p>
          <a:p>
            <a:pPr lvl="1"/>
            <a:r>
              <a:rPr lang="en-US" dirty="0" smtClean="0"/>
              <a:t>Discourse parser</a:t>
            </a:r>
          </a:p>
          <a:p>
            <a:pPr lvl="1"/>
            <a:r>
              <a:rPr lang="en-US" dirty="0" smtClean="0"/>
              <a:t>NER, IE</a:t>
            </a:r>
          </a:p>
          <a:p>
            <a:pPr lvl="1"/>
            <a:r>
              <a:rPr lang="en-US" dirty="0" smtClean="0"/>
              <a:t>Topic segmentation</a:t>
            </a:r>
          </a:p>
          <a:p>
            <a:pPr lvl="1"/>
            <a:r>
              <a:rPr lang="en-US" dirty="0" smtClean="0"/>
              <a:t>Alignment tools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681126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Information ordering:</a:t>
            </a:r>
          </a:p>
          <a:p>
            <a:pPr lvl="1"/>
            <a:r>
              <a:rPr lang="en-US" dirty="0" smtClean="0"/>
              <a:t>Temporal processing</a:t>
            </a:r>
          </a:p>
          <a:p>
            <a:pPr lvl="1"/>
            <a:r>
              <a:rPr lang="en-US" dirty="0" err="1" smtClean="0"/>
              <a:t>Coreference</a:t>
            </a:r>
            <a:r>
              <a:rPr lang="en-US" dirty="0" smtClean="0"/>
              <a:t> resolution</a:t>
            </a:r>
          </a:p>
          <a:p>
            <a:pPr lvl="1"/>
            <a:r>
              <a:rPr lang="en-US" dirty="0" smtClean="0"/>
              <a:t>Lexical chains</a:t>
            </a:r>
          </a:p>
          <a:p>
            <a:pPr lvl="1"/>
            <a:r>
              <a:rPr lang="en-US" dirty="0" smtClean="0"/>
              <a:t>Topic modeling</a:t>
            </a:r>
          </a:p>
          <a:p>
            <a:pPr lvl="1"/>
            <a:r>
              <a:rPr lang="en-US" dirty="0" smtClean="0"/>
              <a:t>(Un)Compressed sentence sets</a:t>
            </a:r>
          </a:p>
          <a:p>
            <a:r>
              <a:rPr lang="en-US" dirty="0" smtClean="0"/>
              <a:t>Content realization:</a:t>
            </a:r>
          </a:p>
          <a:p>
            <a:pPr lvl="1"/>
            <a:r>
              <a:rPr lang="en-US" dirty="0" smtClean="0"/>
              <a:t>Parsing</a:t>
            </a:r>
          </a:p>
          <a:p>
            <a:pPr lvl="1"/>
            <a:r>
              <a:rPr lang="en-US" dirty="0" smtClean="0"/>
              <a:t>NP chunking</a:t>
            </a:r>
          </a:p>
          <a:p>
            <a:pPr lvl="1"/>
            <a:r>
              <a:rPr lang="en-US" dirty="0" err="1" smtClean="0"/>
              <a:t>Coreference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23407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Extrinsic evaluations:</a:t>
            </a:r>
          </a:p>
        </p:txBody>
      </p:sp>
    </p:spTree>
    <p:extLst>
      <p:ext uri="{BB962C8B-B14F-4D97-AF65-F5344CB8AC3E}">
        <p14:creationId xmlns:p14="http://schemas.microsoft.com/office/powerpoint/2010/main" val="67902495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Extrinsic evaluations:</a:t>
            </a:r>
          </a:p>
          <a:p>
            <a:pPr lvl="1"/>
            <a:r>
              <a:rPr lang="en-US" dirty="0" smtClean="0"/>
              <a:t>Does the summary allow users to perform some task?</a:t>
            </a:r>
          </a:p>
          <a:p>
            <a:pPr lvl="2"/>
            <a:r>
              <a:rPr lang="en-US" dirty="0" smtClean="0"/>
              <a:t>As well as full docs? Faster?</a:t>
            </a:r>
          </a:p>
        </p:txBody>
      </p:sp>
    </p:spTree>
    <p:extLst>
      <p:ext uri="{BB962C8B-B14F-4D97-AF65-F5344CB8AC3E}">
        <p14:creationId xmlns:p14="http://schemas.microsoft.com/office/powerpoint/2010/main" val="235966251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Extrinsic evaluations:</a:t>
            </a:r>
          </a:p>
          <a:p>
            <a:pPr lvl="1"/>
            <a:r>
              <a:rPr lang="en-US" dirty="0" smtClean="0"/>
              <a:t>Does the summary allow users to perform some task?</a:t>
            </a:r>
          </a:p>
          <a:p>
            <a:pPr lvl="2"/>
            <a:r>
              <a:rPr lang="en-US" dirty="0" smtClean="0"/>
              <a:t>As well as full docs? Faster?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Time-limited fact-gathering:</a:t>
            </a:r>
          </a:p>
          <a:p>
            <a:pPr lvl="3"/>
            <a:r>
              <a:rPr lang="en-US" dirty="0" smtClean="0"/>
              <a:t>Answer  questions about news  event</a:t>
            </a:r>
          </a:p>
          <a:p>
            <a:pPr lvl="4"/>
            <a:r>
              <a:rPr lang="en-US" dirty="0" smtClean="0"/>
              <a:t>Compare with full doc, human summary, auto summary</a:t>
            </a:r>
          </a:p>
        </p:txBody>
      </p:sp>
    </p:spTree>
    <p:extLst>
      <p:ext uri="{BB962C8B-B14F-4D97-AF65-F5344CB8AC3E}">
        <p14:creationId xmlns:p14="http://schemas.microsoft.com/office/powerpoint/2010/main" val="38313460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Extrinsic evaluations:</a:t>
            </a:r>
          </a:p>
          <a:p>
            <a:pPr lvl="1"/>
            <a:r>
              <a:rPr lang="en-US" dirty="0" smtClean="0"/>
              <a:t>Does the summary allow users to perform some task?</a:t>
            </a:r>
          </a:p>
          <a:p>
            <a:pPr lvl="2"/>
            <a:r>
              <a:rPr lang="en-US" dirty="0" smtClean="0"/>
              <a:t>As well as full docs? Faster?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Time-limited fact-gathering:</a:t>
            </a:r>
          </a:p>
          <a:p>
            <a:pPr lvl="3"/>
            <a:r>
              <a:rPr lang="en-US" dirty="0" smtClean="0"/>
              <a:t>Answer  questions about news  event</a:t>
            </a:r>
          </a:p>
          <a:p>
            <a:pPr lvl="4"/>
            <a:r>
              <a:rPr lang="en-US" dirty="0" smtClean="0"/>
              <a:t>Compare with full doc, human summary, auto summary</a:t>
            </a:r>
          </a:p>
          <a:p>
            <a:pPr lvl="2"/>
            <a:r>
              <a:rPr lang="en-US" dirty="0" smtClean="0"/>
              <a:t>Relevance assessment: relevant or not?</a:t>
            </a:r>
          </a:p>
        </p:txBody>
      </p:sp>
    </p:spTree>
    <p:extLst>
      <p:ext uri="{BB962C8B-B14F-4D97-AF65-F5344CB8AC3E}">
        <p14:creationId xmlns:p14="http://schemas.microsoft.com/office/powerpoint/2010/main" val="388236647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Extrinsic evaluations:</a:t>
            </a:r>
          </a:p>
          <a:p>
            <a:pPr lvl="1"/>
            <a:r>
              <a:rPr lang="en-US" dirty="0" smtClean="0"/>
              <a:t>Does the summary allow users to perform some task?</a:t>
            </a:r>
          </a:p>
          <a:p>
            <a:pPr lvl="2"/>
            <a:r>
              <a:rPr lang="en-US" dirty="0" smtClean="0"/>
              <a:t>As well as full docs? Faster?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Time-limited fact-gathering:</a:t>
            </a:r>
          </a:p>
          <a:p>
            <a:pPr lvl="3"/>
            <a:r>
              <a:rPr lang="en-US" dirty="0" smtClean="0"/>
              <a:t>Answer  questions about news  event</a:t>
            </a:r>
          </a:p>
          <a:p>
            <a:pPr lvl="4"/>
            <a:r>
              <a:rPr lang="en-US" dirty="0" smtClean="0"/>
              <a:t>Compare with full doc, human summary, auto summary</a:t>
            </a:r>
          </a:p>
          <a:p>
            <a:pPr lvl="2"/>
            <a:r>
              <a:rPr lang="en-US" dirty="0" smtClean="0"/>
              <a:t>Relevance assessment: relevant or not?</a:t>
            </a:r>
          </a:p>
          <a:p>
            <a:pPr lvl="2"/>
            <a:r>
              <a:rPr lang="en-US" dirty="0" smtClean="0"/>
              <a:t>MOOC navigation: raw video </a:t>
            </a:r>
            <a:r>
              <a:rPr lang="en-US" dirty="0" err="1" smtClean="0"/>
              <a:t>vs</a:t>
            </a:r>
            <a:r>
              <a:rPr lang="en-US" dirty="0" smtClean="0"/>
              <a:t> auto-summary/index</a:t>
            </a:r>
          </a:p>
          <a:p>
            <a:pPr lvl="3"/>
            <a:r>
              <a:rPr lang="en-US" dirty="0" smtClean="0"/>
              <a:t>Task completed faster w/summary (except expert </a:t>
            </a:r>
            <a:r>
              <a:rPr lang="en-US" dirty="0" err="1" smtClean="0"/>
              <a:t>MOOCers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63149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</a:p>
          <a:p>
            <a:pPr lvl="1"/>
            <a:r>
              <a:rPr lang="en-US" dirty="0" smtClean="0"/>
              <a:t>What is the goal of the summary? How will it be used?</a:t>
            </a:r>
          </a:p>
          <a:p>
            <a:pPr lvl="2"/>
            <a:r>
              <a:rPr lang="en-US" dirty="0" smtClean="0"/>
              <a:t>Often surprisingly vague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13906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Extrinsic evaluations:</a:t>
            </a:r>
          </a:p>
          <a:p>
            <a:pPr lvl="1"/>
            <a:r>
              <a:rPr lang="en-US" dirty="0" smtClean="0"/>
              <a:t>Does the summary allow users to perform some task?</a:t>
            </a:r>
          </a:p>
          <a:p>
            <a:pPr lvl="2"/>
            <a:r>
              <a:rPr lang="en-US" dirty="0" smtClean="0"/>
              <a:t>As well as full docs? Faster?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Time-limited fact-gathering:</a:t>
            </a:r>
          </a:p>
          <a:p>
            <a:pPr lvl="3"/>
            <a:r>
              <a:rPr lang="en-US" dirty="0" smtClean="0"/>
              <a:t>Answer  questions about news  event</a:t>
            </a:r>
          </a:p>
          <a:p>
            <a:pPr lvl="4"/>
            <a:r>
              <a:rPr lang="en-US" dirty="0" smtClean="0"/>
              <a:t>Compare with full doc, human summary, auto summary</a:t>
            </a:r>
          </a:p>
          <a:p>
            <a:pPr lvl="2"/>
            <a:r>
              <a:rPr lang="en-US" dirty="0" smtClean="0"/>
              <a:t>Relevance assessment: relevant or not?</a:t>
            </a:r>
          </a:p>
          <a:p>
            <a:pPr lvl="2"/>
            <a:r>
              <a:rPr lang="en-US" dirty="0" smtClean="0"/>
              <a:t>MOOC navigation: raw video </a:t>
            </a:r>
            <a:r>
              <a:rPr lang="en-US" dirty="0" err="1" smtClean="0"/>
              <a:t>vs</a:t>
            </a:r>
            <a:r>
              <a:rPr lang="en-US" dirty="0" smtClean="0"/>
              <a:t> auto-summary/index</a:t>
            </a:r>
          </a:p>
          <a:p>
            <a:pPr lvl="3"/>
            <a:r>
              <a:rPr lang="en-US" dirty="0" smtClean="0"/>
              <a:t>Task completed faster w/summary (except expert </a:t>
            </a:r>
            <a:r>
              <a:rPr lang="en-US" dirty="0" err="1" smtClean="0"/>
              <a:t>MOOCers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Hard to frame in general, though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03045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basic comparison to simple, naïve approach</a:t>
            </a:r>
          </a:p>
          <a:p>
            <a:r>
              <a:rPr lang="en-US" dirty="0" smtClean="0"/>
              <a:t>Baselines:</a:t>
            </a:r>
          </a:p>
        </p:txBody>
      </p:sp>
    </p:spTree>
    <p:extLst>
      <p:ext uri="{BB962C8B-B14F-4D97-AF65-F5344CB8AC3E}">
        <p14:creationId xmlns:p14="http://schemas.microsoft.com/office/powerpoint/2010/main" val="9743237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basic comparison to simple, naïve approach</a:t>
            </a:r>
          </a:p>
          <a:p>
            <a:r>
              <a:rPr lang="en-US" dirty="0" smtClean="0"/>
              <a:t>Baselines:</a:t>
            </a:r>
          </a:p>
          <a:p>
            <a:pPr lvl="1"/>
            <a:r>
              <a:rPr lang="en-US" dirty="0" smtClean="0"/>
              <a:t>Random baseline:</a:t>
            </a:r>
          </a:p>
          <a:p>
            <a:pPr lvl="2"/>
            <a:r>
              <a:rPr lang="en-US" dirty="0" smtClean="0"/>
              <a:t>Select N random sentences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92775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basic comparison to simple, naïve approach</a:t>
            </a:r>
          </a:p>
          <a:p>
            <a:r>
              <a:rPr lang="en-US" dirty="0" smtClean="0"/>
              <a:t>Baselines:</a:t>
            </a:r>
          </a:p>
          <a:p>
            <a:pPr lvl="1"/>
            <a:r>
              <a:rPr lang="en-US" dirty="0" smtClean="0"/>
              <a:t>Random baseline:</a:t>
            </a:r>
          </a:p>
          <a:p>
            <a:pPr lvl="2"/>
            <a:r>
              <a:rPr lang="en-US" dirty="0" smtClean="0"/>
              <a:t>Select N random sentences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Leading sentences:</a:t>
            </a:r>
          </a:p>
          <a:p>
            <a:pPr lvl="2"/>
            <a:r>
              <a:rPr lang="en-US" dirty="0" smtClean="0"/>
              <a:t>Select N leading sentences</a:t>
            </a:r>
          </a:p>
          <a:p>
            <a:pPr lvl="2"/>
            <a:r>
              <a:rPr lang="en-US" dirty="0" smtClean="0"/>
              <a:t>For news, surprisingly hard to beat</a:t>
            </a:r>
          </a:p>
          <a:p>
            <a:pPr lvl="3"/>
            <a:r>
              <a:rPr lang="en-US" dirty="0" smtClean="0"/>
              <a:t>(For reviews, last N sentences better.)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93442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/>
          <a:lstStyle/>
          <a:p>
            <a:r>
              <a:rPr lang="en-US" dirty="0" smtClean="0"/>
              <a:t>Most common automatic method: ROUGE</a:t>
            </a:r>
          </a:p>
          <a:p>
            <a:pPr lvl="1"/>
            <a:r>
              <a:rPr lang="en-US" dirty="0" smtClean="0"/>
              <a:t>“Recall-Oriented Understudy for </a:t>
            </a:r>
            <a:r>
              <a:rPr lang="en-US" dirty="0" err="1" smtClean="0"/>
              <a:t>Gisting</a:t>
            </a:r>
            <a:r>
              <a:rPr lang="en-US" dirty="0" smtClean="0"/>
              <a:t> Evaluation”</a:t>
            </a:r>
          </a:p>
          <a:p>
            <a:pPr lvl="1"/>
            <a:r>
              <a:rPr lang="en-US" dirty="0" smtClean="0"/>
              <a:t>Inspired by BLEU (MT)</a:t>
            </a:r>
          </a:p>
        </p:txBody>
      </p:sp>
    </p:spTree>
    <p:extLst>
      <p:ext uri="{BB962C8B-B14F-4D97-AF65-F5344CB8AC3E}">
        <p14:creationId xmlns:p14="http://schemas.microsoft.com/office/powerpoint/2010/main" val="71022568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/>
          <a:lstStyle/>
          <a:p>
            <a:r>
              <a:rPr lang="en-US" dirty="0" smtClean="0"/>
              <a:t>Most common automatic method: ROUGE</a:t>
            </a:r>
          </a:p>
          <a:p>
            <a:pPr lvl="1"/>
            <a:r>
              <a:rPr lang="en-US" dirty="0" smtClean="0"/>
              <a:t>“Recall-Oriented Understudy for </a:t>
            </a:r>
            <a:r>
              <a:rPr lang="en-US" dirty="0" err="1" smtClean="0"/>
              <a:t>Gisting</a:t>
            </a:r>
            <a:r>
              <a:rPr lang="en-US" dirty="0" smtClean="0"/>
              <a:t> Evaluation”</a:t>
            </a:r>
          </a:p>
          <a:p>
            <a:pPr lvl="1"/>
            <a:r>
              <a:rPr lang="en-US" dirty="0" smtClean="0"/>
              <a:t>Inspired by BLEU (MT)</a:t>
            </a:r>
          </a:p>
          <a:p>
            <a:pPr lvl="1"/>
            <a:r>
              <a:rPr lang="en-US" dirty="0" smtClean="0"/>
              <a:t>Computes overlap b/t auto and human summaries</a:t>
            </a:r>
          </a:p>
          <a:p>
            <a:pPr lvl="1"/>
            <a:r>
              <a:rPr lang="en-US" dirty="0" smtClean="0"/>
              <a:t>E.g. ROUGE-2: bigram overlap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66481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Intrinsic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/>
          <a:lstStyle/>
          <a:p>
            <a:r>
              <a:rPr lang="en-US" dirty="0" smtClean="0"/>
              <a:t>Most common automatic method: ROUGE</a:t>
            </a:r>
          </a:p>
          <a:p>
            <a:pPr lvl="1"/>
            <a:r>
              <a:rPr lang="en-US" dirty="0" smtClean="0"/>
              <a:t>“Recall-Oriented Understudy for </a:t>
            </a:r>
            <a:r>
              <a:rPr lang="en-US" dirty="0" err="1" smtClean="0"/>
              <a:t>Gisting</a:t>
            </a:r>
            <a:r>
              <a:rPr lang="en-US" dirty="0" smtClean="0"/>
              <a:t> Evaluation”</a:t>
            </a:r>
          </a:p>
          <a:p>
            <a:pPr lvl="1"/>
            <a:r>
              <a:rPr lang="en-US" dirty="0" smtClean="0"/>
              <a:t>Inspired by BLEU (MT)</a:t>
            </a:r>
          </a:p>
          <a:p>
            <a:pPr lvl="1"/>
            <a:r>
              <a:rPr lang="en-US" dirty="0" smtClean="0"/>
              <a:t>Computes overlap b/t auto and human summaries</a:t>
            </a:r>
          </a:p>
          <a:p>
            <a:pPr lvl="1"/>
            <a:r>
              <a:rPr lang="en-US" dirty="0" smtClean="0"/>
              <a:t>E.g. ROUGE-2: bigram overlap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Also, ROUGE-L (longest </a:t>
            </a:r>
            <a:r>
              <a:rPr lang="en-US" dirty="0" err="1" smtClean="0"/>
              <a:t>seq</a:t>
            </a:r>
            <a:r>
              <a:rPr lang="en-US" dirty="0" smtClean="0"/>
              <a:t>), ROUGE-S (</a:t>
            </a:r>
            <a:r>
              <a:rPr lang="en-US" dirty="0" err="1" smtClean="0"/>
              <a:t>skipgrams</a:t>
            </a:r>
            <a:r>
              <a:rPr lang="en-US" dirty="0" smtClean="0"/>
              <a:t>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4852784"/>
              </p:ext>
            </p:extLst>
          </p:nvPr>
        </p:nvGraphicFramePr>
        <p:xfrm>
          <a:off x="480002" y="3830124"/>
          <a:ext cx="8491400" cy="1919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3314700" imgH="749300" progId="Equation.3">
                  <p:embed/>
                </p:oleObj>
              </mc:Choice>
              <mc:Fallback>
                <p:oleObj name="Equation" r:id="rId3" imgW="3314700" imgH="749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0002" y="3830124"/>
                        <a:ext cx="8491400" cy="1919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537541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</p:txBody>
      </p:sp>
    </p:spTree>
    <p:extLst>
      <p:ext uri="{BB962C8B-B14F-4D97-AF65-F5344CB8AC3E}">
        <p14:creationId xmlns:p14="http://schemas.microsoft.com/office/powerpoint/2010/main" val="310952497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Automatic evaluation allows tuning</a:t>
            </a:r>
          </a:p>
          <a:p>
            <a:pPr lvl="2"/>
            <a:r>
              <a:rPr lang="en-US" dirty="0" smtClean="0"/>
              <a:t>Given set of reference summaries</a:t>
            </a:r>
          </a:p>
          <a:p>
            <a:pPr lvl="1"/>
            <a:r>
              <a:rPr lang="en-US" dirty="0" smtClean="0"/>
              <a:t>Simple measure</a:t>
            </a:r>
          </a:p>
          <a:p>
            <a:r>
              <a:rPr lang="en-US" dirty="0" smtClean="0"/>
              <a:t>Cons:</a:t>
            </a:r>
          </a:p>
        </p:txBody>
      </p:sp>
    </p:spTree>
    <p:extLst>
      <p:ext uri="{BB962C8B-B14F-4D97-AF65-F5344CB8AC3E}">
        <p14:creationId xmlns:p14="http://schemas.microsoft.com/office/powerpoint/2010/main" val="41440495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Automatic evaluation allows tuning</a:t>
            </a:r>
          </a:p>
          <a:p>
            <a:pPr lvl="2"/>
            <a:r>
              <a:rPr lang="en-US" dirty="0" smtClean="0"/>
              <a:t>Given set of reference summaries</a:t>
            </a:r>
          </a:p>
          <a:p>
            <a:pPr lvl="1"/>
            <a:r>
              <a:rPr lang="en-US" dirty="0" smtClean="0"/>
              <a:t>Simple measure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Even human summaries highly variable, disagreement</a:t>
            </a:r>
          </a:p>
          <a:p>
            <a:pPr lvl="1"/>
            <a:r>
              <a:rPr lang="en-US" dirty="0" smtClean="0"/>
              <a:t>Poor handling of coherence</a:t>
            </a:r>
          </a:p>
          <a:p>
            <a:pPr lvl="1"/>
            <a:r>
              <a:rPr lang="en-US" dirty="0" smtClean="0"/>
              <a:t>Okay for extractive, highly problematic for abstractive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514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</a:p>
          <a:p>
            <a:pPr lvl="1"/>
            <a:r>
              <a:rPr lang="en-US" dirty="0" smtClean="0"/>
              <a:t>What is the goal of the summary? How will it be used?</a:t>
            </a:r>
          </a:p>
          <a:p>
            <a:pPr lvl="2"/>
            <a:r>
              <a:rPr lang="en-US" dirty="0" smtClean="0"/>
              <a:t>Often surprisingly vague</a:t>
            </a:r>
          </a:p>
          <a:p>
            <a:pPr lvl="2"/>
            <a:r>
              <a:rPr lang="en-US" dirty="0" smtClean="0"/>
              <a:t>Generic “reflective” summaries: </a:t>
            </a:r>
          </a:p>
          <a:p>
            <a:pPr lvl="3"/>
            <a:r>
              <a:rPr lang="en-US" dirty="0"/>
              <a:t>H</a:t>
            </a:r>
            <a:r>
              <a:rPr lang="en-US" dirty="0" smtClean="0"/>
              <a:t>ighlight prominent content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34172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Deliverable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40725" cy="4343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Goals:  </a:t>
            </a:r>
          </a:p>
          <a:p>
            <a:pPr lvl="1"/>
            <a:r>
              <a:rPr lang="en-US" dirty="0" smtClean="0"/>
              <a:t>Set up for remainder of course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Form teams </a:t>
            </a:r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 smtClean="0"/>
              <a:t>Set up repository for version control</a:t>
            </a:r>
          </a:p>
          <a:p>
            <a:pPr lvl="2"/>
            <a:r>
              <a:rPr lang="en-US" dirty="0" smtClean="0"/>
              <a:t>GIT or SVN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Create report outline</a:t>
            </a:r>
          </a:p>
          <a:p>
            <a:pPr lvl="2"/>
            <a:r>
              <a:rPr lang="en-US" dirty="0" smtClean="0"/>
              <a:t> ACL style files</a:t>
            </a:r>
          </a:p>
          <a:p>
            <a:r>
              <a:rPr lang="en-US" dirty="0" smtClean="0"/>
              <a:t>Mail Glenn (</a:t>
            </a:r>
            <a:r>
              <a:rPr lang="en-US" dirty="0" err="1" smtClean="0"/>
              <a:t>gslayden@uw</a:t>
            </a:r>
            <a:r>
              <a:rPr lang="en-US" dirty="0" smtClean="0"/>
              <a:t>) with team, repository plan/info</a:t>
            </a:r>
          </a:p>
          <a:p>
            <a:pPr lvl="1"/>
            <a:r>
              <a:rPr lang="en-US" smtClean="0"/>
              <a:t>By weekend!!</a:t>
            </a:r>
            <a:endParaRPr lang="en-US" dirty="0" smtClean="0"/>
          </a:p>
          <a:p>
            <a:pPr lvl="1"/>
            <a:r>
              <a:rPr lang="en-US" dirty="0" smtClean="0"/>
              <a:t>Can get repository/extra space on cluster</a:t>
            </a:r>
          </a:p>
        </p:txBody>
      </p:sp>
    </p:spTree>
    <p:extLst>
      <p:ext uri="{BB962C8B-B14F-4D97-AF65-F5344CB8AC3E}">
        <p14:creationId xmlns:p14="http://schemas.microsoft.com/office/powerpoint/2010/main" val="3840663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</a:p>
          <a:p>
            <a:pPr lvl="1"/>
            <a:r>
              <a:rPr lang="en-US" dirty="0" smtClean="0"/>
              <a:t>What is the goal of the summary? How will it be used?</a:t>
            </a:r>
          </a:p>
          <a:p>
            <a:pPr lvl="2"/>
            <a:r>
              <a:rPr lang="en-US" dirty="0" smtClean="0"/>
              <a:t>Often surprisingly vague</a:t>
            </a:r>
          </a:p>
          <a:p>
            <a:pPr lvl="2"/>
            <a:r>
              <a:rPr lang="en-US" dirty="0" smtClean="0"/>
              <a:t>Generic “reflective” summaries: </a:t>
            </a:r>
          </a:p>
          <a:p>
            <a:pPr lvl="3"/>
            <a:r>
              <a:rPr lang="en-US" dirty="0"/>
              <a:t>H</a:t>
            </a:r>
            <a:r>
              <a:rPr lang="en-US" dirty="0" smtClean="0"/>
              <a:t>ighlight prominent content</a:t>
            </a:r>
          </a:p>
          <a:p>
            <a:pPr lvl="2"/>
            <a:r>
              <a:rPr lang="en-US" dirty="0" smtClean="0"/>
              <a:t>Relevance filtering:</a:t>
            </a:r>
          </a:p>
          <a:p>
            <a:pPr lvl="3"/>
            <a:r>
              <a:rPr lang="en-US" dirty="0" smtClean="0"/>
              <a:t>“Indicative”: Quickly tell if document covers desired content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02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Dimensions of Summarization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Purpose:</a:t>
            </a:r>
          </a:p>
          <a:p>
            <a:pPr lvl="1"/>
            <a:r>
              <a:rPr lang="en-US" dirty="0" smtClean="0"/>
              <a:t>What is the goal of the summary? How will it be used?</a:t>
            </a:r>
          </a:p>
          <a:p>
            <a:pPr lvl="2"/>
            <a:r>
              <a:rPr lang="en-US" dirty="0" smtClean="0"/>
              <a:t>Often surprisingly vague</a:t>
            </a:r>
          </a:p>
          <a:p>
            <a:pPr lvl="2"/>
            <a:r>
              <a:rPr lang="en-US" dirty="0" smtClean="0"/>
              <a:t>Generic “reflective” summaries: </a:t>
            </a:r>
          </a:p>
          <a:p>
            <a:pPr lvl="3"/>
            <a:r>
              <a:rPr lang="en-US" dirty="0"/>
              <a:t>H</a:t>
            </a:r>
            <a:r>
              <a:rPr lang="en-US" dirty="0" smtClean="0"/>
              <a:t>ighlight prominent content</a:t>
            </a:r>
          </a:p>
          <a:p>
            <a:pPr lvl="2"/>
            <a:r>
              <a:rPr lang="en-US" dirty="0" smtClean="0"/>
              <a:t>Relevance filtering:</a:t>
            </a:r>
          </a:p>
          <a:p>
            <a:pPr lvl="3"/>
            <a:r>
              <a:rPr lang="en-US" dirty="0" smtClean="0"/>
              <a:t>“Indicative”: Quickly tell if document covers desired content</a:t>
            </a:r>
          </a:p>
          <a:p>
            <a:pPr lvl="2"/>
            <a:r>
              <a:rPr lang="en-US" dirty="0" smtClean="0"/>
              <a:t>Browsing, skimming</a:t>
            </a:r>
          </a:p>
          <a:p>
            <a:pPr lvl="2"/>
            <a:r>
              <a:rPr lang="en-US" dirty="0" smtClean="0"/>
              <a:t>Compression for assistive tech</a:t>
            </a:r>
          </a:p>
          <a:p>
            <a:pPr lvl="2"/>
            <a:r>
              <a:rPr lang="en-US" dirty="0" smtClean="0"/>
              <a:t>Briefings: medical summaries, to-do lists; definition Q/A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6521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10560</TotalTime>
  <Words>2698</Words>
  <Application>Microsoft Macintosh PowerPoint</Application>
  <PresentationFormat>On-screen Show (4:3)</PresentationFormat>
  <Paragraphs>512</Paragraphs>
  <Slides>70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2" baseType="lpstr">
      <vt:lpstr>Breeze</vt:lpstr>
      <vt:lpstr>Equation</vt:lpstr>
      <vt:lpstr>Summarization:  Overview</vt:lpstr>
      <vt:lpstr>Roadmap</vt:lpstr>
      <vt:lpstr>Structuring the Summarization Task</vt:lpstr>
      <vt:lpstr>Structuring the Summarization Task</vt:lpstr>
      <vt:lpstr>Dimensions of Summarization</vt:lpstr>
      <vt:lpstr>Dimensions of Summarization</vt:lpstr>
      <vt:lpstr>Dimensions of Summarization</vt:lpstr>
      <vt:lpstr>Dimensions of Summarization</vt:lpstr>
      <vt:lpstr>Dimensions of Summarization</vt:lpstr>
      <vt:lpstr>Dimensions of Summarization</vt:lpstr>
      <vt:lpstr>Dimensions of Summarization</vt:lpstr>
      <vt:lpstr>Dimensions of Summarization</vt:lpstr>
      <vt:lpstr>Dimensions of Summarization</vt:lpstr>
      <vt:lpstr>Dimensions of Summarization</vt:lpstr>
      <vt:lpstr>Dimensions of Summarization</vt:lpstr>
      <vt:lpstr>Extract vs Abstract</vt:lpstr>
      <vt:lpstr>Dimensions of Summarization</vt:lpstr>
      <vt:lpstr>Dimensions of Summary Evaluation</vt:lpstr>
      <vt:lpstr>Dimensions of Summary Evaluation</vt:lpstr>
      <vt:lpstr>Dimensions of Summary Evaluation</vt:lpstr>
      <vt:lpstr>Dimensions of Summary Evaluation</vt:lpstr>
      <vt:lpstr>Dimensions of Summary Evaluation</vt:lpstr>
      <vt:lpstr>General Architecture</vt:lpstr>
      <vt:lpstr>General Strategy</vt:lpstr>
      <vt:lpstr>General Strategy</vt:lpstr>
      <vt:lpstr>More specific strategy</vt:lpstr>
      <vt:lpstr>More specific strategy</vt:lpstr>
      <vt:lpstr>Content Selection</vt:lpstr>
      <vt:lpstr>Cues to Saliency</vt:lpstr>
      <vt:lpstr>Cues to Saliency</vt:lpstr>
      <vt:lpstr>Cues to Saliency</vt:lpstr>
      <vt:lpstr>Cues to Saliency</vt:lpstr>
      <vt:lpstr>More Complex Settings</vt:lpstr>
      <vt:lpstr>More Complex Settings</vt:lpstr>
      <vt:lpstr>More Complex Settings</vt:lpstr>
      <vt:lpstr>More Complex Settings</vt:lpstr>
      <vt:lpstr>Information Ordering</vt:lpstr>
      <vt:lpstr>Information Ordering</vt:lpstr>
      <vt:lpstr>Information Ordering</vt:lpstr>
      <vt:lpstr>Information Ordering</vt:lpstr>
      <vt:lpstr>Information Ordering</vt:lpstr>
      <vt:lpstr>Information Ordering</vt:lpstr>
      <vt:lpstr>Content Realization</vt:lpstr>
      <vt:lpstr>Content Realization</vt:lpstr>
      <vt:lpstr>Content Realization</vt:lpstr>
      <vt:lpstr>Content Realization</vt:lpstr>
      <vt:lpstr>Content Realization</vt:lpstr>
      <vt:lpstr>Examples</vt:lpstr>
      <vt:lpstr>Examples</vt:lpstr>
      <vt:lpstr>Examples</vt:lpstr>
      <vt:lpstr>Examples</vt:lpstr>
      <vt:lpstr>Systems &amp; Resources</vt:lpstr>
      <vt:lpstr>Component Resources</vt:lpstr>
      <vt:lpstr>Component Resources</vt:lpstr>
      <vt:lpstr>Evaluation</vt:lpstr>
      <vt:lpstr>Evaluation</vt:lpstr>
      <vt:lpstr>Evaluation</vt:lpstr>
      <vt:lpstr>Evaluation</vt:lpstr>
      <vt:lpstr>Evaluation</vt:lpstr>
      <vt:lpstr>Evaluation</vt:lpstr>
      <vt:lpstr>Intrinsic Evaluation</vt:lpstr>
      <vt:lpstr>Intrinsic Evaluation</vt:lpstr>
      <vt:lpstr>Intrinsic Evaluation</vt:lpstr>
      <vt:lpstr>Intrinsic Evaluation</vt:lpstr>
      <vt:lpstr>Intrinsic Evaluation</vt:lpstr>
      <vt:lpstr>Intrinsic Evaluation</vt:lpstr>
      <vt:lpstr>ROUGE</vt:lpstr>
      <vt:lpstr>ROUGE</vt:lpstr>
      <vt:lpstr>ROUGE</vt:lpstr>
      <vt:lpstr>Deliverable #1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Gina-Anne Levow</dc:creator>
  <cp:lastModifiedBy>Gina-Anne Levow</cp:lastModifiedBy>
  <cp:revision>39</cp:revision>
  <dcterms:created xsi:type="dcterms:W3CDTF">2015-04-01T01:45:53Z</dcterms:created>
  <dcterms:modified xsi:type="dcterms:W3CDTF">2016-03-31T20:02:10Z</dcterms:modified>
</cp:coreProperties>
</file>