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4" r:id="rId3"/>
    <p:sldId id="257" r:id="rId4"/>
    <p:sldId id="330" r:id="rId5"/>
    <p:sldId id="331" r:id="rId6"/>
    <p:sldId id="332" r:id="rId7"/>
    <p:sldId id="333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317" r:id="rId25"/>
    <p:sldId id="274" r:id="rId26"/>
    <p:sldId id="318" r:id="rId27"/>
    <p:sldId id="275" r:id="rId28"/>
    <p:sldId id="319" r:id="rId29"/>
    <p:sldId id="320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4" r:id="rId46"/>
    <p:sldId id="321" r:id="rId47"/>
    <p:sldId id="322" r:id="rId48"/>
    <p:sldId id="323" r:id="rId49"/>
    <p:sldId id="324" r:id="rId50"/>
    <p:sldId id="296" r:id="rId51"/>
    <p:sldId id="325" r:id="rId52"/>
    <p:sldId id="297" r:id="rId53"/>
    <p:sldId id="326" r:id="rId54"/>
    <p:sldId id="298" r:id="rId55"/>
    <p:sldId id="327" r:id="rId56"/>
    <p:sldId id="306" r:id="rId57"/>
    <p:sldId id="299" r:id="rId58"/>
    <p:sldId id="328" r:id="rId59"/>
    <p:sldId id="329" r:id="rId60"/>
    <p:sldId id="334" r:id="rId61"/>
    <p:sldId id="335" r:id="rId62"/>
    <p:sldId id="336" r:id="rId63"/>
    <p:sldId id="337" r:id="rId64"/>
    <p:sldId id="338" r:id="rId65"/>
    <p:sldId id="339" r:id="rId66"/>
    <p:sldId id="340" r:id="rId67"/>
    <p:sldId id="341" r:id="rId68"/>
    <p:sldId id="342" r:id="rId69"/>
    <p:sldId id="343" r:id="rId70"/>
    <p:sldId id="344" r:id="rId71"/>
    <p:sldId id="345" r:id="rId72"/>
    <p:sldId id="346" r:id="rId73"/>
    <p:sldId id="347" r:id="rId74"/>
    <p:sldId id="348" r:id="rId75"/>
    <p:sldId id="349" r:id="rId76"/>
    <p:sldId id="350" r:id="rId77"/>
    <p:sldId id="351" r:id="rId78"/>
    <p:sldId id="352" r:id="rId79"/>
    <p:sldId id="353" r:id="rId80"/>
    <p:sldId id="355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printerSettings" Target="printerSettings/printerSettings1.bin"/><Relationship Id="rId83" Type="http://schemas.openxmlformats.org/officeDocument/2006/relationships/presProps" Target="presProps.xml"/><Relationship Id="rId84" Type="http://schemas.openxmlformats.org/officeDocument/2006/relationships/viewProps" Target="viewProps.xml"/><Relationship Id="rId85" Type="http://schemas.openxmlformats.org/officeDocument/2006/relationships/theme" Target="theme/theme1.xml"/><Relationship Id="rId86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Summarization Systems &amp;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and Applications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20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2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Story chronological order – insufficient alone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9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Story chronological order – insufficient alone</a:t>
            </a:r>
          </a:p>
          <a:p>
            <a:pPr lvl="2"/>
            <a:r>
              <a:rPr lang="en-US" dirty="0" smtClean="0"/>
              <a:t>Discourse coherence and cohesion </a:t>
            </a:r>
          </a:p>
          <a:p>
            <a:pPr lvl="3"/>
            <a:r>
              <a:rPr lang="en-US" dirty="0" smtClean="0"/>
              <a:t>Create discourse relations</a:t>
            </a:r>
          </a:p>
          <a:p>
            <a:pPr lvl="3"/>
            <a:r>
              <a:rPr lang="en-US" dirty="0" smtClean="0"/>
              <a:t>Maintain cohesion among sentences, entities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45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Story chronological order – insufficient alone</a:t>
            </a:r>
          </a:p>
          <a:p>
            <a:pPr lvl="2"/>
            <a:r>
              <a:rPr lang="en-US" dirty="0" smtClean="0"/>
              <a:t>Discourse coherence and cohesion </a:t>
            </a:r>
          </a:p>
          <a:p>
            <a:pPr lvl="3"/>
            <a:r>
              <a:rPr lang="en-US" dirty="0" smtClean="0"/>
              <a:t>Create discourse relations</a:t>
            </a:r>
          </a:p>
          <a:p>
            <a:pPr lvl="3"/>
            <a:r>
              <a:rPr lang="en-US" dirty="0" smtClean="0"/>
              <a:t>Maintain cohesion among sentences, entities</a:t>
            </a:r>
          </a:p>
          <a:p>
            <a:r>
              <a:rPr lang="en-US" dirty="0" smtClean="0"/>
              <a:t>Template approaches also used with strong query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97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</p:txBody>
      </p:sp>
    </p:spTree>
    <p:extLst>
      <p:ext uri="{BB962C8B-B14F-4D97-AF65-F5344CB8AC3E}">
        <p14:creationId xmlns:p14="http://schemas.microsoft.com/office/powerpoint/2010/main" val="2153161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</p:txBody>
      </p:sp>
    </p:spTree>
    <p:extLst>
      <p:ext uri="{BB962C8B-B14F-4D97-AF65-F5344CB8AC3E}">
        <p14:creationId xmlns:p14="http://schemas.microsoft.com/office/powerpoint/2010/main" val="147940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  <a:p>
            <a:r>
              <a:rPr lang="en-US" dirty="0" smtClean="0"/>
              <a:t>Extractive approaches focus on:</a:t>
            </a:r>
          </a:p>
        </p:txBody>
      </p:sp>
    </p:spTree>
    <p:extLst>
      <p:ext uri="{BB962C8B-B14F-4D97-AF65-F5344CB8AC3E}">
        <p14:creationId xmlns:p14="http://schemas.microsoft.com/office/powerpoint/2010/main" val="1090217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  <a:p>
            <a:r>
              <a:rPr lang="en-US" dirty="0" smtClean="0"/>
              <a:t>Extractive approaches focus on:</a:t>
            </a:r>
          </a:p>
          <a:p>
            <a:pPr lvl="1"/>
            <a:r>
              <a:rPr lang="en-US" dirty="0" smtClean="0"/>
              <a:t>Sentence simplification/compression:</a:t>
            </a:r>
          </a:p>
          <a:p>
            <a:pPr lvl="2"/>
            <a:r>
              <a:rPr lang="en-US" dirty="0" smtClean="0"/>
              <a:t>Manipulation of parse tree to remove unneeded info</a:t>
            </a:r>
          </a:p>
          <a:p>
            <a:pPr lvl="3"/>
            <a:r>
              <a:rPr lang="en-US" dirty="0" smtClean="0"/>
              <a:t>Rule-based, machine-learned</a:t>
            </a:r>
          </a:p>
        </p:txBody>
      </p:sp>
    </p:spTree>
    <p:extLst>
      <p:ext uri="{BB962C8B-B14F-4D97-AF65-F5344CB8AC3E}">
        <p14:creationId xmlns:p14="http://schemas.microsoft.com/office/powerpoint/2010/main" val="575806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  <a:p>
            <a:r>
              <a:rPr lang="en-US" dirty="0" smtClean="0"/>
              <a:t>Extractive approaches focus on:</a:t>
            </a:r>
          </a:p>
          <a:p>
            <a:pPr lvl="1"/>
            <a:r>
              <a:rPr lang="en-US" dirty="0" smtClean="0"/>
              <a:t>Sentence simplification/compression:</a:t>
            </a:r>
          </a:p>
          <a:p>
            <a:pPr lvl="2"/>
            <a:r>
              <a:rPr lang="en-US" dirty="0" smtClean="0"/>
              <a:t>Manipulation of parse tree to remove unneeded info</a:t>
            </a:r>
          </a:p>
          <a:p>
            <a:pPr lvl="3"/>
            <a:r>
              <a:rPr lang="en-US" dirty="0" smtClean="0"/>
              <a:t>Rule-based, machine-learned</a:t>
            </a:r>
          </a:p>
          <a:p>
            <a:pPr lvl="1"/>
            <a:r>
              <a:rPr lang="en-US" dirty="0" smtClean="0"/>
              <a:t>Reference presentation and ordering:</a:t>
            </a:r>
          </a:p>
          <a:p>
            <a:pPr lvl="2"/>
            <a:r>
              <a:rPr lang="en-US" dirty="0" smtClean="0"/>
              <a:t>Based on saliency hierarchy of mentions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50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dirty="0" smtClean="0"/>
              <a:t>When it arrives sometime next year in new TV sets, the V-chip will give parents a new and potentially revolutionary device to block out programs they don’t want their children to see.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3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Summarization components:</a:t>
            </a:r>
          </a:p>
          <a:p>
            <a:pPr lvl="1"/>
            <a:r>
              <a:rPr lang="en-US" dirty="0" smtClean="0"/>
              <a:t>Complex content selection</a:t>
            </a:r>
          </a:p>
          <a:p>
            <a:pPr lvl="1"/>
            <a:r>
              <a:rPr lang="en-US" dirty="0" smtClean="0"/>
              <a:t>Information ordering</a:t>
            </a:r>
          </a:p>
          <a:p>
            <a:pPr lvl="1"/>
            <a:r>
              <a:rPr lang="en-US" dirty="0" smtClean="0"/>
              <a:t>Content realization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Summarization evaluation:</a:t>
            </a:r>
          </a:p>
          <a:p>
            <a:pPr lvl="1"/>
            <a:r>
              <a:rPr lang="en-US" dirty="0" smtClean="0"/>
              <a:t>Extrinsic</a:t>
            </a:r>
          </a:p>
          <a:p>
            <a:pPr lvl="1"/>
            <a:r>
              <a:rPr lang="en-US" dirty="0" smtClean="0"/>
              <a:t>Intrinsic:</a:t>
            </a:r>
          </a:p>
          <a:p>
            <a:pPr lvl="2"/>
            <a:r>
              <a:rPr lang="en-US" dirty="0" smtClean="0"/>
              <a:t>Model-based: ROUGE, Pyramid</a:t>
            </a:r>
          </a:p>
          <a:p>
            <a:pPr lvl="2"/>
            <a:r>
              <a:rPr lang="en-US" dirty="0" smtClean="0"/>
              <a:t>Model-free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10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strike="sngStrike" dirty="0" smtClean="0"/>
              <a:t>When it arrives sometime next year in new TV sets, </a:t>
            </a:r>
            <a:r>
              <a:rPr lang="en-US" b="1" dirty="0" smtClean="0"/>
              <a:t>the V-chip will give parents a </a:t>
            </a:r>
            <a:r>
              <a:rPr lang="en-US" strike="sngStrike" dirty="0" smtClean="0"/>
              <a:t>new and potentially revolutionary</a:t>
            </a:r>
            <a:r>
              <a:rPr lang="en-US" dirty="0" smtClean="0"/>
              <a:t> </a:t>
            </a:r>
            <a:r>
              <a:rPr lang="en-US" b="1" dirty="0" smtClean="0"/>
              <a:t>device to block out programs they don’t want their children to see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0439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strike="sngStrike" dirty="0" smtClean="0"/>
              <a:t>When it arrives sometime next year in new TV sets, </a:t>
            </a:r>
            <a:r>
              <a:rPr lang="en-US" b="1" dirty="0" smtClean="0"/>
              <a:t>the V-chip will give parents a </a:t>
            </a:r>
            <a:r>
              <a:rPr lang="en-US" strike="sngStrike" dirty="0" smtClean="0"/>
              <a:t>new and potentially revolutionary</a:t>
            </a:r>
            <a:r>
              <a:rPr lang="en-US" dirty="0" smtClean="0"/>
              <a:t> </a:t>
            </a:r>
            <a:r>
              <a:rPr lang="en-US" b="1" dirty="0" smtClean="0"/>
              <a:t>device to block out programs they don’t want their children to see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Advisers do not blame </a:t>
            </a:r>
            <a:r>
              <a:rPr lang="en-US" b="1" dirty="0" smtClean="0"/>
              <a:t>O’Neill</a:t>
            </a:r>
            <a:r>
              <a:rPr lang="en-US" dirty="0" smtClean="0"/>
              <a:t>, but they recognize a shakeup would help indicate </a:t>
            </a:r>
            <a:r>
              <a:rPr lang="en-US" b="1" dirty="0" smtClean="0"/>
              <a:t>Bush</a:t>
            </a:r>
            <a:r>
              <a:rPr lang="en-US" dirty="0" smtClean="0"/>
              <a:t> was working to improve matters</a:t>
            </a:r>
            <a:r>
              <a:rPr lang="en-US" b="1" dirty="0" smtClean="0"/>
              <a:t>.  U.S. President George W. Bush</a:t>
            </a:r>
            <a:r>
              <a:rPr lang="en-US" dirty="0" smtClean="0"/>
              <a:t> pushed out </a:t>
            </a:r>
            <a:r>
              <a:rPr lang="en-US" b="1" dirty="0" smtClean="0"/>
              <a:t>Treasury Secretary Paul O’Neill</a:t>
            </a:r>
            <a:r>
              <a:rPr lang="en-US" dirty="0" smtClean="0"/>
              <a:t> and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59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strike="sngStrike" dirty="0" smtClean="0"/>
              <a:t>When it arrives sometime next year in new TV sets, </a:t>
            </a:r>
            <a:r>
              <a:rPr lang="en-US" b="1" dirty="0" smtClean="0"/>
              <a:t>the V-chip will give parents a </a:t>
            </a:r>
            <a:r>
              <a:rPr lang="en-US" strike="sngStrike" dirty="0" smtClean="0"/>
              <a:t>new and potentially revolutionary</a:t>
            </a:r>
            <a:r>
              <a:rPr lang="en-US" dirty="0" smtClean="0"/>
              <a:t> </a:t>
            </a:r>
            <a:r>
              <a:rPr lang="en-US" b="1" dirty="0" smtClean="0"/>
              <a:t>device to block out programs they don’t want their children to see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Advisers do not blame </a:t>
            </a:r>
            <a:r>
              <a:rPr lang="en-US" b="1" dirty="0"/>
              <a:t>Treasury Secretary Paul </a:t>
            </a:r>
            <a:r>
              <a:rPr lang="en-US" dirty="0" smtClean="0"/>
              <a:t> </a:t>
            </a:r>
            <a:r>
              <a:rPr lang="en-US" b="1" dirty="0" smtClean="0"/>
              <a:t>O’Neill</a:t>
            </a:r>
            <a:r>
              <a:rPr lang="en-US" dirty="0" smtClean="0"/>
              <a:t>, but they recognize a shakeup would help indicate </a:t>
            </a:r>
            <a:r>
              <a:rPr lang="en-US" b="1" dirty="0" smtClean="0"/>
              <a:t>U.S</a:t>
            </a:r>
            <a:r>
              <a:rPr lang="en-US" b="1" dirty="0"/>
              <a:t>. President George W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smtClean="0"/>
              <a:t>Bush</a:t>
            </a:r>
            <a:r>
              <a:rPr lang="en-US" dirty="0" smtClean="0"/>
              <a:t> was working to improve matters</a:t>
            </a:r>
            <a:r>
              <a:rPr lang="en-US" b="1" dirty="0" smtClean="0"/>
              <a:t>. Bush</a:t>
            </a:r>
            <a:r>
              <a:rPr lang="en-US" dirty="0" smtClean="0"/>
              <a:t> pushed out </a:t>
            </a:r>
            <a:r>
              <a:rPr lang="en-US" b="1" dirty="0" smtClean="0"/>
              <a:t>O’Neill</a:t>
            </a:r>
            <a:r>
              <a:rPr lang="en-US" dirty="0" smtClean="0"/>
              <a:t> and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1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development requires resources</a:t>
            </a:r>
          </a:p>
          <a:p>
            <a:pPr lvl="1"/>
            <a:r>
              <a:rPr lang="en-US" dirty="0"/>
              <a:t>Especially true of data-driven machine learning</a:t>
            </a:r>
          </a:p>
          <a:p>
            <a:r>
              <a:rPr lang="en-US" dirty="0" smtClean="0"/>
              <a:t>Summarization resources:</a:t>
            </a:r>
          </a:p>
          <a:p>
            <a:pPr lvl="1"/>
            <a:r>
              <a:rPr lang="en-US" dirty="0" smtClean="0"/>
              <a:t>Sets of document(s) and summaries, info</a:t>
            </a:r>
          </a:p>
          <a:p>
            <a:pPr lvl="2"/>
            <a:r>
              <a:rPr lang="en-US" dirty="0" smtClean="0"/>
              <a:t>Existing data sets from shared tasks</a:t>
            </a:r>
          </a:p>
          <a:p>
            <a:pPr lvl="2"/>
            <a:r>
              <a:rPr lang="en-US" dirty="0" smtClean="0"/>
              <a:t>Manual summaries from other corpora</a:t>
            </a:r>
          </a:p>
        </p:txBody>
      </p:sp>
    </p:spTree>
    <p:extLst>
      <p:ext uri="{BB962C8B-B14F-4D97-AF65-F5344CB8AC3E}">
        <p14:creationId xmlns:p14="http://schemas.microsoft.com/office/powerpoint/2010/main" val="2809320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development requires resources</a:t>
            </a:r>
          </a:p>
          <a:p>
            <a:pPr lvl="1"/>
            <a:r>
              <a:rPr lang="en-US" dirty="0"/>
              <a:t>Especially true of data-driven machine learning</a:t>
            </a:r>
          </a:p>
          <a:p>
            <a:r>
              <a:rPr lang="en-US" dirty="0" smtClean="0"/>
              <a:t>Summarization resources:</a:t>
            </a:r>
          </a:p>
          <a:p>
            <a:pPr lvl="1"/>
            <a:r>
              <a:rPr lang="en-US" dirty="0" smtClean="0"/>
              <a:t>Sets of document(s) and summaries, info</a:t>
            </a:r>
          </a:p>
          <a:p>
            <a:pPr lvl="2"/>
            <a:r>
              <a:rPr lang="en-US" dirty="0" smtClean="0"/>
              <a:t>Existing data sets from shared tasks</a:t>
            </a:r>
          </a:p>
          <a:p>
            <a:pPr lvl="2"/>
            <a:r>
              <a:rPr lang="en-US" dirty="0" smtClean="0"/>
              <a:t>Manual summaries from other corpora</a:t>
            </a:r>
          </a:p>
          <a:p>
            <a:pPr lvl="1"/>
            <a:r>
              <a:rPr lang="en-US" dirty="0" smtClean="0"/>
              <a:t>Summary websites with pointers to source</a:t>
            </a:r>
          </a:p>
          <a:p>
            <a:pPr lvl="1"/>
            <a:r>
              <a:rPr lang="en-US" dirty="0" smtClean="0"/>
              <a:t>For technical domain, almost any paper</a:t>
            </a:r>
          </a:p>
          <a:p>
            <a:pPr lvl="2"/>
            <a:r>
              <a:rPr lang="en-US" dirty="0" smtClean="0"/>
              <a:t>Articles require abstracts…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30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8677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Documents, corpora for term weighting</a:t>
            </a:r>
          </a:p>
          <a:p>
            <a:pPr lvl="1"/>
            <a:r>
              <a:rPr lang="en-US" dirty="0" smtClean="0"/>
              <a:t>Sentence breakers</a:t>
            </a:r>
          </a:p>
          <a:p>
            <a:pPr lvl="1"/>
            <a:r>
              <a:rPr lang="en-US" dirty="0" smtClean="0"/>
              <a:t>Semantic similarity tools (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resolver</a:t>
            </a:r>
          </a:p>
          <a:p>
            <a:pPr lvl="1"/>
            <a:r>
              <a:rPr lang="en-US" dirty="0" smtClean="0"/>
              <a:t>Discourse parser</a:t>
            </a:r>
          </a:p>
          <a:p>
            <a:pPr lvl="1"/>
            <a:r>
              <a:rPr lang="en-US" dirty="0" smtClean="0"/>
              <a:t>NER, IE</a:t>
            </a:r>
          </a:p>
          <a:p>
            <a:pPr lvl="1"/>
            <a:r>
              <a:rPr lang="en-US" dirty="0" smtClean="0"/>
              <a:t>Topic segmentation</a:t>
            </a:r>
          </a:p>
          <a:p>
            <a:pPr lvl="1"/>
            <a:r>
              <a:rPr lang="en-US" dirty="0" smtClean="0"/>
              <a:t>Alignment tools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0987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ordering:</a:t>
            </a:r>
          </a:p>
        </p:txBody>
      </p:sp>
    </p:spTree>
    <p:extLst>
      <p:ext uri="{BB962C8B-B14F-4D97-AF65-F5344CB8AC3E}">
        <p14:creationId xmlns:p14="http://schemas.microsoft.com/office/powerpoint/2010/main" val="3239790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Temporal processing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smtClean="0"/>
              <a:t>Lexical chains</a:t>
            </a:r>
          </a:p>
          <a:p>
            <a:pPr lvl="1"/>
            <a:r>
              <a:rPr lang="en-US" dirty="0" smtClean="0"/>
              <a:t>Topic modeling</a:t>
            </a:r>
          </a:p>
          <a:p>
            <a:pPr lvl="1"/>
            <a:r>
              <a:rPr lang="en-US" dirty="0" smtClean="0"/>
              <a:t>(Un)Compressed sentence sets</a:t>
            </a:r>
          </a:p>
          <a:p>
            <a:r>
              <a:rPr lang="en-US" dirty="0" smtClean="0"/>
              <a:t>Content realization:</a:t>
            </a:r>
          </a:p>
        </p:txBody>
      </p:sp>
    </p:spTree>
    <p:extLst>
      <p:ext uri="{BB962C8B-B14F-4D97-AF65-F5344CB8AC3E}">
        <p14:creationId xmlns:p14="http://schemas.microsoft.com/office/powerpoint/2010/main" val="2550011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Temporal processing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smtClean="0"/>
              <a:t>Lexical chains</a:t>
            </a:r>
          </a:p>
          <a:p>
            <a:pPr lvl="1"/>
            <a:r>
              <a:rPr lang="en-US" dirty="0" smtClean="0"/>
              <a:t>Topic modeling</a:t>
            </a:r>
          </a:p>
          <a:p>
            <a:pPr lvl="1"/>
            <a:r>
              <a:rPr lang="en-US" dirty="0" smtClean="0"/>
              <a:t>(Un)Compressed sentence sets</a:t>
            </a:r>
          </a:p>
          <a:p>
            <a:r>
              <a:rPr lang="en-US" dirty="0" smtClean="0"/>
              <a:t>Content realization: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NP chunking</a:t>
            </a:r>
          </a:p>
          <a:p>
            <a:pPr lvl="1"/>
            <a:r>
              <a:rPr lang="en-US" dirty="0" err="1" smtClean="0"/>
              <a:t>Coreference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8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5" y="1444532"/>
            <a:ext cx="8238625" cy="2380743"/>
          </a:xfrm>
          <a:prstGeom prst="rect">
            <a:avLst/>
          </a:prstGeom>
        </p:spPr>
      </p:pic>
      <p:cxnSp>
        <p:nvCxnSpPr>
          <p:cNvPr id="15" name="Curved Connector 14"/>
          <p:cNvCxnSpPr/>
          <p:nvPr/>
        </p:nvCxnSpPr>
        <p:spPr>
          <a:xfrm rot="10800000" flipV="1">
            <a:off x="549275" y="2701634"/>
            <a:ext cx="8042276" cy="1708729"/>
          </a:xfrm>
          <a:prstGeom prst="curvedConnector3">
            <a:avLst>
              <a:gd name="adj1" fmla="val -5701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002" y="4326169"/>
            <a:ext cx="6353463" cy="2531831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28" idx="1"/>
          </p:cNvCxnSpPr>
          <p:nvPr/>
        </p:nvCxnSpPr>
        <p:spPr>
          <a:xfrm>
            <a:off x="549275" y="4410364"/>
            <a:ext cx="946727" cy="1181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50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</p:txBody>
      </p:sp>
    </p:spTree>
    <p:extLst>
      <p:ext uri="{BB962C8B-B14F-4D97-AF65-F5344CB8AC3E}">
        <p14:creationId xmlns:p14="http://schemas.microsoft.com/office/powerpoint/2010/main" val="1741025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</p:txBody>
      </p:sp>
    </p:spTree>
    <p:extLst>
      <p:ext uri="{BB962C8B-B14F-4D97-AF65-F5344CB8AC3E}">
        <p14:creationId xmlns:p14="http://schemas.microsoft.com/office/powerpoint/2010/main" val="42735940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</p:txBody>
      </p:sp>
    </p:spTree>
    <p:extLst>
      <p:ext uri="{BB962C8B-B14F-4D97-AF65-F5344CB8AC3E}">
        <p14:creationId xmlns:p14="http://schemas.microsoft.com/office/powerpoint/2010/main" val="20011594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  <a:p>
            <a:pPr lvl="2"/>
            <a:r>
              <a:rPr lang="en-US" dirty="0" smtClean="0"/>
              <a:t>Relevance assessment: relevant or not?</a:t>
            </a:r>
          </a:p>
        </p:txBody>
      </p:sp>
    </p:spTree>
    <p:extLst>
      <p:ext uri="{BB962C8B-B14F-4D97-AF65-F5344CB8AC3E}">
        <p14:creationId xmlns:p14="http://schemas.microsoft.com/office/powerpoint/2010/main" val="67448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  <a:p>
            <a:pPr lvl="2"/>
            <a:r>
              <a:rPr lang="en-US" dirty="0" smtClean="0"/>
              <a:t>Relevance assessment: relevant or not?</a:t>
            </a:r>
          </a:p>
          <a:p>
            <a:pPr lvl="2"/>
            <a:r>
              <a:rPr lang="en-US" dirty="0" smtClean="0"/>
              <a:t>MOOC navigation: raw video </a:t>
            </a:r>
            <a:r>
              <a:rPr lang="en-US" dirty="0" err="1" smtClean="0"/>
              <a:t>vs</a:t>
            </a:r>
            <a:r>
              <a:rPr lang="en-US" dirty="0" smtClean="0"/>
              <a:t> auto-summary/index</a:t>
            </a:r>
          </a:p>
          <a:p>
            <a:pPr lvl="3"/>
            <a:r>
              <a:rPr lang="en-US" dirty="0" smtClean="0"/>
              <a:t>Task completed faster w/summary (except expert </a:t>
            </a:r>
            <a:r>
              <a:rPr lang="en-US" dirty="0" err="1" smtClean="0"/>
              <a:t>MOOCers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2215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  <a:p>
            <a:pPr lvl="2"/>
            <a:r>
              <a:rPr lang="en-US" dirty="0" smtClean="0"/>
              <a:t>Relevance assessment: relevant or not?</a:t>
            </a:r>
          </a:p>
          <a:p>
            <a:pPr lvl="2"/>
            <a:r>
              <a:rPr lang="en-US" dirty="0" smtClean="0"/>
              <a:t>MOOC navigation: raw video </a:t>
            </a:r>
            <a:r>
              <a:rPr lang="en-US" dirty="0" err="1" smtClean="0"/>
              <a:t>vs</a:t>
            </a:r>
            <a:r>
              <a:rPr lang="en-US" dirty="0" smtClean="0"/>
              <a:t> auto-summary/index</a:t>
            </a:r>
          </a:p>
          <a:p>
            <a:pPr lvl="3"/>
            <a:r>
              <a:rPr lang="en-US" dirty="0" smtClean="0"/>
              <a:t>Task completed faster w/summary (except expert </a:t>
            </a:r>
            <a:r>
              <a:rPr lang="en-US" dirty="0" err="1" smtClean="0"/>
              <a:t>MOOCers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Hard to frame in general,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469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basic comparison to simple, naïve approach</a:t>
            </a:r>
          </a:p>
          <a:p>
            <a:r>
              <a:rPr lang="en-US" dirty="0" smtClean="0"/>
              <a:t>Baselines:</a:t>
            </a:r>
          </a:p>
        </p:txBody>
      </p:sp>
    </p:spTree>
    <p:extLst>
      <p:ext uri="{BB962C8B-B14F-4D97-AF65-F5344CB8AC3E}">
        <p14:creationId xmlns:p14="http://schemas.microsoft.com/office/powerpoint/2010/main" val="34881767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basic comparison to simple, naïve approach</a:t>
            </a:r>
          </a:p>
          <a:p>
            <a:r>
              <a:rPr lang="en-US" dirty="0" smtClean="0"/>
              <a:t>Baselines:</a:t>
            </a:r>
          </a:p>
          <a:p>
            <a:pPr lvl="1"/>
            <a:r>
              <a:rPr lang="en-US" dirty="0" smtClean="0"/>
              <a:t>Random baseline:</a:t>
            </a:r>
          </a:p>
          <a:p>
            <a:pPr lvl="2"/>
            <a:r>
              <a:rPr lang="en-US" dirty="0" smtClean="0"/>
              <a:t>Select N random sentences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275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basic comparison to simple, naïve approach</a:t>
            </a:r>
          </a:p>
          <a:p>
            <a:r>
              <a:rPr lang="en-US" dirty="0" smtClean="0"/>
              <a:t>Baselines:</a:t>
            </a:r>
          </a:p>
          <a:p>
            <a:pPr lvl="1"/>
            <a:r>
              <a:rPr lang="en-US" dirty="0" smtClean="0"/>
              <a:t>Random baseline:</a:t>
            </a:r>
          </a:p>
          <a:p>
            <a:pPr lvl="2"/>
            <a:r>
              <a:rPr lang="en-US" dirty="0" smtClean="0"/>
              <a:t>Select N random sentences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Leading sentences:</a:t>
            </a:r>
          </a:p>
          <a:p>
            <a:pPr lvl="2"/>
            <a:r>
              <a:rPr lang="en-US" dirty="0" smtClean="0"/>
              <a:t>Select N leading </a:t>
            </a:r>
            <a:r>
              <a:rPr lang="en-US" dirty="0" smtClean="0"/>
              <a:t>sentences</a:t>
            </a:r>
          </a:p>
          <a:p>
            <a:pPr lvl="3"/>
            <a:r>
              <a:rPr lang="en-US" dirty="0" smtClean="0"/>
              <a:t>Or LASTEST (N leading sentences from </a:t>
            </a:r>
            <a:r>
              <a:rPr lang="en-US" dirty="0" err="1" smtClean="0"/>
              <a:t>chrono</a:t>
            </a:r>
            <a:r>
              <a:rPr lang="en-US" dirty="0" smtClean="0"/>
              <a:t> last doc) </a:t>
            </a:r>
            <a:endParaRPr lang="en-US" dirty="0" smtClean="0"/>
          </a:p>
          <a:p>
            <a:pPr lvl="2"/>
            <a:r>
              <a:rPr lang="en-US" dirty="0" smtClean="0"/>
              <a:t>For news, surprisingly hard to beat</a:t>
            </a:r>
          </a:p>
          <a:p>
            <a:pPr lvl="3"/>
            <a:r>
              <a:rPr lang="en-US" dirty="0" smtClean="0"/>
              <a:t>(For reviews, last N sentences better.)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23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Most common automatic method: ROUGE</a:t>
            </a:r>
          </a:p>
          <a:p>
            <a:pPr lvl="1"/>
            <a:r>
              <a:rPr lang="en-US" dirty="0" smtClean="0"/>
              <a:t>“Recall-Oriented Understudy for </a:t>
            </a:r>
            <a:r>
              <a:rPr lang="en-US" dirty="0" err="1" smtClean="0"/>
              <a:t>Gisting</a:t>
            </a:r>
            <a:r>
              <a:rPr lang="en-US" dirty="0" smtClean="0"/>
              <a:t> Evaluation”</a:t>
            </a:r>
          </a:p>
          <a:p>
            <a:pPr lvl="1"/>
            <a:r>
              <a:rPr lang="en-US" dirty="0" smtClean="0"/>
              <a:t>Inspired by BLEU (MT)</a:t>
            </a:r>
          </a:p>
        </p:txBody>
      </p:sp>
    </p:spTree>
    <p:extLst>
      <p:ext uri="{BB962C8B-B14F-4D97-AF65-F5344CB8AC3E}">
        <p14:creationId xmlns:p14="http://schemas.microsoft.com/office/powerpoint/2010/main" val="324815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89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Most common automatic method: ROUGE</a:t>
            </a:r>
          </a:p>
          <a:p>
            <a:pPr lvl="1"/>
            <a:r>
              <a:rPr lang="en-US" dirty="0" smtClean="0"/>
              <a:t>“Recall-Oriented Understudy for </a:t>
            </a:r>
            <a:r>
              <a:rPr lang="en-US" dirty="0" err="1" smtClean="0"/>
              <a:t>Gisting</a:t>
            </a:r>
            <a:r>
              <a:rPr lang="en-US" dirty="0" smtClean="0"/>
              <a:t> Evaluation”</a:t>
            </a:r>
          </a:p>
          <a:p>
            <a:pPr lvl="1"/>
            <a:r>
              <a:rPr lang="en-US" dirty="0" smtClean="0"/>
              <a:t>Inspired by BLEU (MT)</a:t>
            </a:r>
          </a:p>
          <a:p>
            <a:pPr lvl="1"/>
            <a:r>
              <a:rPr lang="en-US" dirty="0" smtClean="0"/>
              <a:t>Computes overlap b/t auto and human summaries</a:t>
            </a:r>
          </a:p>
          <a:p>
            <a:pPr lvl="1"/>
            <a:r>
              <a:rPr lang="en-US" dirty="0" smtClean="0"/>
              <a:t>E.g. ROUGE-2: bigram overlap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20030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Most common automatic method: ROUGE</a:t>
            </a:r>
          </a:p>
          <a:p>
            <a:pPr lvl="1"/>
            <a:r>
              <a:rPr lang="en-US" dirty="0" smtClean="0"/>
              <a:t>“Recall-Oriented Understudy for </a:t>
            </a:r>
            <a:r>
              <a:rPr lang="en-US" dirty="0" err="1" smtClean="0"/>
              <a:t>Gisting</a:t>
            </a:r>
            <a:r>
              <a:rPr lang="en-US" dirty="0" smtClean="0"/>
              <a:t> Evaluation”</a:t>
            </a:r>
          </a:p>
          <a:p>
            <a:pPr lvl="1"/>
            <a:r>
              <a:rPr lang="en-US" dirty="0" smtClean="0"/>
              <a:t>Inspired by BLEU (MT)</a:t>
            </a:r>
          </a:p>
          <a:p>
            <a:pPr lvl="1"/>
            <a:r>
              <a:rPr lang="en-US" dirty="0" smtClean="0"/>
              <a:t>Computes overlap b/t auto and human summaries</a:t>
            </a:r>
          </a:p>
          <a:p>
            <a:pPr lvl="1"/>
            <a:r>
              <a:rPr lang="en-US" dirty="0" smtClean="0"/>
              <a:t>E.g. ROUGE-2: bigram overlap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Also, ROUGE-L (longest </a:t>
            </a:r>
            <a:r>
              <a:rPr lang="en-US" dirty="0" err="1" smtClean="0"/>
              <a:t>seq</a:t>
            </a:r>
            <a:r>
              <a:rPr lang="en-US" dirty="0" smtClean="0"/>
              <a:t>), ROUGE-S (</a:t>
            </a:r>
            <a:r>
              <a:rPr lang="en-US" dirty="0" err="1" smtClean="0"/>
              <a:t>skipgrams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ROUGE-BE: dependency path overlap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442205"/>
              </p:ext>
            </p:extLst>
          </p:nvPr>
        </p:nvGraphicFramePr>
        <p:xfrm>
          <a:off x="480002" y="3830124"/>
          <a:ext cx="8491400" cy="191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3314700" imgH="749300" progId="Equation.3">
                  <p:embed/>
                </p:oleObj>
              </mc:Choice>
              <mc:Fallback>
                <p:oleObj name="Equation" r:id="rId3" imgW="3314700" imgH="749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002" y="3830124"/>
                        <a:ext cx="8491400" cy="191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6964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</p:txBody>
      </p:sp>
    </p:spTree>
    <p:extLst>
      <p:ext uri="{BB962C8B-B14F-4D97-AF65-F5344CB8AC3E}">
        <p14:creationId xmlns:p14="http://schemas.microsoft.com/office/powerpoint/2010/main" val="32802729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Automatic evaluation allows tuning</a:t>
            </a:r>
          </a:p>
          <a:p>
            <a:pPr lvl="2"/>
            <a:r>
              <a:rPr lang="en-US" dirty="0" smtClean="0"/>
              <a:t>Given set of reference summaries</a:t>
            </a:r>
          </a:p>
          <a:p>
            <a:pPr lvl="1"/>
            <a:r>
              <a:rPr lang="en-US" dirty="0" smtClean="0"/>
              <a:t>Simple measure</a:t>
            </a:r>
          </a:p>
          <a:p>
            <a:r>
              <a:rPr lang="en-US" dirty="0" smtClean="0"/>
              <a:t>Cons:</a:t>
            </a:r>
          </a:p>
        </p:txBody>
      </p:sp>
    </p:spTree>
    <p:extLst>
      <p:ext uri="{BB962C8B-B14F-4D97-AF65-F5344CB8AC3E}">
        <p14:creationId xmlns:p14="http://schemas.microsoft.com/office/powerpoint/2010/main" val="31490912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Automatic evaluation allows tuning</a:t>
            </a:r>
          </a:p>
          <a:p>
            <a:pPr lvl="2"/>
            <a:r>
              <a:rPr lang="en-US" dirty="0" smtClean="0"/>
              <a:t>Given set of reference summaries</a:t>
            </a:r>
          </a:p>
          <a:p>
            <a:pPr lvl="1"/>
            <a:r>
              <a:rPr lang="en-US" dirty="0" smtClean="0"/>
              <a:t>Simple measure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Even human summaries highly variable, disagreement</a:t>
            </a:r>
          </a:p>
          <a:p>
            <a:pPr lvl="1"/>
            <a:r>
              <a:rPr lang="en-US" dirty="0" smtClean="0"/>
              <a:t>Poor handling of coherence</a:t>
            </a:r>
          </a:p>
          <a:p>
            <a:pPr lvl="1"/>
            <a:r>
              <a:rPr lang="en-US" dirty="0" smtClean="0"/>
              <a:t>Okay for extractive, highly problematic for abstractive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449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5774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r>
              <a:rPr lang="en-US" dirty="0" smtClean="0"/>
              <a:t>Human variation</a:t>
            </a:r>
          </a:p>
          <a:p>
            <a:pPr lvl="2"/>
            <a:r>
              <a:rPr lang="en-US" dirty="0" smtClean="0"/>
              <a:t>Significant disagreement, use multiple models</a:t>
            </a:r>
          </a:p>
          <a:p>
            <a:pPr lvl="1"/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47666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r>
              <a:rPr lang="en-US" dirty="0" smtClean="0"/>
              <a:t>Human variation</a:t>
            </a:r>
          </a:p>
          <a:p>
            <a:pPr lvl="2"/>
            <a:r>
              <a:rPr lang="en-US" dirty="0" smtClean="0"/>
              <a:t>Significant disagreement, use multiple models</a:t>
            </a:r>
          </a:p>
          <a:p>
            <a:pPr lvl="1"/>
            <a:r>
              <a:rPr lang="en-US" dirty="0" smtClean="0"/>
              <a:t>Analysis granularity:</a:t>
            </a:r>
          </a:p>
          <a:p>
            <a:pPr lvl="2"/>
            <a:r>
              <a:rPr lang="en-US" dirty="0" smtClean="0"/>
              <a:t>Not just “which sentence”; overlaps in sentence content</a:t>
            </a:r>
          </a:p>
        </p:txBody>
      </p:sp>
    </p:spTree>
    <p:extLst>
      <p:ext uri="{BB962C8B-B14F-4D97-AF65-F5344CB8AC3E}">
        <p14:creationId xmlns:p14="http://schemas.microsoft.com/office/powerpoint/2010/main" val="1305706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r>
              <a:rPr lang="en-US" dirty="0" smtClean="0"/>
              <a:t>Human variation</a:t>
            </a:r>
          </a:p>
          <a:p>
            <a:pPr lvl="2"/>
            <a:r>
              <a:rPr lang="en-US" dirty="0" smtClean="0"/>
              <a:t>Significant disagreement, use multiple models</a:t>
            </a:r>
          </a:p>
          <a:p>
            <a:pPr lvl="1"/>
            <a:r>
              <a:rPr lang="en-US" dirty="0" smtClean="0"/>
              <a:t>Analysis granularity:</a:t>
            </a:r>
          </a:p>
          <a:p>
            <a:pPr lvl="2"/>
            <a:r>
              <a:rPr lang="en-US" dirty="0" smtClean="0"/>
              <a:t>Not just “which sentence”; overlaps in sentence content</a:t>
            </a:r>
          </a:p>
          <a:p>
            <a:pPr lvl="1"/>
            <a:r>
              <a:rPr lang="en-US" dirty="0" smtClean="0"/>
              <a:t>Semantic equivalence:	</a:t>
            </a:r>
          </a:p>
        </p:txBody>
      </p:sp>
    </p:spTree>
    <p:extLst>
      <p:ext uri="{BB962C8B-B14F-4D97-AF65-F5344CB8AC3E}">
        <p14:creationId xmlns:p14="http://schemas.microsoft.com/office/powerpoint/2010/main" val="23200930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r>
              <a:rPr lang="en-US" dirty="0" smtClean="0"/>
              <a:t>Human variation</a:t>
            </a:r>
          </a:p>
          <a:p>
            <a:pPr lvl="2"/>
            <a:r>
              <a:rPr lang="en-US" dirty="0" smtClean="0"/>
              <a:t>Significant disagreement, use multiple models</a:t>
            </a:r>
          </a:p>
          <a:p>
            <a:pPr lvl="1"/>
            <a:r>
              <a:rPr lang="en-US" dirty="0" smtClean="0"/>
              <a:t>Analysis granularity:</a:t>
            </a:r>
          </a:p>
          <a:p>
            <a:pPr lvl="2"/>
            <a:r>
              <a:rPr lang="en-US" dirty="0" smtClean="0"/>
              <a:t>Not just “which sentence”; overlaps in sentence content</a:t>
            </a:r>
          </a:p>
          <a:p>
            <a:pPr lvl="1"/>
            <a:r>
              <a:rPr lang="en-US" dirty="0" smtClean="0"/>
              <a:t>Semantic equivalence:	</a:t>
            </a:r>
          </a:p>
          <a:p>
            <a:pPr lvl="1"/>
            <a:r>
              <a:rPr lang="en-US" dirty="0" smtClean="0"/>
              <a:t>Extracts </a:t>
            </a:r>
            <a:r>
              <a:rPr lang="en-US" dirty="0" err="1" smtClean="0"/>
              <a:t>vs</a:t>
            </a:r>
            <a:r>
              <a:rPr lang="en-US" dirty="0" smtClean="0"/>
              <a:t> Abstracts:</a:t>
            </a:r>
          </a:p>
          <a:p>
            <a:pPr lvl="2"/>
            <a:r>
              <a:rPr lang="en-US" dirty="0" smtClean="0"/>
              <a:t>Surface form equivalence (e.g. ROUGE) penalizes </a:t>
            </a:r>
            <a:r>
              <a:rPr lang="en-US" dirty="0" err="1" smtClean="0"/>
              <a:t>abstr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673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issue: redundancy</a:t>
            </a:r>
          </a:p>
          <a:p>
            <a:pPr lvl="2"/>
            <a:r>
              <a:rPr lang="en-US" dirty="0" smtClean="0"/>
              <a:t>General idea: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dd salient content that is least similar to that already there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263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Units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Step 1:  Extract Summary Content Units (SCUs)</a:t>
            </a:r>
          </a:p>
          <a:p>
            <a:pPr lvl="1"/>
            <a:r>
              <a:rPr lang="en-US" dirty="0" smtClean="0"/>
              <a:t>Basic content meaning units </a:t>
            </a:r>
          </a:p>
          <a:p>
            <a:pPr lvl="2"/>
            <a:r>
              <a:rPr lang="en-US" dirty="0" smtClean="0"/>
              <a:t>Semantic content</a:t>
            </a:r>
          </a:p>
          <a:p>
            <a:pPr lvl="2"/>
            <a:endParaRPr lang="en-US" dirty="0" smtClean="0"/>
          </a:p>
          <a:p>
            <a:pPr lvl="2"/>
            <a:r>
              <a:rPr lang="en-US" dirty="0"/>
              <a:t>R</a:t>
            </a:r>
            <a:r>
              <a:rPr lang="en-US" dirty="0" smtClean="0"/>
              <a:t>oughly clausal</a:t>
            </a:r>
          </a:p>
          <a:p>
            <a:pPr lvl="2"/>
            <a:endParaRPr lang="en-US" dirty="0" smtClean="0"/>
          </a:p>
          <a:p>
            <a:pPr marL="6858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796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Units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Step 1:  Extract Summary Content Units (SCUs)</a:t>
            </a:r>
          </a:p>
          <a:p>
            <a:pPr lvl="1"/>
            <a:r>
              <a:rPr lang="en-US" dirty="0" smtClean="0"/>
              <a:t>Basic content meaning units </a:t>
            </a:r>
          </a:p>
          <a:p>
            <a:pPr lvl="2"/>
            <a:r>
              <a:rPr lang="en-US" dirty="0" smtClean="0"/>
              <a:t>Semantic content</a:t>
            </a:r>
          </a:p>
          <a:p>
            <a:pPr lvl="2"/>
            <a:endParaRPr lang="en-US" dirty="0" smtClean="0"/>
          </a:p>
          <a:p>
            <a:pPr lvl="2"/>
            <a:r>
              <a:rPr lang="en-US" dirty="0"/>
              <a:t>R</a:t>
            </a:r>
            <a:r>
              <a:rPr lang="en-US" dirty="0" smtClean="0"/>
              <a:t>oughly clausal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Identified manually by annotators from model summaries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Described in own words (possibly changing)</a:t>
            </a:r>
          </a:p>
          <a:p>
            <a:pPr marL="6858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750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17634" cy="5257799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 </a:t>
            </a:r>
            <a:r>
              <a:rPr lang="en-US" dirty="0"/>
              <a:t>A1. The industrial espionage case </a:t>
            </a:r>
            <a:r>
              <a:rPr lang="en-US" dirty="0" smtClean="0"/>
              <a:t>…began with the </a:t>
            </a:r>
            <a:r>
              <a:rPr lang="en-US" dirty="0"/>
              <a:t>hiring of Jose Ignacio Lopez, an employee of GM subsidiary Adam Opel</a:t>
            </a:r>
            <a:r>
              <a:rPr lang="en-US" dirty="0" smtClean="0"/>
              <a:t>, by </a:t>
            </a:r>
            <a:r>
              <a:rPr lang="en-US" dirty="0"/>
              <a:t>VW as a production director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B3</a:t>
            </a:r>
            <a:r>
              <a:rPr lang="en-US" dirty="0"/>
              <a:t>. However, he left GM for VW under circumstances, which </a:t>
            </a:r>
            <a:r>
              <a:rPr lang="en-US" dirty="0" smtClean="0"/>
              <a:t>…were </a:t>
            </a:r>
            <a:r>
              <a:rPr lang="en-US" dirty="0"/>
              <a:t>described by a German judge as “potentially the biggest-</a:t>
            </a:r>
            <a:r>
              <a:rPr lang="en-US" dirty="0" smtClean="0"/>
              <a:t>ever case </a:t>
            </a:r>
            <a:r>
              <a:rPr lang="en-US" dirty="0"/>
              <a:t>of industrial espionage”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C6</a:t>
            </a:r>
            <a:r>
              <a:rPr lang="en-US" dirty="0"/>
              <a:t>. He left GM for VW  in March 1993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D6. </a:t>
            </a:r>
            <a:r>
              <a:rPr lang="en-US" dirty="0"/>
              <a:t>The issue stems from the alleged recruitment of GM’s </a:t>
            </a:r>
            <a:r>
              <a:rPr lang="en-US" dirty="0" smtClean="0"/>
              <a:t>…procurement </a:t>
            </a:r>
            <a:r>
              <a:rPr lang="en-US" dirty="0"/>
              <a:t>chief Jose Ignacio Lopez de </a:t>
            </a:r>
            <a:r>
              <a:rPr lang="en-US" dirty="0" err="1"/>
              <a:t>Arriortura</a:t>
            </a:r>
            <a:r>
              <a:rPr lang="en-US" dirty="0"/>
              <a:t> </a:t>
            </a:r>
            <a:r>
              <a:rPr lang="en-US" dirty="0" smtClean="0"/>
              <a:t>and seven </a:t>
            </a:r>
            <a:r>
              <a:rPr lang="en-US" dirty="0"/>
              <a:t>of Lopez’s business colleagues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E1. On March 16, 1993</a:t>
            </a:r>
            <a:r>
              <a:rPr lang="en-US" dirty="0" smtClean="0"/>
              <a:t>, </a:t>
            </a:r>
            <a:r>
              <a:rPr lang="en-US" i="1" dirty="0" smtClean="0"/>
              <a:t>… </a:t>
            </a:r>
            <a:r>
              <a:rPr lang="en-US" dirty="0" err="1" smtClean="0"/>
              <a:t>Agnacio</a:t>
            </a:r>
            <a:r>
              <a:rPr lang="en-US" dirty="0" smtClean="0"/>
              <a:t> </a:t>
            </a:r>
            <a:r>
              <a:rPr lang="en-US" dirty="0"/>
              <a:t>Lopez De </a:t>
            </a:r>
            <a:r>
              <a:rPr lang="en-US" dirty="0" err="1"/>
              <a:t>Arriortua</a:t>
            </a:r>
            <a:r>
              <a:rPr lang="en-US" dirty="0"/>
              <a:t>, left his </a:t>
            </a:r>
            <a:r>
              <a:rPr lang="en-US" dirty="0" smtClean="0"/>
              <a:t>job as </a:t>
            </a:r>
            <a:r>
              <a:rPr lang="en-US" dirty="0"/>
              <a:t>head of purchasing at </a:t>
            </a:r>
            <a:r>
              <a:rPr lang="en-US" i="1" dirty="0"/>
              <a:t>General Motor’s </a:t>
            </a:r>
            <a:r>
              <a:rPr lang="en-US" dirty="0"/>
              <a:t>Opel, Germany, to </a:t>
            </a:r>
            <a:r>
              <a:rPr lang="en-US" dirty="0" smtClean="0"/>
              <a:t>become Volkswagen’s </a:t>
            </a:r>
            <a:r>
              <a:rPr lang="en-US" dirty="0"/>
              <a:t>Purchasing </a:t>
            </a:r>
            <a:r>
              <a:rPr lang="en-US" dirty="0" smtClean="0"/>
              <a:t>… director.</a:t>
            </a:r>
          </a:p>
          <a:p>
            <a:pPr lvl="2"/>
            <a:r>
              <a:rPr lang="en-US" dirty="0"/>
              <a:t> F3. In March 1993, Lopez and seven other GM executives moved to </a:t>
            </a:r>
            <a:r>
              <a:rPr lang="en-US" dirty="0" smtClean="0"/>
              <a:t>VW overnight</a:t>
            </a:r>
            <a:r>
              <a:rPr lang="en-US" dirty="0"/>
              <a:t>.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716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17634" cy="5257799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 </a:t>
            </a:r>
            <a:r>
              <a:rPr lang="en-US" dirty="0"/>
              <a:t>A1. The industrial espionage case </a:t>
            </a:r>
            <a:r>
              <a:rPr lang="en-US" dirty="0" smtClean="0"/>
              <a:t>…began with </a:t>
            </a:r>
            <a:r>
              <a:rPr lang="en-US" u="sng" dirty="0" smtClean="0"/>
              <a:t>the </a:t>
            </a:r>
            <a:r>
              <a:rPr lang="en-US" u="sng" dirty="0"/>
              <a:t>hiring of Jose Ignacio Lopez, an employee of GM subsidiary Adam Opel</a:t>
            </a:r>
            <a:r>
              <a:rPr lang="en-US" u="sng" dirty="0" smtClean="0"/>
              <a:t>, by </a:t>
            </a:r>
            <a:r>
              <a:rPr lang="en-US" u="sng" dirty="0"/>
              <a:t>VW </a:t>
            </a:r>
            <a:r>
              <a:rPr lang="en-US" dirty="0"/>
              <a:t>as a production director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B3</a:t>
            </a:r>
            <a:r>
              <a:rPr lang="en-US" dirty="0"/>
              <a:t>. However, </a:t>
            </a:r>
            <a:r>
              <a:rPr lang="en-US" u="sng" dirty="0"/>
              <a:t>he left GM for VW </a:t>
            </a:r>
            <a:r>
              <a:rPr lang="en-US" dirty="0"/>
              <a:t>under circumstances, which </a:t>
            </a:r>
            <a:r>
              <a:rPr lang="en-US" dirty="0" smtClean="0"/>
              <a:t>…were </a:t>
            </a:r>
            <a:r>
              <a:rPr lang="en-US" dirty="0"/>
              <a:t>described by a German judge as “potentially the biggest-</a:t>
            </a:r>
            <a:r>
              <a:rPr lang="en-US" dirty="0" smtClean="0"/>
              <a:t>ever case </a:t>
            </a:r>
            <a:r>
              <a:rPr lang="en-US" dirty="0"/>
              <a:t>of industrial espionage”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C6</a:t>
            </a:r>
            <a:r>
              <a:rPr lang="en-US" dirty="0"/>
              <a:t>. </a:t>
            </a:r>
            <a:r>
              <a:rPr lang="en-US" u="sng" dirty="0"/>
              <a:t>He left GM for VW  </a:t>
            </a:r>
            <a:r>
              <a:rPr lang="en-US" i="1" dirty="0"/>
              <a:t>in March 1993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D6. </a:t>
            </a:r>
            <a:r>
              <a:rPr lang="en-US" dirty="0"/>
              <a:t>The issue stems from the alleged </a:t>
            </a:r>
            <a:r>
              <a:rPr lang="en-US" u="sng" dirty="0"/>
              <a:t>recruitment of GM’s </a:t>
            </a:r>
            <a:r>
              <a:rPr lang="en-US" u="sng" dirty="0" smtClean="0"/>
              <a:t>…</a:t>
            </a:r>
            <a:r>
              <a:rPr lang="en-US" dirty="0" smtClean="0"/>
              <a:t>procurement </a:t>
            </a:r>
            <a:r>
              <a:rPr lang="en-US" dirty="0"/>
              <a:t>chief </a:t>
            </a:r>
            <a:r>
              <a:rPr lang="en-US" u="sng" dirty="0"/>
              <a:t>Jose Ignacio Lopez de </a:t>
            </a:r>
            <a:r>
              <a:rPr lang="en-US" u="sng" dirty="0" err="1"/>
              <a:t>Arriortura</a:t>
            </a:r>
            <a:r>
              <a:rPr lang="en-US" u="sng" dirty="0"/>
              <a:t> </a:t>
            </a:r>
            <a:r>
              <a:rPr lang="en-US" dirty="0" smtClean="0"/>
              <a:t>and seven </a:t>
            </a:r>
            <a:r>
              <a:rPr lang="en-US" dirty="0"/>
              <a:t>of Lopez’s business colleagues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E1. </a:t>
            </a:r>
            <a:r>
              <a:rPr lang="en-US" i="1" dirty="0"/>
              <a:t>On March 16, 1993</a:t>
            </a:r>
            <a:r>
              <a:rPr lang="en-US" dirty="0" smtClean="0"/>
              <a:t>, </a:t>
            </a:r>
            <a:r>
              <a:rPr lang="en-US" i="1" dirty="0" smtClean="0"/>
              <a:t>… </a:t>
            </a:r>
            <a:r>
              <a:rPr lang="en-US" u="sng" dirty="0" err="1" smtClean="0"/>
              <a:t>Agnacio</a:t>
            </a:r>
            <a:r>
              <a:rPr lang="en-US" u="sng" dirty="0" smtClean="0"/>
              <a:t> </a:t>
            </a:r>
            <a:r>
              <a:rPr lang="en-US" u="sng" dirty="0"/>
              <a:t>Lopez De </a:t>
            </a:r>
            <a:r>
              <a:rPr lang="en-US" u="sng" dirty="0" err="1"/>
              <a:t>Arriortua</a:t>
            </a:r>
            <a:r>
              <a:rPr lang="en-US" dirty="0"/>
              <a:t>, left his </a:t>
            </a:r>
            <a:r>
              <a:rPr lang="en-US" dirty="0" smtClean="0"/>
              <a:t>job as </a:t>
            </a:r>
            <a:r>
              <a:rPr lang="en-US" dirty="0"/>
              <a:t>head of purchasing </a:t>
            </a:r>
            <a:r>
              <a:rPr lang="en-US" u="sng" dirty="0"/>
              <a:t>at </a:t>
            </a:r>
            <a:r>
              <a:rPr lang="en-US" i="1" u="sng" dirty="0"/>
              <a:t>General Motor’s </a:t>
            </a:r>
            <a:r>
              <a:rPr lang="en-US" u="sng" dirty="0"/>
              <a:t>Ope</a:t>
            </a:r>
            <a:r>
              <a:rPr lang="en-US" dirty="0"/>
              <a:t>l, Germany, to </a:t>
            </a:r>
            <a:r>
              <a:rPr lang="en-US" dirty="0" smtClean="0"/>
              <a:t>become </a:t>
            </a:r>
            <a:r>
              <a:rPr lang="en-US" u="sng" dirty="0" smtClean="0"/>
              <a:t>Volkswagen’s</a:t>
            </a:r>
            <a:r>
              <a:rPr lang="en-US" dirty="0" smtClean="0"/>
              <a:t> </a:t>
            </a:r>
            <a:r>
              <a:rPr lang="en-US" dirty="0"/>
              <a:t>Purchasing </a:t>
            </a:r>
            <a:r>
              <a:rPr lang="en-US" dirty="0" smtClean="0"/>
              <a:t>… </a:t>
            </a:r>
            <a:r>
              <a:rPr lang="en-US" u="sng" dirty="0" smtClean="0"/>
              <a:t>director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F3. </a:t>
            </a:r>
            <a:r>
              <a:rPr lang="en-US" i="1" dirty="0"/>
              <a:t>In March 1993</a:t>
            </a:r>
            <a:r>
              <a:rPr lang="en-US" dirty="0"/>
              <a:t>,</a:t>
            </a:r>
            <a:r>
              <a:rPr lang="en-US" u="sng" dirty="0"/>
              <a:t> Lopez </a:t>
            </a:r>
            <a:r>
              <a:rPr lang="en-US" dirty="0"/>
              <a:t>and seven other </a:t>
            </a:r>
            <a:r>
              <a:rPr lang="en-US" u="sng" dirty="0"/>
              <a:t>GM</a:t>
            </a:r>
            <a:r>
              <a:rPr lang="en-US" dirty="0"/>
              <a:t> executives </a:t>
            </a:r>
            <a:r>
              <a:rPr lang="en-US" u="sng" dirty="0"/>
              <a:t>moved to </a:t>
            </a:r>
            <a:r>
              <a:rPr lang="en-US" u="sng" dirty="0" smtClean="0"/>
              <a:t>VW </a:t>
            </a:r>
            <a:r>
              <a:rPr lang="en-US" dirty="0" smtClean="0"/>
              <a:t>overnight</a:t>
            </a:r>
            <a:r>
              <a:rPr lang="en-US" dirty="0"/>
              <a:t>.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192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6805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SCU1 (w=6): Lopez left GM for VW</a:t>
            </a:r>
          </a:p>
          <a:p>
            <a:pPr lvl="2"/>
            <a:r>
              <a:rPr lang="en-US" dirty="0"/>
              <a:t>A1. the hiring of Jose Ignacio Lopez, an employee of GM . . . by </a:t>
            </a:r>
            <a:r>
              <a:rPr lang="en-US" dirty="0" smtClean="0"/>
              <a:t>VW	</a:t>
            </a:r>
            <a:endParaRPr lang="en-US" dirty="0"/>
          </a:p>
          <a:p>
            <a:pPr lvl="2"/>
            <a:r>
              <a:rPr lang="en-US" dirty="0"/>
              <a:t>B3. he left GM for </a:t>
            </a:r>
            <a:r>
              <a:rPr lang="en-US" dirty="0" smtClean="0"/>
              <a:t>VW</a:t>
            </a:r>
          </a:p>
          <a:p>
            <a:pPr lvl="2"/>
            <a:r>
              <a:rPr lang="en-US" dirty="0" smtClean="0"/>
              <a:t>C6</a:t>
            </a:r>
            <a:r>
              <a:rPr lang="en-US" dirty="0"/>
              <a:t>. He left GM for VW</a:t>
            </a:r>
          </a:p>
          <a:p>
            <a:pPr lvl="2"/>
            <a:r>
              <a:rPr lang="en-US" dirty="0" smtClean="0"/>
              <a:t>D6</a:t>
            </a:r>
            <a:r>
              <a:rPr lang="en-US" dirty="0"/>
              <a:t>. recruitment of GM’s . . . Jose Ignacio Lopez</a:t>
            </a:r>
          </a:p>
          <a:p>
            <a:pPr lvl="2"/>
            <a:r>
              <a:rPr lang="en-US" dirty="0" smtClean="0"/>
              <a:t>E1</a:t>
            </a:r>
            <a:r>
              <a:rPr lang="en-US" dirty="0"/>
              <a:t>. </a:t>
            </a:r>
            <a:r>
              <a:rPr lang="en-US" dirty="0" err="1"/>
              <a:t>Agnacio</a:t>
            </a:r>
            <a:r>
              <a:rPr lang="en-US" dirty="0"/>
              <a:t> Lopez De </a:t>
            </a:r>
            <a:r>
              <a:rPr lang="en-US" dirty="0" err="1"/>
              <a:t>Arriortua</a:t>
            </a:r>
            <a:r>
              <a:rPr lang="en-US" dirty="0"/>
              <a:t>, left his job . . . at General Motor’s Opel . . </a:t>
            </a:r>
            <a:r>
              <a:rPr lang="en-US" dirty="0" smtClean="0"/>
              <a:t>.to </a:t>
            </a:r>
            <a:r>
              <a:rPr lang="en-US" dirty="0"/>
              <a:t>become Volkswagen’s . . . </a:t>
            </a:r>
            <a:r>
              <a:rPr lang="en-US" dirty="0" smtClean="0"/>
              <a:t>Director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F3. Lopez . . . GM . . . moved to </a:t>
            </a:r>
            <a:r>
              <a:rPr lang="en-US" dirty="0" smtClean="0"/>
              <a:t>VW</a:t>
            </a:r>
          </a:p>
          <a:p>
            <a:r>
              <a:rPr lang="en-US" dirty="0"/>
              <a:t> SCU2 (w=3) Lopez changes employers in March 1993</a:t>
            </a:r>
          </a:p>
          <a:p>
            <a:pPr lvl="2"/>
            <a:r>
              <a:rPr lang="en-US" dirty="0"/>
              <a:t>C6 in March, 1993</a:t>
            </a:r>
          </a:p>
          <a:p>
            <a:pPr lvl="2"/>
            <a:r>
              <a:rPr lang="en-US" dirty="0"/>
              <a:t>E1. On March 16, 1993</a:t>
            </a:r>
          </a:p>
          <a:p>
            <a:pPr lvl="2"/>
            <a:r>
              <a:rPr lang="en-US" dirty="0"/>
              <a:t>F3. In March 1993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658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SCU: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/>
              <a:t>Weight = </a:t>
            </a:r>
            <a:r>
              <a:rPr lang="en-US" sz="4000" dirty="0" smtClean="0"/>
              <a:t>?)</a:t>
            </a:r>
            <a:endParaRPr lang="en-US" sz="4000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/>
              <a:t>A</a:t>
            </a:r>
            <a:r>
              <a:rPr lang="en-US" sz="2400" dirty="0">
                <a:solidFill>
                  <a:schemeClr val="tx1"/>
                </a:solidFill>
              </a:rPr>
              <a:t>. The cause of the fire was unknown.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B. A cable car caught fire just after entering a mountainside tunnel in an alpine resort in </a:t>
            </a:r>
            <a:r>
              <a:rPr lang="en-US" sz="2400" dirty="0" err="1">
                <a:solidFill>
                  <a:schemeClr val="tx1"/>
                </a:solidFill>
              </a:rPr>
              <a:t>Kaprun</a:t>
            </a:r>
            <a:r>
              <a:rPr lang="en-US" sz="2400" dirty="0">
                <a:solidFill>
                  <a:schemeClr val="tx1"/>
                </a:solidFill>
              </a:rPr>
              <a:t>, Austria on the morning of November 11, 2000.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C.  A cable car pulling skiers and snowboarders to the </a:t>
            </a:r>
            <a:r>
              <a:rPr lang="en-US" sz="2400" dirty="0" err="1">
                <a:solidFill>
                  <a:schemeClr val="tx1"/>
                </a:solidFill>
              </a:rPr>
              <a:t>Kitzsteinhorn</a:t>
            </a:r>
            <a:r>
              <a:rPr lang="en-US" sz="2400" dirty="0">
                <a:solidFill>
                  <a:schemeClr val="tx1"/>
                </a:solidFill>
              </a:rPr>
              <a:t> resort, located 60 miles south of Salzburg in the Austrian Alps, caught fire inside a mountain tunnel, killing approximately 170 people.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D. On November 10, 2000, a cable car filled to capacity caught on fire, trapping 180 passengers inside the </a:t>
            </a:r>
            <a:r>
              <a:rPr lang="en-US" sz="2400" dirty="0" err="1">
                <a:solidFill>
                  <a:schemeClr val="tx1"/>
                </a:solidFill>
              </a:rPr>
              <a:t>Kitzsteinhorn</a:t>
            </a:r>
            <a:r>
              <a:rPr lang="en-US" sz="2400" dirty="0">
                <a:solidFill>
                  <a:schemeClr val="tx1"/>
                </a:solidFill>
              </a:rPr>
              <a:t> mountain, located in the town of </a:t>
            </a:r>
            <a:r>
              <a:rPr lang="en-US" sz="2400" dirty="0" err="1">
                <a:solidFill>
                  <a:schemeClr val="tx1"/>
                </a:solidFill>
              </a:rPr>
              <a:t>Kaprun</a:t>
            </a:r>
            <a:r>
              <a:rPr lang="en-US" sz="2400" dirty="0">
                <a:solidFill>
                  <a:schemeClr val="tx1"/>
                </a:solidFill>
              </a:rPr>
              <a:t>, 50 miles south of Salzburg in the central Austrian Alps</a:t>
            </a:r>
            <a:r>
              <a:rPr lang="en-US" sz="2400" dirty="0">
                <a:solidFill>
                  <a:srgbClr val="B2B2B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59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SCU: </a:t>
            </a:r>
            <a:r>
              <a:rPr lang="en-US" sz="4000">
                <a:solidFill>
                  <a:schemeClr val="tx2"/>
                </a:solidFill>
              </a:rPr>
              <a:t>A cable car caught fire</a:t>
            </a:r>
            <a:r>
              <a:rPr lang="en-US" sz="4000"/>
              <a:t> (Weight = 4)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/>
              <a:t>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u="sng" dirty="0">
                <a:solidFill>
                  <a:schemeClr val="tx1"/>
                </a:solidFill>
              </a:rPr>
              <a:t>The cause of the fire </a:t>
            </a:r>
            <a:r>
              <a:rPr lang="en-US" sz="2400" dirty="0">
                <a:solidFill>
                  <a:schemeClr val="tx1"/>
                </a:solidFill>
              </a:rPr>
              <a:t>was unknown.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B. </a:t>
            </a:r>
            <a:r>
              <a:rPr lang="en-US" sz="2400" u="sng" dirty="0">
                <a:solidFill>
                  <a:schemeClr val="tx1"/>
                </a:solidFill>
              </a:rPr>
              <a:t>A cable car caught fire </a:t>
            </a:r>
            <a:r>
              <a:rPr lang="en-US" sz="2400" dirty="0">
                <a:solidFill>
                  <a:schemeClr val="tx1"/>
                </a:solidFill>
              </a:rPr>
              <a:t>just after entering a mountainside tunnel in an alpine resort in </a:t>
            </a:r>
            <a:r>
              <a:rPr lang="en-US" sz="2400" dirty="0" err="1">
                <a:solidFill>
                  <a:schemeClr val="tx1"/>
                </a:solidFill>
              </a:rPr>
              <a:t>Kaprun</a:t>
            </a:r>
            <a:r>
              <a:rPr lang="en-US" sz="2400" dirty="0">
                <a:solidFill>
                  <a:schemeClr val="tx1"/>
                </a:solidFill>
              </a:rPr>
              <a:t>, Austria on the morning of November 11, 2000.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C.  </a:t>
            </a:r>
            <a:r>
              <a:rPr lang="en-US" sz="2400" u="sng" dirty="0">
                <a:solidFill>
                  <a:schemeClr val="tx1"/>
                </a:solidFill>
              </a:rPr>
              <a:t>A cable car </a:t>
            </a:r>
            <a:r>
              <a:rPr lang="en-US" sz="2400" dirty="0">
                <a:solidFill>
                  <a:schemeClr val="tx1"/>
                </a:solidFill>
              </a:rPr>
              <a:t>pulling skiers and snowboarders to the </a:t>
            </a:r>
            <a:r>
              <a:rPr lang="en-US" sz="2400" dirty="0" err="1">
                <a:solidFill>
                  <a:schemeClr val="tx1"/>
                </a:solidFill>
              </a:rPr>
              <a:t>Kitzsteinhorn</a:t>
            </a:r>
            <a:r>
              <a:rPr lang="en-US" sz="2400" dirty="0">
                <a:solidFill>
                  <a:schemeClr val="tx1"/>
                </a:solidFill>
              </a:rPr>
              <a:t> resort, located 60 miles south of Salzburg in the Austrian Alps, </a:t>
            </a:r>
            <a:r>
              <a:rPr lang="en-US" sz="2400" u="sng" dirty="0">
                <a:solidFill>
                  <a:schemeClr val="tx1"/>
                </a:solidFill>
              </a:rPr>
              <a:t>caught fire </a:t>
            </a:r>
            <a:r>
              <a:rPr lang="en-US" sz="2400" dirty="0">
                <a:solidFill>
                  <a:schemeClr val="tx1"/>
                </a:solidFill>
              </a:rPr>
              <a:t>inside a mountain tunnel, killing approximately 170 people.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D. On November 10, 2000, </a:t>
            </a:r>
            <a:r>
              <a:rPr lang="en-US" sz="2400" u="sng" dirty="0">
                <a:solidFill>
                  <a:schemeClr val="tx1"/>
                </a:solidFill>
              </a:rPr>
              <a:t>a cable car filled to capacity caught on fire</a:t>
            </a:r>
            <a:r>
              <a:rPr lang="en-US" sz="2400" dirty="0">
                <a:solidFill>
                  <a:schemeClr val="tx1"/>
                </a:solidFill>
              </a:rPr>
              <a:t>, trapping 180 passengers inside the </a:t>
            </a:r>
            <a:r>
              <a:rPr lang="en-US" sz="2400" dirty="0" err="1">
                <a:solidFill>
                  <a:schemeClr val="tx1"/>
                </a:solidFill>
              </a:rPr>
              <a:t>Kitzsteinhorn</a:t>
            </a:r>
            <a:r>
              <a:rPr lang="en-US" sz="2400" dirty="0">
                <a:solidFill>
                  <a:schemeClr val="tx1"/>
                </a:solidFill>
              </a:rPr>
              <a:t> mountain, located in the town of </a:t>
            </a:r>
            <a:r>
              <a:rPr lang="en-US" sz="2400" dirty="0" err="1">
                <a:solidFill>
                  <a:schemeClr val="tx1"/>
                </a:solidFill>
              </a:rPr>
              <a:t>Kaprun</a:t>
            </a:r>
            <a:r>
              <a:rPr lang="en-US" sz="2400" dirty="0">
                <a:solidFill>
                  <a:schemeClr val="tx1"/>
                </a:solidFill>
              </a:rPr>
              <a:t>, 50 miles south of Salzburg in the central Austrian Alps</a:t>
            </a:r>
            <a:r>
              <a:rPr lang="en-US" sz="2400" dirty="0">
                <a:solidFill>
                  <a:srgbClr val="B2B2B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14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Step 2: Scoring summaries</a:t>
            </a:r>
          </a:p>
          <a:p>
            <a:pPr lvl="1"/>
            <a:r>
              <a:rPr lang="en-US" dirty="0" smtClean="0"/>
              <a:t>Compute weights of SCUs</a:t>
            </a:r>
          </a:p>
          <a:p>
            <a:pPr lvl="2"/>
            <a:r>
              <a:rPr lang="en-US" dirty="0" smtClean="0"/>
              <a:t>Weight = # of model summaries in which SCU appears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708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Step 2: Scoring summaries</a:t>
            </a:r>
          </a:p>
          <a:p>
            <a:pPr lvl="1"/>
            <a:r>
              <a:rPr lang="en-US" dirty="0" smtClean="0"/>
              <a:t>Compute weights of SCUs</a:t>
            </a:r>
          </a:p>
          <a:p>
            <a:pPr lvl="2"/>
            <a:r>
              <a:rPr lang="en-US" dirty="0" smtClean="0"/>
              <a:t>Weight = # of model summaries in which SCU appears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Create “pyramid”:</a:t>
            </a:r>
          </a:p>
          <a:p>
            <a:pPr lvl="2"/>
            <a:r>
              <a:rPr lang="en-US" dirty="0" smtClean="0"/>
              <a:t>n = maximum # of tiers in pyramid = # of model </a:t>
            </a:r>
            <a:r>
              <a:rPr lang="en-US" dirty="0" err="1" smtClean="0"/>
              <a:t>summ.s</a:t>
            </a:r>
            <a:endParaRPr lang="en-US" dirty="0" smtClean="0"/>
          </a:p>
          <a:p>
            <a:pPr lvl="2"/>
            <a:r>
              <a:rPr lang="en-US" dirty="0" smtClean="0"/>
              <a:t>Actual # of tiers depends on degree of overlap</a:t>
            </a:r>
          </a:p>
          <a:p>
            <a:pPr lvl="2"/>
            <a:r>
              <a:rPr lang="en-US" dirty="0" smtClean="0"/>
              <a:t>Highest tier: highest weight SCUs</a:t>
            </a:r>
          </a:p>
          <a:p>
            <a:pPr lvl="3"/>
            <a:r>
              <a:rPr lang="en-US" dirty="0" smtClean="0"/>
              <a:t>Roughly </a:t>
            </a:r>
            <a:r>
              <a:rPr lang="en-US" dirty="0" err="1" smtClean="0"/>
              <a:t>Zipfian</a:t>
            </a:r>
            <a:r>
              <a:rPr lang="en-US" dirty="0" smtClean="0"/>
              <a:t> SCU distribution, so pyramidal shape</a:t>
            </a:r>
          </a:p>
          <a:p>
            <a:pPr lvl="1"/>
            <a:r>
              <a:rPr lang="en-US" dirty="0" smtClean="0"/>
              <a:t>Optimal summary?</a:t>
            </a:r>
          </a:p>
        </p:txBody>
      </p:sp>
    </p:spTree>
    <p:extLst>
      <p:ext uri="{BB962C8B-B14F-4D97-AF65-F5344CB8AC3E}">
        <p14:creationId xmlns:p14="http://schemas.microsoft.com/office/powerpoint/2010/main" val="6818832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2: Scoring summaries</a:t>
            </a:r>
          </a:p>
          <a:p>
            <a:pPr lvl="1"/>
            <a:r>
              <a:rPr lang="en-US" dirty="0" smtClean="0"/>
              <a:t>Compute weights of SCUs</a:t>
            </a:r>
          </a:p>
          <a:p>
            <a:pPr lvl="2"/>
            <a:r>
              <a:rPr lang="en-US" dirty="0" smtClean="0"/>
              <a:t>Weight = # of model summaries in which SCU appears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Create “pyramid”:</a:t>
            </a:r>
          </a:p>
          <a:p>
            <a:pPr lvl="2"/>
            <a:r>
              <a:rPr lang="en-US" dirty="0" smtClean="0"/>
              <a:t>n = maximum # of tiers in pyramid = # of model </a:t>
            </a:r>
            <a:r>
              <a:rPr lang="en-US" dirty="0" err="1" smtClean="0"/>
              <a:t>summ.s</a:t>
            </a:r>
            <a:endParaRPr lang="en-US" dirty="0" smtClean="0"/>
          </a:p>
          <a:p>
            <a:pPr lvl="2"/>
            <a:r>
              <a:rPr lang="en-US" dirty="0" smtClean="0"/>
              <a:t>Actual # of tiers depends on degree of overlap</a:t>
            </a:r>
          </a:p>
          <a:p>
            <a:pPr lvl="2"/>
            <a:r>
              <a:rPr lang="en-US" dirty="0" smtClean="0"/>
              <a:t>Highest tier: highest weight SCUs</a:t>
            </a:r>
          </a:p>
          <a:p>
            <a:pPr lvl="3"/>
            <a:r>
              <a:rPr lang="en-US" dirty="0" smtClean="0"/>
              <a:t>Roughly </a:t>
            </a:r>
            <a:r>
              <a:rPr lang="en-US" dirty="0" err="1" smtClean="0"/>
              <a:t>Zipfian</a:t>
            </a:r>
            <a:r>
              <a:rPr lang="en-US" dirty="0" smtClean="0"/>
              <a:t> SCU distribution, so pyramidal shape</a:t>
            </a:r>
          </a:p>
          <a:p>
            <a:pPr lvl="1"/>
            <a:r>
              <a:rPr lang="en-US" dirty="0" smtClean="0"/>
              <a:t>Optimal summary?</a:t>
            </a:r>
          </a:p>
          <a:p>
            <a:pPr lvl="2"/>
            <a:r>
              <a:rPr lang="en-US" dirty="0" smtClean="0"/>
              <a:t>All from top tier, then all from top -1, until reach max size</a:t>
            </a:r>
          </a:p>
        </p:txBody>
      </p:sp>
    </p:spTree>
    <p:extLst>
      <p:ext uri="{BB962C8B-B14F-4D97-AF65-F5344CB8AC3E}">
        <p14:creationId xmlns:p14="http://schemas.microsoft.com/office/powerpoint/2010/main" val="240270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issue: redundancy</a:t>
            </a:r>
          </a:p>
          <a:p>
            <a:pPr lvl="2"/>
            <a:r>
              <a:rPr lang="en-US" dirty="0" smtClean="0"/>
              <a:t>General idea: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dd salient content that is least similar to that already there</a:t>
            </a:r>
          </a:p>
          <a:p>
            <a:pPr lvl="3"/>
            <a:endParaRPr lang="en-US" dirty="0"/>
          </a:p>
          <a:p>
            <a:r>
              <a:rPr lang="en-US" dirty="0" smtClean="0"/>
              <a:t>Topic-/query-focused:</a:t>
            </a:r>
          </a:p>
          <a:p>
            <a:pPr lvl="1"/>
            <a:r>
              <a:rPr lang="en-US" dirty="0" smtClean="0"/>
              <a:t>Ensure salient content related to topic/query</a:t>
            </a:r>
          </a:p>
        </p:txBody>
      </p:sp>
    </p:spTree>
    <p:extLst>
      <p:ext uri="{BB962C8B-B14F-4D97-AF65-F5344CB8AC3E}">
        <p14:creationId xmlns:p14="http://schemas.microsoft.com/office/powerpoint/2010/main" val="33740283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Ideally informative summary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Does not include an SCU from a lower tier unless all SCUs from higher tiers are included as well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  <p:sp>
        <p:nvSpPr>
          <p:cNvPr id="517124" name="AutoShape 4"/>
          <p:cNvSpPr>
            <a:spLocks noChangeArrowheads="1"/>
          </p:cNvSpPr>
          <p:nvPr/>
        </p:nvSpPr>
        <p:spPr bwMode="auto">
          <a:xfrm>
            <a:off x="2514600" y="3581400"/>
            <a:ext cx="3810000" cy="2286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Verdana" charset="0"/>
            </a:endParaRPr>
          </a:p>
        </p:txBody>
      </p:sp>
      <p:sp>
        <p:nvSpPr>
          <p:cNvPr id="517125" name="Line 5"/>
          <p:cNvSpPr>
            <a:spLocks noChangeShapeType="1"/>
          </p:cNvSpPr>
          <p:nvPr/>
        </p:nvSpPr>
        <p:spPr bwMode="auto">
          <a:xfrm flipV="1">
            <a:off x="39624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126" name="Line 6"/>
          <p:cNvSpPr>
            <a:spLocks noChangeShapeType="1"/>
          </p:cNvSpPr>
          <p:nvPr/>
        </p:nvSpPr>
        <p:spPr bwMode="auto">
          <a:xfrm flipV="1">
            <a:off x="3505200" y="4724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127" name="Line 7"/>
          <p:cNvSpPr>
            <a:spLocks noChangeShapeType="1"/>
          </p:cNvSpPr>
          <p:nvPr/>
        </p:nvSpPr>
        <p:spPr bwMode="auto">
          <a:xfrm flipV="1">
            <a:off x="3048000" y="5257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128" name="Oval 8"/>
          <p:cNvSpPr>
            <a:spLocks noChangeArrowheads="1"/>
          </p:cNvSpPr>
          <p:nvPr/>
        </p:nvSpPr>
        <p:spPr bwMode="auto">
          <a:xfrm>
            <a:off x="34290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29" name="Oval 9"/>
          <p:cNvSpPr>
            <a:spLocks noChangeArrowheads="1"/>
          </p:cNvSpPr>
          <p:nvPr/>
        </p:nvSpPr>
        <p:spPr bwMode="auto">
          <a:xfrm>
            <a:off x="46482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0" name="Oval 10"/>
          <p:cNvSpPr>
            <a:spLocks noChangeArrowheads="1"/>
          </p:cNvSpPr>
          <p:nvPr/>
        </p:nvSpPr>
        <p:spPr bwMode="auto">
          <a:xfrm>
            <a:off x="5105400" y="510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1" name="Oval 11"/>
          <p:cNvSpPr>
            <a:spLocks noChangeArrowheads="1"/>
          </p:cNvSpPr>
          <p:nvPr/>
        </p:nvSpPr>
        <p:spPr bwMode="auto">
          <a:xfrm>
            <a:off x="53340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2" name="Oval 12"/>
          <p:cNvSpPr>
            <a:spLocks noChangeArrowheads="1"/>
          </p:cNvSpPr>
          <p:nvPr/>
        </p:nvSpPr>
        <p:spPr bwMode="auto">
          <a:xfrm>
            <a:off x="32004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3" name="Oval 13"/>
          <p:cNvSpPr>
            <a:spLocks noChangeArrowheads="1"/>
          </p:cNvSpPr>
          <p:nvPr/>
        </p:nvSpPr>
        <p:spPr bwMode="auto">
          <a:xfrm>
            <a:off x="35814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4" name="Oval 14"/>
          <p:cNvSpPr>
            <a:spLocks noChangeArrowheads="1"/>
          </p:cNvSpPr>
          <p:nvPr/>
        </p:nvSpPr>
        <p:spPr bwMode="auto">
          <a:xfrm>
            <a:off x="57912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5" name="Oval 15"/>
          <p:cNvSpPr>
            <a:spLocks noChangeArrowheads="1"/>
          </p:cNvSpPr>
          <p:nvPr/>
        </p:nvSpPr>
        <p:spPr bwMode="auto">
          <a:xfrm>
            <a:off x="38862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6" name="Oval 16"/>
          <p:cNvSpPr>
            <a:spLocks noChangeArrowheads="1"/>
          </p:cNvSpPr>
          <p:nvPr/>
        </p:nvSpPr>
        <p:spPr bwMode="auto">
          <a:xfrm>
            <a:off x="42672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7" name="Oval 17"/>
          <p:cNvSpPr>
            <a:spLocks noChangeArrowheads="1"/>
          </p:cNvSpPr>
          <p:nvPr/>
        </p:nvSpPr>
        <p:spPr bwMode="auto">
          <a:xfrm>
            <a:off x="42672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8" name="Oval 18"/>
          <p:cNvSpPr>
            <a:spLocks noChangeArrowheads="1"/>
          </p:cNvSpPr>
          <p:nvPr/>
        </p:nvSpPr>
        <p:spPr bwMode="auto">
          <a:xfrm>
            <a:off x="46482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9" name="Oval 19"/>
          <p:cNvSpPr>
            <a:spLocks noChangeArrowheads="1"/>
          </p:cNvSpPr>
          <p:nvPr/>
        </p:nvSpPr>
        <p:spPr bwMode="auto">
          <a:xfrm>
            <a:off x="48006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0" name="Oval 20"/>
          <p:cNvSpPr>
            <a:spLocks noChangeArrowheads="1"/>
          </p:cNvSpPr>
          <p:nvPr/>
        </p:nvSpPr>
        <p:spPr bwMode="auto">
          <a:xfrm>
            <a:off x="51816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1" name="Oval 21"/>
          <p:cNvSpPr>
            <a:spLocks noChangeArrowheads="1"/>
          </p:cNvSpPr>
          <p:nvPr/>
        </p:nvSpPr>
        <p:spPr bwMode="auto">
          <a:xfrm>
            <a:off x="54864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2" name="Oval 22"/>
          <p:cNvSpPr>
            <a:spLocks noChangeArrowheads="1"/>
          </p:cNvSpPr>
          <p:nvPr/>
        </p:nvSpPr>
        <p:spPr bwMode="auto">
          <a:xfrm>
            <a:off x="50292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3" name="Oval 23"/>
          <p:cNvSpPr>
            <a:spLocks noChangeArrowheads="1"/>
          </p:cNvSpPr>
          <p:nvPr/>
        </p:nvSpPr>
        <p:spPr bwMode="auto">
          <a:xfrm>
            <a:off x="56388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4" name="Oval 24"/>
          <p:cNvSpPr>
            <a:spLocks noChangeArrowheads="1"/>
          </p:cNvSpPr>
          <p:nvPr/>
        </p:nvSpPr>
        <p:spPr bwMode="auto">
          <a:xfrm>
            <a:off x="4267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5" name="Oval 25"/>
          <p:cNvSpPr>
            <a:spLocks noChangeArrowheads="1"/>
          </p:cNvSpPr>
          <p:nvPr/>
        </p:nvSpPr>
        <p:spPr bwMode="auto">
          <a:xfrm>
            <a:off x="44958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6" name="Oval 26"/>
          <p:cNvSpPr>
            <a:spLocks noChangeArrowheads="1"/>
          </p:cNvSpPr>
          <p:nvPr/>
        </p:nvSpPr>
        <p:spPr bwMode="auto">
          <a:xfrm>
            <a:off x="46482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7" name="Oval 27"/>
          <p:cNvSpPr>
            <a:spLocks noChangeArrowheads="1"/>
          </p:cNvSpPr>
          <p:nvPr/>
        </p:nvSpPr>
        <p:spPr bwMode="auto">
          <a:xfrm>
            <a:off x="41910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8" name="Oval 28"/>
          <p:cNvSpPr>
            <a:spLocks noChangeArrowheads="1"/>
          </p:cNvSpPr>
          <p:nvPr/>
        </p:nvSpPr>
        <p:spPr bwMode="auto">
          <a:xfrm>
            <a:off x="4343400" y="4419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9" name="Oval 29"/>
          <p:cNvSpPr>
            <a:spLocks noChangeArrowheads="1"/>
          </p:cNvSpPr>
          <p:nvPr/>
        </p:nvSpPr>
        <p:spPr bwMode="auto">
          <a:xfrm>
            <a:off x="4724400" y="4419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50" name="Oval 30"/>
          <p:cNvSpPr>
            <a:spLocks noChangeArrowheads="1"/>
          </p:cNvSpPr>
          <p:nvPr/>
        </p:nvSpPr>
        <p:spPr bwMode="auto">
          <a:xfrm>
            <a:off x="4114800" y="4953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9275" y="6350061"/>
            <a:ext cx="3182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Passoneau</a:t>
            </a:r>
            <a:r>
              <a:rPr lang="en-US" dirty="0" smtClean="0"/>
              <a:t> et al 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859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= # of SCUs in summary on T</a:t>
            </a:r>
            <a:r>
              <a:rPr lang="en-US" baseline="-25000" dirty="0" smtClean="0"/>
              <a:t>i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471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= # of SCUs in summary on T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Total weight of summary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790995"/>
              </p:ext>
            </p:extLst>
          </p:nvPr>
        </p:nvGraphicFramePr>
        <p:xfrm>
          <a:off x="5241637" y="3024909"/>
          <a:ext cx="2141683" cy="821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635000" imgH="317500" progId="Equation.3">
                  <p:embed/>
                </p:oleObj>
              </mc:Choice>
              <mc:Fallback>
                <p:oleObj name="Equation" r:id="rId3" imgW="6350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1637" y="3024909"/>
                        <a:ext cx="2141683" cy="821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08728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= # of SCUs in summary on T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Total weight of summary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Optimal score for X SCU summary: </a:t>
            </a:r>
            <a:r>
              <a:rPr lang="en-US" i="1" dirty="0" smtClean="0"/>
              <a:t>Max</a:t>
            </a:r>
          </a:p>
          <a:p>
            <a:pPr lvl="1"/>
            <a:r>
              <a:rPr lang="en-US" dirty="0" smtClean="0"/>
              <a:t> (j lowest tier in ideal summary)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193168"/>
              </p:ext>
            </p:extLst>
          </p:nvPr>
        </p:nvGraphicFramePr>
        <p:xfrm>
          <a:off x="5241637" y="3024909"/>
          <a:ext cx="2141683" cy="821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635000" imgH="317500" progId="Equation.3">
                  <p:embed/>
                </p:oleObj>
              </mc:Choice>
              <mc:Fallback>
                <p:oleObj name="Equation" r:id="rId3" imgW="6350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1637" y="3024909"/>
                        <a:ext cx="2141683" cy="821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84116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= # of SCUs in summary on T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Total weight of summary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Optimal score for X SCU summary: </a:t>
            </a:r>
            <a:r>
              <a:rPr lang="en-US" i="1" dirty="0" smtClean="0"/>
              <a:t>Max</a:t>
            </a:r>
          </a:p>
          <a:p>
            <a:pPr lvl="1"/>
            <a:r>
              <a:rPr lang="en-US" dirty="0" smtClean="0"/>
              <a:t> (j lowest tier in ideal summary)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36586"/>
              </p:ext>
            </p:extLst>
          </p:nvPr>
        </p:nvGraphicFramePr>
        <p:xfrm>
          <a:off x="5241637" y="3024909"/>
          <a:ext cx="2141683" cy="821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635000" imgH="317500" progId="Equation.3">
                  <p:embed/>
                </p:oleObj>
              </mc:Choice>
              <mc:Fallback>
                <p:oleObj name="Equation" r:id="rId3" imgW="6350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1637" y="3024909"/>
                        <a:ext cx="2141683" cy="821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4377"/>
              </p:ext>
            </p:extLst>
          </p:nvPr>
        </p:nvGraphicFramePr>
        <p:xfrm>
          <a:off x="1449820" y="4827338"/>
          <a:ext cx="4299816" cy="124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1663700" imgH="482600" progId="Equation.3">
                  <p:embed/>
                </p:oleObj>
              </mc:Choice>
              <mc:Fallback>
                <p:oleObj name="Equation" r:id="rId5" imgW="16637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9820" y="4827338"/>
                        <a:ext cx="4299816" cy="124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4367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Pyramid Score:</a:t>
            </a:r>
          </a:p>
          <a:p>
            <a:pPr lvl="1"/>
            <a:r>
              <a:rPr lang="en-US" dirty="0" smtClean="0"/>
              <a:t>Ratio of D to Max</a:t>
            </a:r>
          </a:p>
          <a:p>
            <a:pPr lvl="2"/>
            <a:r>
              <a:rPr lang="en-US" dirty="0" smtClean="0"/>
              <a:t>Precision-oriented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5375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Pyramid Score:</a:t>
            </a:r>
          </a:p>
          <a:p>
            <a:pPr lvl="1"/>
            <a:r>
              <a:rPr lang="en-US" dirty="0" smtClean="0"/>
              <a:t>Ratio of D to Max</a:t>
            </a:r>
          </a:p>
          <a:p>
            <a:pPr lvl="2"/>
            <a:r>
              <a:rPr lang="en-US" dirty="0" smtClean="0"/>
              <a:t>Precision-oriented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Modified Pyramid Score: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 = Average # of SCUs in model summaries</a:t>
            </a:r>
          </a:p>
          <a:p>
            <a:pPr lvl="1"/>
            <a:r>
              <a:rPr lang="en-US" dirty="0" smtClean="0"/>
              <a:t>Ratio of D to Max (using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More recall oriented (most commonly used)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924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07576"/>
            <a:ext cx="8636000" cy="1336956"/>
          </a:xfrm>
        </p:spPr>
        <p:txBody>
          <a:bodyPr/>
          <a:lstStyle/>
          <a:p>
            <a:r>
              <a:rPr lang="en-US" dirty="0" smtClean="0"/>
              <a:t>Correlation with Other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3233" y="1962728"/>
            <a:ext cx="9267233" cy="2932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5389603"/>
            <a:ext cx="6557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0"/>
              <a:buChar char="Ø"/>
            </a:pPr>
            <a:r>
              <a:rPr lang="en-US" sz="2200" dirty="0" smtClean="0"/>
              <a:t>0.95: effectively indistinguishable</a:t>
            </a:r>
          </a:p>
          <a:p>
            <a:pPr marL="742950" lvl="1" indent="-285750">
              <a:buFont typeface="Wingdings" charset="0"/>
              <a:buChar char="Ø"/>
            </a:pPr>
            <a:r>
              <a:rPr lang="en-US" sz="2200" dirty="0" smtClean="0"/>
              <a:t>Two pyramid models, two ROUGE models</a:t>
            </a:r>
          </a:p>
          <a:p>
            <a:pPr marL="285750" indent="-285750">
              <a:buFont typeface="Wingdings" charset="0"/>
              <a:buChar char="Ø"/>
            </a:pPr>
            <a:r>
              <a:rPr lang="en-US" sz="2200" dirty="0" smtClean="0"/>
              <a:t>Two  humans only 0.83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938737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</p:txBody>
      </p:sp>
    </p:spTree>
    <p:extLst>
      <p:ext uri="{BB962C8B-B14F-4D97-AF65-F5344CB8AC3E}">
        <p14:creationId xmlns:p14="http://schemas.microsoft.com/office/powerpoint/2010/main" val="376928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issue: redundancy</a:t>
            </a:r>
          </a:p>
          <a:p>
            <a:pPr lvl="2"/>
            <a:r>
              <a:rPr lang="en-US" dirty="0" smtClean="0"/>
              <a:t>General idea: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dd salient content that is least similar to that already there</a:t>
            </a:r>
          </a:p>
          <a:p>
            <a:pPr lvl="3"/>
            <a:endParaRPr lang="en-US" dirty="0"/>
          </a:p>
          <a:p>
            <a:r>
              <a:rPr lang="en-US" dirty="0" smtClean="0"/>
              <a:t>Topic-/query-focused:</a:t>
            </a:r>
          </a:p>
          <a:p>
            <a:pPr lvl="1"/>
            <a:r>
              <a:rPr lang="en-US" dirty="0" smtClean="0"/>
              <a:t>Ensure salient content related to topic/query</a:t>
            </a:r>
          </a:p>
          <a:p>
            <a:pPr lvl="1"/>
            <a:r>
              <a:rPr lang="en-US" dirty="0" smtClean="0"/>
              <a:t>Prefer content more similar to topic</a:t>
            </a:r>
          </a:p>
          <a:p>
            <a:pPr lvl="1"/>
            <a:r>
              <a:rPr lang="en-US" dirty="0" smtClean="0"/>
              <a:t>Alternatively, when given specific question types,</a:t>
            </a:r>
          </a:p>
          <a:p>
            <a:pPr lvl="2"/>
            <a:r>
              <a:rPr lang="en-US" dirty="0" smtClean="0"/>
              <a:t>Apply more Q/A information extraction oriented approach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03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Achieves goals of handling variation, abstraction, semantic equivalence</a:t>
            </a:r>
          </a:p>
          <a:p>
            <a:pPr lvl="1"/>
            <a:r>
              <a:rPr lang="en-US" dirty="0" smtClean="0"/>
              <a:t>Can be done sufficiently reliably</a:t>
            </a:r>
          </a:p>
          <a:p>
            <a:pPr lvl="1"/>
            <a:r>
              <a:rPr lang="en-US" dirty="0" smtClean="0"/>
              <a:t>Achieves good correlation with human assessors</a:t>
            </a:r>
          </a:p>
          <a:p>
            <a:r>
              <a:rPr lang="en-US" dirty="0" smtClean="0"/>
              <a:t>Cons:</a:t>
            </a:r>
          </a:p>
        </p:txBody>
      </p:sp>
    </p:spTree>
    <p:extLst>
      <p:ext uri="{BB962C8B-B14F-4D97-AF65-F5344CB8AC3E}">
        <p14:creationId xmlns:p14="http://schemas.microsoft.com/office/powerpoint/2010/main" val="39962680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Achieves goals of handling variation, abstraction, semantic equivalence</a:t>
            </a:r>
          </a:p>
          <a:p>
            <a:pPr lvl="1"/>
            <a:r>
              <a:rPr lang="en-US" dirty="0" smtClean="0"/>
              <a:t>Can be done sufficiently reliably</a:t>
            </a:r>
          </a:p>
          <a:p>
            <a:pPr lvl="1"/>
            <a:r>
              <a:rPr lang="en-US" dirty="0" smtClean="0"/>
              <a:t>Achieves good correlation with human assessors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Heavy manual annotation: </a:t>
            </a:r>
          </a:p>
          <a:p>
            <a:pPr lvl="2"/>
            <a:r>
              <a:rPr lang="en-US" dirty="0" smtClean="0"/>
              <a:t>Model summaries, also all system summaries</a:t>
            </a:r>
          </a:p>
          <a:p>
            <a:pPr lvl="2"/>
            <a:r>
              <a:rPr lang="en-US" dirty="0" smtClean="0"/>
              <a:t>Content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565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Techniques so far rely on human model summaries</a:t>
            </a:r>
          </a:p>
          <a:p>
            <a:r>
              <a:rPr lang="en-US" dirty="0" smtClean="0"/>
              <a:t>How well can we do without?</a:t>
            </a:r>
          </a:p>
          <a:p>
            <a:pPr lvl="1"/>
            <a:r>
              <a:rPr lang="en-US" dirty="0" smtClean="0"/>
              <a:t>What can we compare summary to instead?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78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Techniques so far rely on human model summaries</a:t>
            </a:r>
          </a:p>
          <a:p>
            <a:r>
              <a:rPr lang="en-US" dirty="0" smtClean="0"/>
              <a:t>How well can we do without?</a:t>
            </a:r>
          </a:p>
          <a:p>
            <a:pPr lvl="1"/>
            <a:r>
              <a:rPr lang="en-US" dirty="0" smtClean="0"/>
              <a:t>What can we compare summary to instead?</a:t>
            </a:r>
          </a:p>
          <a:p>
            <a:pPr lvl="2"/>
            <a:r>
              <a:rPr lang="en-US" dirty="0" smtClean="0"/>
              <a:t>Input documents</a:t>
            </a:r>
          </a:p>
          <a:p>
            <a:pPr lvl="1"/>
            <a:r>
              <a:rPr lang="en-US" dirty="0" smtClean="0"/>
              <a:t>Measures?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474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Techniques so far rely on human model summaries</a:t>
            </a:r>
          </a:p>
          <a:p>
            <a:r>
              <a:rPr lang="en-US" dirty="0" smtClean="0"/>
              <a:t>How well can we do without?</a:t>
            </a:r>
          </a:p>
          <a:p>
            <a:pPr lvl="1"/>
            <a:r>
              <a:rPr lang="en-US" dirty="0" smtClean="0"/>
              <a:t>What can we compare summary to instead?</a:t>
            </a:r>
          </a:p>
          <a:p>
            <a:pPr lvl="2"/>
            <a:r>
              <a:rPr lang="en-US" dirty="0" smtClean="0"/>
              <a:t>Input documents</a:t>
            </a:r>
          </a:p>
          <a:p>
            <a:pPr lvl="1"/>
            <a:r>
              <a:rPr lang="en-US" dirty="0" smtClean="0"/>
              <a:t>Measures?</a:t>
            </a:r>
          </a:p>
          <a:p>
            <a:pPr lvl="2"/>
            <a:r>
              <a:rPr lang="en-US" dirty="0" smtClean="0"/>
              <a:t>Distributional: Jensen-Shannon, </a:t>
            </a:r>
            <a:r>
              <a:rPr lang="en-US" dirty="0" err="1" smtClean="0"/>
              <a:t>Kullback-Liebler</a:t>
            </a:r>
            <a:r>
              <a:rPr lang="en-US" dirty="0" smtClean="0"/>
              <a:t> divergence </a:t>
            </a:r>
          </a:p>
          <a:p>
            <a:pPr lvl="3"/>
            <a:r>
              <a:rPr lang="en-US" dirty="0" smtClean="0"/>
              <a:t>Vector similarity (cosine)</a:t>
            </a:r>
          </a:p>
        </p:txBody>
      </p:sp>
    </p:spTree>
    <p:extLst>
      <p:ext uri="{BB962C8B-B14F-4D97-AF65-F5344CB8AC3E}">
        <p14:creationId xmlns:p14="http://schemas.microsoft.com/office/powerpoint/2010/main" val="33360008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Techniques so far rely on human model summaries</a:t>
            </a:r>
          </a:p>
          <a:p>
            <a:r>
              <a:rPr lang="en-US" dirty="0" smtClean="0"/>
              <a:t>How well can we do without?</a:t>
            </a:r>
          </a:p>
          <a:p>
            <a:pPr lvl="1"/>
            <a:r>
              <a:rPr lang="en-US" dirty="0" smtClean="0"/>
              <a:t>What can we compare summary to instead?</a:t>
            </a:r>
          </a:p>
          <a:p>
            <a:pPr lvl="2"/>
            <a:r>
              <a:rPr lang="en-US" dirty="0" smtClean="0"/>
              <a:t>Input documents</a:t>
            </a:r>
          </a:p>
          <a:p>
            <a:pPr lvl="1"/>
            <a:r>
              <a:rPr lang="en-US" dirty="0" smtClean="0"/>
              <a:t>Measures?</a:t>
            </a:r>
          </a:p>
          <a:p>
            <a:pPr lvl="2"/>
            <a:r>
              <a:rPr lang="en-US" dirty="0" smtClean="0"/>
              <a:t>Distributional: Jensen-Shannon, </a:t>
            </a:r>
            <a:r>
              <a:rPr lang="en-US" dirty="0" err="1" smtClean="0"/>
              <a:t>Kullback-Liebler</a:t>
            </a:r>
            <a:r>
              <a:rPr lang="en-US" dirty="0" smtClean="0"/>
              <a:t> divergence </a:t>
            </a:r>
          </a:p>
          <a:p>
            <a:pPr lvl="3"/>
            <a:r>
              <a:rPr lang="en-US" dirty="0" smtClean="0"/>
              <a:t>Vector similarity (cosine)</a:t>
            </a:r>
          </a:p>
          <a:p>
            <a:pPr lvl="2"/>
            <a:r>
              <a:rPr lang="en-US" dirty="0" smtClean="0"/>
              <a:t>Summary likelihood: unigram, multinomial</a:t>
            </a:r>
          </a:p>
          <a:p>
            <a:pPr lvl="2"/>
            <a:r>
              <a:rPr lang="en-US" dirty="0" smtClean="0"/>
              <a:t>Topic signature overlap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0607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Correlation with manual score-based rankings</a:t>
            </a:r>
          </a:p>
          <a:p>
            <a:pPr lvl="1"/>
            <a:r>
              <a:rPr lang="en-US" dirty="0" smtClean="0"/>
              <a:t>Distributional measure well-correlated, </a:t>
            </a:r>
            <a:r>
              <a:rPr lang="en-US" dirty="0" err="1" smtClean="0"/>
              <a:t>sim</a:t>
            </a:r>
            <a:r>
              <a:rPr lang="en-US" dirty="0" smtClean="0"/>
              <a:t> to ROUGE2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939" y="2579255"/>
            <a:ext cx="5760561" cy="427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6556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measures: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Content: </a:t>
            </a:r>
          </a:p>
          <a:p>
            <a:pPr lvl="2"/>
            <a:r>
              <a:rPr lang="en-US" dirty="0" smtClean="0"/>
              <a:t>Pyramid (recent)</a:t>
            </a:r>
            <a:endParaRPr lang="en-US" dirty="0" smtClean="0"/>
          </a:p>
          <a:p>
            <a:pPr lvl="2"/>
            <a:r>
              <a:rPr lang="en-US" dirty="0" smtClean="0"/>
              <a:t>ROUGE-n often reported for comparison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016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measures: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Content: </a:t>
            </a:r>
          </a:p>
          <a:p>
            <a:pPr lvl="2"/>
            <a:r>
              <a:rPr lang="en-US" dirty="0"/>
              <a:t>Pyramid (recent)</a:t>
            </a:r>
          </a:p>
          <a:p>
            <a:pPr lvl="2"/>
            <a:r>
              <a:rPr lang="en-US" dirty="0" smtClean="0"/>
              <a:t>ROUGE</a:t>
            </a:r>
            <a:r>
              <a:rPr lang="en-US" dirty="0" smtClean="0"/>
              <a:t>-n often reported for comparison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Focus: Responsiveness</a:t>
            </a:r>
          </a:p>
          <a:p>
            <a:pPr lvl="2"/>
            <a:r>
              <a:rPr lang="en-US" dirty="0" smtClean="0"/>
              <a:t>Human evaluation of topic fit (1-5 (or 10))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732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Multiple measures: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Content: </a:t>
            </a:r>
          </a:p>
          <a:p>
            <a:pPr lvl="2"/>
            <a:r>
              <a:rPr lang="en-US" dirty="0"/>
              <a:t>Pyramid (recent)</a:t>
            </a:r>
          </a:p>
          <a:p>
            <a:pPr lvl="2"/>
            <a:r>
              <a:rPr lang="en-US" dirty="0" smtClean="0"/>
              <a:t>ROUGE</a:t>
            </a:r>
            <a:r>
              <a:rPr lang="en-US" dirty="0" smtClean="0"/>
              <a:t>-n often reported for comparison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Focus: Responsiveness</a:t>
            </a:r>
          </a:p>
          <a:p>
            <a:pPr lvl="2"/>
            <a:r>
              <a:rPr lang="en-US" dirty="0" smtClean="0"/>
              <a:t>Human evaluation of topic fit (1-5 (or 10))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Fluency: Readability (1-5)</a:t>
            </a:r>
          </a:p>
          <a:p>
            <a:pPr lvl="2"/>
            <a:r>
              <a:rPr lang="en-US" dirty="0" smtClean="0"/>
              <a:t>Human evaluation of text quality </a:t>
            </a:r>
          </a:p>
          <a:p>
            <a:pPr lvl="2"/>
            <a:r>
              <a:rPr lang="en-US" dirty="0" smtClean="0"/>
              <a:t>5 linguistic factors:  </a:t>
            </a:r>
            <a:r>
              <a:rPr lang="en-US" dirty="0"/>
              <a:t>grammaticality</a:t>
            </a:r>
            <a:r>
              <a:rPr lang="en-US" dirty="0" smtClean="0"/>
              <a:t>, non</a:t>
            </a:r>
            <a:r>
              <a:rPr lang="en-US" dirty="0"/>
              <a:t>-redundancy, referential clarity, focus</a:t>
            </a:r>
            <a:r>
              <a:rPr lang="en-US" dirty="0" smtClean="0"/>
              <a:t>, structure </a:t>
            </a:r>
            <a:r>
              <a:rPr lang="en-US" dirty="0"/>
              <a:t>and coherence.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1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</p:txBody>
      </p:sp>
    </p:spTree>
    <p:extLst>
      <p:ext uri="{BB962C8B-B14F-4D97-AF65-F5344CB8AC3E}">
        <p14:creationId xmlns:p14="http://schemas.microsoft.com/office/powerpoint/2010/main" val="42247893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 2009/10/11 Shared Task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Multi-document </a:t>
            </a:r>
            <a:r>
              <a:rPr lang="en-US" smtClean="0"/>
              <a:t>summarization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</a:t>
            </a:r>
            <a:r>
              <a:rPr lang="en-US" dirty="0" smtClean="0"/>
              <a:t>ewswire text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“Guided”</a:t>
            </a:r>
          </a:p>
          <a:p>
            <a:pPr lvl="3"/>
            <a:r>
              <a:rPr lang="en-US" dirty="0" smtClean="0"/>
              <a:t>Aka topic-oriented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 ROUGE as primary evaluation 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2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25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5497</TotalTime>
  <Words>3221</Words>
  <Application>Microsoft Macintosh PowerPoint</Application>
  <PresentationFormat>On-screen Show (4:3)</PresentationFormat>
  <Paragraphs>539</Paragraphs>
  <Slides>80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2" baseType="lpstr">
      <vt:lpstr>Breeze</vt:lpstr>
      <vt:lpstr>Equation</vt:lpstr>
      <vt:lpstr>Summarization Systems &amp; Evaluation</vt:lpstr>
      <vt:lpstr>Roadmap</vt:lpstr>
      <vt:lpstr>General Architecture</vt:lpstr>
      <vt:lpstr>More Complex Settings</vt:lpstr>
      <vt:lpstr>More Complex Settings</vt:lpstr>
      <vt:lpstr>More Complex Settings</vt:lpstr>
      <vt:lpstr>More Complex Settings</vt:lpstr>
      <vt:lpstr>Information Ordering</vt:lpstr>
      <vt:lpstr>Information Ordering</vt:lpstr>
      <vt:lpstr>Information Ordering</vt:lpstr>
      <vt:lpstr>Information Ordering</vt:lpstr>
      <vt:lpstr>Information Ordering</vt:lpstr>
      <vt:lpstr>Information Ordering</vt:lpstr>
      <vt:lpstr>Content Realization</vt:lpstr>
      <vt:lpstr>Content Realization</vt:lpstr>
      <vt:lpstr>Content Realization</vt:lpstr>
      <vt:lpstr>Content Realization</vt:lpstr>
      <vt:lpstr>Content Realization</vt:lpstr>
      <vt:lpstr>Examples</vt:lpstr>
      <vt:lpstr>Examples</vt:lpstr>
      <vt:lpstr>Examples</vt:lpstr>
      <vt:lpstr>Examples</vt:lpstr>
      <vt:lpstr>Systems &amp; Resources</vt:lpstr>
      <vt:lpstr>Systems &amp; Resources</vt:lpstr>
      <vt:lpstr>Component Resources</vt:lpstr>
      <vt:lpstr>Component Resources</vt:lpstr>
      <vt:lpstr>Component Resources</vt:lpstr>
      <vt:lpstr>Component Resources</vt:lpstr>
      <vt:lpstr>Component Resources</vt:lpstr>
      <vt:lpstr>Evaluation</vt:lpstr>
      <vt:lpstr>Evaluation</vt:lpstr>
      <vt:lpstr>Evaluation</vt:lpstr>
      <vt:lpstr>Evaluation</vt:lpstr>
      <vt:lpstr>Evaluation</vt:lpstr>
      <vt:lpstr>Evaluation</vt:lpstr>
      <vt:lpstr>Intrinsic Evaluation</vt:lpstr>
      <vt:lpstr>Intrinsic Evaluation</vt:lpstr>
      <vt:lpstr>Intrinsic Evaluation</vt:lpstr>
      <vt:lpstr>Intrinsic Evaluation</vt:lpstr>
      <vt:lpstr>Intrinsic Evaluation</vt:lpstr>
      <vt:lpstr>Intrinsic Evaluation</vt:lpstr>
      <vt:lpstr>ROUGE</vt:lpstr>
      <vt:lpstr>ROUGE</vt:lpstr>
      <vt:lpstr>ROUGE</vt:lpstr>
      <vt:lpstr>Pyramid Evaluation</vt:lpstr>
      <vt:lpstr>Pyramid Evaluation</vt:lpstr>
      <vt:lpstr>Pyramid Evaluation</vt:lpstr>
      <vt:lpstr>Pyramid Evaluation</vt:lpstr>
      <vt:lpstr>Pyramid Evaluation</vt:lpstr>
      <vt:lpstr>Pyramid Units </vt:lpstr>
      <vt:lpstr>Pyramid Units </vt:lpstr>
      <vt:lpstr>Example</vt:lpstr>
      <vt:lpstr>Example</vt:lpstr>
      <vt:lpstr>Example SCUs</vt:lpstr>
      <vt:lpstr>SCU:  (Weight = ?)</vt:lpstr>
      <vt:lpstr>SCU: A cable car caught fire (Weight = 4)</vt:lpstr>
      <vt:lpstr>Pyramid Building</vt:lpstr>
      <vt:lpstr>Pyramid Building</vt:lpstr>
      <vt:lpstr>Pyramid Building</vt:lpstr>
      <vt:lpstr>Ideally informative summary</vt:lpstr>
      <vt:lpstr>Pyramid Scores</vt:lpstr>
      <vt:lpstr>Pyramid Scores</vt:lpstr>
      <vt:lpstr>Pyramid Scores</vt:lpstr>
      <vt:lpstr>Pyramid Scores</vt:lpstr>
      <vt:lpstr>Pyramid Scores</vt:lpstr>
      <vt:lpstr>Pyramid Scores</vt:lpstr>
      <vt:lpstr>Pyramid Scores</vt:lpstr>
      <vt:lpstr>Correlation with Other Scores</vt:lpstr>
      <vt:lpstr>Pyramid Model</vt:lpstr>
      <vt:lpstr>Pyramid Model</vt:lpstr>
      <vt:lpstr>Pyramid Model</vt:lpstr>
      <vt:lpstr>Model-free Evaluation</vt:lpstr>
      <vt:lpstr>Model-free Evaluation</vt:lpstr>
      <vt:lpstr>Model-free Evaluation</vt:lpstr>
      <vt:lpstr>Model-free Evaluation</vt:lpstr>
      <vt:lpstr>Assessment</vt:lpstr>
      <vt:lpstr>Shared Task Evaluation</vt:lpstr>
      <vt:lpstr>Shared Task Evaluation</vt:lpstr>
      <vt:lpstr>Shared Task Evaluation</vt:lpstr>
      <vt:lpstr>Our Task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41</cp:revision>
  <cp:lastPrinted>2015-04-07T20:05:23Z</cp:lastPrinted>
  <dcterms:created xsi:type="dcterms:W3CDTF">2015-04-05T05:44:07Z</dcterms:created>
  <dcterms:modified xsi:type="dcterms:W3CDTF">2016-04-05T16:00:19Z</dcterms:modified>
</cp:coreProperties>
</file>