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7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308" r:id="rId47"/>
    <p:sldId id="309" r:id="rId48"/>
    <p:sldId id="295" r:id="rId49"/>
    <p:sldId id="296" r:id="rId50"/>
    <p:sldId id="321" r:id="rId51"/>
    <p:sldId id="322" r:id="rId52"/>
    <p:sldId id="323" r:id="rId53"/>
    <p:sldId id="297" r:id="rId54"/>
    <p:sldId id="310" r:id="rId55"/>
    <p:sldId id="312" r:id="rId56"/>
    <p:sldId id="311" r:id="rId57"/>
    <p:sldId id="349" r:id="rId58"/>
    <p:sldId id="313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8DD381F-979A-274C-9993-4256583F1FBF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52AF0E5-4892-CD41-8977-E96549ED74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&amp;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12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Multiple measures: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Content: </a:t>
            </a:r>
          </a:p>
          <a:p>
            <a:pPr lvl="2"/>
            <a:r>
              <a:rPr lang="en-US" dirty="0"/>
              <a:t>Pyramid (recent)</a:t>
            </a:r>
          </a:p>
          <a:p>
            <a:pPr lvl="2"/>
            <a:r>
              <a:rPr lang="en-US" dirty="0" smtClean="0"/>
              <a:t>ROUGE-n often reported for comparison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Focus: Responsiveness</a:t>
            </a:r>
          </a:p>
          <a:p>
            <a:pPr lvl="2"/>
            <a:r>
              <a:rPr lang="en-US" dirty="0" smtClean="0"/>
              <a:t>Human evaluation of topic fit (1-5 (or 10))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Fluency: Readability (1-5)</a:t>
            </a:r>
          </a:p>
          <a:p>
            <a:pPr lvl="2"/>
            <a:r>
              <a:rPr lang="en-US" dirty="0" smtClean="0"/>
              <a:t>Human evaluation of text quality </a:t>
            </a:r>
          </a:p>
          <a:p>
            <a:pPr lvl="2"/>
            <a:r>
              <a:rPr lang="en-US" dirty="0" smtClean="0"/>
              <a:t>5 linguistic factors:  </a:t>
            </a:r>
            <a:r>
              <a:rPr lang="en-US" dirty="0"/>
              <a:t>grammaticality</a:t>
            </a:r>
            <a:r>
              <a:rPr lang="en-US" dirty="0" smtClean="0"/>
              <a:t>, non</a:t>
            </a:r>
            <a:r>
              <a:rPr lang="en-US" dirty="0"/>
              <a:t>-redundancy, referential clarity, focus</a:t>
            </a:r>
            <a:r>
              <a:rPr lang="en-US" dirty="0" smtClean="0"/>
              <a:t>, structure </a:t>
            </a:r>
            <a:r>
              <a:rPr lang="en-US" dirty="0"/>
              <a:t>and coherence.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6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dimensions:</a:t>
            </a:r>
          </a:p>
          <a:p>
            <a:pPr lvl="1"/>
            <a:r>
              <a:rPr lang="en-US" dirty="0" smtClean="0"/>
              <a:t>Information-source based:</a:t>
            </a:r>
          </a:p>
          <a:p>
            <a:pPr lvl="2"/>
            <a:r>
              <a:rPr lang="en-US" dirty="0" smtClean="0"/>
              <a:t>Words, discourse (position, structure), POS, NER,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Learner-based:</a:t>
            </a:r>
          </a:p>
          <a:p>
            <a:pPr lvl="2"/>
            <a:r>
              <a:rPr lang="en-US" dirty="0" smtClean="0"/>
              <a:t>Supervised – classification/regression, </a:t>
            </a:r>
            <a:r>
              <a:rPr lang="en-US" dirty="0" err="1" smtClean="0"/>
              <a:t>unsup</a:t>
            </a:r>
            <a:r>
              <a:rPr lang="en-US" dirty="0" smtClean="0"/>
              <a:t>, semi-sup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Models:</a:t>
            </a:r>
          </a:p>
          <a:p>
            <a:pPr lvl="2"/>
            <a:r>
              <a:rPr lang="en-US" dirty="0" smtClean="0"/>
              <a:t>Graphs, LSA, ILP, </a:t>
            </a:r>
            <a:r>
              <a:rPr lang="en-US" dirty="0" err="1" smtClean="0"/>
              <a:t>submodularity</a:t>
            </a:r>
            <a:r>
              <a:rPr lang="en-US" dirty="0" smtClean="0"/>
              <a:t>, Info-theoretic, LDA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3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Word-Based Unsupervised</a:t>
            </a:r>
            <a:br>
              <a:rPr lang="en-US" dirty="0" smtClean="0"/>
            </a:b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“Topic Models” in (</a:t>
            </a:r>
            <a:r>
              <a:rPr lang="en-US" dirty="0" err="1" smtClean="0"/>
              <a:t>Nenkova</a:t>
            </a:r>
            <a:r>
              <a:rPr lang="en-US" dirty="0" smtClean="0"/>
              <a:t>, 2001)</a:t>
            </a:r>
          </a:p>
          <a:p>
            <a:pPr lvl="1"/>
            <a:r>
              <a:rPr lang="en-US" dirty="0" smtClean="0"/>
              <a:t>What is the topic of the input?</a:t>
            </a:r>
          </a:p>
          <a:p>
            <a:pPr lvl="1"/>
            <a:r>
              <a:rPr lang="en-US" dirty="0" smtClean="0"/>
              <a:t>Model what the content is “about”</a:t>
            </a:r>
          </a:p>
          <a:p>
            <a:r>
              <a:rPr lang="en-US" dirty="0" smtClean="0"/>
              <a:t>Typically unsupervised – Why?</a:t>
            </a:r>
          </a:p>
          <a:p>
            <a:pPr lvl="1"/>
            <a:r>
              <a:rPr lang="en-US" dirty="0" smtClean="0"/>
              <a:t>Hard to label, no pre-defined</a:t>
            </a:r>
            <a:r>
              <a:rPr lang="en-US" i="1" dirty="0" smtClean="0"/>
              <a:t> </a:t>
            </a:r>
            <a:r>
              <a:rPr lang="en-US" dirty="0" smtClean="0"/>
              <a:t>topic inventory</a:t>
            </a:r>
          </a:p>
          <a:p>
            <a:r>
              <a:rPr lang="en-US" dirty="0" smtClean="0"/>
              <a:t>How do we model, identify </a:t>
            </a:r>
            <a:r>
              <a:rPr lang="en-US" dirty="0" err="1" smtClean="0"/>
              <a:t>aboutness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Weighting on surface:</a:t>
            </a:r>
          </a:p>
          <a:p>
            <a:pPr lvl="2"/>
            <a:r>
              <a:rPr lang="en-US" dirty="0" smtClean="0"/>
              <a:t>Frequency,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, LLR</a:t>
            </a:r>
          </a:p>
          <a:p>
            <a:pPr lvl="1"/>
            <a:r>
              <a:rPr lang="en-US" dirty="0" smtClean="0"/>
              <a:t>Identifying underlying concepts (LSA, EM, LDA,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8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Frequency-based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Intuitions:</a:t>
            </a:r>
          </a:p>
          <a:p>
            <a:pPr lvl="1"/>
            <a:r>
              <a:rPr lang="en-US" dirty="0" smtClean="0"/>
              <a:t>Frequent words in doc indicate what it’s about</a:t>
            </a:r>
          </a:p>
          <a:p>
            <a:pPr lvl="1"/>
            <a:r>
              <a:rPr lang="en-US" dirty="0" smtClean="0"/>
              <a:t>Repetition across documents reinforces importance</a:t>
            </a:r>
          </a:p>
          <a:p>
            <a:pPr lvl="1"/>
            <a:r>
              <a:rPr lang="en-US" dirty="0" smtClean="0"/>
              <a:t>Differences w/background further focus</a:t>
            </a:r>
          </a:p>
          <a:p>
            <a:r>
              <a:rPr lang="en-US" dirty="0" smtClean="0"/>
              <a:t>Evidence: Human summaries have higher likelihood</a:t>
            </a:r>
          </a:p>
          <a:p>
            <a:r>
              <a:rPr lang="en-US" dirty="0" smtClean="0"/>
              <a:t>Word weight = p(w) = relative frequency = c(w)/N</a:t>
            </a:r>
          </a:p>
          <a:p>
            <a:r>
              <a:rPr lang="en-US" dirty="0" smtClean="0"/>
              <a:t>Sentence score: (averaged) weights of its words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993240"/>
              </p:ext>
            </p:extLst>
          </p:nvPr>
        </p:nvGraphicFramePr>
        <p:xfrm>
          <a:off x="2112025" y="4951845"/>
          <a:ext cx="3755899" cy="117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460500" imgH="457200" progId="Equation.3">
                  <p:embed/>
                </p:oleObj>
              </mc:Choice>
              <mc:Fallback>
                <p:oleObj name="Equation" r:id="rId3" imgW="1460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2025" y="4951845"/>
                        <a:ext cx="3755899" cy="1175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61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Implemented in </a:t>
            </a:r>
            <a:r>
              <a:rPr lang="en-US" dirty="0" err="1" smtClean="0"/>
              <a:t>SumBasic</a:t>
            </a:r>
            <a:r>
              <a:rPr lang="en-US" dirty="0" smtClean="0"/>
              <a:t> (</a:t>
            </a:r>
            <a:r>
              <a:rPr lang="en-US" dirty="0" err="1" smtClean="0"/>
              <a:t>Nenkova</a:t>
            </a:r>
            <a:r>
              <a:rPr lang="en-US" dirty="0" smtClean="0"/>
              <a:t> et al)</a:t>
            </a:r>
          </a:p>
          <a:p>
            <a:pPr lvl="1"/>
            <a:r>
              <a:rPr lang="en-US" dirty="0" smtClean="0"/>
              <a:t>Estimate word probabilities from doc(s)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Pick sentence containing highest scoring word</a:t>
            </a:r>
          </a:p>
          <a:p>
            <a:pPr lvl="2"/>
            <a:r>
              <a:rPr lang="en-US" dirty="0" smtClean="0"/>
              <a:t>With highest sentence score</a:t>
            </a:r>
          </a:p>
          <a:p>
            <a:pPr lvl="3"/>
            <a:r>
              <a:rPr lang="en-US" dirty="0" smtClean="0"/>
              <a:t>Having removed </a:t>
            </a:r>
            <a:r>
              <a:rPr lang="en-US" dirty="0" err="1" smtClean="0"/>
              <a:t>stopwords</a:t>
            </a:r>
            <a:endParaRPr lang="en-US" dirty="0" smtClean="0"/>
          </a:p>
          <a:p>
            <a:pPr lvl="3"/>
            <a:endParaRPr lang="en-US" dirty="0"/>
          </a:p>
          <a:p>
            <a:pPr lvl="1"/>
            <a:r>
              <a:rPr lang="en-US" dirty="0" smtClean="0"/>
              <a:t>Update word probabilities </a:t>
            </a:r>
          </a:p>
          <a:p>
            <a:pPr lvl="2"/>
            <a:r>
              <a:rPr lang="en-US" dirty="0" err="1" smtClean="0"/>
              <a:t>Downweight</a:t>
            </a:r>
            <a:r>
              <a:rPr lang="en-US" dirty="0" smtClean="0"/>
              <a:t> those in selected sentence: avoid redundancy</a:t>
            </a:r>
          </a:p>
          <a:p>
            <a:pPr lvl="3"/>
            <a:r>
              <a:rPr lang="en-US" dirty="0" smtClean="0"/>
              <a:t>E.g. square their original probabilities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Repeat until max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9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Weight Example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2888278" cy="39825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Bombing Pan Am…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Libya </a:t>
            </a:r>
            <a:r>
              <a:rPr lang="en-US" dirty="0" err="1" smtClean="0"/>
              <a:t>Gadafhi</a:t>
            </a:r>
            <a:r>
              <a:rPr lang="en-US" dirty="0" smtClean="0"/>
              <a:t> supports…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Trail suspects…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UK and USA…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0258399"/>
              </p:ext>
            </p:extLst>
          </p:nvPr>
        </p:nvGraphicFramePr>
        <p:xfrm>
          <a:off x="4751388" y="1600200"/>
          <a:ext cx="3840162" cy="286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081"/>
                <a:gridCol w="1920081"/>
              </a:tblGrid>
              <a:tr h="444824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444824">
                <a:tc>
                  <a:txBody>
                    <a:bodyPr/>
                    <a:lstStyle/>
                    <a:p>
                      <a:r>
                        <a:rPr lang="en-US" dirty="0" smtClean="0"/>
                        <a:t>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0.0798</a:t>
                      </a:r>
                      <a:endParaRPr lang="en-US" dirty="0"/>
                    </a:p>
                  </a:txBody>
                  <a:tcPr/>
                </a:tc>
              </a:tr>
              <a:tr h="444824">
                <a:tc>
                  <a:txBody>
                    <a:bodyPr/>
                    <a:lstStyle/>
                    <a:p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0.0825</a:t>
                      </a:r>
                      <a:endParaRPr lang="en-US" dirty="0"/>
                    </a:p>
                  </a:txBody>
                  <a:tcPr/>
                </a:tc>
              </a:tr>
              <a:tr h="444824">
                <a:tc>
                  <a:txBody>
                    <a:bodyPr/>
                    <a:lstStyle/>
                    <a:p>
                      <a:r>
                        <a:rPr lang="en-US" dirty="0" smtClean="0"/>
                        <a:t>Libya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0.0096</a:t>
                      </a:r>
                      <a:endParaRPr lang="en-US" dirty="0"/>
                    </a:p>
                  </a:txBody>
                  <a:tcPr/>
                </a:tc>
              </a:tr>
              <a:tr h="444824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0.0341</a:t>
                      </a:r>
                      <a:endParaRPr lang="en-US" dirty="0"/>
                    </a:p>
                  </a:txBody>
                  <a:tcPr/>
                </a:tc>
              </a:tr>
              <a:tr h="44482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Gadafhi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0.0911</a:t>
                      </a:r>
                    </a:p>
                    <a:p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5167277" y="4464400"/>
            <a:ext cx="437905" cy="85561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22191" y="5320013"/>
            <a:ext cx="2912067" cy="12697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Libya refuses to surrender two Pan Am bombing suspects.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Striped Right Arrow 15"/>
          <p:cNvSpPr/>
          <p:nvPr/>
        </p:nvSpPr>
        <p:spPr>
          <a:xfrm>
            <a:off x="2868277" y="3021242"/>
            <a:ext cx="1707828" cy="52543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962687" y="6589810"/>
            <a:ext cx="182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Nenkova</a:t>
            </a:r>
            <a:r>
              <a:rPr lang="en-US" dirty="0" smtClean="0"/>
              <a:t>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56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Frequency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approach actually works fairly well</a:t>
            </a:r>
          </a:p>
          <a:p>
            <a:r>
              <a:rPr lang="en-US" dirty="0" smtClean="0"/>
              <a:t>However, misses some key information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notion of foreground/background contrast</a:t>
            </a:r>
          </a:p>
          <a:p>
            <a:pPr lvl="2"/>
            <a:r>
              <a:rPr lang="en-US" dirty="0" smtClean="0"/>
              <a:t>Is a word that’s frequent everywhere a good choice?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Surface form match only</a:t>
            </a:r>
          </a:p>
          <a:p>
            <a:pPr lvl="2"/>
            <a:r>
              <a:rPr lang="en-US" dirty="0" smtClean="0"/>
              <a:t>Want concept frequency, not just word frequency</a:t>
            </a:r>
          </a:p>
          <a:p>
            <a:pPr lvl="3"/>
            <a:r>
              <a:rPr lang="en-US" dirty="0" err="1" smtClean="0"/>
              <a:t>WordNet</a:t>
            </a:r>
            <a:r>
              <a:rPr lang="en-US" dirty="0" smtClean="0"/>
              <a:t>, LSA, LDA,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Capture contrasts between:</a:t>
            </a:r>
          </a:p>
          <a:p>
            <a:pPr lvl="1"/>
            <a:r>
              <a:rPr lang="en-US" dirty="0" smtClean="0"/>
              <a:t>Documents being summarized</a:t>
            </a:r>
          </a:p>
          <a:p>
            <a:pPr lvl="1"/>
            <a:r>
              <a:rPr lang="en-US" dirty="0" smtClean="0"/>
              <a:t>Other document content</a:t>
            </a:r>
          </a:p>
          <a:p>
            <a:r>
              <a:rPr lang="en-US" dirty="0" smtClean="0"/>
              <a:t>Combine with frequency “</a:t>
            </a:r>
            <a:r>
              <a:rPr lang="en-US" dirty="0" err="1" smtClean="0"/>
              <a:t>aboutness</a:t>
            </a:r>
            <a:r>
              <a:rPr lang="en-US" dirty="0" smtClean="0"/>
              <a:t>” measure</a:t>
            </a:r>
          </a:p>
          <a:p>
            <a:r>
              <a:rPr lang="en-US" dirty="0" smtClean="0"/>
              <a:t>One solution:</a:t>
            </a:r>
          </a:p>
          <a:p>
            <a:pPr lvl="1"/>
            <a:r>
              <a:rPr lang="en-US" dirty="0" smtClean="0"/>
              <a:t>TF*IDF</a:t>
            </a:r>
          </a:p>
          <a:p>
            <a:pPr lvl="2"/>
            <a:r>
              <a:rPr lang="en-US" dirty="0" smtClean="0"/>
              <a:t>Term Frequency: # of occurrences in document (set)</a:t>
            </a:r>
          </a:p>
          <a:p>
            <a:pPr lvl="2"/>
            <a:r>
              <a:rPr lang="en-US" dirty="0" smtClean="0"/>
              <a:t>Inverse Document Frequency: </a:t>
            </a:r>
            <a:r>
              <a:rPr lang="en-US" dirty="0" err="1" smtClean="0"/>
              <a:t>df</a:t>
            </a:r>
            <a:r>
              <a:rPr lang="en-US" dirty="0" smtClean="0"/>
              <a:t> =  # docs w/word </a:t>
            </a:r>
          </a:p>
          <a:p>
            <a:pPr lvl="3"/>
            <a:r>
              <a:rPr lang="en-US" dirty="0" smtClean="0"/>
              <a:t>Typically:</a:t>
            </a:r>
            <a:r>
              <a:rPr lang="en-US" i="1" dirty="0" smtClean="0"/>
              <a:t> IDF = </a:t>
            </a:r>
            <a:r>
              <a:rPr lang="en-US" dirty="0" smtClean="0"/>
              <a:t>log (N/</a:t>
            </a:r>
            <a:r>
              <a:rPr lang="en-US" i="1" dirty="0" err="1" smtClean="0"/>
              <a:t>df</a:t>
            </a:r>
            <a:r>
              <a:rPr lang="en-US" i="1" baseline="-25000" dirty="0" err="1" smtClean="0"/>
              <a:t>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Raw weight or threshold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2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Signature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24" y="1600201"/>
            <a:ext cx="8587015" cy="4343400"/>
          </a:xfrm>
        </p:spPr>
        <p:txBody>
          <a:bodyPr>
            <a:normAutofit/>
          </a:bodyPr>
          <a:lstStyle/>
          <a:p>
            <a:pPr marL="349250" lvl="2" indent="-349250">
              <a:spcBef>
                <a:spcPts val="2000"/>
              </a:spcBef>
            </a:pPr>
            <a:r>
              <a:rPr lang="en-US" sz="2800" dirty="0" smtClean="0"/>
              <a:t>Topic signature</a:t>
            </a:r>
            <a:r>
              <a:rPr lang="en-US" sz="2800" dirty="0" smtClean="0"/>
              <a:t>: </a:t>
            </a:r>
            <a:r>
              <a:rPr lang="en-US" dirty="0"/>
              <a:t>(Lin &amp; </a:t>
            </a:r>
            <a:r>
              <a:rPr lang="en-US" dirty="0" err="1"/>
              <a:t>Hovy</a:t>
            </a:r>
            <a:r>
              <a:rPr lang="en-US" dirty="0"/>
              <a:t>, 2001; Conroy et al, 2006</a:t>
            </a:r>
            <a:r>
              <a:rPr lang="en-US" dirty="0" smtClean="0"/>
              <a:t>)</a:t>
            </a:r>
            <a:endParaRPr lang="en-US" sz="2800" dirty="0" smtClean="0"/>
          </a:p>
          <a:p>
            <a:pPr lvl="1"/>
            <a:r>
              <a:rPr lang="en-US" sz="2600" dirty="0" smtClean="0"/>
              <a:t>Set </a:t>
            </a:r>
            <a:r>
              <a:rPr lang="en-US" sz="2600" dirty="0" smtClean="0"/>
              <a:t>of terms with saliency above </a:t>
            </a:r>
            <a:r>
              <a:rPr lang="en-US" sz="2600" dirty="0" smtClean="0"/>
              <a:t>some threshold</a:t>
            </a:r>
            <a:endParaRPr lang="en-US" sz="2600" dirty="0" smtClean="0"/>
          </a:p>
          <a:p>
            <a:r>
              <a:rPr lang="en-US" sz="2800" dirty="0" smtClean="0"/>
              <a:t>Many ways to select:</a:t>
            </a:r>
          </a:p>
          <a:p>
            <a:pPr lvl="1"/>
            <a:r>
              <a:rPr lang="en-US" sz="2600" dirty="0" smtClean="0"/>
              <a:t>E.g. </a:t>
            </a:r>
            <a:r>
              <a:rPr lang="en-US" sz="2600" dirty="0" err="1" smtClean="0"/>
              <a:t>tf</a:t>
            </a:r>
            <a:r>
              <a:rPr lang="en-US" sz="2600" dirty="0" smtClean="0"/>
              <a:t>*</a:t>
            </a:r>
            <a:r>
              <a:rPr lang="en-US" sz="2600" dirty="0" err="1" smtClean="0"/>
              <a:t>idf</a:t>
            </a:r>
            <a:r>
              <a:rPr lang="en-US" sz="2600" dirty="0" smtClean="0"/>
              <a:t> (MEAD)</a:t>
            </a:r>
          </a:p>
          <a:p>
            <a:pPr lvl="1"/>
            <a:endParaRPr lang="en-US" sz="2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165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Signature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88064" cy="43434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Topic signature: </a:t>
            </a:r>
            <a:r>
              <a:rPr lang="en-US" sz="2800" dirty="0" smtClean="0"/>
              <a:t> (Lin &amp; </a:t>
            </a:r>
            <a:r>
              <a:rPr lang="en-US" sz="2800" dirty="0" err="1" smtClean="0"/>
              <a:t>Hovy</a:t>
            </a:r>
            <a:r>
              <a:rPr lang="en-US" sz="2800" dirty="0" smtClean="0"/>
              <a:t>, 2001; Conroy et al, 2006)</a:t>
            </a:r>
            <a:endParaRPr lang="en-US" sz="2800" dirty="0" smtClean="0"/>
          </a:p>
          <a:p>
            <a:pPr lvl="1"/>
            <a:r>
              <a:rPr lang="en-US" sz="2600" dirty="0" smtClean="0"/>
              <a:t>Set of terms with saliency above some threshold</a:t>
            </a:r>
          </a:p>
          <a:p>
            <a:r>
              <a:rPr lang="en-US" sz="2800" dirty="0" smtClean="0"/>
              <a:t>Many ways to select:</a:t>
            </a:r>
          </a:p>
          <a:p>
            <a:pPr lvl="1"/>
            <a:r>
              <a:rPr lang="en-US" sz="2600" dirty="0" smtClean="0"/>
              <a:t>E.g. </a:t>
            </a:r>
            <a:r>
              <a:rPr lang="en-US" sz="2600" dirty="0" err="1" smtClean="0"/>
              <a:t>tf</a:t>
            </a:r>
            <a:r>
              <a:rPr lang="en-US" sz="2600" dirty="0" smtClean="0"/>
              <a:t>*</a:t>
            </a:r>
            <a:r>
              <a:rPr lang="en-US" sz="2600" dirty="0" err="1" smtClean="0"/>
              <a:t>idf</a:t>
            </a:r>
            <a:r>
              <a:rPr lang="en-US" sz="2600" dirty="0" smtClean="0"/>
              <a:t> (MEAD)</a:t>
            </a:r>
          </a:p>
          <a:p>
            <a:pPr lvl="1"/>
            <a:endParaRPr lang="en-US" sz="2600" dirty="0" smtClean="0"/>
          </a:p>
          <a:p>
            <a:pPr marL="349250" lvl="1" indent="-34925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800" dirty="0" smtClean="0"/>
              <a:t>Alternative: Log Likelihood Ratio (LLR) </a:t>
            </a:r>
            <a:r>
              <a:rPr lang="en-US" sz="2800" dirty="0" err="1" smtClean="0"/>
              <a:t>λ</a:t>
            </a:r>
            <a:r>
              <a:rPr lang="en-US" sz="2800" dirty="0" smtClean="0"/>
              <a:t>(w)</a:t>
            </a:r>
          </a:p>
          <a:p>
            <a:pPr marL="631825" lvl="2" indent="-349250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Ratio of:</a:t>
            </a:r>
          </a:p>
          <a:p>
            <a:pPr marL="927100" lvl="3" indent="-349250"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Probability of observing w in cluster and background corpus </a:t>
            </a:r>
          </a:p>
          <a:p>
            <a:pPr marL="1209675" lvl="4" indent="-349250"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Assuming same probability in both corpora</a:t>
            </a:r>
          </a:p>
          <a:p>
            <a:pPr marL="1492250" lvl="5" indent="-349250">
              <a:lnSpc>
                <a:spcPct val="120000"/>
              </a:lnSpc>
              <a:spcBef>
                <a:spcPts val="0"/>
              </a:spcBef>
            </a:pPr>
            <a:r>
              <a:rPr lang="en-US" sz="2600" dirty="0" err="1" smtClean="0"/>
              <a:t>Vs</a:t>
            </a:r>
            <a:r>
              <a:rPr lang="en-US" sz="2600" dirty="0" smtClean="0"/>
              <a:t> </a:t>
            </a:r>
          </a:p>
          <a:p>
            <a:pPr marL="1146175" lvl="4" indent="-285750">
              <a:lnSpc>
                <a:spcPct val="120000"/>
              </a:lnSpc>
              <a:spcBef>
                <a:spcPts val="0"/>
              </a:spcBef>
            </a:pPr>
            <a:r>
              <a:rPr lang="en-US" sz="2900" dirty="0" smtClean="0"/>
              <a:t>Assuming different probabilities in both corpora</a:t>
            </a:r>
            <a:endParaRPr lang="en-US" sz="29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58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Evaluation:</a:t>
            </a:r>
          </a:p>
          <a:p>
            <a:pPr lvl="1"/>
            <a:r>
              <a:rPr lang="en-US" dirty="0" smtClean="0"/>
              <a:t>Scoring </a:t>
            </a:r>
            <a:r>
              <a:rPr lang="en-US" dirty="0" smtClean="0"/>
              <a:t>without models</a:t>
            </a:r>
          </a:p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Unsupervised word-weighting approaches</a:t>
            </a:r>
          </a:p>
          <a:p>
            <a:pPr lvl="1"/>
            <a:endParaRPr lang="en-US" dirty="0"/>
          </a:p>
          <a:p>
            <a:r>
              <a:rPr lang="en-US" dirty="0" smtClean="0"/>
              <a:t>Non-trivial </a:t>
            </a:r>
            <a:r>
              <a:rPr lang="en-US" dirty="0"/>
              <a:t>b</a:t>
            </a:r>
            <a:r>
              <a:rPr lang="en-US" dirty="0" smtClean="0"/>
              <a:t>aseline system example:</a:t>
            </a:r>
          </a:p>
          <a:p>
            <a:pPr lvl="1"/>
            <a:r>
              <a:rPr lang="en-US" dirty="0" smtClean="0"/>
              <a:t>MEAD</a:t>
            </a:r>
            <a:endParaRPr lang="en-US" dirty="0"/>
          </a:p>
          <a:p>
            <a:r>
              <a:rPr lang="en-US" dirty="0" smtClean="0"/>
              <a:t>Deliverable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52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Likelihood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48117"/>
            <a:ext cx="8042276" cy="4343400"/>
          </a:xfrm>
        </p:spPr>
        <p:txBody>
          <a:bodyPr/>
          <a:lstStyle/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 count of w in topic cluster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 count of w in background corpus</a:t>
            </a:r>
          </a:p>
          <a:p>
            <a:pPr lvl="1"/>
            <a:r>
              <a:rPr lang="en-US" dirty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= # features in topic cluster; n</a:t>
            </a:r>
            <a:r>
              <a:rPr lang="en-US" baseline="-25000" dirty="0" smtClean="0"/>
              <a:t>2</a:t>
            </a:r>
            <a:r>
              <a:rPr lang="en-US" dirty="0" smtClean="0"/>
              <a:t>=# in background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52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Likelihood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48117"/>
            <a:ext cx="8042276" cy="4343400"/>
          </a:xfrm>
        </p:spPr>
        <p:txBody>
          <a:bodyPr/>
          <a:lstStyle/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 count of w in topic cluster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 count of w in background corpus</a:t>
            </a:r>
          </a:p>
          <a:p>
            <a:pPr lvl="1"/>
            <a:r>
              <a:rPr lang="en-US" dirty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= # features in topic cluster; n</a:t>
            </a:r>
            <a:r>
              <a:rPr lang="en-US" baseline="-25000" dirty="0" smtClean="0"/>
              <a:t>2</a:t>
            </a:r>
            <a:r>
              <a:rPr lang="en-US" dirty="0" smtClean="0"/>
              <a:t>=# in background 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=k</a:t>
            </a:r>
            <a:r>
              <a:rPr lang="en-US" baseline="-25000" dirty="0" smtClean="0"/>
              <a:t>1</a:t>
            </a:r>
            <a:r>
              <a:rPr lang="en-US" dirty="0" smtClean="0"/>
              <a:t>/n</a:t>
            </a:r>
            <a:r>
              <a:rPr lang="en-US" baseline="-25000" dirty="0" smtClean="0"/>
              <a:t>1</a:t>
            </a:r>
            <a:r>
              <a:rPr lang="en-US" dirty="0" smtClean="0"/>
              <a:t>; p</a:t>
            </a:r>
            <a:r>
              <a:rPr lang="en-US" baseline="-25000" dirty="0" smtClean="0"/>
              <a:t>2</a:t>
            </a:r>
            <a:r>
              <a:rPr lang="en-US" dirty="0" smtClean="0"/>
              <a:t>=k</a:t>
            </a:r>
            <a:r>
              <a:rPr lang="en-US" baseline="-25000" dirty="0" smtClean="0"/>
              <a:t>2</a:t>
            </a:r>
            <a:r>
              <a:rPr lang="en-US" dirty="0" smtClean="0"/>
              <a:t>/n</a:t>
            </a:r>
            <a:r>
              <a:rPr lang="en-US" baseline="-25000" dirty="0" smtClean="0"/>
              <a:t>2;</a:t>
            </a:r>
            <a:r>
              <a:rPr lang="en-US" dirty="0" smtClean="0"/>
              <a:t> p= (k</a:t>
            </a:r>
            <a:r>
              <a:rPr lang="en-US" baseline="-25000" dirty="0" smtClean="0"/>
              <a:t>1</a:t>
            </a:r>
            <a:r>
              <a:rPr lang="en-US" dirty="0" smtClean="0"/>
              <a:t>+k</a:t>
            </a:r>
            <a:r>
              <a:rPr lang="en-US" baseline="-25000" dirty="0" smtClean="0"/>
              <a:t>2</a:t>
            </a:r>
            <a:r>
              <a:rPr lang="en-US" dirty="0" smtClean="0"/>
              <a:t>)/(n</a:t>
            </a:r>
            <a:r>
              <a:rPr lang="en-US" baseline="-25000" dirty="0" smtClean="0"/>
              <a:t>1</a:t>
            </a:r>
            <a:r>
              <a:rPr lang="en-US" dirty="0" smtClean="0"/>
              <a:t>+n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64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Likelihood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48117"/>
            <a:ext cx="8042276" cy="4343400"/>
          </a:xfrm>
        </p:spPr>
        <p:txBody>
          <a:bodyPr/>
          <a:lstStyle/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 count of w in topic cluster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 count of w in background corpus</a:t>
            </a:r>
          </a:p>
          <a:p>
            <a:pPr lvl="1"/>
            <a:r>
              <a:rPr lang="en-US" dirty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= # features in topic cluster; n</a:t>
            </a:r>
            <a:r>
              <a:rPr lang="en-US" baseline="-25000" dirty="0" smtClean="0"/>
              <a:t>2</a:t>
            </a:r>
            <a:r>
              <a:rPr lang="en-US" dirty="0" smtClean="0"/>
              <a:t>=# in background 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=k</a:t>
            </a:r>
            <a:r>
              <a:rPr lang="en-US" baseline="-25000" dirty="0" smtClean="0"/>
              <a:t>1</a:t>
            </a:r>
            <a:r>
              <a:rPr lang="en-US" dirty="0" smtClean="0"/>
              <a:t>/n</a:t>
            </a:r>
            <a:r>
              <a:rPr lang="en-US" baseline="-25000" dirty="0" smtClean="0"/>
              <a:t>1</a:t>
            </a:r>
            <a:r>
              <a:rPr lang="en-US" dirty="0" smtClean="0"/>
              <a:t>; p</a:t>
            </a:r>
            <a:r>
              <a:rPr lang="en-US" baseline="-25000" dirty="0" smtClean="0"/>
              <a:t>2</a:t>
            </a:r>
            <a:r>
              <a:rPr lang="en-US" dirty="0" smtClean="0"/>
              <a:t>=k</a:t>
            </a:r>
            <a:r>
              <a:rPr lang="en-US" baseline="-25000" dirty="0" smtClean="0"/>
              <a:t>2</a:t>
            </a:r>
            <a:r>
              <a:rPr lang="en-US" dirty="0" smtClean="0"/>
              <a:t>/n</a:t>
            </a:r>
            <a:r>
              <a:rPr lang="en-US" baseline="-25000" dirty="0" smtClean="0"/>
              <a:t>2;</a:t>
            </a:r>
            <a:r>
              <a:rPr lang="en-US" dirty="0" smtClean="0"/>
              <a:t> p= (k</a:t>
            </a:r>
            <a:r>
              <a:rPr lang="en-US" baseline="-25000" dirty="0" smtClean="0"/>
              <a:t>1</a:t>
            </a:r>
            <a:r>
              <a:rPr lang="en-US" dirty="0" smtClean="0"/>
              <a:t>+k</a:t>
            </a:r>
            <a:r>
              <a:rPr lang="en-US" baseline="-25000" dirty="0" smtClean="0"/>
              <a:t>2</a:t>
            </a:r>
            <a:r>
              <a:rPr lang="en-US" dirty="0" smtClean="0"/>
              <a:t>)/(n</a:t>
            </a:r>
            <a:r>
              <a:rPr lang="en-US" baseline="-25000" dirty="0" smtClean="0"/>
              <a:t>1</a:t>
            </a:r>
            <a:r>
              <a:rPr lang="en-US" dirty="0" smtClean="0"/>
              <a:t>+n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L(</a:t>
            </a:r>
            <a:r>
              <a:rPr lang="en-US" dirty="0" err="1" smtClean="0"/>
              <a:t>p,k,n</a:t>
            </a:r>
            <a:r>
              <a:rPr lang="en-US" dirty="0" smtClean="0"/>
              <a:t>) = </a:t>
            </a:r>
            <a:r>
              <a:rPr lang="en-US" dirty="0" err="1" smtClean="0"/>
              <a:t>p</a:t>
            </a:r>
            <a:r>
              <a:rPr lang="en-US" baseline="30000" dirty="0" err="1" smtClean="0"/>
              <a:t>k</a:t>
            </a:r>
            <a:r>
              <a:rPr lang="en-US" dirty="0"/>
              <a:t> </a:t>
            </a:r>
            <a:r>
              <a:rPr lang="en-US" dirty="0" smtClean="0"/>
              <a:t>(1 –p)</a:t>
            </a:r>
            <a:r>
              <a:rPr lang="en-US" baseline="30000" dirty="0" smtClean="0"/>
              <a:t>n-k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77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Likelihood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48117"/>
            <a:ext cx="8042276" cy="4343400"/>
          </a:xfrm>
        </p:spPr>
        <p:txBody>
          <a:bodyPr/>
          <a:lstStyle/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r>
              <a:rPr lang="en-US" dirty="0" smtClean="0"/>
              <a:t>= count of w in topic cluster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= count of w in background corpus</a:t>
            </a:r>
          </a:p>
          <a:p>
            <a:pPr lvl="1"/>
            <a:r>
              <a:rPr lang="en-US" dirty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= # features in topic cluster; n</a:t>
            </a:r>
            <a:r>
              <a:rPr lang="en-US" baseline="-25000" dirty="0" smtClean="0"/>
              <a:t>2</a:t>
            </a:r>
            <a:r>
              <a:rPr lang="en-US" dirty="0" smtClean="0"/>
              <a:t>=# in background 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=k</a:t>
            </a:r>
            <a:r>
              <a:rPr lang="en-US" baseline="-25000" dirty="0" smtClean="0"/>
              <a:t>1</a:t>
            </a:r>
            <a:r>
              <a:rPr lang="en-US" dirty="0" smtClean="0"/>
              <a:t>/n</a:t>
            </a:r>
            <a:r>
              <a:rPr lang="en-US" baseline="-25000" dirty="0" smtClean="0"/>
              <a:t>1</a:t>
            </a:r>
            <a:r>
              <a:rPr lang="en-US" dirty="0" smtClean="0"/>
              <a:t>; p</a:t>
            </a:r>
            <a:r>
              <a:rPr lang="en-US" baseline="-25000" dirty="0" smtClean="0"/>
              <a:t>2</a:t>
            </a:r>
            <a:r>
              <a:rPr lang="en-US" dirty="0" smtClean="0"/>
              <a:t>=k</a:t>
            </a:r>
            <a:r>
              <a:rPr lang="en-US" baseline="-25000" dirty="0" smtClean="0"/>
              <a:t>2</a:t>
            </a:r>
            <a:r>
              <a:rPr lang="en-US" dirty="0" smtClean="0"/>
              <a:t>/n</a:t>
            </a:r>
            <a:r>
              <a:rPr lang="en-US" baseline="-25000" dirty="0" smtClean="0"/>
              <a:t>2;</a:t>
            </a:r>
            <a:r>
              <a:rPr lang="en-US" dirty="0" smtClean="0"/>
              <a:t> p= (k</a:t>
            </a:r>
            <a:r>
              <a:rPr lang="en-US" baseline="-25000" dirty="0" smtClean="0"/>
              <a:t>1</a:t>
            </a:r>
            <a:r>
              <a:rPr lang="en-US" dirty="0" smtClean="0"/>
              <a:t>+k</a:t>
            </a:r>
            <a:r>
              <a:rPr lang="en-US" baseline="-25000" dirty="0" smtClean="0"/>
              <a:t>2</a:t>
            </a:r>
            <a:r>
              <a:rPr lang="en-US" dirty="0" smtClean="0"/>
              <a:t>)/(n</a:t>
            </a:r>
            <a:r>
              <a:rPr lang="en-US" baseline="-25000" dirty="0" smtClean="0"/>
              <a:t>1</a:t>
            </a:r>
            <a:r>
              <a:rPr lang="en-US" dirty="0" smtClean="0"/>
              <a:t>+n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L(</a:t>
            </a:r>
            <a:r>
              <a:rPr lang="en-US" dirty="0" err="1" smtClean="0"/>
              <a:t>p,k,n</a:t>
            </a:r>
            <a:r>
              <a:rPr lang="en-US" dirty="0" smtClean="0"/>
              <a:t>) = </a:t>
            </a:r>
            <a:r>
              <a:rPr lang="en-US" dirty="0" err="1" smtClean="0"/>
              <a:t>p</a:t>
            </a:r>
            <a:r>
              <a:rPr lang="en-US" baseline="30000" dirty="0" err="1" smtClean="0"/>
              <a:t>k</a:t>
            </a:r>
            <a:r>
              <a:rPr lang="en-US" dirty="0"/>
              <a:t> </a:t>
            </a:r>
            <a:r>
              <a:rPr lang="en-US" dirty="0" smtClean="0"/>
              <a:t>(1 –p)</a:t>
            </a:r>
            <a:r>
              <a:rPr lang="en-US" baseline="30000" dirty="0" smtClean="0"/>
              <a:t>n-k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27" y="4504118"/>
            <a:ext cx="8048017" cy="113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08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LLR for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	weight for all cluster terms</a:t>
            </a:r>
          </a:p>
          <a:p>
            <a:pPr lvl="1"/>
            <a:r>
              <a:rPr lang="en-US" dirty="0" smtClean="0"/>
              <a:t>weight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) = 1 if -2log </a:t>
            </a:r>
            <a:r>
              <a:rPr lang="en-US" dirty="0" err="1"/>
              <a:t>λ</a:t>
            </a:r>
            <a:r>
              <a:rPr lang="en-US" dirty="0"/>
              <a:t>&gt; 10, 0 </a:t>
            </a:r>
            <a:r>
              <a:rPr lang="en-US" dirty="0" err="1"/>
              <a:t>o.w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08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LLR for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	weight for all cluster terms</a:t>
            </a:r>
          </a:p>
          <a:p>
            <a:pPr lvl="1"/>
            <a:r>
              <a:rPr lang="en-US" dirty="0" smtClean="0"/>
              <a:t>weight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) = 1 if -2log </a:t>
            </a:r>
            <a:r>
              <a:rPr lang="en-US" dirty="0" err="1"/>
              <a:t>λ</a:t>
            </a:r>
            <a:r>
              <a:rPr lang="en-US" dirty="0"/>
              <a:t>&gt; 10, 0 </a:t>
            </a:r>
            <a:r>
              <a:rPr lang="en-US" dirty="0" err="1"/>
              <a:t>o.w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that to compute sentence weights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68" y="3060699"/>
            <a:ext cx="4199024" cy="10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51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LLR for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	weight for all cluster terms</a:t>
            </a:r>
          </a:p>
          <a:p>
            <a:pPr lvl="1"/>
            <a:r>
              <a:rPr lang="en-US" dirty="0" smtClean="0"/>
              <a:t>weight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) = 1 if -2log </a:t>
            </a:r>
            <a:r>
              <a:rPr lang="en-US" dirty="0" err="1"/>
              <a:t>λ</a:t>
            </a:r>
            <a:r>
              <a:rPr lang="en-US" dirty="0"/>
              <a:t>&gt; 10, 0 </a:t>
            </a:r>
            <a:r>
              <a:rPr lang="en-US" dirty="0" err="1"/>
              <a:t>o.w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that to compute sentence weights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use the weights?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68" y="3060699"/>
            <a:ext cx="4199024" cy="10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55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LLR for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	weight for all cluster terms</a:t>
            </a:r>
          </a:p>
          <a:p>
            <a:pPr lvl="1"/>
            <a:r>
              <a:rPr lang="en-US" dirty="0" smtClean="0"/>
              <a:t>weight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) = 1 if -2log </a:t>
            </a:r>
            <a:r>
              <a:rPr lang="en-US" dirty="0" err="1"/>
              <a:t>λ</a:t>
            </a:r>
            <a:r>
              <a:rPr lang="en-US" dirty="0"/>
              <a:t>&gt; 10, 0 </a:t>
            </a:r>
            <a:r>
              <a:rPr lang="en-US" dirty="0" err="1"/>
              <a:t>o.w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that to compute sentence weights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use the weights?</a:t>
            </a:r>
          </a:p>
          <a:p>
            <a:pPr lvl="1"/>
            <a:r>
              <a:rPr lang="en-US" dirty="0" smtClean="0"/>
              <a:t>One option: directly rank sentences for extraction</a:t>
            </a:r>
          </a:p>
          <a:p>
            <a:r>
              <a:rPr lang="en-US" dirty="0" smtClean="0"/>
              <a:t>LLR-based systems historically perform well</a:t>
            </a:r>
          </a:p>
          <a:p>
            <a:pPr lvl="1"/>
            <a:r>
              <a:rPr lang="en-US" dirty="0" smtClean="0"/>
              <a:t>Better than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 generally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68" y="3060699"/>
            <a:ext cx="4199024" cy="10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091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err="1" smtClean="0"/>
              <a:t>Radev</a:t>
            </a:r>
            <a:r>
              <a:rPr lang="en-US" dirty="0" smtClean="0"/>
              <a:t> et al, 2000, 2001, </a:t>
            </a:r>
            <a:r>
              <a:rPr lang="en-US" dirty="0" smtClean="0"/>
              <a:t>2004</a:t>
            </a:r>
            <a:endParaRPr lang="en-US" dirty="0"/>
          </a:p>
          <a:p>
            <a:r>
              <a:rPr lang="en-US" dirty="0" smtClean="0"/>
              <a:t>Exemplar centroid-based summarization </a:t>
            </a:r>
            <a:r>
              <a:rPr lang="en-US" dirty="0" smtClean="0"/>
              <a:t>system</a:t>
            </a:r>
            <a:endParaRPr lang="en-US" dirty="0" smtClean="0"/>
          </a:p>
          <a:p>
            <a:pPr lvl="1"/>
            <a:r>
              <a:rPr lang="en-US" dirty="0" err="1" smtClean="0"/>
              <a:t>Tf-idf</a:t>
            </a:r>
            <a:r>
              <a:rPr lang="en-US" dirty="0" smtClean="0"/>
              <a:t> similarity </a:t>
            </a:r>
            <a:r>
              <a:rPr lang="en-US" dirty="0" smtClean="0"/>
              <a:t>measures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Multi</a:t>
            </a:r>
            <a:r>
              <a:rPr lang="en-US" dirty="0" smtClean="0"/>
              <a:t>-document summarizer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Publically available summarization implementation</a:t>
            </a:r>
          </a:p>
          <a:p>
            <a:pPr lvl="2"/>
            <a:r>
              <a:rPr lang="en-US" dirty="0" smtClean="0"/>
              <a:t>(No warranty)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Solid performance in DUC </a:t>
            </a:r>
            <a:r>
              <a:rPr lang="en-US" dirty="0" smtClean="0"/>
              <a:t>evaluations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Standard non-trivial evaluation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61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Select sentences central to cluster:</a:t>
            </a:r>
          </a:p>
          <a:p>
            <a:pPr lvl="1"/>
            <a:r>
              <a:rPr lang="en-US" dirty="0" smtClean="0"/>
              <a:t>Cluster-based relative utility</a:t>
            </a:r>
          </a:p>
          <a:p>
            <a:pPr lvl="2"/>
            <a:r>
              <a:rPr lang="en-US" dirty="0" smtClean="0"/>
              <a:t>Measure of sentence relevance to cluster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3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Techniques so far rely on human model summaries</a:t>
            </a:r>
          </a:p>
          <a:p>
            <a:r>
              <a:rPr lang="en-US" dirty="0" smtClean="0"/>
              <a:t>How well can we do without?</a:t>
            </a:r>
          </a:p>
          <a:p>
            <a:pPr lvl="1"/>
            <a:r>
              <a:rPr lang="en-US" dirty="0" smtClean="0"/>
              <a:t>What can we compare summary to instead?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151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Select sentences central to cluster:</a:t>
            </a:r>
          </a:p>
          <a:p>
            <a:pPr lvl="1"/>
            <a:r>
              <a:rPr lang="en-US" dirty="0" smtClean="0"/>
              <a:t>Cluster-based relative utility</a:t>
            </a:r>
          </a:p>
          <a:p>
            <a:pPr lvl="2"/>
            <a:r>
              <a:rPr lang="en-US" dirty="0" smtClean="0"/>
              <a:t>Measure of sentence relevance to cluster</a:t>
            </a:r>
          </a:p>
          <a:p>
            <a:pPr lvl="2"/>
            <a:endParaRPr lang="en-US" dirty="0"/>
          </a:p>
          <a:p>
            <a:r>
              <a:rPr lang="en-US" dirty="0" smtClean="0"/>
              <a:t>Select distinct representative from equivalence classes</a:t>
            </a:r>
            <a:endParaRPr lang="en-US" dirty="0"/>
          </a:p>
          <a:p>
            <a:pPr lvl="1"/>
            <a:r>
              <a:rPr lang="en-US" dirty="0" smtClean="0"/>
              <a:t>Cross-sentence information </a:t>
            </a:r>
            <a:r>
              <a:rPr lang="en-US" dirty="0" err="1" smtClean="0"/>
              <a:t>subsumption</a:t>
            </a:r>
            <a:endParaRPr lang="en-US" dirty="0" smtClean="0"/>
          </a:p>
          <a:p>
            <a:pPr lvl="2"/>
            <a:r>
              <a:rPr lang="en-US" dirty="0" smtClean="0"/>
              <a:t>Sentences including same info content said to subsume</a:t>
            </a:r>
          </a:p>
          <a:p>
            <a:pPr lvl="3"/>
            <a:r>
              <a:rPr lang="en-US" dirty="0" smtClean="0"/>
              <a:t>A) John fed Spot; B) John gave food to  Spot and water to  the plants.</a:t>
            </a:r>
          </a:p>
          <a:p>
            <a:pPr lvl="4"/>
            <a:r>
              <a:rPr lang="en-US" dirty="0" smtClean="0"/>
              <a:t>I(B) subsumes I(A)</a:t>
            </a:r>
          </a:p>
          <a:p>
            <a:pPr lvl="3"/>
            <a:r>
              <a:rPr lang="en-US" dirty="0" smtClean="0"/>
              <a:t>If mutually subsume, form equivalence class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15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Centroid-based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clusters of topically related documents</a:t>
            </a:r>
          </a:p>
          <a:p>
            <a:pPr lvl="1"/>
            <a:r>
              <a:rPr lang="en-US" dirty="0" smtClean="0"/>
              <a:t>Provided by automatic or manual clustering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6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Centroid-based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clusters of topically related documents</a:t>
            </a:r>
          </a:p>
          <a:p>
            <a:pPr lvl="1"/>
            <a:r>
              <a:rPr lang="en-US" dirty="0" smtClean="0"/>
              <a:t>Provided by automatic or manual clustering</a:t>
            </a:r>
          </a:p>
          <a:p>
            <a:pPr lvl="1"/>
            <a:endParaRPr lang="en-US" dirty="0"/>
          </a:p>
          <a:p>
            <a:r>
              <a:rPr lang="en-US" dirty="0" smtClean="0"/>
              <a:t>Centroid: “pseudo-document of terms with Count * IDF above some threshold”</a:t>
            </a:r>
          </a:p>
          <a:p>
            <a:pPr lvl="1"/>
            <a:r>
              <a:rPr lang="en-US" dirty="0" smtClean="0"/>
              <a:t>Intuition: centroid terms indicative of topic</a:t>
            </a:r>
          </a:p>
        </p:txBody>
      </p:sp>
    </p:spTree>
    <p:extLst>
      <p:ext uri="{BB962C8B-B14F-4D97-AF65-F5344CB8AC3E}">
        <p14:creationId xmlns:p14="http://schemas.microsoft.com/office/powerpoint/2010/main" val="1155735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Centroid-based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82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Assume clusters of topically related documents</a:t>
            </a:r>
          </a:p>
          <a:p>
            <a:pPr lvl="1"/>
            <a:r>
              <a:rPr lang="en-US" dirty="0" smtClean="0"/>
              <a:t>Provided by automatic or manual clustering</a:t>
            </a:r>
          </a:p>
          <a:p>
            <a:pPr lvl="1"/>
            <a:endParaRPr lang="en-US" dirty="0"/>
          </a:p>
          <a:p>
            <a:r>
              <a:rPr lang="en-US" dirty="0" smtClean="0"/>
              <a:t>Centroid: “pseudo-document of terms with Count * IDF above some threshold”</a:t>
            </a:r>
          </a:p>
          <a:p>
            <a:pPr lvl="1"/>
            <a:r>
              <a:rPr lang="en-US" dirty="0" smtClean="0"/>
              <a:t>Intuition: centroid terms indicative of topic</a:t>
            </a:r>
          </a:p>
          <a:p>
            <a:pPr lvl="1"/>
            <a:r>
              <a:rPr lang="en-US" dirty="0" smtClean="0"/>
              <a:t>Count: # of term occurrences in cluster</a:t>
            </a:r>
          </a:p>
          <a:p>
            <a:pPr lvl="2"/>
            <a:r>
              <a:rPr lang="en-US" dirty="0" smtClean="0"/>
              <a:t>(TF is average # of occurrences)</a:t>
            </a:r>
          </a:p>
          <a:p>
            <a:pPr lvl="1"/>
            <a:r>
              <a:rPr lang="en-US" dirty="0" smtClean="0"/>
              <a:t>IDF computed </a:t>
            </a:r>
            <a:r>
              <a:rPr lang="en-US" dirty="0" smtClean="0"/>
              <a:t>over larger side corpus (e.g. full AQUAINT)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984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 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</a:t>
            </a:r>
          </a:p>
          <a:p>
            <a:pPr lvl="1"/>
            <a:r>
              <a:rPr lang="en-US" dirty="0" smtClean="0"/>
              <a:t>Sentence segmented, cluster documents (n </a:t>
            </a:r>
            <a:r>
              <a:rPr lang="en-US" dirty="0" err="1" smtClean="0"/>
              <a:t>sents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Compression rate: e.g. 20%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18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 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</a:t>
            </a:r>
          </a:p>
          <a:p>
            <a:pPr lvl="1"/>
            <a:r>
              <a:rPr lang="en-US" dirty="0" smtClean="0"/>
              <a:t>Sentence segmented, cluster documents (n </a:t>
            </a:r>
            <a:r>
              <a:rPr lang="en-US" dirty="0" err="1" smtClean="0"/>
              <a:t>sents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Compression rate: e.g. 20%</a:t>
            </a:r>
          </a:p>
          <a:p>
            <a:r>
              <a:rPr lang="en-US" dirty="0" smtClean="0"/>
              <a:t>Output:  n * r sentence summary</a:t>
            </a:r>
          </a:p>
        </p:txBody>
      </p:sp>
    </p:spTree>
    <p:extLst>
      <p:ext uri="{BB962C8B-B14F-4D97-AF65-F5344CB8AC3E}">
        <p14:creationId xmlns:p14="http://schemas.microsoft.com/office/powerpoint/2010/main" val="3232114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 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</a:t>
            </a:r>
          </a:p>
          <a:p>
            <a:pPr lvl="1"/>
            <a:r>
              <a:rPr lang="en-US" dirty="0" smtClean="0"/>
              <a:t>Sentence segmented, cluster documents (n </a:t>
            </a:r>
            <a:r>
              <a:rPr lang="en-US" dirty="0" err="1" smtClean="0"/>
              <a:t>sents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Compression rate: e.g. 20%</a:t>
            </a:r>
          </a:p>
          <a:p>
            <a:r>
              <a:rPr lang="en-US" dirty="0" smtClean="0"/>
              <a:t>Output:  n * r sentence summary</a:t>
            </a:r>
          </a:p>
          <a:p>
            <a:r>
              <a:rPr lang="en-US" dirty="0" smtClean="0"/>
              <a:t>Select highest scoring sentences based on:</a:t>
            </a:r>
          </a:p>
          <a:p>
            <a:pPr lvl="1"/>
            <a:r>
              <a:rPr lang="en-US" dirty="0" smtClean="0"/>
              <a:t>Centroid score</a:t>
            </a:r>
          </a:p>
          <a:p>
            <a:pPr lvl="1"/>
            <a:r>
              <a:rPr lang="en-US" dirty="0" smtClean="0"/>
              <a:t>Position score</a:t>
            </a:r>
          </a:p>
          <a:p>
            <a:pPr lvl="1"/>
            <a:r>
              <a:rPr lang="en-US" dirty="0" smtClean="0"/>
              <a:t>First-sentence overlap</a:t>
            </a:r>
          </a:p>
          <a:p>
            <a:pPr lvl="1"/>
            <a:r>
              <a:rPr lang="en-US" dirty="0" smtClean="0"/>
              <a:t>(Redundancy)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90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p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359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p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/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err="1" smtClean="0"/>
              <a:t>C</a:t>
            </a:r>
            <a:r>
              <a:rPr lang="en-US" baseline="-25000" dirty="0" err="1" smtClean="0"/>
              <a:t>w,I</a:t>
            </a:r>
            <a:endParaRPr lang="en-US" baseline="-25000" dirty="0" smtClean="0"/>
          </a:p>
          <a:p>
            <a:pPr lvl="2"/>
            <a:r>
              <a:rPr lang="en-US" dirty="0" smtClean="0"/>
              <a:t>Sum over centroid values of words in sentence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6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p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/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err="1" smtClean="0"/>
              <a:t>C</a:t>
            </a:r>
            <a:r>
              <a:rPr lang="en-US" baseline="-25000" dirty="0" err="1" smtClean="0"/>
              <a:t>w,I</a:t>
            </a:r>
            <a:endParaRPr lang="en-US" baseline="-25000" dirty="0" smtClean="0"/>
          </a:p>
          <a:p>
            <a:pPr lvl="2"/>
            <a:r>
              <a:rPr lang="en-US" dirty="0" smtClean="0"/>
              <a:t>Sum over centroid values of words in sentence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=((n-i+1)/n)*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endParaRPr lang="en-US" baseline="-25000" dirty="0" smtClean="0"/>
          </a:p>
          <a:p>
            <a:pPr lvl="2"/>
            <a:r>
              <a:rPr lang="en-US" dirty="0" smtClean="0"/>
              <a:t>Positional score: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r>
              <a:rPr lang="en-US" dirty="0" err="1" smtClean="0"/>
              <a:t>:score</a:t>
            </a:r>
            <a:r>
              <a:rPr lang="en-US" dirty="0" smtClean="0"/>
              <a:t> of highest sent in doc</a:t>
            </a:r>
          </a:p>
          <a:p>
            <a:pPr lvl="3"/>
            <a:r>
              <a:rPr lang="en-US" dirty="0" smtClean="0"/>
              <a:t>Scaled by distance from beginning of doc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Techniques so far rely on human model summaries</a:t>
            </a:r>
          </a:p>
          <a:p>
            <a:r>
              <a:rPr lang="en-US" dirty="0" smtClean="0"/>
              <a:t>How well can we do without?</a:t>
            </a:r>
          </a:p>
          <a:p>
            <a:pPr lvl="1"/>
            <a:r>
              <a:rPr lang="en-US" dirty="0" smtClean="0"/>
              <a:t>What can we compare summary to instead?</a:t>
            </a:r>
          </a:p>
          <a:p>
            <a:pPr lvl="2"/>
            <a:r>
              <a:rPr lang="en-US" dirty="0" smtClean="0"/>
              <a:t>Input documents</a:t>
            </a:r>
          </a:p>
          <a:p>
            <a:pPr lvl="1"/>
            <a:r>
              <a:rPr lang="en-US" dirty="0" smtClean="0"/>
              <a:t>Measures?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2727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Score(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p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+w</a:t>
            </a:r>
            <a:r>
              <a:rPr lang="en-US" baseline="-25000" dirty="0" err="1" smtClean="0"/>
              <a:t>f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/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i</a:t>
            </a:r>
            <a:r>
              <a:rPr lang="en-US" dirty="0" err="1" smtClean="0"/>
              <a:t>C</a:t>
            </a:r>
            <a:r>
              <a:rPr lang="en-US" baseline="-25000" dirty="0" err="1" smtClean="0"/>
              <a:t>w,I</a:t>
            </a:r>
            <a:endParaRPr lang="en-US" baseline="-25000" dirty="0" smtClean="0"/>
          </a:p>
          <a:p>
            <a:pPr lvl="2"/>
            <a:r>
              <a:rPr lang="en-US" dirty="0" smtClean="0"/>
              <a:t>Sum over centroid values of words in sentence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=((n-i+1)/n)*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endParaRPr lang="en-US" baseline="-25000" dirty="0" smtClean="0"/>
          </a:p>
          <a:p>
            <a:pPr lvl="2"/>
            <a:r>
              <a:rPr lang="en-US" dirty="0" smtClean="0"/>
              <a:t>Positional score: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max</a:t>
            </a:r>
            <a:r>
              <a:rPr lang="en-US" dirty="0" err="1" smtClean="0"/>
              <a:t>:score</a:t>
            </a:r>
            <a:r>
              <a:rPr lang="en-US" dirty="0" smtClean="0"/>
              <a:t> of highest sent in doc</a:t>
            </a:r>
          </a:p>
          <a:p>
            <a:pPr lvl="3"/>
            <a:r>
              <a:rPr lang="en-US" dirty="0" smtClean="0"/>
              <a:t>Scaled by distance from beginning of doc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i</a:t>
            </a:r>
            <a:r>
              <a:rPr lang="en-US" dirty="0" smtClean="0"/>
              <a:t> = S</a:t>
            </a:r>
            <a:r>
              <a:rPr lang="en-US" baseline="-25000" dirty="0" smtClean="0"/>
              <a:t>1</a:t>
            </a:r>
            <a:r>
              <a:rPr lang="en-US" dirty="0" smtClean="0"/>
              <a:t>*S</a:t>
            </a:r>
            <a:r>
              <a:rPr lang="en-US" baseline="-25000" dirty="0" smtClean="0"/>
              <a:t>i </a:t>
            </a:r>
          </a:p>
          <a:p>
            <a:pPr lvl="2"/>
            <a:r>
              <a:rPr lang="en-US" dirty="0" smtClean="0"/>
              <a:t>Overlap with first sentence</a:t>
            </a:r>
          </a:p>
          <a:p>
            <a:pPr lvl="2"/>
            <a:r>
              <a:rPr lang="en-US" dirty="0" smtClean="0"/>
              <a:t>TF-based inner product of sentence with first in doc</a:t>
            </a:r>
          </a:p>
          <a:p>
            <a:r>
              <a:rPr lang="en-US" dirty="0" smtClean="0"/>
              <a:t>Alternate weighting schemes assessed</a:t>
            </a:r>
          </a:p>
          <a:p>
            <a:pPr lvl="1"/>
            <a:r>
              <a:rPr lang="en-US" dirty="0" err="1" smtClean="0"/>
              <a:t>Diff’t</a:t>
            </a:r>
            <a:r>
              <a:rPr lang="en-US" dirty="0" smtClean="0"/>
              <a:t> optima in different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95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redundancy approaches: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Redundancymax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Excludes sentences with cosine overlap &gt; threshold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26505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Redundancy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redundancy approaches: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Redundancymax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Excludes sentences with cosine overlap &gt; threshold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Redundancy penalty:</a:t>
            </a:r>
          </a:p>
          <a:p>
            <a:pPr lvl="2"/>
            <a:r>
              <a:rPr lang="en-US" dirty="0" smtClean="0"/>
              <a:t>Subtracts penalty from computed score</a:t>
            </a:r>
          </a:p>
          <a:p>
            <a:pPr lvl="3"/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baseline="-25000" dirty="0" smtClean="0"/>
              <a:t> </a:t>
            </a:r>
            <a:r>
              <a:rPr lang="en-US" dirty="0" smtClean="0"/>
              <a:t>= 2 * # overlapping </a:t>
            </a:r>
            <a:r>
              <a:rPr lang="en-US" dirty="0" err="1" smtClean="0"/>
              <a:t>wds</a:t>
            </a:r>
            <a:r>
              <a:rPr lang="en-US" dirty="0" smtClean="0"/>
              <a:t>/(# </a:t>
            </a:r>
            <a:r>
              <a:rPr lang="en-US" dirty="0" err="1" smtClean="0"/>
              <a:t>wds</a:t>
            </a:r>
            <a:r>
              <a:rPr lang="en-US" dirty="0" smtClean="0"/>
              <a:t> in sentence pair)</a:t>
            </a:r>
          </a:p>
          <a:p>
            <a:pPr lvl="4"/>
            <a:r>
              <a:rPr lang="en-US" dirty="0" smtClean="0"/>
              <a:t>Weighted by highest scoring sentence in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755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ordering:</a:t>
            </a:r>
          </a:p>
        </p:txBody>
      </p:sp>
    </p:spTree>
    <p:extLst>
      <p:ext uri="{BB962C8B-B14F-4D97-AF65-F5344CB8AC3E}">
        <p14:creationId xmlns:p14="http://schemas.microsoft.com/office/powerpoint/2010/main" val="232296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Chronological by document date</a:t>
            </a:r>
          </a:p>
          <a:p>
            <a:r>
              <a:rPr lang="en-US" dirty="0" smtClean="0"/>
              <a:t>Information realization:</a:t>
            </a:r>
          </a:p>
        </p:txBody>
      </p:sp>
    </p:spTree>
    <p:extLst>
      <p:ext uri="{BB962C8B-B14F-4D97-AF65-F5344CB8AC3E}">
        <p14:creationId xmlns:p14="http://schemas.microsoft.com/office/powerpoint/2010/main" val="15674411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Chronological by document date</a:t>
            </a:r>
          </a:p>
          <a:p>
            <a:r>
              <a:rPr lang="en-US" dirty="0" smtClean="0"/>
              <a:t>Information realization:</a:t>
            </a:r>
          </a:p>
          <a:p>
            <a:pPr lvl="1"/>
            <a:r>
              <a:rPr lang="en-US" dirty="0" smtClean="0"/>
              <a:t>Pure extraction, no sentence revision</a:t>
            </a:r>
          </a:p>
          <a:p>
            <a:r>
              <a:rPr lang="en-US" dirty="0" smtClean="0"/>
              <a:t>Participated in DUC 2001, 2003</a:t>
            </a:r>
          </a:p>
          <a:p>
            <a:pPr lvl="1"/>
            <a:r>
              <a:rPr lang="en-US" dirty="0" smtClean="0"/>
              <a:t>Among top-5 scoring systems</a:t>
            </a:r>
            <a:endParaRPr lang="en-US" dirty="0"/>
          </a:p>
          <a:p>
            <a:pPr lvl="1"/>
            <a:r>
              <a:rPr lang="en-US" dirty="0" smtClean="0"/>
              <a:t>Varies depending on task, evaluation measure</a:t>
            </a:r>
            <a:endParaRPr lang="en-US" dirty="0"/>
          </a:p>
          <a:p>
            <a:r>
              <a:rPr lang="en-US" dirty="0" smtClean="0"/>
              <a:t>Solid straightforward system</a:t>
            </a:r>
          </a:p>
          <a:p>
            <a:pPr lvl="1"/>
            <a:r>
              <a:rPr lang="en-US" dirty="0" smtClean="0"/>
              <a:t>Publicly available; will compute/output weights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464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2221" cy="4343400"/>
          </a:xfrm>
        </p:spPr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Become familiar with shared task summarization data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Implement initial base system with all components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Focus on content selection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Evaluate resulting summaries</a:t>
            </a:r>
          </a:p>
        </p:txBody>
      </p:sp>
    </p:spTree>
    <p:extLst>
      <p:ext uri="{BB962C8B-B14F-4D97-AF65-F5344CB8AC3E}">
        <p14:creationId xmlns:p14="http://schemas.microsoft.com/office/powerpoint/2010/main" val="8670204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2010 Shared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data:</a:t>
            </a:r>
          </a:p>
          <a:p>
            <a:pPr lvl="1"/>
            <a:r>
              <a:rPr lang="en-US" dirty="0" smtClean="0"/>
              <a:t>Test Topic Statements:</a:t>
            </a:r>
          </a:p>
          <a:p>
            <a:pPr lvl="2"/>
            <a:r>
              <a:rPr lang="en-US" dirty="0" smtClean="0"/>
              <a:t>Brief topic description</a:t>
            </a:r>
          </a:p>
          <a:p>
            <a:pPr lvl="2"/>
            <a:r>
              <a:rPr lang="en-US" dirty="0" smtClean="0"/>
              <a:t>List of associated document identifiers from corpus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Document sets:</a:t>
            </a:r>
          </a:p>
          <a:p>
            <a:pPr lvl="2"/>
            <a:r>
              <a:rPr lang="en-US" dirty="0" smtClean="0"/>
              <a:t>Drawn from AQUAINT/AQUAINT-2 LDC corpora</a:t>
            </a:r>
          </a:p>
          <a:p>
            <a:pPr lvl="3"/>
            <a:r>
              <a:rPr lang="en-US" dirty="0" smtClean="0"/>
              <a:t>Available on </a:t>
            </a:r>
            <a:r>
              <a:rPr lang="en-US" dirty="0" err="1" smtClean="0"/>
              <a:t>patas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Summary results:</a:t>
            </a:r>
          </a:p>
          <a:p>
            <a:pPr lvl="2"/>
            <a:r>
              <a:rPr lang="en-US" dirty="0" smtClean="0"/>
              <a:t>Model summaries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764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&lt;topic id = "D0906B" category = "1"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&lt;title&gt; Rains and mudslides in Southern California &lt;/title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&lt;</a:t>
            </a:r>
            <a:r>
              <a:rPr lang="en-US" dirty="0" err="1"/>
              <a:t>docsetA</a:t>
            </a:r>
            <a:r>
              <a:rPr lang="en-US" dirty="0"/>
              <a:t> id = "D0906B-A"&gt;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"AFP_ENG_20050110.0079"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"LTW_ENG_20050110.0006"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"LTW_ENG_20050112.0156"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"NYT_ENG_20050110.0340"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"NYT_ENG_20050111.0349"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"LTW_ENG_20050109.0001" /&gt;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"LTW_ENG_20050110.0118"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"NYT_ENG_20050110.0009"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"NYT_ENG_20050111.0015" /</a:t>
            </a:r>
            <a:r>
              <a:rPr lang="en-US" dirty="0" smtClean="0"/>
              <a:t>&gt;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&lt;doc id = "NYT_ENG_20050112.0012" /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&lt;/</a:t>
            </a:r>
            <a:r>
              <a:rPr lang="en-US" dirty="0" err="1"/>
              <a:t>docset</a:t>
            </a:r>
            <a:r>
              <a:rPr lang="en-US" dirty="0"/>
              <a:t>&gt; &lt;</a:t>
            </a:r>
            <a:r>
              <a:rPr lang="en-US" dirty="0" err="1"/>
              <a:t>docsetB</a:t>
            </a:r>
            <a:r>
              <a:rPr lang="en-US" dirty="0"/>
              <a:t> id = "D0906B-B"&gt; </a:t>
            </a:r>
            <a:endParaRPr lang="en-US" dirty="0" smtClean="0"/>
          </a:p>
          <a:p>
            <a:pPr lvl="3"/>
            <a:r>
              <a:rPr lang="en-US" dirty="0" smtClean="0"/>
              <a:t>&lt;</a:t>
            </a:r>
            <a:r>
              <a:rPr lang="en-US" dirty="0"/>
              <a:t>doc id = "AFP_ENG_20050221.0700" </a:t>
            </a:r>
            <a:r>
              <a:rPr lang="en-US" dirty="0" smtClean="0"/>
              <a:t>/&gt;</a:t>
            </a:r>
          </a:p>
          <a:p>
            <a:pPr lvl="3"/>
            <a:r>
              <a:rPr lang="en-US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441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&lt;DOC</a:t>
            </a:r>
            <a:r>
              <a:rPr lang="en-US" dirty="0" smtClean="0"/>
              <a:t>&gt;&lt;</a:t>
            </a:r>
            <a:r>
              <a:rPr lang="en-US" dirty="0"/>
              <a:t>DOCNO&gt; APW20000817.0002 &lt;/DOCNO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&lt;</a:t>
            </a:r>
            <a:r>
              <a:rPr lang="en-US" dirty="0"/>
              <a:t>DOCTYPE&gt; NEWS STORY &lt;/DOCTYPE</a:t>
            </a:r>
            <a:r>
              <a:rPr lang="en-US" dirty="0" smtClean="0"/>
              <a:t>&gt;&lt;</a:t>
            </a:r>
            <a:r>
              <a:rPr lang="en-US" dirty="0"/>
              <a:t>DATE_TIME&gt; 2000-08-17 00:05 &lt;/DATE_TIME&gt;</a:t>
            </a:r>
          </a:p>
          <a:p>
            <a:r>
              <a:rPr lang="en-US" dirty="0"/>
              <a:t>&lt;BODY</a:t>
            </a:r>
            <a:r>
              <a:rPr lang="en-US" dirty="0" smtClean="0"/>
              <a:t>&gt; &lt;</a:t>
            </a:r>
            <a:r>
              <a:rPr lang="en-US" dirty="0"/>
              <a:t>HEADLINE&gt; 19 charged with drug trafficking  &lt;/HEADLINE&gt;</a:t>
            </a:r>
          </a:p>
          <a:p>
            <a:r>
              <a:rPr lang="en-US" dirty="0"/>
              <a:t>&lt;TEXT</a:t>
            </a:r>
            <a:r>
              <a:rPr lang="en-US" dirty="0" smtClean="0"/>
              <a:t>&gt;&lt;</a:t>
            </a:r>
            <a:r>
              <a:rPr lang="en-US" dirty="0"/>
              <a:t>P&gt;</a:t>
            </a:r>
          </a:p>
          <a:p>
            <a:r>
              <a:rPr lang="en-US" dirty="0"/>
              <a:t>	   UTICA, N.Y. (AP) - Nineteen people involved in a </a:t>
            </a:r>
            <a:r>
              <a:rPr lang="en-US" dirty="0" smtClean="0"/>
              <a:t>drug trafficking </a:t>
            </a:r>
            <a:r>
              <a:rPr lang="en-US" dirty="0"/>
              <a:t>ring in the Utica area were arrested early Wednesday</a:t>
            </a:r>
            <a:r>
              <a:rPr lang="en-US" dirty="0" smtClean="0"/>
              <a:t>, police </a:t>
            </a:r>
            <a:r>
              <a:rPr lang="en-US" dirty="0"/>
              <a:t>said.</a:t>
            </a:r>
          </a:p>
          <a:p>
            <a:r>
              <a:rPr lang="en-US" dirty="0"/>
              <a:t>&lt;/</a:t>
            </a:r>
            <a:r>
              <a:rPr lang="en-US" dirty="0" smtClean="0"/>
              <a:t>P&gt;&lt;</a:t>
            </a:r>
            <a:r>
              <a:rPr lang="en-US" dirty="0"/>
              <a:t>P&gt;</a:t>
            </a:r>
          </a:p>
          <a:p>
            <a:r>
              <a:rPr lang="en-US" dirty="0"/>
              <a:t>   Those arrested are linked to 22 others picked up in May </a:t>
            </a:r>
            <a:r>
              <a:rPr lang="en-US" dirty="0" smtClean="0"/>
              <a:t>and comprise </a:t>
            </a:r>
            <a:r>
              <a:rPr lang="en-US" dirty="0"/>
              <a:t>''a major cocaine, crack cocaine and </a:t>
            </a:r>
            <a:r>
              <a:rPr lang="en-US" dirty="0" smtClean="0"/>
              <a:t>marijuana distribution </a:t>
            </a:r>
            <a:r>
              <a:rPr lang="en-US" dirty="0"/>
              <a:t>organization,'' according to the U.S. Department </a:t>
            </a:r>
            <a:r>
              <a:rPr lang="en-US" dirty="0" smtClean="0"/>
              <a:t>of Justice</a:t>
            </a:r>
            <a:r>
              <a:rPr lang="en-US" dirty="0"/>
              <a:t>.</a:t>
            </a:r>
          </a:p>
          <a:p>
            <a:r>
              <a:rPr lang="en-US" dirty="0"/>
              <a:t>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4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Techniques so far rely on human model summaries</a:t>
            </a:r>
          </a:p>
          <a:p>
            <a:r>
              <a:rPr lang="en-US" dirty="0" smtClean="0"/>
              <a:t>How well can we do without?</a:t>
            </a:r>
          </a:p>
          <a:p>
            <a:pPr lvl="1"/>
            <a:r>
              <a:rPr lang="en-US" dirty="0" smtClean="0"/>
              <a:t>What can we compare summary to instead?</a:t>
            </a:r>
          </a:p>
          <a:p>
            <a:pPr lvl="2"/>
            <a:r>
              <a:rPr lang="en-US" dirty="0" smtClean="0"/>
              <a:t>Input documents</a:t>
            </a:r>
          </a:p>
          <a:p>
            <a:pPr lvl="1"/>
            <a:r>
              <a:rPr lang="en-US" dirty="0" smtClean="0"/>
              <a:t>Measures?</a:t>
            </a:r>
          </a:p>
          <a:p>
            <a:pPr lvl="2"/>
            <a:r>
              <a:rPr lang="en-US" dirty="0" smtClean="0"/>
              <a:t>Distributional: Jensen-Shannon, </a:t>
            </a:r>
            <a:r>
              <a:rPr lang="en-US" dirty="0" err="1" smtClean="0"/>
              <a:t>Kullback-Liebler</a:t>
            </a:r>
            <a:r>
              <a:rPr lang="en-US" dirty="0" smtClean="0"/>
              <a:t> divergence </a:t>
            </a:r>
          </a:p>
          <a:p>
            <a:pPr lvl="3"/>
            <a:r>
              <a:rPr lang="en-US" dirty="0" smtClean="0"/>
              <a:t>Vector similarity (cosine)</a:t>
            </a:r>
          </a:p>
        </p:txBody>
      </p:sp>
    </p:spTree>
    <p:extLst>
      <p:ext uri="{BB962C8B-B14F-4D97-AF65-F5344CB8AC3E}">
        <p14:creationId xmlns:p14="http://schemas.microsoft.com/office/powerpoint/2010/main" val="42735168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files:</a:t>
            </a:r>
          </a:p>
          <a:p>
            <a:pPr lvl="1"/>
            <a:r>
              <a:rPr lang="en-US" dirty="0" smtClean="0"/>
              <a:t>Include both </a:t>
            </a:r>
            <a:r>
              <a:rPr lang="en-US" dirty="0" err="1" smtClean="0"/>
              <a:t>docsetA</a:t>
            </a:r>
            <a:r>
              <a:rPr lang="en-US" dirty="0" smtClean="0"/>
              <a:t> and </a:t>
            </a:r>
            <a:r>
              <a:rPr lang="en-US" dirty="0" err="1" smtClean="0"/>
              <a:t>docsetB</a:t>
            </a:r>
            <a:endParaRPr lang="en-US" dirty="0" smtClean="0"/>
          </a:p>
          <a:p>
            <a:pPr lvl="2"/>
            <a:r>
              <a:rPr lang="en-US" dirty="0" smtClean="0"/>
              <a:t>Use ONLY *</a:t>
            </a:r>
            <a:r>
              <a:rPr lang="en-US" dirty="0" err="1" smtClean="0"/>
              <a:t>docsetA</a:t>
            </a:r>
            <a:r>
              <a:rPr lang="en-US" dirty="0" smtClean="0"/>
              <a:t>*</a:t>
            </a:r>
          </a:p>
          <a:p>
            <a:pPr lvl="3"/>
            <a:r>
              <a:rPr lang="en-US" dirty="0" smtClean="0"/>
              <a:t>“B” used for update task</a:t>
            </a:r>
          </a:p>
          <a:p>
            <a:r>
              <a:rPr lang="en-US" dirty="0" smtClean="0"/>
              <a:t>IDs reference documents in AQUAINT corpora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06342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AQUAINT/AQUAINT-2 corpora</a:t>
            </a:r>
          </a:p>
          <a:p>
            <a:pPr lvl="1"/>
            <a:r>
              <a:rPr lang="en-US" dirty="0" smtClean="0"/>
              <a:t>Subset of </a:t>
            </a:r>
            <a:r>
              <a:rPr lang="en-US" dirty="0" err="1" smtClean="0"/>
              <a:t>Gigaword</a:t>
            </a:r>
            <a:endParaRPr lang="en-US" dirty="0" smtClean="0"/>
          </a:p>
          <a:p>
            <a:pPr lvl="2"/>
            <a:r>
              <a:rPr lang="en-US" dirty="0" smtClean="0"/>
              <a:t>Used </a:t>
            </a:r>
            <a:r>
              <a:rPr lang="en-US" dirty="0"/>
              <a:t>in many NLP shared </a:t>
            </a:r>
            <a:r>
              <a:rPr lang="en-US" dirty="0" smtClean="0"/>
              <a:t>tasks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Format is SGML </a:t>
            </a:r>
          </a:p>
          <a:p>
            <a:pPr lvl="2"/>
            <a:r>
              <a:rPr lang="en-US" dirty="0"/>
              <a:t>Not fully XML compliant</a:t>
            </a:r>
          </a:p>
          <a:p>
            <a:pPr lvl="3"/>
            <a:r>
              <a:rPr lang="en-US" dirty="0"/>
              <a:t>Includes non-compliant characters: e.g. with &amp;s</a:t>
            </a:r>
          </a:p>
          <a:p>
            <a:pPr lvl="3"/>
            <a:r>
              <a:rPr lang="en-US" dirty="0"/>
              <a:t>May not be “rooted”</a:t>
            </a:r>
          </a:p>
          <a:p>
            <a:pPr lvl="2"/>
            <a:r>
              <a:rPr lang="en-US" dirty="0"/>
              <a:t>Some differences between </a:t>
            </a:r>
            <a:r>
              <a:rPr lang="en-US" dirty="0" err="1" smtClean="0"/>
              <a:t>subcorpora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Span different date ranges</a:t>
            </a:r>
          </a:p>
        </p:txBody>
      </p:sp>
    </p:spTree>
    <p:extLst>
      <p:ext uri="{BB962C8B-B14F-4D97-AF65-F5344CB8AC3E}">
        <p14:creationId xmlns:p14="http://schemas.microsoft.com/office/powerpoint/2010/main" val="33481024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&amp;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Handling SGML with XML tools</a:t>
            </a:r>
          </a:p>
          <a:p>
            <a:pPr lvl="1"/>
            <a:r>
              <a:rPr lang="en-US" dirty="0" err="1" smtClean="0"/>
              <a:t>Elementtree</a:t>
            </a:r>
            <a:r>
              <a:rPr lang="en-US" dirty="0" smtClean="0"/>
              <a:t> has recover mode:</a:t>
            </a:r>
          </a:p>
          <a:p>
            <a:pPr lvl="2"/>
            <a:r>
              <a:rPr lang="en-US" dirty="0"/>
              <a:t>E.g. </a:t>
            </a:r>
            <a:r>
              <a:rPr lang="en-US" dirty="0" smtClean="0"/>
              <a:t> </a:t>
            </a:r>
            <a:r>
              <a:rPr lang="en-US" dirty="0"/>
              <a:t>parser = </a:t>
            </a:r>
            <a:r>
              <a:rPr lang="en-US" dirty="0" err="1"/>
              <a:t>etree.XMLParser</a:t>
            </a:r>
            <a:r>
              <a:rPr lang="en-US" dirty="0"/>
              <a:t>(recover=True)                    </a:t>
            </a:r>
            <a:r>
              <a:rPr lang="en-US" dirty="0" err="1"/>
              <a:t>data_tree</a:t>
            </a:r>
            <a:r>
              <a:rPr lang="en-US" dirty="0"/>
              <a:t> = </a:t>
            </a:r>
            <a:r>
              <a:rPr lang="en-US" dirty="0" err="1"/>
              <a:t>etree.parse</a:t>
            </a:r>
            <a:r>
              <a:rPr lang="en-US" dirty="0"/>
              <a:t>(f, parser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Consider escaping &amp;-prefixed content</a:t>
            </a:r>
            <a:endParaRPr lang="en-US" dirty="0"/>
          </a:p>
          <a:p>
            <a:pPr lvl="1"/>
            <a:r>
              <a:rPr lang="en-US" dirty="0" smtClean="0"/>
              <a:t>Varied paragraph structure: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/>
              <a:t>xpath</a:t>
            </a:r>
            <a:r>
              <a:rPr lang="en-US" dirty="0"/>
              <a:t>(".//TEXT//P|.//TEXT")</a:t>
            </a:r>
            <a:endParaRPr lang="en-US" dirty="0" smtClean="0"/>
          </a:p>
          <a:p>
            <a:r>
              <a:rPr lang="en-US" dirty="0" smtClean="0"/>
              <a:t>Non-uniform corpora:</a:t>
            </a:r>
          </a:p>
          <a:p>
            <a:pPr lvl="1"/>
            <a:r>
              <a:rPr lang="en-US" dirty="0" smtClean="0"/>
              <a:t>You may hard-code corpus handling</a:t>
            </a:r>
          </a:p>
          <a:p>
            <a:pPr lvl="2"/>
            <a:r>
              <a:rPr lang="en-US" dirty="0" smtClean="0"/>
              <a:t>Or create configuration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186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Five young Amish girls were killed, shot by a lone gunman.</a:t>
            </a:r>
          </a:p>
          <a:p>
            <a:r>
              <a:rPr lang="en-US" dirty="0"/>
              <a:t>At about 1045, on October 02, 2006, the gunman, Charles Carl Roberts IV, age 32, entered the Georgetown Amish School in Nickel Mines, Pennsylvania, a tiny village about 55 miles west of Philadelphia.</a:t>
            </a:r>
          </a:p>
          <a:p>
            <a:r>
              <a:rPr lang="en-US" dirty="0"/>
              <a:t>He let the boys and the adults go, before he tied up the girls, ages 6 to 13.</a:t>
            </a:r>
          </a:p>
          <a:p>
            <a:r>
              <a:rPr lang="en-US" dirty="0"/>
              <a:t>Police and emergency personnel rushed to the school but the gunman killed himself as they arrived.</a:t>
            </a:r>
          </a:p>
          <a:p>
            <a:r>
              <a:rPr lang="en-US" dirty="0"/>
              <a:t>His motive was unclear but in a cell call to his wife he talked about abusing two family members 20 years ago.</a:t>
            </a:r>
          </a:p>
        </p:txBody>
      </p:sp>
    </p:spTree>
    <p:extLst>
      <p:ext uri="{BB962C8B-B14F-4D97-AF65-F5344CB8AC3E}">
        <p14:creationId xmlns:p14="http://schemas.microsoft.com/office/powerpoint/2010/main" val="338232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end-to-end system</a:t>
            </a:r>
          </a:p>
          <a:p>
            <a:pPr lvl="1"/>
            <a:r>
              <a:rPr lang="en-US" dirty="0" smtClean="0"/>
              <a:t>From reading in topic files to summarization to </a:t>
            </a:r>
            <a:r>
              <a:rPr lang="en-US" dirty="0" err="1" smtClean="0"/>
              <a:t>eval</a:t>
            </a:r>
            <a:endParaRPr lang="en-US" dirty="0" smtClean="0"/>
          </a:p>
          <a:p>
            <a:r>
              <a:rPr lang="en-US" dirty="0" smtClean="0"/>
              <a:t>Need at least basic components for:</a:t>
            </a:r>
          </a:p>
          <a:p>
            <a:pPr lvl="1"/>
            <a:r>
              <a:rPr lang="en-US" dirty="0" smtClean="0"/>
              <a:t>Content selection</a:t>
            </a:r>
          </a:p>
          <a:p>
            <a:pPr lvl="1"/>
            <a:r>
              <a:rPr lang="en-US" dirty="0" smtClean="0"/>
              <a:t>Information ordering</a:t>
            </a:r>
          </a:p>
          <a:p>
            <a:pPr lvl="1"/>
            <a:r>
              <a:rPr lang="en-US" dirty="0" smtClean="0"/>
              <a:t>Content realization</a:t>
            </a:r>
          </a:p>
          <a:p>
            <a:r>
              <a:rPr lang="en-US" dirty="0" smtClean="0"/>
              <a:t>Focus on content selection for D2:</a:t>
            </a:r>
          </a:p>
          <a:p>
            <a:pPr lvl="1"/>
            <a:r>
              <a:rPr lang="en-US" dirty="0" smtClean="0"/>
              <a:t>Must be non-trivial (i.e. non-random/lead)</a:t>
            </a:r>
          </a:p>
          <a:p>
            <a:pPr lvl="1"/>
            <a:r>
              <a:rPr lang="en-US" dirty="0" smtClean="0"/>
              <a:t>Others can be minimal (i.e. “copy” for content real.)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872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formatting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100 </a:t>
            </a:r>
            <a:r>
              <a:rPr lang="en-US" smtClean="0"/>
              <a:t>word summaries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Just ASCII, English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funny formatting (bullets,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May output on multiple lines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One file per topic summary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All topics in single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431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68261" cy="4343400"/>
          </a:xfrm>
        </p:spPr>
        <p:txBody>
          <a:bodyPr/>
          <a:lstStyle/>
          <a:p>
            <a:r>
              <a:rPr lang="en-US" dirty="0" smtClean="0"/>
              <a:t>Primarily using ROUGE</a:t>
            </a:r>
          </a:p>
          <a:p>
            <a:pPr lvl="1"/>
            <a:r>
              <a:rPr lang="en-US" dirty="0" smtClean="0"/>
              <a:t>Standard implementation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ROUGE-1, -2, -4:</a:t>
            </a:r>
          </a:p>
          <a:p>
            <a:pPr lvl="2"/>
            <a:r>
              <a:rPr lang="en-US" dirty="0" smtClean="0"/>
              <a:t>Scores found to have best correlation with </a:t>
            </a:r>
            <a:r>
              <a:rPr lang="en-US" dirty="0" smtClean="0"/>
              <a:t>responsiveness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Primary metric: ROUGE Recall (“R”)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Store in results directory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486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&amp; Output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Topic id</a:t>
            </a:r>
            <a:r>
              <a:rPr lang="en-US" dirty="0"/>
              <a:t>=D0901A</a:t>
            </a:r>
            <a:endParaRPr lang="en-US" dirty="0" smtClean="0"/>
          </a:p>
          <a:p>
            <a:r>
              <a:rPr lang="en-US" dirty="0" smtClean="0"/>
              <a:t>Summary </a:t>
            </a:r>
            <a:r>
              <a:rPr lang="en-US" dirty="0"/>
              <a:t>file name: D0901-A.M.100.A.A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Split document id </a:t>
            </a:r>
            <a:r>
              <a:rPr lang="en-US" dirty="0" smtClean="0"/>
              <a:t>on: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id_part1=D0901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id_part2=</a:t>
            </a:r>
            <a:r>
              <a:rPr lang="en-US" dirty="0" smtClean="0"/>
              <a:t>A</a:t>
            </a:r>
          </a:p>
          <a:p>
            <a:r>
              <a:rPr lang="en-US" dirty="0" smtClean="0"/>
              <a:t>2</a:t>
            </a:r>
            <a:r>
              <a:rPr lang="en-US" dirty="0"/>
              <a:t>. Construct filename </a:t>
            </a:r>
            <a:r>
              <a:rPr lang="en-US" dirty="0" smtClean="0"/>
              <a:t>as: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[id_part1</a:t>
            </a:r>
            <a:r>
              <a:rPr lang="en-US" dirty="0" smtClean="0"/>
              <a:t>]- [</a:t>
            </a:r>
            <a:r>
              <a:rPr lang="en-US" dirty="0" err="1"/>
              <a:t>docset</a:t>
            </a:r>
            <a:r>
              <a:rPr lang="en-US" dirty="0"/>
              <a:t>].M.[</a:t>
            </a:r>
            <a:r>
              <a:rPr lang="en-US" dirty="0" err="1"/>
              <a:t>max_token_count</a:t>
            </a:r>
            <a:r>
              <a:rPr lang="en-US" dirty="0"/>
              <a:t>].[id_part2].[</a:t>
            </a:r>
            <a:r>
              <a:rPr lang="en-US" dirty="0" err="1" smtClean="0"/>
              <a:t>some_unique_alphanum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572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Code/outputs due 4/</a:t>
            </a:r>
            <a:r>
              <a:rPr lang="en-US" dirty="0" smtClean="0"/>
              <a:t>22</a:t>
            </a:r>
            <a:endParaRPr lang="en-US" dirty="0" smtClean="0"/>
          </a:p>
          <a:p>
            <a:pPr lvl="1"/>
            <a:r>
              <a:rPr lang="en-US" dirty="0" smtClean="0"/>
              <a:t>Tag as D2</a:t>
            </a:r>
            <a:endParaRPr lang="en-US" dirty="0"/>
          </a:p>
          <a:p>
            <a:r>
              <a:rPr lang="en-US" dirty="0" smtClean="0"/>
              <a:t>Reports due 4/</a:t>
            </a:r>
            <a:r>
              <a:rPr lang="en-US" dirty="0" smtClean="0"/>
              <a:t>26 </a:t>
            </a:r>
            <a:r>
              <a:rPr lang="en-US" dirty="0" smtClean="0"/>
              <a:t>am</a:t>
            </a:r>
          </a:p>
          <a:p>
            <a:pPr lvl="1"/>
            <a:r>
              <a:rPr lang="en-US" dirty="0" smtClean="0"/>
              <a:t>Should tag as D2.1</a:t>
            </a:r>
          </a:p>
          <a:p>
            <a:pPr lvl="1"/>
            <a:endParaRPr lang="en-US" dirty="0"/>
          </a:p>
          <a:p>
            <a:r>
              <a:rPr lang="en-US" dirty="0" smtClean="0"/>
              <a:t>Presentations week of 4/</a:t>
            </a:r>
            <a:r>
              <a:rPr lang="en-US" dirty="0" smtClean="0"/>
              <a:t>26</a:t>
            </a:r>
            <a:endParaRPr lang="en-US" dirty="0" smtClean="0"/>
          </a:p>
          <a:p>
            <a:pPr lvl="1"/>
            <a:r>
              <a:rPr lang="en-US" dirty="0" smtClean="0"/>
              <a:t>Will do doodle to set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Model-free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Techniques so far rely on human model summaries</a:t>
            </a:r>
          </a:p>
          <a:p>
            <a:r>
              <a:rPr lang="en-US" dirty="0" smtClean="0"/>
              <a:t>How well can we do without?</a:t>
            </a:r>
          </a:p>
          <a:p>
            <a:pPr lvl="1"/>
            <a:r>
              <a:rPr lang="en-US" dirty="0" smtClean="0"/>
              <a:t>What can we compare summary to instead?</a:t>
            </a:r>
          </a:p>
          <a:p>
            <a:pPr lvl="2"/>
            <a:r>
              <a:rPr lang="en-US" dirty="0" smtClean="0"/>
              <a:t>Input documents</a:t>
            </a:r>
          </a:p>
          <a:p>
            <a:pPr lvl="1"/>
            <a:r>
              <a:rPr lang="en-US" dirty="0" smtClean="0"/>
              <a:t>Measures?</a:t>
            </a:r>
          </a:p>
          <a:p>
            <a:pPr lvl="2"/>
            <a:r>
              <a:rPr lang="en-US" dirty="0" smtClean="0"/>
              <a:t>Distributional: Jensen-Shannon, </a:t>
            </a:r>
            <a:r>
              <a:rPr lang="en-US" dirty="0" err="1" smtClean="0"/>
              <a:t>Kullback-Liebler</a:t>
            </a:r>
            <a:r>
              <a:rPr lang="en-US" dirty="0" smtClean="0"/>
              <a:t> divergence </a:t>
            </a:r>
          </a:p>
          <a:p>
            <a:pPr lvl="3"/>
            <a:r>
              <a:rPr lang="en-US" dirty="0" smtClean="0"/>
              <a:t>Vector similarity (cosine)</a:t>
            </a:r>
          </a:p>
          <a:p>
            <a:pPr lvl="2"/>
            <a:r>
              <a:rPr lang="en-US" dirty="0" smtClean="0"/>
              <a:t>Summary likelihood: unigram, multinomial</a:t>
            </a:r>
          </a:p>
          <a:p>
            <a:pPr lvl="2"/>
            <a:r>
              <a:rPr lang="en-US" dirty="0" smtClean="0"/>
              <a:t>Topic signature overlap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4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/>
          <a:lstStyle/>
          <a:p>
            <a:r>
              <a:rPr lang="en-US" dirty="0" smtClean="0"/>
              <a:t>Correlation with manual score-based rankings</a:t>
            </a:r>
          </a:p>
          <a:p>
            <a:pPr lvl="1"/>
            <a:r>
              <a:rPr lang="en-US" dirty="0" smtClean="0"/>
              <a:t>Distributional measure well-correlated, </a:t>
            </a:r>
            <a:r>
              <a:rPr lang="en-US" dirty="0" err="1" smtClean="0"/>
              <a:t>sim</a:t>
            </a:r>
            <a:r>
              <a:rPr lang="en-US" dirty="0" smtClean="0"/>
              <a:t> to ROUGE2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939" y="2579255"/>
            <a:ext cx="5760561" cy="427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8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measures: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Content: </a:t>
            </a:r>
          </a:p>
          <a:p>
            <a:pPr lvl="2"/>
            <a:r>
              <a:rPr lang="en-US" dirty="0" smtClean="0"/>
              <a:t>Pyramid (recent)</a:t>
            </a:r>
          </a:p>
          <a:p>
            <a:pPr lvl="2"/>
            <a:r>
              <a:rPr lang="en-US" dirty="0" smtClean="0"/>
              <a:t>ROUGE-n often reported for comparison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measures: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Content: </a:t>
            </a:r>
          </a:p>
          <a:p>
            <a:pPr lvl="2"/>
            <a:r>
              <a:rPr lang="en-US" dirty="0"/>
              <a:t>Pyramid (recent)</a:t>
            </a:r>
          </a:p>
          <a:p>
            <a:pPr lvl="2"/>
            <a:r>
              <a:rPr lang="en-US" dirty="0" smtClean="0"/>
              <a:t>ROUGE-n often reported for comparison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Focus: Responsiveness</a:t>
            </a:r>
          </a:p>
          <a:p>
            <a:pPr lvl="2"/>
            <a:r>
              <a:rPr lang="en-US" dirty="0" smtClean="0"/>
              <a:t>Human evaluation of topic fit (1-5 (or 10))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9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12698</TotalTime>
  <Words>2509</Words>
  <Application>Microsoft Macintosh PowerPoint</Application>
  <PresentationFormat>On-screen Show (4:3)</PresentationFormat>
  <Paragraphs>495</Paragraphs>
  <Slides>58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Breeze</vt:lpstr>
      <vt:lpstr>Microsoft Equation</vt:lpstr>
      <vt:lpstr>Evaluation &amp; Systems</vt:lpstr>
      <vt:lpstr>Roadmap </vt:lpstr>
      <vt:lpstr>Model-free Evaluation</vt:lpstr>
      <vt:lpstr>Model-free Evaluation</vt:lpstr>
      <vt:lpstr>Model-free Evaluation</vt:lpstr>
      <vt:lpstr>Model-free Evaluation</vt:lpstr>
      <vt:lpstr>Assessment</vt:lpstr>
      <vt:lpstr>Shared Task Evaluation</vt:lpstr>
      <vt:lpstr>Shared Task Evaluation</vt:lpstr>
      <vt:lpstr>Shared Task Evaluation</vt:lpstr>
      <vt:lpstr>Content Selection </vt:lpstr>
      <vt:lpstr>Word-Based Unsupervised Models</vt:lpstr>
      <vt:lpstr>Frequency-based Approach</vt:lpstr>
      <vt:lpstr>Selection Methodology</vt:lpstr>
      <vt:lpstr>Word Weight Example </vt:lpstr>
      <vt:lpstr>Limitations of Frequency</vt:lpstr>
      <vt:lpstr>Modeling Background</vt:lpstr>
      <vt:lpstr>Topic Signature Approach</vt:lpstr>
      <vt:lpstr>Topic Signature Approach</vt:lpstr>
      <vt:lpstr>Log Likelihood Ratio</vt:lpstr>
      <vt:lpstr>Log Likelihood Ratio</vt:lpstr>
      <vt:lpstr>Log Likelihood Ratio</vt:lpstr>
      <vt:lpstr>Log Likelihood Ratio</vt:lpstr>
      <vt:lpstr>Using LLR for Weighting</vt:lpstr>
      <vt:lpstr>Using LLR for Weighting</vt:lpstr>
      <vt:lpstr>Using LLR for Weighting</vt:lpstr>
      <vt:lpstr>Using LLR for Weighting</vt:lpstr>
      <vt:lpstr>MEAD</vt:lpstr>
      <vt:lpstr>Main Ideas</vt:lpstr>
      <vt:lpstr>Main Ideas</vt:lpstr>
      <vt:lpstr>Centroid-based Models</vt:lpstr>
      <vt:lpstr>Centroid-based Models</vt:lpstr>
      <vt:lpstr>Centroid-based Models</vt:lpstr>
      <vt:lpstr>MEAD Content Selection</vt:lpstr>
      <vt:lpstr>MEAD Content Selection</vt:lpstr>
      <vt:lpstr>MEAD Content Selection</vt:lpstr>
      <vt:lpstr>Score Computation</vt:lpstr>
      <vt:lpstr>Score Computation</vt:lpstr>
      <vt:lpstr>Score Computation</vt:lpstr>
      <vt:lpstr>Score Computation</vt:lpstr>
      <vt:lpstr>Managing Redundancy</vt:lpstr>
      <vt:lpstr>Managing Redundancy</vt:lpstr>
      <vt:lpstr>System and Evaluation</vt:lpstr>
      <vt:lpstr>System and Evaluation</vt:lpstr>
      <vt:lpstr>System and Evaluation</vt:lpstr>
      <vt:lpstr>Deliverable #2</vt:lpstr>
      <vt:lpstr>TAC 2010 Shared Task</vt:lpstr>
      <vt:lpstr>Topics</vt:lpstr>
      <vt:lpstr>Documents</vt:lpstr>
      <vt:lpstr>Notes</vt:lpstr>
      <vt:lpstr>Notes</vt:lpstr>
      <vt:lpstr>Tips &amp; Tricks</vt:lpstr>
      <vt:lpstr>Model Summaries</vt:lpstr>
      <vt:lpstr>Initial System</vt:lpstr>
      <vt:lpstr>Summaries</vt:lpstr>
      <vt:lpstr>Summarization Evaluation</vt:lpstr>
      <vt:lpstr>Model &amp; Output Names</vt:lpstr>
      <vt:lpstr>Submission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46</cp:revision>
  <cp:lastPrinted>2016-04-07T19:54:45Z</cp:lastPrinted>
  <dcterms:created xsi:type="dcterms:W3CDTF">2015-04-08T01:25:41Z</dcterms:created>
  <dcterms:modified xsi:type="dcterms:W3CDTF">2016-04-07T19:57:45Z</dcterms:modified>
</cp:coreProperties>
</file>