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2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284" r:id="rId23"/>
    <p:sldId id="303" r:id="rId24"/>
    <p:sldId id="304" r:id="rId25"/>
    <p:sldId id="285" r:id="rId26"/>
    <p:sldId id="286" r:id="rId27"/>
    <p:sldId id="305" r:id="rId28"/>
    <p:sldId id="306" r:id="rId29"/>
    <p:sldId id="307" r:id="rId30"/>
    <p:sldId id="287" r:id="rId31"/>
    <p:sldId id="288" r:id="rId32"/>
    <p:sldId id="308" r:id="rId33"/>
    <p:sldId id="309" r:id="rId34"/>
    <p:sldId id="310" r:id="rId35"/>
    <p:sldId id="289" r:id="rId36"/>
    <p:sldId id="311" r:id="rId37"/>
    <p:sldId id="312" r:id="rId38"/>
    <p:sldId id="313" r:id="rId39"/>
    <p:sldId id="334" r:id="rId40"/>
    <p:sldId id="290" r:id="rId41"/>
    <p:sldId id="314" r:id="rId42"/>
    <p:sldId id="316" r:id="rId43"/>
    <p:sldId id="291" r:id="rId44"/>
    <p:sldId id="292" r:id="rId45"/>
    <p:sldId id="317" r:id="rId46"/>
    <p:sldId id="293" r:id="rId47"/>
    <p:sldId id="318" r:id="rId48"/>
    <p:sldId id="294" r:id="rId49"/>
    <p:sldId id="319" r:id="rId50"/>
    <p:sldId id="320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83" r:id="rId63"/>
    <p:sldId id="384" r:id="rId64"/>
    <p:sldId id="385" r:id="rId65"/>
    <p:sldId id="386" r:id="rId66"/>
    <p:sldId id="387" r:id="rId67"/>
    <p:sldId id="388" r:id="rId68"/>
    <p:sldId id="389" r:id="rId69"/>
    <p:sldId id="390" r:id="rId70"/>
    <p:sldId id="391" r:id="rId71"/>
    <p:sldId id="354" r:id="rId72"/>
    <p:sldId id="355" r:id="rId73"/>
    <p:sldId id="356" r:id="rId74"/>
    <p:sldId id="357" r:id="rId75"/>
    <p:sldId id="358" r:id="rId76"/>
    <p:sldId id="359" r:id="rId77"/>
    <p:sldId id="360" r:id="rId78"/>
    <p:sldId id="361" r:id="rId79"/>
    <p:sldId id="362" r:id="rId80"/>
    <p:sldId id="363" r:id="rId81"/>
    <p:sldId id="364" r:id="rId82"/>
    <p:sldId id="365" r:id="rId83"/>
    <p:sldId id="366" r:id="rId84"/>
    <p:sldId id="367" r:id="rId85"/>
    <p:sldId id="368" r:id="rId86"/>
    <p:sldId id="369" r:id="rId87"/>
    <p:sldId id="370" r:id="rId88"/>
    <p:sldId id="371" r:id="rId8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interSettings" Target="printerSettings/printerSettings1.bin"/><Relationship Id="rId91" Type="http://schemas.openxmlformats.org/officeDocument/2006/relationships/presProps" Target="presProps.xml"/><Relationship Id="rId92" Type="http://schemas.openxmlformats.org/officeDocument/2006/relationships/viewProps" Target="viewProps.xml"/><Relationship Id="rId93" Type="http://schemas.openxmlformats.org/officeDocument/2006/relationships/theme" Target="theme/theme1.xml"/><Relationship Id="rId9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024711-6BF6-9D46-9E24-C2476B160011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BBE60AF-CA33-F64F-A147-6E62B7D9AC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3174" y="1523999"/>
            <a:ext cx="6688367" cy="1724867"/>
          </a:xfrm>
        </p:spPr>
        <p:txBody>
          <a:bodyPr/>
          <a:lstStyle/>
          <a:p>
            <a:r>
              <a:rPr lang="en-US" dirty="0" smtClean="0"/>
              <a:t>Content Selection:</a:t>
            </a:r>
            <a:br>
              <a:rPr lang="en-US" dirty="0" smtClean="0"/>
            </a:br>
            <a:r>
              <a:rPr lang="en-US" dirty="0" smtClean="0"/>
              <a:t>Topics, Graphs, &amp; Supervision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smtClean="0"/>
              <a:t>April 12, 2016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7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 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Sentence segmented, cluster documents (n </a:t>
            </a:r>
            <a:r>
              <a:rPr lang="en-US" dirty="0" err="1" smtClean="0"/>
              <a:t>sents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Compression rate: e.g. 20%</a:t>
            </a:r>
          </a:p>
          <a:p>
            <a:r>
              <a:rPr lang="en-US" dirty="0" smtClean="0"/>
              <a:t>Output:  n * r sentence summary</a:t>
            </a:r>
          </a:p>
        </p:txBody>
      </p:sp>
    </p:spTree>
    <p:extLst>
      <p:ext uri="{BB962C8B-B14F-4D97-AF65-F5344CB8AC3E}">
        <p14:creationId xmlns:p14="http://schemas.microsoft.com/office/powerpoint/2010/main" val="48230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 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Sentence segmented, cluster documents (n </a:t>
            </a:r>
            <a:r>
              <a:rPr lang="en-US" dirty="0" err="1" smtClean="0"/>
              <a:t>sents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Compression rate: e.g. 20%</a:t>
            </a:r>
          </a:p>
          <a:p>
            <a:r>
              <a:rPr lang="en-US" dirty="0" smtClean="0"/>
              <a:t>Output:  n * r sentence summary</a:t>
            </a:r>
          </a:p>
          <a:p>
            <a:r>
              <a:rPr lang="en-US" dirty="0" smtClean="0"/>
              <a:t>Select highest scoring sentences based on:</a:t>
            </a:r>
          </a:p>
          <a:p>
            <a:pPr lvl="1"/>
            <a:r>
              <a:rPr lang="en-US" dirty="0" smtClean="0"/>
              <a:t>Centroid score</a:t>
            </a:r>
          </a:p>
          <a:p>
            <a:pPr lvl="1"/>
            <a:r>
              <a:rPr lang="en-US" dirty="0" smtClean="0"/>
              <a:t>Position score</a:t>
            </a:r>
          </a:p>
          <a:p>
            <a:pPr lvl="1"/>
            <a:r>
              <a:rPr lang="en-US" dirty="0" smtClean="0"/>
              <a:t>First-sentence overlap</a:t>
            </a:r>
          </a:p>
          <a:p>
            <a:pPr lvl="1"/>
            <a:r>
              <a:rPr lang="en-US" dirty="0" smtClean="0"/>
              <a:t>(Redundancy)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83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39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err="1" smtClean="0"/>
              <a:t>C</a:t>
            </a:r>
            <a:r>
              <a:rPr lang="en-US" baseline="-25000" dirty="0" err="1" smtClean="0"/>
              <a:t>w,I</a:t>
            </a:r>
            <a:endParaRPr lang="en-US" baseline="-25000" dirty="0" smtClean="0"/>
          </a:p>
          <a:p>
            <a:pPr lvl="2"/>
            <a:r>
              <a:rPr lang="en-US" dirty="0" smtClean="0"/>
              <a:t>Sum over centroid values of words in sentence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73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err="1" smtClean="0"/>
              <a:t>C</a:t>
            </a:r>
            <a:r>
              <a:rPr lang="en-US" baseline="-25000" dirty="0" err="1" smtClean="0"/>
              <a:t>w,I</a:t>
            </a:r>
            <a:endParaRPr lang="en-US" baseline="-25000" dirty="0" smtClean="0"/>
          </a:p>
          <a:p>
            <a:pPr lvl="2"/>
            <a:r>
              <a:rPr lang="en-US" dirty="0" smtClean="0"/>
              <a:t>Sum over centroid values of words in sentence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=((n-i+1)/n)*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pPr lvl="2"/>
            <a:r>
              <a:rPr lang="en-US" dirty="0" smtClean="0"/>
              <a:t>Positional score: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err="1" smtClean="0"/>
              <a:t>:score</a:t>
            </a:r>
            <a:r>
              <a:rPr lang="en-US" dirty="0" smtClean="0"/>
              <a:t> of highest sent in doc</a:t>
            </a:r>
          </a:p>
          <a:p>
            <a:pPr lvl="3"/>
            <a:r>
              <a:rPr lang="en-US" dirty="0" smtClean="0"/>
              <a:t>Scaled by distance from beginning of doc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24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err="1" smtClean="0"/>
              <a:t>C</a:t>
            </a:r>
            <a:r>
              <a:rPr lang="en-US" baseline="-25000" dirty="0" err="1" smtClean="0"/>
              <a:t>w,I</a:t>
            </a:r>
            <a:endParaRPr lang="en-US" baseline="-25000" dirty="0" smtClean="0"/>
          </a:p>
          <a:p>
            <a:pPr lvl="2"/>
            <a:r>
              <a:rPr lang="en-US" dirty="0" smtClean="0"/>
              <a:t>Sum over centroid values of words in sentence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=((n-i+1)/n)*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pPr lvl="2"/>
            <a:r>
              <a:rPr lang="en-US" dirty="0" smtClean="0"/>
              <a:t>Positional score: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err="1" smtClean="0"/>
              <a:t>:score</a:t>
            </a:r>
            <a:r>
              <a:rPr lang="en-US" dirty="0" smtClean="0"/>
              <a:t> of highest sent in doc</a:t>
            </a:r>
          </a:p>
          <a:p>
            <a:pPr lvl="3"/>
            <a:r>
              <a:rPr lang="en-US" dirty="0" smtClean="0"/>
              <a:t>Scaled by distance from beginning of doc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i</a:t>
            </a:r>
            <a:r>
              <a:rPr lang="en-US" dirty="0" smtClean="0"/>
              <a:t> = S</a:t>
            </a:r>
            <a:r>
              <a:rPr lang="en-US" baseline="-25000" dirty="0" smtClean="0"/>
              <a:t>1</a:t>
            </a:r>
            <a:r>
              <a:rPr lang="en-US" dirty="0" smtClean="0"/>
              <a:t>*S</a:t>
            </a:r>
            <a:r>
              <a:rPr lang="en-US" baseline="-25000" dirty="0" smtClean="0"/>
              <a:t>i </a:t>
            </a:r>
          </a:p>
          <a:p>
            <a:pPr lvl="2"/>
            <a:r>
              <a:rPr lang="en-US" dirty="0" smtClean="0"/>
              <a:t>Overlap with first sentence</a:t>
            </a:r>
          </a:p>
          <a:p>
            <a:pPr lvl="2"/>
            <a:r>
              <a:rPr lang="en-US" dirty="0" smtClean="0"/>
              <a:t>TF-based inner product of sentence with first in doc</a:t>
            </a:r>
          </a:p>
          <a:p>
            <a:r>
              <a:rPr lang="en-US" dirty="0" smtClean="0"/>
              <a:t>Alternate weighting schemes assessed</a:t>
            </a:r>
          </a:p>
          <a:p>
            <a:pPr lvl="1"/>
            <a:r>
              <a:rPr lang="en-US" dirty="0" err="1" smtClean="0"/>
              <a:t>Diff’t</a:t>
            </a:r>
            <a:r>
              <a:rPr lang="en-US" dirty="0" smtClean="0"/>
              <a:t> optima in different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1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redundancy approaches: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Redundancymax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Excludes sentences with cosine overlap &gt; threshold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390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redundancy approaches: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Redundancymax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Excludes sentences with cosine overlap &gt; threshold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Redundancy penalty:</a:t>
            </a:r>
          </a:p>
          <a:p>
            <a:pPr lvl="2"/>
            <a:r>
              <a:rPr lang="en-US" dirty="0" smtClean="0"/>
              <a:t>Subtracts penalty from computed score</a:t>
            </a:r>
          </a:p>
          <a:p>
            <a:pPr lvl="3"/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= 2 * # overlapping </a:t>
            </a:r>
            <a:r>
              <a:rPr lang="en-US" dirty="0" err="1" smtClean="0"/>
              <a:t>wds</a:t>
            </a:r>
            <a:r>
              <a:rPr lang="en-US" dirty="0" smtClean="0"/>
              <a:t>/(# </a:t>
            </a:r>
            <a:r>
              <a:rPr lang="en-US" dirty="0" err="1" smtClean="0"/>
              <a:t>wds</a:t>
            </a:r>
            <a:r>
              <a:rPr lang="en-US" dirty="0" smtClean="0"/>
              <a:t> in sentence pair)</a:t>
            </a:r>
          </a:p>
          <a:p>
            <a:pPr lvl="4"/>
            <a:r>
              <a:rPr lang="en-US" dirty="0" smtClean="0"/>
              <a:t>Weighted by highest scoring sentence in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39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ordering:</a:t>
            </a:r>
          </a:p>
        </p:txBody>
      </p:sp>
    </p:spTree>
    <p:extLst>
      <p:ext uri="{BB962C8B-B14F-4D97-AF65-F5344CB8AC3E}">
        <p14:creationId xmlns:p14="http://schemas.microsoft.com/office/powerpoint/2010/main" val="416732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Chronological by document date</a:t>
            </a:r>
          </a:p>
          <a:p>
            <a:r>
              <a:rPr lang="en-US" dirty="0" smtClean="0"/>
              <a:t>Information realization:</a:t>
            </a:r>
          </a:p>
        </p:txBody>
      </p:sp>
    </p:spTree>
    <p:extLst>
      <p:ext uri="{BB962C8B-B14F-4D97-AF65-F5344CB8AC3E}">
        <p14:creationId xmlns:p14="http://schemas.microsoft.com/office/powerpoint/2010/main" val="354990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MEAD: classic end-to-end system</a:t>
            </a:r>
          </a:p>
          <a:p>
            <a:pPr lvl="1"/>
            <a:r>
              <a:rPr lang="en-US" dirty="0" smtClean="0"/>
              <a:t>Cues to content extraction</a:t>
            </a:r>
            <a:endParaRPr lang="en-US" dirty="0"/>
          </a:p>
          <a:p>
            <a:r>
              <a:rPr lang="en-US" dirty="0" smtClean="0"/>
              <a:t>Bayesian topic models</a:t>
            </a:r>
            <a:endParaRPr lang="en-US" dirty="0" smtClean="0"/>
          </a:p>
          <a:p>
            <a:r>
              <a:rPr lang="en-US" dirty="0" smtClean="0"/>
              <a:t>Graph</a:t>
            </a:r>
            <a:r>
              <a:rPr lang="en-US" dirty="0" smtClean="0"/>
              <a:t>-based approaches</a:t>
            </a:r>
          </a:p>
          <a:p>
            <a:pPr lvl="1"/>
            <a:r>
              <a:rPr lang="en-US" dirty="0" smtClean="0"/>
              <a:t>Random walks</a:t>
            </a:r>
          </a:p>
          <a:p>
            <a:r>
              <a:rPr lang="en-US" dirty="0" smtClean="0"/>
              <a:t>Supervised selection</a:t>
            </a:r>
          </a:p>
          <a:p>
            <a:pPr lvl="1"/>
            <a:r>
              <a:rPr lang="en-US" dirty="0" smtClean="0"/>
              <a:t>Term ranking with rich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5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Chronological by document date</a:t>
            </a:r>
          </a:p>
          <a:p>
            <a:r>
              <a:rPr lang="en-US" dirty="0" smtClean="0"/>
              <a:t>Information realization:</a:t>
            </a:r>
          </a:p>
          <a:p>
            <a:pPr lvl="1"/>
            <a:r>
              <a:rPr lang="en-US" dirty="0" smtClean="0"/>
              <a:t>Pure extraction, no sentence revision</a:t>
            </a:r>
          </a:p>
          <a:p>
            <a:r>
              <a:rPr lang="en-US" dirty="0" smtClean="0"/>
              <a:t>Participated in DUC 2001, 2003</a:t>
            </a:r>
          </a:p>
          <a:p>
            <a:pPr lvl="1"/>
            <a:r>
              <a:rPr lang="en-US" dirty="0" smtClean="0"/>
              <a:t>Among top-5 scoring systems</a:t>
            </a:r>
            <a:endParaRPr lang="en-US" dirty="0"/>
          </a:p>
          <a:p>
            <a:pPr lvl="1"/>
            <a:r>
              <a:rPr lang="en-US" dirty="0" smtClean="0"/>
              <a:t>Varies depending on task, evaluation measure</a:t>
            </a:r>
            <a:endParaRPr lang="en-US" dirty="0"/>
          </a:p>
          <a:p>
            <a:r>
              <a:rPr lang="en-US" dirty="0" smtClean="0"/>
              <a:t>Solid straightforward system</a:t>
            </a:r>
          </a:p>
          <a:p>
            <a:pPr lvl="1"/>
            <a:r>
              <a:rPr lang="en-US" dirty="0" smtClean="0"/>
              <a:t>Publicly available; will compute/output weights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4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Topic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Perspective: Generative story for document topics</a:t>
            </a:r>
          </a:p>
          <a:p>
            <a:r>
              <a:rPr lang="en-US" dirty="0" smtClean="0"/>
              <a:t>Multiple models of word probability, topics</a:t>
            </a:r>
          </a:p>
          <a:p>
            <a:pPr lvl="1"/>
            <a:r>
              <a:rPr lang="en-US" dirty="0" smtClean="0"/>
              <a:t>General English</a:t>
            </a:r>
          </a:p>
          <a:p>
            <a:pPr lvl="1"/>
            <a:r>
              <a:rPr lang="en-US" dirty="0" smtClean="0"/>
              <a:t>Input Document Set</a:t>
            </a:r>
          </a:p>
          <a:p>
            <a:pPr lvl="1"/>
            <a:r>
              <a:rPr lang="en-US" dirty="0" smtClean="0"/>
              <a:t>Individual documents</a:t>
            </a:r>
          </a:p>
          <a:p>
            <a:r>
              <a:rPr lang="en-US" dirty="0" smtClean="0"/>
              <a:t>Select summary which minimizes KL divergence</a:t>
            </a:r>
          </a:p>
          <a:p>
            <a:pPr lvl="1"/>
            <a:r>
              <a:rPr lang="en-US" dirty="0" smtClean="0"/>
              <a:t>Between document set and summary: KL(P</a:t>
            </a:r>
            <a:r>
              <a:rPr lang="en-US" baseline="-25000" dirty="0" smtClean="0"/>
              <a:t>D</a:t>
            </a:r>
            <a:r>
              <a:rPr lang="en-US" dirty="0" smtClean="0"/>
              <a:t>||P</a:t>
            </a:r>
            <a:r>
              <a:rPr lang="en-US" baseline="-25000" dirty="0" smtClean="0"/>
              <a:t>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by greedily selecting sentences</a:t>
            </a:r>
          </a:p>
          <a:p>
            <a:pPr lvl="1"/>
            <a:r>
              <a:rPr lang="en-US" dirty="0" smtClean="0"/>
              <a:t>Also global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2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r>
              <a:rPr lang="en-US" dirty="0" smtClean="0"/>
              <a:t>  (</a:t>
            </a:r>
            <a:r>
              <a:rPr lang="en-US" dirty="0" err="1" smtClean="0"/>
              <a:t>Erkan</a:t>
            </a:r>
            <a:r>
              <a:rPr lang="en-US" dirty="0" smtClean="0"/>
              <a:t> &amp; </a:t>
            </a:r>
            <a:r>
              <a:rPr lang="en-US" dirty="0" err="1" smtClean="0"/>
              <a:t>Radev</a:t>
            </a:r>
            <a:r>
              <a:rPr lang="en-US" dirty="0" smtClean="0"/>
              <a:t>, 2004)</a:t>
            </a:r>
          </a:p>
          <a:p>
            <a:endParaRPr lang="en-US" dirty="0"/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Graph-based model of sentence saliency</a:t>
            </a:r>
          </a:p>
          <a:p>
            <a:pPr lvl="2"/>
            <a:r>
              <a:rPr lang="en-US" dirty="0" smtClean="0"/>
              <a:t>Draws ideas from PageRank, HITS, Hubs &amp; Authorities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Contrasts with straight term-weighting models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Good performance: beats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centroid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82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Centroid approach:</a:t>
            </a:r>
          </a:p>
          <a:p>
            <a:pPr lvl="1"/>
            <a:r>
              <a:rPr lang="en-US" dirty="0" smtClean="0"/>
              <a:t>Central pseudo-document of key words in 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01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Centroid approach:</a:t>
            </a:r>
          </a:p>
          <a:p>
            <a:pPr lvl="1"/>
            <a:r>
              <a:rPr lang="en-US" dirty="0" smtClean="0"/>
              <a:t>Central pseudo-document of key words in cluster</a:t>
            </a:r>
          </a:p>
          <a:p>
            <a:endParaRPr lang="en-US" dirty="0"/>
          </a:p>
          <a:p>
            <a:r>
              <a:rPr lang="en-US" dirty="0" smtClean="0"/>
              <a:t>Graph-based approach:</a:t>
            </a:r>
          </a:p>
          <a:p>
            <a:pPr lvl="1"/>
            <a:r>
              <a:rPr lang="en-US" dirty="0" smtClean="0"/>
              <a:t>Sentences (or other units) in cluster link to each other</a:t>
            </a:r>
          </a:p>
          <a:p>
            <a:pPr lvl="1"/>
            <a:r>
              <a:rPr lang="en-US" dirty="0" smtClean="0"/>
              <a:t>Salient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83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Centroid approach:</a:t>
            </a:r>
          </a:p>
          <a:p>
            <a:pPr lvl="1"/>
            <a:r>
              <a:rPr lang="en-US" dirty="0" smtClean="0"/>
              <a:t>Central pseudo-document of key words in cluster</a:t>
            </a:r>
          </a:p>
          <a:p>
            <a:endParaRPr lang="en-US" dirty="0"/>
          </a:p>
          <a:p>
            <a:r>
              <a:rPr lang="en-US" dirty="0" smtClean="0"/>
              <a:t>Graph-based approach:</a:t>
            </a:r>
          </a:p>
          <a:p>
            <a:pPr lvl="1"/>
            <a:r>
              <a:rPr lang="en-US" dirty="0" smtClean="0"/>
              <a:t>Sentences (or other units) in cluster link to each other</a:t>
            </a:r>
          </a:p>
          <a:p>
            <a:pPr lvl="1"/>
            <a:r>
              <a:rPr lang="en-US" dirty="0" smtClean="0"/>
              <a:t>Salient if similar to many others</a:t>
            </a:r>
          </a:p>
          <a:p>
            <a:pPr lvl="2"/>
            <a:r>
              <a:rPr lang="en-US" dirty="0" smtClean="0"/>
              <a:t>More central or relevant to the cluster</a:t>
            </a:r>
          </a:p>
          <a:p>
            <a:pPr lvl="1"/>
            <a:r>
              <a:rPr lang="en-US" dirty="0" smtClean="0"/>
              <a:t>Low similarity with most others, not central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33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Graph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Graph:</a:t>
            </a:r>
          </a:p>
          <a:p>
            <a:pPr lvl="1"/>
            <a:r>
              <a:rPr lang="en-US" dirty="0" smtClean="0"/>
              <a:t>Nodes:</a:t>
            </a:r>
          </a:p>
          <a:p>
            <a:pPr lvl="1"/>
            <a:r>
              <a:rPr lang="en-US" dirty="0" smtClean="0"/>
              <a:t>Edges: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04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Graph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Graph:</a:t>
            </a:r>
          </a:p>
          <a:p>
            <a:pPr lvl="1"/>
            <a:r>
              <a:rPr lang="en-US" dirty="0" smtClean="0"/>
              <a:t>Nodes: sentences</a:t>
            </a:r>
          </a:p>
          <a:p>
            <a:pPr lvl="1"/>
            <a:r>
              <a:rPr lang="en-US" dirty="0" smtClean="0"/>
              <a:t>Edges: measure of similarity between sentences</a:t>
            </a:r>
          </a:p>
          <a:p>
            <a:pPr lvl="1"/>
            <a:endParaRPr lang="en-US" dirty="0"/>
          </a:p>
          <a:p>
            <a:r>
              <a:rPr lang="en-US" dirty="0" smtClean="0"/>
              <a:t>How do we compute similarity b/t nodes?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67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Graph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Graph:</a:t>
            </a:r>
          </a:p>
          <a:p>
            <a:pPr lvl="1"/>
            <a:r>
              <a:rPr lang="en-US" dirty="0" smtClean="0"/>
              <a:t>Nodes: sentences</a:t>
            </a:r>
          </a:p>
          <a:p>
            <a:pPr lvl="1"/>
            <a:r>
              <a:rPr lang="en-US" dirty="0" smtClean="0"/>
              <a:t>Edges: measure of similarity between sentences</a:t>
            </a:r>
          </a:p>
          <a:p>
            <a:pPr lvl="1"/>
            <a:endParaRPr lang="en-US" dirty="0"/>
          </a:p>
          <a:p>
            <a:r>
              <a:rPr lang="en-US" dirty="0" smtClean="0"/>
              <a:t>How do we compute similarity b/t nodes?</a:t>
            </a:r>
          </a:p>
          <a:p>
            <a:pPr lvl="1"/>
            <a:r>
              <a:rPr lang="en-US" dirty="0" smtClean="0"/>
              <a:t>Here: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(could use other schemes)</a:t>
            </a:r>
          </a:p>
          <a:p>
            <a:r>
              <a:rPr lang="en-US" dirty="0" smtClean="0"/>
              <a:t>How do we compute overall sentence saliency?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50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Graph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Graph:</a:t>
            </a:r>
          </a:p>
          <a:p>
            <a:pPr lvl="1"/>
            <a:r>
              <a:rPr lang="en-US" dirty="0" smtClean="0"/>
              <a:t>Nodes: sentences</a:t>
            </a:r>
          </a:p>
          <a:p>
            <a:pPr lvl="1"/>
            <a:r>
              <a:rPr lang="en-US" dirty="0" smtClean="0"/>
              <a:t>Edges: measure of similarity between sentences</a:t>
            </a:r>
          </a:p>
          <a:p>
            <a:pPr lvl="1"/>
            <a:endParaRPr lang="en-US" dirty="0"/>
          </a:p>
          <a:p>
            <a:r>
              <a:rPr lang="en-US" dirty="0" smtClean="0"/>
              <a:t>How do we compute similarity b/t nodes?</a:t>
            </a:r>
          </a:p>
          <a:p>
            <a:pPr lvl="1"/>
            <a:r>
              <a:rPr lang="en-US" dirty="0" smtClean="0"/>
              <a:t>Here: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(could use other schemes)</a:t>
            </a:r>
          </a:p>
          <a:p>
            <a:r>
              <a:rPr lang="en-US" dirty="0" smtClean="0"/>
              <a:t>How do we compute overall sentence saliency?</a:t>
            </a:r>
          </a:p>
          <a:p>
            <a:pPr lvl="1"/>
            <a:r>
              <a:rPr lang="en-US" dirty="0" smtClean="0"/>
              <a:t>Degree centrality </a:t>
            </a:r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2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err="1" smtClean="0"/>
              <a:t>Radev</a:t>
            </a:r>
            <a:r>
              <a:rPr lang="en-US" dirty="0" smtClean="0"/>
              <a:t> et al, 2000, 2001, 2004</a:t>
            </a:r>
            <a:endParaRPr lang="en-US" dirty="0"/>
          </a:p>
          <a:p>
            <a:r>
              <a:rPr lang="en-US" dirty="0" smtClean="0"/>
              <a:t>Exemplar centroid-based summarization system</a:t>
            </a:r>
          </a:p>
          <a:p>
            <a:pPr lvl="1"/>
            <a:r>
              <a:rPr lang="en-US" dirty="0" err="1" smtClean="0"/>
              <a:t>Tf-idf</a:t>
            </a:r>
            <a:r>
              <a:rPr lang="en-US" dirty="0" smtClean="0"/>
              <a:t> similarity measures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Multi-document summarizer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Publically available summarization implementation</a:t>
            </a:r>
          </a:p>
          <a:p>
            <a:pPr lvl="2"/>
            <a:r>
              <a:rPr lang="en-US" dirty="0" smtClean="0"/>
              <a:t>(No warranty)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Solid performance in DUC evaluations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Standard non-trivial evaluation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43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07" y="1469358"/>
            <a:ext cx="6090540" cy="493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08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Centrality: # of neighbors in graph</a:t>
            </a:r>
          </a:p>
          <a:p>
            <a:pPr lvl="1"/>
            <a:r>
              <a:rPr lang="en-US" dirty="0" smtClean="0"/>
              <a:t>Edge(</a:t>
            </a:r>
            <a:r>
              <a:rPr lang="en-US" dirty="0" err="1" smtClean="0"/>
              <a:t>a,b</a:t>
            </a:r>
            <a:r>
              <a:rPr lang="en-US" dirty="0" smtClean="0"/>
              <a:t>) if </a:t>
            </a:r>
            <a:r>
              <a:rPr lang="en-US" dirty="0" err="1" smtClean="0"/>
              <a:t>cosine_sim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&gt;= threshold</a:t>
            </a:r>
          </a:p>
          <a:p>
            <a:r>
              <a:rPr lang="en-US" dirty="0" smtClean="0"/>
              <a:t>Threshold = 0: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95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Centrality: # of neighbors in graph</a:t>
            </a:r>
          </a:p>
          <a:p>
            <a:pPr lvl="1"/>
            <a:r>
              <a:rPr lang="en-US" dirty="0" smtClean="0"/>
              <a:t>Edge(</a:t>
            </a:r>
            <a:r>
              <a:rPr lang="en-US" dirty="0" err="1" smtClean="0"/>
              <a:t>a,b</a:t>
            </a:r>
            <a:r>
              <a:rPr lang="en-US" dirty="0" smtClean="0"/>
              <a:t>) if </a:t>
            </a:r>
            <a:r>
              <a:rPr lang="en-US" dirty="0" err="1" smtClean="0"/>
              <a:t>cosine_sim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&gt;= threshold</a:t>
            </a:r>
          </a:p>
          <a:p>
            <a:r>
              <a:rPr lang="en-US" dirty="0" smtClean="0"/>
              <a:t>Threshold = 0:</a:t>
            </a:r>
          </a:p>
          <a:p>
            <a:pPr lvl="1"/>
            <a:r>
              <a:rPr lang="en-US" dirty="0" smtClean="0"/>
              <a:t>Fully connected </a:t>
            </a:r>
            <a:r>
              <a:rPr lang="en-US" dirty="0" smtClean="0">
                <a:sym typeface="Wingdings"/>
              </a:rPr>
              <a:t> uninformative</a:t>
            </a:r>
          </a:p>
          <a:p>
            <a:r>
              <a:rPr lang="en-US" dirty="0" smtClean="0">
                <a:sym typeface="Wingdings"/>
              </a:rPr>
              <a:t>Threshold = 0.1, 0.2: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80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Centrality: # of neighbors in graph</a:t>
            </a:r>
          </a:p>
          <a:p>
            <a:pPr lvl="1"/>
            <a:r>
              <a:rPr lang="en-US" dirty="0" smtClean="0"/>
              <a:t>Edge(</a:t>
            </a:r>
            <a:r>
              <a:rPr lang="en-US" dirty="0" err="1" smtClean="0"/>
              <a:t>a,b</a:t>
            </a:r>
            <a:r>
              <a:rPr lang="en-US" dirty="0" smtClean="0"/>
              <a:t>) if </a:t>
            </a:r>
            <a:r>
              <a:rPr lang="en-US" dirty="0" err="1" smtClean="0"/>
              <a:t>cosine_sim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&gt;= threshold</a:t>
            </a:r>
          </a:p>
          <a:p>
            <a:r>
              <a:rPr lang="en-US" dirty="0" smtClean="0"/>
              <a:t>Threshold = 0:</a:t>
            </a:r>
          </a:p>
          <a:p>
            <a:pPr lvl="1"/>
            <a:r>
              <a:rPr lang="en-US" dirty="0" smtClean="0"/>
              <a:t>Fully connected </a:t>
            </a:r>
            <a:r>
              <a:rPr lang="en-US" dirty="0" smtClean="0">
                <a:sym typeface="Wingdings"/>
              </a:rPr>
              <a:t> uninformative</a:t>
            </a:r>
          </a:p>
          <a:p>
            <a:r>
              <a:rPr lang="en-US" dirty="0" smtClean="0">
                <a:sym typeface="Wingdings"/>
              </a:rPr>
              <a:t>Threshold = 0.1, 0.2:</a:t>
            </a:r>
          </a:p>
          <a:p>
            <a:pPr lvl="1"/>
            <a:r>
              <a:rPr lang="en-US" dirty="0" smtClean="0">
                <a:sym typeface="Wingdings"/>
              </a:rPr>
              <a:t>Some filtering, can be useful</a:t>
            </a:r>
          </a:p>
          <a:p>
            <a:r>
              <a:rPr lang="en-US" dirty="0" smtClean="0">
                <a:sym typeface="Wingdings"/>
              </a:rPr>
              <a:t>Threshold &gt;= 0.3: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434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Centrality: # of neighbors in graph</a:t>
            </a:r>
          </a:p>
          <a:p>
            <a:pPr lvl="1"/>
            <a:r>
              <a:rPr lang="en-US" dirty="0" smtClean="0"/>
              <a:t>Edge(</a:t>
            </a:r>
            <a:r>
              <a:rPr lang="en-US" dirty="0" err="1" smtClean="0"/>
              <a:t>a,b</a:t>
            </a:r>
            <a:r>
              <a:rPr lang="en-US" dirty="0" smtClean="0"/>
              <a:t>) if </a:t>
            </a:r>
            <a:r>
              <a:rPr lang="en-US" dirty="0" err="1" smtClean="0"/>
              <a:t>cosine_sim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&gt;= threshold</a:t>
            </a:r>
          </a:p>
          <a:p>
            <a:r>
              <a:rPr lang="en-US" dirty="0" smtClean="0"/>
              <a:t>Threshold = 0:</a:t>
            </a:r>
          </a:p>
          <a:p>
            <a:pPr lvl="1"/>
            <a:r>
              <a:rPr lang="en-US" dirty="0" smtClean="0"/>
              <a:t>Fully connected </a:t>
            </a:r>
            <a:r>
              <a:rPr lang="en-US" dirty="0" smtClean="0">
                <a:sym typeface="Wingdings"/>
              </a:rPr>
              <a:t> uninformative</a:t>
            </a:r>
          </a:p>
          <a:p>
            <a:r>
              <a:rPr lang="en-US" dirty="0" smtClean="0">
                <a:sym typeface="Wingdings"/>
              </a:rPr>
              <a:t>Threshold = 0.1, 0.2:</a:t>
            </a:r>
          </a:p>
          <a:p>
            <a:pPr lvl="1"/>
            <a:r>
              <a:rPr lang="en-US" dirty="0" smtClean="0">
                <a:sym typeface="Wingdings"/>
              </a:rPr>
              <a:t>Some filtering, can be useful</a:t>
            </a:r>
          </a:p>
          <a:p>
            <a:r>
              <a:rPr lang="en-US" dirty="0" smtClean="0">
                <a:sym typeface="Wingdings"/>
              </a:rPr>
              <a:t>Threshold &gt;= 0.3:</a:t>
            </a:r>
          </a:p>
          <a:p>
            <a:pPr lvl="1"/>
            <a:r>
              <a:rPr lang="en-US" dirty="0" smtClean="0">
                <a:sym typeface="Wingdings"/>
              </a:rPr>
              <a:t>Only two connected pairs in example</a:t>
            </a:r>
          </a:p>
          <a:p>
            <a:pPr lvl="1"/>
            <a:r>
              <a:rPr lang="en-US" dirty="0" smtClean="0">
                <a:sym typeface="Wingdings"/>
              </a:rPr>
              <a:t>Also uninformative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846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71319" cy="4343400"/>
          </a:xfrm>
        </p:spPr>
        <p:txBody>
          <a:bodyPr/>
          <a:lstStyle/>
          <a:p>
            <a:r>
              <a:rPr lang="en-US" dirty="0" smtClean="0"/>
              <a:t>Degree centrality: 1 edge, 1 vote</a:t>
            </a:r>
          </a:p>
          <a:p>
            <a:pPr lvl="1"/>
            <a:r>
              <a:rPr lang="en-US" dirty="0" smtClean="0"/>
              <a:t>Possibly problematic: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74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71319" cy="4343400"/>
          </a:xfrm>
        </p:spPr>
        <p:txBody>
          <a:bodyPr/>
          <a:lstStyle/>
          <a:p>
            <a:r>
              <a:rPr lang="en-US" dirty="0" smtClean="0"/>
              <a:t>Degree centrality: 1 edge, 1 vote</a:t>
            </a:r>
          </a:p>
          <a:p>
            <a:pPr lvl="1"/>
            <a:r>
              <a:rPr lang="en-US" dirty="0" smtClean="0"/>
              <a:t>Possibly problematic:</a:t>
            </a:r>
          </a:p>
          <a:p>
            <a:pPr lvl="2"/>
            <a:r>
              <a:rPr lang="en-US" dirty="0" smtClean="0"/>
              <a:t>E.g. erroneous doc in cluster, some sent. may score high</a:t>
            </a:r>
          </a:p>
          <a:p>
            <a:r>
              <a:rPr lang="en-US" dirty="0" err="1" smtClean="0"/>
              <a:t>LexRank</a:t>
            </a:r>
            <a:r>
              <a:rPr lang="en-US" dirty="0" smtClean="0"/>
              <a:t> idea:</a:t>
            </a:r>
          </a:p>
          <a:p>
            <a:pPr lvl="1"/>
            <a:r>
              <a:rPr lang="en-US" dirty="0" smtClean="0"/>
              <a:t>Node can have high(</a:t>
            </a:r>
            <a:r>
              <a:rPr lang="en-US" dirty="0" err="1" smtClean="0"/>
              <a:t>er</a:t>
            </a:r>
            <a:r>
              <a:rPr lang="en-US" dirty="0" smtClean="0"/>
              <a:t>) score via high scoring neighbors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172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71319" cy="4343400"/>
          </a:xfrm>
        </p:spPr>
        <p:txBody>
          <a:bodyPr/>
          <a:lstStyle/>
          <a:p>
            <a:r>
              <a:rPr lang="en-US" dirty="0" smtClean="0"/>
              <a:t>Degree centrality: 1 edge, 1 vote</a:t>
            </a:r>
          </a:p>
          <a:p>
            <a:pPr lvl="1"/>
            <a:r>
              <a:rPr lang="en-US" dirty="0" smtClean="0"/>
              <a:t>Possibly problematic:</a:t>
            </a:r>
          </a:p>
          <a:p>
            <a:pPr lvl="2"/>
            <a:r>
              <a:rPr lang="en-US" dirty="0" smtClean="0"/>
              <a:t>E.g. erroneous doc in cluster, some sent. may score high</a:t>
            </a:r>
          </a:p>
          <a:p>
            <a:r>
              <a:rPr lang="en-US" dirty="0" err="1" smtClean="0"/>
              <a:t>LexRank</a:t>
            </a:r>
            <a:r>
              <a:rPr lang="en-US" dirty="0" smtClean="0"/>
              <a:t> idea:</a:t>
            </a:r>
          </a:p>
          <a:p>
            <a:pPr lvl="1"/>
            <a:r>
              <a:rPr lang="en-US" dirty="0" smtClean="0"/>
              <a:t>Node can have high(</a:t>
            </a:r>
            <a:r>
              <a:rPr lang="en-US" dirty="0" err="1" smtClean="0"/>
              <a:t>er</a:t>
            </a:r>
            <a:r>
              <a:rPr lang="en-US" dirty="0" smtClean="0"/>
              <a:t>) score via high scoring neighbors</a:t>
            </a:r>
          </a:p>
          <a:p>
            <a:pPr lvl="2"/>
            <a:r>
              <a:rPr lang="en-US" dirty="0" smtClean="0"/>
              <a:t>Same idea as PageRank, Hubs &amp; Authorities</a:t>
            </a:r>
          </a:p>
          <a:p>
            <a:pPr lvl="3"/>
            <a:r>
              <a:rPr lang="en-US" dirty="0" smtClean="0"/>
              <a:t>Page ranked high b/c pointed to by high ranking pages	</a:t>
            </a:r>
          </a:p>
          <a:p>
            <a:pPr lvl="2"/>
            <a:r>
              <a:rPr lang="en-US" dirty="0" smtClean="0"/>
              <a:t>	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90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71319" cy="4343400"/>
          </a:xfrm>
        </p:spPr>
        <p:txBody>
          <a:bodyPr/>
          <a:lstStyle/>
          <a:p>
            <a:r>
              <a:rPr lang="en-US" dirty="0" smtClean="0"/>
              <a:t>Degree centrality: 1 edge, 1 vote</a:t>
            </a:r>
          </a:p>
          <a:p>
            <a:pPr lvl="1"/>
            <a:r>
              <a:rPr lang="en-US" dirty="0" smtClean="0"/>
              <a:t>Possibly problematic:</a:t>
            </a:r>
          </a:p>
          <a:p>
            <a:pPr lvl="2"/>
            <a:r>
              <a:rPr lang="en-US" dirty="0" smtClean="0"/>
              <a:t>E.g. erroneous doc in cluster, some sent. may score high</a:t>
            </a:r>
          </a:p>
          <a:p>
            <a:r>
              <a:rPr lang="en-US" dirty="0" err="1" smtClean="0"/>
              <a:t>LexRank</a:t>
            </a:r>
            <a:r>
              <a:rPr lang="en-US" dirty="0" smtClean="0"/>
              <a:t> idea:</a:t>
            </a:r>
          </a:p>
          <a:p>
            <a:pPr lvl="1"/>
            <a:r>
              <a:rPr lang="en-US" dirty="0" smtClean="0"/>
              <a:t>Node can have high(</a:t>
            </a:r>
            <a:r>
              <a:rPr lang="en-US" dirty="0" err="1" smtClean="0"/>
              <a:t>er</a:t>
            </a:r>
            <a:r>
              <a:rPr lang="en-US" dirty="0" smtClean="0"/>
              <a:t>) score via high scoring neighbors</a:t>
            </a:r>
          </a:p>
          <a:p>
            <a:pPr lvl="2"/>
            <a:r>
              <a:rPr lang="en-US" dirty="0" smtClean="0"/>
              <a:t>Same idea as PageRank, Hubs &amp; Authorities</a:t>
            </a:r>
          </a:p>
          <a:p>
            <a:pPr lvl="3"/>
            <a:r>
              <a:rPr lang="en-US" dirty="0" smtClean="0"/>
              <a:t>Page ranked high b/c pointed to by high ranking pages	</a:t>
            </a:r>
          </a:p>
          <a:p>
            <a:pPr lvl="2"/>
            <a:r>
              <a:rPr lang="en-US" dirty="0" smtClean="0"/>
              <a:t>	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710614"/>
              </p:ext>
            </p:extLst>
          </p:nvPr>
        </p:nvGraphicFramePr>
        <p:xfrm>
          <a:off x="1855242" y="4752710"/>
          <a:ext cx="2783833" cy="103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231900" imgH="457200" progId="Equation.3">
                  <p:embed/>
                </p:oleObj>
              </mc:Choice>
              <mc:Fallback>
                <p:oleObj name="Equation" r:id="rId3" imgW="1231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5242" y="4752710"/>
                        <a:ext cx="2783833" cy="103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4039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Adjacency matrix M</a:t>
            </a:r>
          </a:p>
          <a:p>
            <a:r>
              <a:rPr lang="en-US" dirty="0" smtClean="0"/>
              <a:t>Initialize p</a:t>
            </a:r>
            <a:r>
              <a:rPr lang="en-US" baseline="-25000" dirty="0" smtClean="0"/>
              <a:t>0 </a:t>
            </a:r>
            <a:r>
              <a:rPr lang="en-US" dirty="0" smtClean="0"/>
              <a:t>(uniform)</a:t>
            </a:r>
          </a:p>
          <a:p>
            <a:r>
              <a:rPr lang="en-US" dirty="0" smtClean="0"/>
              <a:t>t=0</a:t>
            </a:r>
          </a:p>
          <a:p>
            <a:r>
              <a:rPr lang="en-US" dirty="0"/>
              <a:t>r</a:t>
            </a:r>
            <a:r>
              <a:rPr lang="en-US" dirty="0" smtClean="0"/>
              <a:t>epeat</a:t>
            </a:r>
          </a:p>
          <a:p>
            <a:pPr lvl="1"/>
            <a:r>
              <a:rPr lang="en-US" dirty="0" smtClean="0"/>
              <a:t>t= t+1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=M</a:t>
            </a:r>
            <a:r>
              <a:rPr lang="en-US" baseline="30000" dirty="0" smtClean="0"/>
              <a:t>T</a:t>
            </a:r>
            <a:r>
              <a:rPr lang="en-US" dirty="0" smtClean="0"/>
              <a:t>p</a:t>
            </a:r>
            <a:r>
              <a:rPr lang="en-US" baseline="-25000" dirty="0" smtClean="0"/>
              <a:t>t-1</a:t>
            </a:r>
            <a:endParaRPr lang="en-US" dirty="0" smtClean="0"/>
          </a:p>
          <a:p>
            <a:r>
              <a:rPr lang="en-US" dirty="0" smtClean="0"/>
              <a:t>Until convergence</a:t>
            </a:r>
          </a:p>
          <a:p>
            <a:r>
              <a:rPr lang="en-US" dirty="0" smtClean="0"/>
              <a:t>Return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0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Select sentences central to cluster:</a:t>
            </a:r>
          </a:p>
          <a:p>
            <a:pPr lvl="1"/>
            <a:r>
              <a:rPr lang="en-US" dirty="0" smtClean="0"/>
              <a:t>Cluster-based relative utility</a:t>
            </a:r>
          </a:p>
          <a:p>
            <a:pPr lvl="2"/>
            <a:r>
              <a:rPr lang="en-US" dirty="0" smtClean="0"/>
              <a:t>Measure of sentence relevance to cluster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155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think of matrix X as transition matrix of Markov chain</a:t>
            </a:r>
          </a:p>
          <a:p>
            <a:pPr lvl="1"/>
            <a:r>
              <a:rPr lang="en-US" dirty="0" smtClean="0"/>
              <a:t>i.e. X(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 is probability of transition from state </a:t>
            </a:r>
            <a:r>
              <a:rPr lang="en-US" dirty="0" err="1" smtClean="0"/>
              <a:t>i</a:t>
            </a:r>
            <a:r>
              <a:rPr lang="en-US" dirty="0" smtClean="0"/>
              <a:t> to j</a:t>
            </a:r>
          </a:p>
        </p:txBody>
      </p:sp>
    </p:spTree>
    <p:extLst>
      <p:ext uri="{BB962C8B-B14F-4D97-AF65-F5344CB8AC3E}">
        <p14:creationId xmlns:p14="http://schemas.microsoft.com/office/powerpoint/2010/main" val="35471251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think of matrix X as transition matrix of Markov chain</a:t>
            </a:r>
          </a:p>
          <a:p>
            <a:pPr lvl="1"/>
            <a:r>
              <a:rPr lang="en-US" dirty="0" smtClean="0"/>
              <a:t>i.e. X(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 is probability of transition from state </a:t>
            </a:r>
            <a:r>
              <a:rPr lang="en-US" dirty="0" err="1" smtClean="0"/>
              <a:t>i</a:t>
            </a:r>
            <a:r>
              <a:rPr lang="en-US" dirty="0" smtClean="0"/>
              <a:t> to j</a:t>
            </a:r>
          </a:p>
          <a:p>
            <a:r>
              <a:rPr lang="en-US" dirty="0" smtClean="0"/>
              <a:t>Will converge to a stationary distribution (r)</a:t>
            </a:r>
          </a:p>
          <a:p>
            <a:pPr lvl="2"/>
            <a:r>
              <a:rPr lang="en-US" dirty="0" smtClean="0"/>
              <a:t>Given certain properties (aperiodic, irreducible)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robability of ending up in each state via random walk</a:t>
            </a:r>
          </a:p>
        </p:txBody>
      </p:sp>
    </p:spTree>
    <p:extLst>
      <p:ext uri="{BB962C8B-B14F-4D97-AF65-F5344CB8AC3E}">
        <p14:creationId xmlns:p14="http://schemas.microsoft.com/office/powerpoint/2010/main" val="30773436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think of matrix X as transition matrix of Markov chain</a:t>
            </a:r>
          </a:p>
          <a:p>
            <a:pPr lvl="1"/>
            <a:r>
              <a:rPr lang="en-US" dirty="0" smtClean="0"/>
              <a:t>i.e. X(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 is probability of transition from state </a:t>
            </a:r>
            <a:r>
              <a:rPr lang="en-US" dirty="0" err="1" smtClean="0"/>
              <a:t>i</a:t>
            </a:r>
            <a:r>
              <a:rPr lang="en-US" dirty="0" smtClean="0"/>
              <a:t> to j</a:t>
            </a:r>
          </a:p>
          <a:p>
            <a:r>
              <a:rPr lang="en-US" dirty="0" smtClean="0"/>
              <a:t>Will converge to a stationary distribution (r)</a:t>
            </a:r>
          </a:p>
          <a:p>
            <a:pPr lvl="2"/>
            <a:r>
              <a:rPr lang="en-US" dirty="0" smtClean="0"/>
              <a:t>Given certain properties (aperiodic, irreducible)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robability of ending up in each state via random walk</a:t>
            </a:r>
          </a:p>
          <a:p>
            <a:r>
              <a:rPr lang="en-US" dirty="0" smtClean="0"/>
              <a:t>Can compute iteratively to convergence via: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3"/>
            <a:r>
              <a:rPr lang="en-US" dirty="0" smtClean="0"/>
              <a:t>“Lexical PageRank” </a:t>
            </a:r>
            <a:r>
              <a:rPr lang="en-US" dirty="0" smtClean="0">
                <a:sym typeface="Wingdings"/>
              </a:rPr>
              <a:t> “</a:t>
            </a:r>
            <a:r>
              <a:rPr lang="en-US" dirty="0" err="1" smtClean="0">
                <a:sym typeface="Wingdings"/>
              </a:rPr>
              <a:t>LexRank</a:t>
            </a:r>
            <a:endParaRPr lang="en-US" dirty="0" smtClean="0"/>
          </a:p>
          <a:p>
            <a:pPr lvl="3"/>
            <a:r>
              <a:rPr lang="en-US" dirty="0" smtClean="0"/>
              <a:t>(power method computes eigenvector 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440251"/>
              </p:ext>
            </p:extLst>
          </p:nvPr>
        </p:nvGraphicFramePr>
        <p:xfrm>
          <a:off x="1327583" y="4218841"/>
          <a:ext cx="4002824" cy="97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1879600" imgH="457200" progId="Equation.3">
                  <p:embed/>
                </p:oleObj>
              </mc:Choice>
              <mc:Fallback>
                <p:oleObj name="Equation" r:id="rId3" imgW="1879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7583" y="4218841"/>
                        <a:ext cx="4002824" cy="973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698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LexRank</a:t>
            </a:r>
            <a:r>
              <a:rPr lang="en-US" dirty="0" smtClean="0"/>
              <a:t> Score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earlier graph: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36" y="2247900"/>
            <a:ext cx="6312657" cy="369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952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LexRank</a:t>
            </a:r>
            <a:r>
              <a:rPr lang="en-US" dirty="0" smtClean="0"/>
              <a:t> ignores similarity scores</a:t>
            </a:r>
          </a:p>
          <a:p>
            <a:pPr lvl="1"/>
            <a:r>
              <a:rPr lang="en-US" dirty="0" smtClean="0"/>
              <a:t>Except for initial </a:t>
            </a:r>
            <a:r>
              <a:rPr lang="en-US" dirty="0" err="1" smtClean="0"/>
              <a:t>thresholding</a:t>
            </a:r>
            <a:r>
              <a:rPr lang="en-US" dirty="0" smtClean="0"/>
              <a:t> of adjacency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244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LexRank</a:t>
            </a:r>
            <a:r>
              <a:rPr lang="en-US" dirty="0" smtClean="0"/>
              <a:t> ignores similarity scores</a:t>
            </a:r>
          </a:p>
          <a:p>
            <a:pPr lvl="1"/>
            <a:r>
              <a:rPr lang="en-US" dirty="0" smtClean="0"/>
              <a:t>Except for initial </a:t>
            </a:r>
            <a:r>
              <a:rPr lang="en-US" dirty="0" err="1" smtClean="0"/>
              <a:t>thresholding</a:t>
            </a:r>
            <a:r>
              <a:rPr lang="en-US" dirty="0" smtClean="0"/>
              <a:t> of adjacency</a:t>
            </a:r>
          </a:p>
          <a:p>
            <a:r>
              <a:rPr lang="en-US" dirty="0" smtClean="0"/>
              <a:t>Could just use weights directly (rather than degree)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86826"/>
              </p:ext>
            </p:extLst>
          </p:nvPr>
        </p:nvGraphicFramePr>
        <p:xfrm>
          <a:off x="1752600" y="3225162"/>
          <a:ext cx="5255318" cy="108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2819400" imgH="584200" progId="Equation.3">
                  <p:embed/>
                </p:oleObj>
              </mc:Choice>
              <mc:Fallback>
                <p:oleObj name="Equation" r:id="rId3" imgW="28194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225162"/>
                        <a:ext cx="5255318" cy="1088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17481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r>
              <a:rPr lang="en-US" dirty="0" err="1" smtClean="0"/>
              <a:t>vs</a:t>
            </a:r>
            <a:r>
              <a:rPr lang="en-US" dirty="0" smtClean="0"/>
              <a:t> Centroid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Captures information </a:t>
            </a:r>
            <a:r>
              <a:rPr lang="en-US" dirty="0" err="1" smtClean="0"/>
              <a:t>subsumption</a:t>
            </a:r>
            <a:endParaRPr lang="en-US" dirty="0" smtClean="0"/>
          </a:p>
          <a:p>
            <a:pPr lvl="1"/>
            <a:r>
              <a:rPr lang="en-US" dirty="0" smtClean="0"/>
              <a:t>Highly ranked sentences have greatest overlap w/</a:t>
            </a:r>
            <a:r>
              <a:rPr lang="en-US" dirty="0" err="1" smtClean="0"/>
              <a:t>adj</a:t>
            </a:r>
            <a:endParaRPr lang="en-US" dirty="0" smtClean="0"/>
          </a:p>
          <a:p>
            <a:pPr lvl="1"/>
            <a:r>
              <a:rPr lang="en-US" dirty="0" smtClean="0"/>
              <a:t>Will promote those sentences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405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r>
              <a:rPr lang="en-US" dirty="0" err="1" smtClean="0"/>
              <a:t>vs</a:t>
            </a:r>
            <a:r>
              <a:rPr lang="en-US" dirty="0" smtClean="0"/>
              <a:t> Centroid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Captures information </a:t>
            </a:r>
            <a:r>
              <a:rPr lang="en-US" dirty="0" err="1" smtClean="0"/>
              <a:t>subsumption</a:t>
            </a:r>
            <a:endParaRPr lang="en-US" dirty="0" smtClean="0"/>
          </a:p>
          <a:p>
            <a:pPr lvl="1"/>
            <a:r>
              <a:rPr lang="en-US" dirty="0" smtClean="0"/>
              <a:t>Highly ranked sentences have greatest overlap w/</a:t>
            </a:r>
            <a:r>
              <a:rPr lang="en-US" dirty="0" err="1" smtClean="0"/>
              <a:t>adj</a:t>
            </a:r>
            <a:endParaRPr lang="en-US" dirty="0" smtClean="0"/>
          </a:p>
          <a:p>
            <a:pPr lvl="1"/>
            <a:r>
              <a:rPr lang="en-US" dirty="0" smtClean="0"/>
              <a:t>Will promote those sentences</a:t>
            </a:r>
          </a:p>
          <a:p>
            <a:pPr lvl="1"/>
            <a:endParaRPr lang="en-US" dirty="0"/>
          </a:p>
          <a:p>
            <a:r>
              <a:rPr lang="en-US" dirty="0" smtClean="0"/>
              <a:t>Reduces impact of spurious high-IDF terms</a:t>
            </a:r>
          </a:p>
          <a:p>
            <a:pPr lvl="1"/>
            <a:r>
              <a:rPr lang="en-US" dirty="0" smtClean="0"/>
              <a:t>Rare terms get very high weight (reduce TF)</a:t>
            </a:r>
          </a:p>
          <a:p>
            <a:pPr lvl="1"/>
            <a:r>
              <a:rPr lang="en-US" dirty="0" smtClean="0"/>
              <a:t>Lead to selection of sentences w/high IDF terms</a:t>
            </a:r>
          </a:p>
          <a:p>
            <a:pPr lvl="1"/>
            <a:r>
              <a:rPr lang="en-US" dirty="0" smtClean="0"/>
              <a:t>Effect minimized in </a:t>
            </a:r>
            <a:r>
              <a:rPr lang="en-US" dirty="0" err="1" smtClean="0"/>
              <a:t>LexRank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47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Beat official DUC 2004 entrants:</a:t>
            </a:r>
          </a:p>
          <a:p>
            <a:pPr lvl="1"/>
            <a:r>
              <a:rPr lang="en-US" dirty="0" smtClean="0"/>
              <a:t>All versions beat baselines and centroid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023" y="3017114"/>
            <a:ext cx="5605846" cy="29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326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Beat official DUC 2004 entrants:</a:t>
            </a:r>
          </a:p>
          <a:p>
            <a:pPr lvl="1"/>
            <a:r>
              <a:rPr lang="en-US" dirty="0" smtClean="0"/>
              <a:t>All versions beat baselines and centroid</a:t>
            </a:r>
          </a:p>
          <a:p>
            <a:pPr lvl="1"/>
            <a:r>
              <a:rPr lang="en-US" dirty="0" smtClean="0"/>
              <a:t>Continuous LR &gt; LR &gt; degree</a:t>
            </a:r>
          </a:p>
          <a:p>
            <a:pPr lvl="2"/>
            <a:r>
              <a:rPr lang="en-US" dirty="0" smtClean="0"/>
              <a:t>Variability across systems/tasks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023" y="3299354"/>
            <a:ext cx="5754146" cy="302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Select sentences central to cluster:</a:t>
            </a:r>
          </a:p>
          <a:p>
            <a:pPr lvl="1"/>
            <a:r>
              <a:rPr lang="en-US" dirty="0" smtClean="0"/>
              <a:t>Cluster-based relative utility</a:t>
            </a:r>
          </a:p>
          <a:p>
            <a:pPr lvl="2"/>
            <a:r>
              <a:rPr lang="en-US" dirty="0" smtClean="0"/>
              <a:t>Measure of sentence relevance to cluster</a:t>
            </a:r>
          </a:p>
          <a:p>
            <a:pPr lvl="2"/>
            <a:endParaRPr lang="en-US" dirty="0"/>
          </a:p>
          <a:p>
            <a:r>
              <a:rPr lang="en-US" dirty="0" smtClean="0"/>
              <a:t>Select distinct representative from equivalence classes</a:t>
            </a:r>
            <a:endParaRPr lang="en-US" dirty="0"/>
          </a:p>
          <a:p>
            <a:pPr lvl="1"/>
            <a:r>
              <a:rPr lang="en-US" dirty="0" smtClean="0"/>
              <a:t>Cross-sentence information </a:t>
            </a:r>
            <a:r>
              <a:rPr lang="en-US" dirty="0" err="1" smtClean="0"/>
              <a:t>subsumption</a:t>
            </a:r>
            <a:endParaRPr lang="en-US" dirty="0" smtClean="0"/>
          </a:p>
          <a:p>
            <a:pPr lvl="2"/>
            <a:r>
              <a:rPr lang="en-US" dirty="0" smtClean="0"/>
              <a:t>Sentences including same info content said to subsume</a:t>
            </a:r>
          </a:p>
          <a:p>
            <a:pPr lvl="3"/>
            <a:r>
              <a:rPr lang="en-US" dirty="0" smtClean="0"/>
              <a:t>A) John fed Spot; B) John gave food to  Spot and water to  the plants.</a:t>
            </a:r>
          </a:p>
          <a:p>
            <a:pPr lvl="4"/>
            <a:r>
              <a:rPr lang="en-US" dirty="0" smtClean="0"/>
              <a:t>I(B) subsumes I(A)</a:t>
            </a:r>
          </a:p>
          <a:p>
            <a:pPr lvl="3"/>
            <a:r>
              <a:rPr lang="en-US" dirty="0" smtClean="0"/>
              <a:t>If mutually subsume, form equivalence class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972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Beat official DUC 2004 entrants:</a:t>
            </a:r>
          </a:p>
          <a:p>
            <a:pPr lvl="1"/>
            <a:r>
              <a:rPr lang="en-US" dirty="0" smtClean="0"/>
              <a:t>All versions beat baselines and centroid</a:t>
            </a:r>
          </a:p>
          <a:p>
            <a:pPr lvl="1"/>
            <a:r>
              <a:rPr lang="en-US" dirty="0" smtClean="0"/>
              <a:t>Continuous LR &gt; LR &gt; degree</a:t>
            </a:r>
          </a:p>
          <a:p>
            <a:pPr lvl="2"/>
            <a:r>
              <a:rPr lang="en-US" dirty="0" smtClean="0"/>
              <a:t>Variability across systems/tasks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smtClean="0"/>
              <a:t>Common baseline </a:t>
            </a:r>
            <a:r>
              <a:rPr lang="en-US" dirty="0" smtClean="0"/>
              <a:t>and component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023" y="2993156"/>
            <a:ext cx="4499491" cy="236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6737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Word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4542" cy="4343400"/>
          </a:xfrm>
        </p:spPr>
        <p:txBody>
          <a:bodyPr/>
          <a:lstStyle/>
          <a:p>
            <a:r>
              <a:rPr lang="en-US" dirty="0" err="1" smtClean="0"/>
              <a:t>RegSumm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Improving the Estimation of Word Importance for News Multi-</a:t>
            </a:r>
            <a:r>
              <a:rPr lang="en-US" dirty="0" smtClean="0"/>
              <a:t>Document Summarization </a:t>
            </a:r>
            <a:r>
              <a:rPr lang="en-US" sz="1800" dirty="0" smtClean="0"/>
              <a:t>(Hong &amp; </a:t>
            </a:r>
            <a:r>
              <a:rPr lang="en-US" sz="1800" dirty="0" err="1" smtClean="0"/>
              <a:t>Nenkova</a:t>
            </a:r>
            <a:r>
              <a:rPr lang="en-US" sz="1800" dirty="0" smtClean="0"/>
              <a:t>, </a:t>
            </a:r>
            <a:r>
              <a:rPr lang="fr-FR" sz="1800" dirty="0" smtClean="0"/>
              <a:t>’</a:t>
            </a:r>
            <a:r>
              <a:rPr lang="en-US" sz="1800" dirty="0" smtClean="0"/>
              <a:t>14)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Supervised method for word selection</a:t>
            </a:r>
          </a:p>
          <a:p>
            <a:pPr lvl="1"/>
            <a:r>
              <a:rPr lang="en-US" dirty="0" smtClean="0"/>
              <a:t>Diverse, rich feature set: unsupervised measures, POS, NER, position,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Identification of common “important” words via side corpus of news articles and human summaries</a:t>
            </a:r>
          </a:p>
        </p:txBody>
      </p:sp>
    </p:spTree>
    <p:extLst>
      <p:ext uri="{BB962C8B-B14F-4D97-AF65-F5344CB8AC3E}">
        <p14:creationId xmlns:p14="http://schemas.microsoft.com/office/powerpoint/2010/main" val="732108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Learn keyword importance</a:t>
            </a:r>
          </a:p>
          <a:p>
            <a:pPr lvl="1"/>
            <a:r>
              <a:rPr lang="en-US" dirty="0" smtClean="0"/>
              <a:t>Contrasts with unsupervised selection, learning sentences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241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Learn keyword importance</a:t>
            </a:r>
          </a:p>
          <a:p>
            <a:pPr lvl="1"/>
            <a:r>
              <a:rPr lang="en-US" dirty="0" smtClean="0"/>
              <a:t>Contrasts with unsupervised selection, learning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Train regression over large number of possible features</a:t>
            </a:r>
          </a:p>
          <a:p>
            <a:pPr lvl="2"/>
            <a:r>
              <a:rPr lang="en-US" dirty="0" smtClean="0"/>
              <a:t>Supervision over </a:t>
            </a:r>
            <a:r>
              <a:rPr lang="en-US" i="1" dirty="0" smtClean="0"/>
              <a:t>words</a:t>
            </a:r>
          </a:p>
          <a:p>
            <a:pPr lvl="3"/>
            <a:r>
              <a:rPr lang="en-US" dirty="0" smtClean="0"/>
              <a:t>Did document word appear in summary or not?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657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Learn keyword importance</a:t>
            </a:r>
          </a:p>
          <a:p>
            <a:pPr lvl="1"/>
            <a:r>
              <a:rPr lang="en-US" dirty="0" smtClean="0"/>
              <a:t>Contrasts with unsupervised selection, learning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Train regression over large number of possible features</a:t>
            </a:r>
          </a:p>
          <a:p>
            <a:pPr lvl="2"/>
            <a:r>
              <a:rPr lang="en-US" dirty="0" smtClean="0"/>
              <a:t>Supervision over </a:t>
            </a:r>
            <a:r>
              <a:rPr lang="en-US" i="1" dirty="0" smtClean="0"/>
              <a:t>words</a:t>
            </a:r>
          </a:p>
          <a:p>
            <a:pPr lvl="3"/>
            <a:r>
              <a:rPr lang="en-US" dirty="0" smtClean="0"/>
              <a:t>Did document word appear in summary or not?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Greedy sentence selection:</a:t>
            </a:r>
          </a:p>
          <a:p>
            <a:pPr lvl="2"/>
            <a:r>
              <a:rPr lang="en-US" dirty="0" smtClean="0"/>
              <a:t>Highest scoring sentences: average word weight</a:t>
            </a:r>
          </a:p>
          <a:p>
            <a:pPr lvl="2"/>
            <a:r>
              <a:rPr lang="en-US" dirty="0" smtClean="0"/>
              <a:t>Do not add if &gt;= 0.5 cosine similarity w/any </a:t>
            </a:r>
            <a:r>
              <a:rPr lang="en-US" dirty="0" err="1" smtClean="0"/>
              <a:t>curr</a:t>
            </a:r>
            <a:r>
              <a:rPr lang="en-US" dirty="0" smtClean="0"/>
              <a:t> </a:t>
            </a:r>
            <a:r>
              <a:rPr lang="en-US" dirty="0" err="1" smtClean="0"/>
              <a:t>sents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305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488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Word probability:  count(w)/N</a:t>
            </a:r>
          </a:p>
          <a:p>
            <a:pPr lvl="2"/>
            <a:r>
              <a:rPr lang="en-US" dirty="0" smtClean="0"/>
              <a:t>Computed over input cluster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478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Word probability:  count(w)/N</a:t>
            </a:r>
          </a:p>
          <a:p>
            <a:pPr lvl="2"/>
            <a:r>
              <a:rPr lang="en-US" dirty="0" smtClean="0"/>
              <a:t>Computed over input cluster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Log likelihood ratio: </a:t>
            </a:r>
            <a:r>
              <a:rPr lang="en-US" dirty="0" err="1" smtClean="0"/>
              <a:t>Gigaword</a:t>
            </a:r>
            <a:r>
              <a:rPr lang="en-US" dirty="0" smtClean="0"/>
              <a:t> as background corpus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065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Word probability:  count(w)/N</a:t>
            </a:r>
          </a:p>
          <a:p>
            <a:pPr lvl="2"/>
            <a:r>
              <a:rPr lang="en-US" dirty="0" smtClean="0"/>
              <a:t>Computed over input cluster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Log likelihood ratio: </a:t>
            </a:r>
            <a:r>
              <a:rPr lang="en-US" dirty="0" err="1" smtClean="0"/>
              <a:t>Gigaword</a:t>
            </a:r>
            <a:r>
              <a:rPr lang="en-US" dirty="0" smtClean="0"/>
              <a:t> as background corpus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Markov Random Walk (MRW):</a:t>
            </a:r>
          </a:p>
          <a:p>
            <a:pPr lvl="2"/>
            <a:r>
              <a:rPr lang="en-US" dirty="0" smtClean="0"/>
              <a:t>Graphical model approach similar to </a:t>
            </a:r>
            <a:r>
              <a:rPr lang="en-US" dirty="0" err="1" smtClean="0"/>
              <a:t>LexRank</a:t>
            </a:r>
            <a:endParaRPr lang="en-US" dirty="0" smtClean="0"/>
          </a:p>
          <a:p>
            <a:pPr lvl="2"/>
            <a:r>
              <a:rPr lang="en-US" dirty="0" smtClean="0"/>
              <a:t>Nodes: words</a:t>
            </a:r>
          </a:p>
          <a:p>
            <a:pPr lvl="2"/>
            <a:r>
              <a:rPr lang="en-US" dirty="0" smtClean="0"/>
              <a:t>Edges: # syntactic dependencies b/t </a:t>
            </a:r>
            <a:r>
              <a:rPr lang="en-US" dirty="0" err="1" smtClean="0"/>
              <a:t>wds</a:t>
            </a:r>
            <a:r>
              <a:rPr lang="en-US" dirty="0" smtClean="0"/>
              <a:t> in sentences</a:t>
            </a:r>
          </a:p>
          <a:p>
            <a:pPr lvl="2"/>
            <a:r>
              <a:rPr lang="en-US" dirty="0" smtClean="0"/>
              <a:t>Weights via PageRank algorithm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761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8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Centroid-based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clusters of topically related documents</a:t>
            </a:r>
          </a:p>
          <a:p>
            <a:pPr lvl="1"/>
            <a:r>
              <a:rPr lang="en-US" dirty="0" smtClean="0"/>
              <a:t>Provided by automatic or manual clustering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224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Approach: </a:t>
            </a:r>
          </a:p>
          <a:p>
            <a:pPr lvl="2"/>
            <a:r>
              <a:rPr lang="en-US" dirty="0" smtClean="0"/>
              <a:t>Build language models on NYT corpus of </a:t>
            </a:r>
            <a:r>
              <a:rPr lang="en-US" dirty="0" err="1" smtClean="0"/>
              <a:t>articles+summs</a:t>
            </a:r>
            <a:endParaRPr lang="en-US" dirty="0" smtClean="0"/>
          </a:p>
          <a:p>
            <a:pPr lvl="3"/>
            <a:r>
              <a:rPr lang="en-US" dirty="0" smtClean="0"/>
              <a:t>One model on articles, one model on summaries</a:t>
            </a:r>
          </a:p>
        </p:txBody>
      </p:sp>
    </p:spTree>
    <p:extLst>
      <p:ext uri="{BB962C8B-B14F-4D97-AF65-F5344CB8AC3E}">
        <p14:creationId xmlns:p14="http://schemas.microsoft.com/office/powerpoint/2010/main" val="27981094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Approach: </a:t>
            </a:r>
          </a:p>
          <a:p>
            <a:pPr lvl="2"/>
            <a:r>
              <a:rPr lang="en-US" dirty="0" smtClean="0"/>
              <a:t>Build language models on NYT corpus of </a:t>
            </a:r>
            <a:r>
              <a:rPr lang="en-US" dirty="0" err="1" smtClean="0"/>
              <a:t>articles+summs</a:t>
            </a:r>
            <a:endParaRPr lang="en-US" dirty="0" smtClean="0"/>
          </a:p>
          <a:p>
            <a:pPr lvl="3"/>
            <a:r>
              <a:rPr lang="en-US" dirty="0" smtClean="0"/>
              <a:t>One model on articles, one model on summaries</a:t>
            </a:r>
          </a:p>
          <a:p>
            <a:pPr lvl="3"/>
            <a:r>
              <a:rPr lang="en-US" dirty="0" smtClean="0"/>
              <a:t>Measures: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(w)-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</a:t>
            </a:r>
          </a:p>
          <a:p>
            <a:pPr lvl="4"/>
            <a:r>
              <a:rPr lang="en-US" dirty="0" smtClean="0"/>
              <a:t>KL(A||G) =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(w)*</a:t>
            </a:r>
            <a:r>
              <a:rPr lang="en-US" dirty="0" err="1" smtClean="0"/>
              <a:t>ln</a:t>
            </a:r>
            <a:r>
              <a:rPr lang="en-US" dirty="0" smtClean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(w))</a:t>
            </a:r>
          </a:p>
          <a:p>
            <a:pPr lvl="4"/>
            <a:r>
              <a:rPr lang="en-US" dirty="0"/>
              <a:t>KL(G||A) = </a:t>
            </a:r>
            <a:r>
              <a:rPr lang="en-US" dirty="0" err="1" smtClean="0"/>
              <a:t>Pr</a:t>
            </a:r>
            <a:r>
              <a:rPr lang="en-US" baseline="-25000" dirty="0" err="1"/>
              <a:t>G</a:t>
            </a:r>
            <a:r>
              <a:rPr lang="en-US" dirty="0" smtClean="0"/>
              <a:t>(</a:t>
            </a:r>
            <a:r>
              <a:rPr lang="en-US" dirty="0"/>
              <a:t>w)*</a:t>
            </a:r>
            <a:r>
              <a:rPr lang="en-US" dirty="0" err="1"/>
              <a:t>ln</a:t>
            </a:r>
            <a:r>
              <a:rPr lang="en-US" dirty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/>
              <a:t>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</a:t>
            </a:r>
            <a:r>
              <a:rPr lang="en-US" dirty="0"/>
              <a:t>w)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87054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Approach: </a:t>
            </a:r>
          </a:p>
          <a:p>
            <a:pPr lvl="2"/>
            <a:r>
              <a:rPr lang="en-US" dirty="0" smtClean="0"/>
              <a:t>Build language models on NYT corpus of </a:t>
            </a:r>
            <a:r>
              <a:rPr lang="en-US" dirty="0" err="1" smtClean="0"/>
              <a:t>articles+summs</a:t>
            </a:r>
            <a:endParaRPr lang="en-US" dirty="0" smtClean="0"/>
          </a:p>
          <a:p>
            <a:pPr lvl="3"/>
            <a:r>
              <a:rPr lang="en-US" dirty="0" smtClean="0"/>
              <a:t>One model on articles, one model on summaries</a:t>
            </a:r>
          </a:p>
          <a:p>
            <a:pPr lvl="3"/>
            <a:r>
              <a:rPr lang="en-US" dirty="0" smtClean="0"/>
              <a:t>Measures: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(w)-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</a:t>
            </a:r>
          </a:p>
          <a:p>
            <a:pPr lvl="4"/>
            <a:r>
              <a:rPr lang="en-US" dirty="0" smtClean="0"/>
              <a:t>KL(A||G) =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(w)*</a:t>
            </a:r>
            <a:r>
              <a:rPr lang="en-US" dirty="0" err="1" smtClean="0"/>
              <a:t>ln</a:t>
            </a:r>
            <a:r>
              <a:rPr lang="en-US" dirty="0" smtClean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(w))</a:t>
            </a:r>
          </a:p>
          <a:p>
            <a:pPr lvl="4"/>
            <a:r>
              <a:rPr lang="en-US" dirty="0"/>
              <a:t>KL(G||A) = </a:t>
            </a:r>
            <a:r>
              <a:rPr lang="en-US" dirty="0" err="1" smtClean="0"/>
              <a:t>Pr</a:t>
            </a:r>
            <a:r>
              <a:rPr lang="en-US" baseline="-25000" dirty="0" err="1"/>
              <a:t>G</a:t>
            </a:r>
            <a:r>
              <a:rPr lang="en-US" dirty="0" smtClean="0"/>
              <a:t>(</a:t>
            </a:r>
            <a:r>
              <a:rPr lang="en-US" dirty="0"/>
              <a:t>w)*</a:t>
            </a:r>
            <a:r>
              <a:rPr lang="en-US" dirty="0" err="1"/>
              <a:t>ln</a:t>
            </a:r>
            <a:r>
              <a:rPr lang="en-US" dirty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/>
              <a:t>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</a:t>
            </a:r>
            <a:r>
              <a:rPr lang="en-US" dirty="0"/>
              <a:t>w)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Binary features: top-k or bottom-k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792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</p:txBody>
      </p:sp>
    </p:spTree>
    <p:extLst>
      <p:ext uri="{BB962C8B-B14F-4D97-AF65-F5344CB8AC3E}">
        <p14:creationId xmlns:p14="http://schemas.microsoft.com/office/powerpoint/2010/main" val="42636423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592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</p:txBody>
      </p:sp>
    </p:spTree>
    <p:extLst>
      <p:ext uri="{BB962C8B-B14F-4D97-AF65-F5344CB8AC3E}">
        <p14:creationId xmlns:p14="http://schemas.microsoft.com/office/powerpoint/2010/main" val="33898868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  <a:p>
            <a:pPr lvl="2"/>
            <a:r>
              <a:rPr lang="en-US" dirty="0" smtClean="0"/>
              <a:t>Emphasizes NNS, NN, capitalization; ORG, PERS, LOC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MPQA and LIWC features:</a:t>
            </a:r>
          </a:p>
          <a:p>
            <a:pPr lvl="2"/>
            <a:r>
              <a:rPr lang="en-US" dirty="0" smtClean="0"/>
              <a:t>MPQA: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012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  <a:p>
            <a:pPr lvl="2"/>
            <a:r>
              <a:rPr lang="en-US" dirty="0" smtClean="0"/>
              <a:t>Emphasizes NNS, NN, capitalization; ORG, PERS, LOC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MPQA and LIWC features:</a:t>
            </a:r>
          </a:p>
          <a:p>
            <a:pPr lvl="2"/>
            <a:r>
              <a:rPr lang="en-US" dirty="0" smtClean="0"/>
              <a:t>MPQA: sentiment, subjectivity terms </a:t>
            </a:r>
          </a:p>
          <a:p>
            <a:pPr lvl="3"/>
            <a:r>
              <a:rPr lang="en-US" dirty="0" smtClean="0"/>
              <a:t>Strong sentiment likely or not?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41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  <a:p>
            <a:pPr lvl="2"/>
            <a:r>
              <a:rPr lang="en-US" dirty="0" smtClean="0"/>
              <a:t>Emphasizes NNS, NN, capitalization; ORG, PERS, LOC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MPQA and LIWC features:</a:t>
            </a:r>
          </a:p>
          <a:p>
            <a:pPr lvl="2"/>
            <a:r>
              <a:rPr lang="en-US" dirty="0" smtClean="0"/>
              <a:t>MPQA: sentiment, subjectivity terms </a:t>
            </a:r>
          </a:p>
          <a:p>
            <a:pPr lvl="3"/>
            <a:r>
              <a:rPr lang="en-US" dirty="0" smtClean="0"/>
              <a:t>Strong sentiment likely or not?  NOT</a:t>
            </a:r>
          </a:p>
          <a:p>
            <a:pPr lvl="2"/>
            <a:r>
              <a:rPr lang="en-US" dirty="0" smtClean="0"/>
              <a:t>LIWC: words for 64 categories: +: death, anger, money</a:t>
            </a:r>
          </a:p>
          <a:p>
            <a:pPr lvl="3"/>
            <a:r>
              <a:rPr lang="en-US" dirty="0" err="1" smtClean="0"/>
              <a:t>Neg</a:t>
            </a:r>
            <a:r>
              <a:rPr lang="en-US" dirty="0" smtClean="0"/>
              <a:t>: </a:t>
            </a:r>
            <a:r>
              <a:rPr lang="en-US" dirty="0" err="1" smtClean="0"/>
              <a:t>pron</a:t>
            </a:r>
            <a:r>
              <a:rPr lang="en-US" dirty="0" smtClean="0"/>
              <a:t>, </a:t>
            </a:r>
            <a:r>
              <a:rPr lang="en-US" dirty="0" err="1" smtClean="0"/>
              <a:t>neg</a:t>
            </a:r>
            <a:r>
              <a:rPr lang="en-US" dirty="0" smtClean="0"/>
              <a:t>, </a:t>
            </a:r>
            <a:r>
              <a:rPr lang="en-US" dirty="0" err="1" smtClean="0"/>
              <a:t>fn</a:t>
            </a:r>
            <a:r>
              <a:rPr lang="en-US" dirty="0" smtClean="0"/>
              <a:t> words, swear, adverbs,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019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Assessment: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N highest ranked keywords via regression</a:t>
            </a:r>
          </a:p>
          <a:p>
            <a:r>
              <a:rPr lang="en-US" dirty="0" smtClean="0"/>
              <a:t>Compute F-measure over words in summaries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 = # of summaries in which word appears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3263334"/>
            <a:ext cx="73279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6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Centroid-based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clusters of topically related documents</a:t>
            </a:r>
          </a:p>
          <a:p>
            <a:pPr lvl="1"/>
            <a:r>
              <a:rPr lang="en-US" dirty="0" smtClean="0"/>
              <a:t>Provided by automatic or manual clustering</a:t>
            </a:r>
          </a:p>
          <a:p>
            <a:pPr lvl="1"/>
            <a:endParaRPr lang="en-US" dirty="0"/>
          </a:p>
          <a:p>
            <a:r>
              <a:rPr lang="en-US" dirty="0" smtClean="0"/>
              <a:t>Centroid: “pseudo-document of terms with Count * IDF above some threshold”</a:t>
            </a:r>
          </a:p>
          <a:p>
            <a:pPr lvl="1"/>
            <a:r>
              <a:rPr lang="en-US" dirty="0" smtClean="0"/>
              <a:t>Intuition: centroid terms indicative of topic</a:t>
            </a:r>
          </a:p>
        </p:txBody>
      </p:sp>
    </p:spTree>
    <p:extLst>
      <p:ext uri="{BB962C8B-B14F-4D97-AF65-F5344CB8AC3E}">
        <p14:creationId xmlns:p14="http://schemas.microsoft.com/office/powerpoint/2010/main" val="13597227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Assessment: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summarization w/ROUGE-1,2,4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287" y="2190856"/>
            <a:ext cx="4807813" cy="4026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553" y="3198701"/>
            <a:ext cx="1112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Basic</a:t>
            </a:r>
          </a:p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553" y="4860772"/>
            <a:ext cx="1112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</a:t>
            </a:r>
          </a:p>
          <a:p>
            <a:r>
              <a:rPr lang="en-US" dirty="0" smtClean="0"/>
              <a:t>The Art</a:t>
            </a:r>
          </a:p>
          <a:p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002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“Clustering, Linguistics and Statistics for Summarization Yield”</a:t>
            </a:r>
          </a:p>
          <a:p>
            <a:pPr lvl="1"/>
            <a:r>
              <a:rPr lang="en-US" dirty="0" smtClean="0"/>
              <a:t>Conroy et al. 2000-2011</a:t>
            </a:r>
          </a:p>
          <a:p>
            <a:r>
              <a:rPr lang="en-US" dirty="0" smtClean="0"/>
              <a:t>Highlights:</a:t>
            </a:r>
          </a:p>
          <a:p>
            <a:pPr lvl="1"/>
            <a:r>
              <a:rPr lang="en-US" dirty="0" smtClean="0"/>
              <a:t>High performing system</a:t>
            </a:r>
          </a:p>
          <a:p>
            <a:pPr lvl="2"/>
            <a:r>
              <a:rPr lang="en-US" dirty="0" smtClean="0"/>
              <a:t>Often rank 1 in DUC/TAC, commonly used comparison</a:t>
            </a:r>
          </a:p>
          <a:p>
            <a:pPr lvl="1"/>
            <a:r>
              <a:rPr lang="en-US" dirty="0" smtClean="0"/>
              <a:t>Topic signature-type system (LLR)</a:t>
            </a:r>
          </a:p>
          <a:p>
            <a:pPr lvl="1"/>
            <a:r>
              <a:rPr lang="en-US" dirty="0" smtClean="0"/>
              <a:t>HMM-based content selection</a:t>
            </a:r>
          </a:p>
          <a:p>
            <a:pPr lvl="1"/>
            <a:r>
              <a:rPr lang="en-US" dirty="0" smtClean="0"/>
              <a:t>Redundancy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342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LLR for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	weight for all cluster terms</a:t>
            </a:r>
          </a:p>
          <a:p>
            <a:pPr lvl="1"/>
            <a:r>
              <a:rPr lang="en-US" dirty="0" smtClean="0"/>
              <a:t>weight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) = 1 if -2log </a:t>
            </a:r>
            <a:r>
              <a:rPr lang="en-US" dirty="0" err="1"/>
              <a:t>λ</a:t>
            </a:r>
            <a:r>
              <a:rPr lang="en-US" dirty="0"/>
              <a:t>&gt; 10, 0 </a:t>
            </a:r>
            <a:r>
              <a:rPr lang="en-US" dirty="0" err="1"/>
              <a:t>o.w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that to compute sentence weights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use the weights?</a:t>
            </a:r>
          </a:p>
          <a:p>
            <a:pPr lvl="1"/>
            <a:r>
              <a:rPr lang="en-US" dirty="0" smtClean="0"/>
              <a:t>One option: directly rank sentences for extraction</a:t>
            </a:r>
          </a:p>
          <a:p>
            <a:r>
              <a:rPr lang="en-US" dirty="0" smtClean="0"/>
              <a:t>LLR-based systems historically perform well</a:t>
            </a:r>
          </a:p>
          <a:p>
            <a:pPr lvl="1"/>
            <a:r>
              <a:rPr lang="en-US" dirty="0" smtClean="0"/>
              <a:t>Better than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generally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68" y="3060699"/>
            <a:ext cx="4199024" cy="10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4356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</p:txBody>
      </p:sp>
    </p:spTree>
    <p:extLst>
      <p:ext uri="{BB962C8B-B14F-4D97-AF65-F5344CB8AC3E}">
        <p14:creationId xmlns:p14="http://schemas.microsoft.com/office/powerpoint/2010/main" val="38262637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900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568889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701" y="4780403"/>
            <a:ext cx="62357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663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Select sentences with highest posterior (in “summary”)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281343"/>
            <a:ext cx="62357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223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</p:txBody>
      </p:sp>
    </p:spTree>
    <p:extLst>
      <p:ext uri="{BB962C8B-B14F-4D97-AF65-F5344CB8AC3E}">
        <p14:creationId xmlns:p14="http://schemas.microsoft.com/office/powerpoint/2010/main" val="242639108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</p:txBody>
      </p:sp>
    </p:spTree>
    <p:extLst>
      <p:ext uri="{BB962C8B-B14F-4D97-AF65-F5344CB8AC3E}">
        <p14:creationId xmlns:p14="http://schemas.microsoft.com/office/powerpoint/2010/main" val="155914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Centroid-based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82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Assume clusters of topically related documents</a:t>
            </a:r>
          </a:p>
          <a:p>
            <a:pPr lvl="1"/>
            <a:r>
              <a:rPr lang="en-US" dirty="0" smtClean="0"/>
              <a:t>Provided by automatic or manual clustering</a:t>
            </a:r>
          </a:p>
          <a:p>
            <a:pPr lvl="1"/>
            <a:endParaRPr lang="en-US" dirty="0"/>
          </a:p>
          <a:p>
            <a:r>
              <a:rPr lang="en-US" dirty="0" smtClean="0"/>
              <a:t>Centroid: “pseudo-document of terms with Count * IDF above some threshold”</a:t>
            </a:r>
          </a:p>
          <a:p>
            <a:pPr lvl="1"/>
            <a:r>
              <a:rPr lang="en-US" dirty="0" smtClean="0"/>
              <a:t>Intuition: centroid terms indicative of topic</a:t>
            </a:r>
          </a:p>
          <a:p>
            <a:pPr lvl="1"/>
            <a:r>
              <a:rPr lang="en-US" dirty="0" smtClean="0"/>
              <a:t>Count</a:t>
            </a:r>
            <a:r>
              <a:rPr lang="en-US" dirty="0" smtClean="0"/>
              <a:t>: average </a:t>
            </a:r>
            <a:r>
              <a:rPr lang="en-US" dirty="0" smtClean="0"/>
              <a:t># of term occurrences in cluster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IDF </a:t>
            </a:r>
            <a:r>
              <a:rPr lang="en-US" dirty="0" smtClean="0"/>
              <a:t>computed over larger side corpus (e.g. full AQUAINT)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344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  <a:p>
            <a:pPr lvl="1"/>
            <a:r>
              <a:rPr lang="en-US" dirty="0" smtClean="0"/>
              <a:t>Subtract those components from remaining sentences</a:t>
            </a:r>
          </a:p>
          <a:p>
            <a:pPr lvl="1"/>
            <a:r>
              <a:rPr lang="en-US" dirty="0" smtClean="0"/>
              <a:t>Until enough sentences</a:t>
            </a:r>
          </a:p>
        </p:txBody>
      </p:sp>
    </p:spTree>
    <p:extLst>
      <p:ext uri="{BB962C8B-B14F-4D97-AF65-F5344CB8AC3E}">
        <p14:creationId xmlns:p14="http://schemas.microsoft.com/office/powerpoint/2010/main" val="13977223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</a:t>
            </a:r>
            <a:r>
              <a:rPr lang="en-US" smtClean="0"/>
              <a:t>sentence matrix</a:t>
            </a:r>
          </a:p>
          <a:p>
            <a:pPr lvl="1"/>
            <a:r>
              <a:rPr lang="en-US" smtClean="0"/>
              <a:t>If </a:t>
            </a:r>
            <a:r>
              <a:rPr lang="en-US" dirty="0" smtClean="0"/>
              <a:t>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  <a:p>
            <a:pPr lvl="1"/>
            <a:r>
              <a:rPr lang="en-US" dirty="0" smtClean="0"/>
              <a:t>Subtract those components from remaining sentences</a:t>
            </a:r>
          </a:p>
          <a:p>
            <a:pPr lvl="1"/>
            <a:r>
              <a:rPr lang="en-US" dirty="0" smtClean="0"/>
              <a:t>Until enough sentences</a:t>
            </a:r>
          </a:p>
          <a:p>
            <a:r>
              <a:rPr lang="en-US" dirty="0" smtClean="0"/>
              <a:t>Effect: selects highly ranked but different sentences</a:t>
            </a:r>
          </a:p>
          <a:p>
            <a:pPr lvl="1"/>
            <a:r>
              <a:rPr lang="en-US" dirty="0" smtClean="0"/>
              <a:t>Relatively insensitive to weighting schemes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1380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</p:txBody>
      </p:sp>
    </p:spTree>
    <p:extLst>
      <p:ext uri="{BB962C8B-B14F-4D97-AF65-F5344CB8AC3E}">
        <p14:creationId xmlns:p14="http://schemas.microsoft.com/office/powerpoint/2010/main" val="17531448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</p:txBody>
      </p:sp>
    </p:spTree>
    <p:extLst>
      <p:ext uri="{BB962C8B-B14F-4D97-AF65-F5344CB8AC3E}">
        <p14:creationId xmlns:p14="http://schemas.microsoft.com/office/powerpoint/2010/main" val="334647363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  <a:p>
            <a:pPr lvl="1"/>
            <a:r>
              <a:rPr lang="en-US" dirty="0" smtClean="0"/>
              <a:t>Loop:</a:t>
            </a:r>
          </a:p>
          <a:p>
            <a:pPr lvl="2"/>
            <a:r>
              <a:rPr lang="en-US" dirty="0" smtClean="0"/>
              <a:t>Select highest scoring sentence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8609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  <a:p>
            <a:pPr lvl="1"/>
            <a:r>
              <a:rPr lang="en-US" dirty="0" smtClean="0"/>
              <a:t>Loop:</a:t>
            </a:r>
          </a:p>
          <a:p>
            <a:pPr lvl="2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Update matrix scores </a:t>
            </a:r>
          </a:p>
          <a:p>
            <a:pPr lvl="3"/>
            <a:r>
              <a:rPr lang="en-US" dirty="0" smtClean="0"/>
              <a:t>Exclude those with too low matrix scores</a:t>
            </a:r>
          </a:p>
          <a:p>
            <a:pPr lvl="2"/>
            <a:r>
              <a:rPr lang="en-US" dirty="0" smtClean="0"/>
              <a:t>Until enough sentences are found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717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Linguistic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manipulation (before selection):</a:t>
            </a:r>
          </a:p>
          <a:p>
            <a:pPr lvl="1"/>
            <a:r>
              <a:rPr lang="en-US" dirty="0" smtClean="0"/>
              <a:t>Remove uninteresting phrases based on POS tagging</a:t>
            </a:r>
          </a:p>
          <a:p>
            <a:pPr lvl="2"/>
            <a:r>
              <a:rPr lang="en-US" dirty="0" smtClean="0"/>
              <a:t>Gerund clauses, </a:t>
            </a:r>
            <a:r>
              <a:rPr lang="en-US" dirty="0" err="1" smtClean="0"/>
              <a:t>restr</a:t>
            </a:r>
            <a:r>
              <a:rPr lang="en-US" dirty="0" smtClean="0"/>
              <a:t>. rel. </a:t>
            </a:r>
            <a:r>
              <a:rPr lang="en-US" dirty="0" err="1" smtClean="0"/>
              <a:t>appos</a:t>
            </a:r>
            <a:r>
              <a:rPr lang="en-US" dirty="0" smtClean="0"/>
              <a:t>, </a:t>
            </a:r>
            <a:r>
              <a:rPr lang="en-US" dirty="0" err="1" smtClean="0"/>
              <a:t>attrib</a:t>
            </a:r>
            <a:r>
              <a:rPr lang="en-US" dirty="0" smtClean="0"/>
              <a:t>, lead adverbs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1169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Linguistic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 manipulation (before selection):</a:t>
            </a:r>
          </a:p>
          <a:p>
            <a:pPr lvl="1"/>
            <a:r>
              <a:rPr lang="en-US" dirty="0" smtClean="0"/>
              <a:t>Remove uninteresting phrases based on POS tagging</a:t>
            </a:r>
          </a:p>
          <a:p>
            <a:pPr lvl="2"/>
            <a:r>
              <a:rPr lang="en-US" dirty="0" smtClean="0"/>
              <a:t>Gerund clauses, </a:t>
            </a:r>
            <a:r>
              <a:rPr lang="en-US" dirty="0" err="1" smtClean="0"/>
              <a:t>restr</a:t>
            </a:r>
            <a:r>
              <a:rPr lang="en-US" dirty="0" smtClean="0"/>
              <a:t>. rel. </a:t>
            </a:r>
            <a:r>
              <a:rPr lang="en-US" dirty="0" err="1" smtClean="0"/>
              <a:t>appos</a:t>
            </a:r>
            <a:r>
              <a:rPr lang="en-US" dirty="0" smtClean="0"/>
              <a:t>, </a:t>
            </a:r>
            <a:r>
              <a:rPr lang="en-US" dirty="0" err="1" smtClean="0"/>
              <a:t>attrib</a:t>
            </a:r>
            <a:r>
              <a:rPr lang="en-US" dirty="0" smtClean="0"/>
              <a:t>, lead adverbs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err="1" smtClean="0"/>
              <a:t>Coreference</a:t>
            </a:r>
            <a:r>
              <a:rPr lang="en-US" dirty="0" smtClean="0"/>
              <a:t> handling (Serif system)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err="1" smtClean="0"/>
              <a:t>coref</a:t>
            </a:r>
            <a:r>
              <a:rPr lang="en-US" dirty="0" smtClean="0"/>
              <a:t> chains initially</a:t>
            </a:r>
          </a:p>
          <a:p>
            <a:pPr lvl="1"/>
            <a:r>
              <a:rPr lang="en-US" dirty="0" smtClean="0"/>
              <a:t>Replace all mentions with longest mention (# caps)</a:t>
            </a:r>
          </a:p>
          <a:p>
            <a:pPr lvl="1"/>
            <a:r>
              <a:rPr lang="en-US" dirty="0" smtClean="0"/>
              <a:t>Used only for sentence selection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8349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HMM, Matrix: both effective, better combined</a:t>
            </a:r>
          </a:p>
          <a:p>
            <a:endParaRPr lang="en-US" dirty="0"/>
          </a:p>
          <a:p>
            <a:r>
              <a:rPr lang="en-US" dirty="0" smtClean="0"/>
              <a:t>Linguistic pre-processing improves</a:t>
            </a:r>
          </a:p>
          <a:p>
            <a:pPr lvl="1"/>
            <a:r>
              <a:rPr lang="en-US" dirty="0" smtClean="0"/>
              <a:t>Best ROUGE-1,ROUGE-2 in DUC</a:t>
            </a:r>
          </a:p>
          <a:p>
            <a:r>
              <a:rPr lang="en-US" dirty="0" err="1" smtClean="0"/>
              <a:t>Coref</a:t>
            </a:r>
            <a:r>
              <a:rPr lang="en-US" dirty="0" smtClean="0"/>
              <a:t> handling improves:</a:t>
            </a:r>
          </a:p>
          <a:p>
            <a:pPr lvl="1"/>
            <a:r>
              <a:rPr lang="en-US" dirty="0" smtClean="0"/>
              <a:t>Best ROUGE-3, ROUGE-4; 2</a:t>
            </a:r>
            <a:r>
              <a:rPr lang="en-US" baseline="30000" dirty="0" smtClean="0"/>
              <a:t>nd</a:t>
            </a:r>
            <a:r>
              <a:rPr lang="en-US" dirty="0" smtClean="0"/>
              <a:t> ROUGE-2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8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 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Sentence segmented, cluster documents (n </a:t>
            </a:r>
            <a:r>
              <a:rPr lang="en-US" dirty="0" err="1" smtClean="0"/>
              <a:t>sents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Compression rate: e.g. 20%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45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5895</TotalTime>
  <Words>3441</Words>
  <Application>Microsoft Macintosh PowerPoint</Application>
  <PresentationFormat>On-screen Show (4:3)</PresentationFormat>
  <Paragraphs>644</Paragraphs>
  <Slides>88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0" baseType="lpstr">
      <vt:lpstr>Breeze</vt:lpstr>
      <vt:lpstr>Equation</vt:lpstr>
      <vt:lpstr>Content Selection: Topics, Graphs, &amp; Supervision</vt:lpstr>
      <vt:lpstr>Roadmap</vt:lpstr>
      <vt:lpstr>MEAD</vt:lpstr>
      <vt:lpstr>Main Ideas</vt:lpstr>
      <vt:lpstr>Main Ideas</vt:lpstr>
      <vt:lpstr>Centroid-based Models</vt:lpstr>
      <vt:lpstr>Centroid-based Models</vt:lpstr>
      <vt:lpstr>Centroid-based Models</vt:lpstr>
      <vt:lpstr>MEAD Content Selection</vt:lpstr>
      <vt:lpstr>MEAD Content Selection</vt:lpstr>
      <vt:lpstr>MEAD Content Selection</vt:lpstr>
      <vt:lpstr>Score Computation</vt:lpstr>
      <vt:lpstr>Score Computation</vt:lpstr>
      <vt:lpstr>Score Computation</vt:lpstr>
      <vt:lpstr>Score Computation</vt:lpstr>
      <vt:lpstr>Managing Redundancy</vt:lpstr>
      <vt:lpstr>Managing Redundancy</vt:lpstr>
      <vt:lpstr>System and Evaluation</vt:lpstr>
      <vt:lpstr>System and Evaluation</vt:lpstr>
      <vt:lpstr>System and Evaluation</vt:lpstr>
      <vt:lpstr>Bayesian Topic Models</vt:lpstr>
      <vt:lpstr>Graph-Based Models</vt:lpstr>
      <vt:lpstr>Graph View</vt:lpstr>
      <vt:lpstr>Graph View</vt:lpstr>
      <vt:lpstr>Graph View</vt:lpstr>
      <vt:lpstr>Constructing a Graph </vt:lpstr>
      <vt:lpstr>Constructing a Graph </vt:lpstr>
      <vt:lpstr>Constructing a Graph </vt:lpstr>
      <vt:lpstr>Constructing a Graph </vt:lpstr>
      <vt:lpstr>Example Graph</vt:lpstr>
      <vt:lpstr>Degree Centrality</vt:lpstr>
      <vt:lpstr>Degree Centrality</vt:lpstr>
      <vt:lpstr>Degree Centrality</vt:lpstr>
      <vt:lpstr>Degree Centrality</vt:lpstr>
      <vt:lpstr>LexRank</vt:lpstr>
      <vt:lpstr>LexRank</vt:lpstr>
      <vt:lpstr>LexRank</vt:lpstr>
      <vt:lpstr>LexRank</vt:lpstr>
      <vt:lpstr>Power Method</vt:lpstr>
      <vt:lpstr>LexRank</vt:lpstr>
      <vt:lpstr>LexRank</vt:lpstr>
      <vt:lpstr>LexRank</vt:lpstr>
      <vt:lpstr>LexRank Score Example</vt:lpstr>
      <vt:lpstr>Continuous LexRank</vt:lpstr>
      <vt:lpstr>Continuous LexRank</vt:lpstr>
      <vt:lpstr>Advantages vs Centroid</vt:lpstr>
      <vt:lpstr>Advantages vs Centroid</vt:lpstr>
      <vt:lpstr>Example Results</vt:lpstr>
      <vt:lpstr>Example Results</vt:lpstr>
      <vt:lpstr>Example Results</vt:lpstr>
      <vt:lpstr>Supervised Word Selection</vt:lpstr>
      <vt:lpstr>Basic Approach</vt:lpstr>
      <vt:lpstr>Basic Approach</vt:lpstr>
      <vt:lpstr>Basic Approach</vt:lpstr>
      <vt:lpstr>Features I</vt:lpstr>
      <vt:lpstr>Features I</vt:lpstr>
      <vt:lpstr>Features I</vt:lpstr>
      <vt:lpstr>Features I</vt:lpstr>
      <vt:lpstr>Features II</vt:lpstr>
      <vt:lpstr>Features II</vt:lpstr>
      <vt:lpstr>Features II</vt:lpstr>
      <vt:lpstr>Features II</vt:lpstr>
      <vt:lpstr>Features III</vt:lpstr>
      <vt:lpstr>Features III</vt:lpstr>
      <vt:lpstr>Features III</vt:lpstr>
      <vt:lpstr>Features III</vt:lpstr>
      <vt:lpstr>Features III</vt:lpstr>
      <vt:lpstr>Features III</vt:lpstr>
      <vt:lpstr>Assessment: Words</vt:lpstr>
      <vt:lpstr>Assessment: Summaries</vt:lpstr>
      <vt:lpstr>CLASSY</vt:lpstr>
      <vt:lpstr>Using LLR for Weighting</vt:lpstr>
      <vt:lpstr>HMM Sentence Selection</vt:lpstr>
      <vt:lpstr>HMM Sentence Selection</vt:lpstr>
      <vt:lpstr>HMM Sentence Selection</vt:lpstr>
      <vt:lpstr>HMM Sentence Selection</vt:lpstr>
      <vt:lpstr>HMM Sentence Selection</vt:lpstr>
      <vt:lpstr>Matrix-based Selection</vt:lpstr>
      <vt:lpstr>Matrix-based Selection</vt:lpstr>
      <vt:lpstr>Matrix-based Selection</vt:lpstr>
      <vt:lpstr>Matrix-based Selection</vt:lpstr>
      <vt:lpstr>Combining Approaches</vt:lpstr>
      <vt:lpstr>Combining Approaches</vt:lpstr>
      <vt:lpstr>Combining Approaches</vt:lpstr>
      <vt:lpstr>Combining Approaches</vt:lpstr>
      <vt:lpstr>Other Linguistic Processing</vt:lpstr>
      <vt:lpstr>Other Linguistic Processing</vt:lpstr>
      <vt:lpstr>Outcomes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32</cp:revision>
  <cp:lastPrinted>2015-04-14T20:09:17Z</cp:lastPrinted>
  <dcterms:created xsi:type="dcterms:W3CDTF">2015-04-11T23:02:21Z</dcterms:created>
  <dcterms:modified xsi:type="dcterms:W3CDTF">2016-04-12T20:03:41Z</dcterms:modified>
</cp:coreProperties>
</file>