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9" r:id="rId3"/>
    <p:sldId id="373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4" r:id="rId25"/>
    <p:sldId id="277" r:id="rId26"/>
    <p:sldId id="278" r:id="rId27"/>
    <p:sldId id="279" r:id="rId28"/>
    <p:sldId id="280" r:id="rId29"/>
    <p:sldId id="284" r:id="rId30"/>
    <p:sldId id="285" r:id="rId31"/>
    <p:sldId id="289" r:id="rId32"/>
    <p:sldId id="288" r:id="rId33"/>
    <p:sldId id="290" r:id="rId34"/>
    <p:sldId id="294" r:id="rId35"/>
    <p:sldId id="310" r:id="rId36"/>
    <p:sldId id="311" r:id="rId37"/>
    <p:sldId id="295" r:id="rId38"/>
    <p:sldId id="312" r:id="rId39"/>
    <p:sldId id="313" r:id="rId40"/>
    <p:sldId id="314" r:id="rId41"/>
    <p:sldId id="296" r:id="rId42"/>
    <p:sldId id="315" r:id="rId43"/>
    <p:sldId id="316" r:id="rId44"/>
    <p:sldId id="317" r:id="rId45"/>
    <p:sldId id="297" r:id="rId46"/>
    <p:sldId id="318" r:id="rId47"/>
    <p:sldId id="291" r:id="rId48"/>
    <p:sldId id="292" r:id="rId49"/>
    <p:sldId id="293" r:id="rId50"/>
    <p:sldId id="319" r:id="rId51"/>
    <p:sldId id="320" r:id="rId52"/>
    <p:sldId id="321" r:id="rId53"/>
    <p:sldId id="322" r:id="rId54"/>
    <p:sldId id="323" r:id="rId55"/>
    <p:sldId id="324" r:id="rId56"/>
    <p:sldId id="325" r:id="rId57"/>
    <p:sldId id="326" r:id="rId58"/>
    <p:sldId id="327" r:id="rId59"/>
    <p:sldId id="328" r:id="rId60"/>
    <p:sldId id="329" r:id="rId61"/>
    <p:sldId id="330" r:id="rId62"/>
    <p:sldId id="331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  <p:sldId id="341" r:id="rId73"/>
    <p:sldId id="342" r:id="rId74"/>
    <p:sldId id="343" r:id="rId75"/>
    <p:sldId id="344" r:id="rId76"/>
    <p:sldId id="345" r:id="rId77"/>
    <p:sldId id="346" r:id="rId78"/>
    <p:sldId id="347" r:id="rId79"/>
    <p:sldId id="348" r:id="rId80"/>
    <p:sldId id="349" r:id="rId81"/>
    <p:sldId id="350" r:id="rId82"/>
    <p:sldId id="351" r:id="rId83"/>
    <p:sldId id="352" r:id="rId8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1931D10-0ED6-A243-9BA1-62EEF726BA51}" type="datetimeFigureOut">
              <a:rPr lang="en-US" smtClean="0"/>
              <a:t>4/13/16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CB2F27D-003B-744C-BDA0-77948AAD72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818" y="1523999"/>
            <a:ext cx="7221114" cy="1724867"/>
          </a:xfrm>
        </p:spPr>
        <p:txBody>
          <a:bodyPr/>
          <a:lstStyle/>
          <a:p>
            <a:r>
              <a:rPr lang="en-US" dirty="0" smtClean="0"/>
              <a:t>Content Selection:</a:t>
            </a:r>
            <a:br>
              <a:rPr lang="en-US" dirty="0" smtClean="0"/>
            </a:br>
            <a:r>
              <a:rPr lang="en-US" dirty="0" smtClean="0"/>
              <a:t>Supervision &amp; Discourse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14,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5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198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701" y="478040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06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Feature(s)?: log(#sig+1) (tried: length, position,..)</a:t>
            </a:r>
          </a:p>
          <a:p>
            <a:pPr lvl="2"/>
            <a:r>
              <a:rPr lang="en-US" dirty="0" smtClean="0"/>
              <a:t>Lower cased, white-space tokenized (a-z), stopped</a:t>
            </a:r>
          </a:p>
          <a:p>
            <a:pPr lvl="1"/>
            <a:r>
              <a:rPr lang="en-US" dirty="0" smtClean="0"/>
              <a:t>Topology: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Select sentences with highest posterior (in “summary”)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281343"/>
            <a:ext cx="6235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04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</p:txBody>
      </p:sp>
    </p:spTree>
    <p:extLst>
      <p:ext uri="{BB962C8B-B14F-4D97-AF65-F5344CB8AC3E}">
        <p14:creationId xmlns:p14="http://schemas.microsoft.com/office/powerpoint/2010/main" val="278717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</p:txBody>
      </p:sp>
    </p:spTree>
    <p:extLst>
      <p:ext uri="{BB962C8B-B14F-4D97-AF65-F5344CB8AC3E}">
        <p14:creationId xmlns:p14="http://schemas.microsoft.com/office/powerpoint/2010/main" val="26438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sentence matrix</a:t>
            </a:r>
          </a:p>
          <a:p>
            <a:pPr lvl="1"/>
            <a:r>
              <a:rPr lang="en-US" dirty="0" smtClean="0"/>
              <a:t>If 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</p:txBody>
      </p:sp>
    </p:spTree>
    <p:extLst>
      <p:ext uri="{BB962C8B-B14F-4D97-AF65-F5344CB8AC3E}">
        <p14:creationId xmlns:p14="http://schemas.microsoft.com/office/powerpoint/2010/main" val="1562302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Matrix-based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120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Redundancy minimizing selection</a:t>
            </a:r>
          </a:p>
          <a:p>
            <a:r>
              <a:rPr lang="en-US" dirty="0" smtClean="0"/>
              <a:t>Create term x </a:t>
            </a:r>
            <a:r>
              <a:rPr lang="en-US" smtClean="0"/>
              <a:t>sentence matrix</a:t>
            </a:r>
          </a:p>
          <a:p>
            <a:pPr lvl="1"/>
            <a:r>
              <a:rPr lang="en-US" smtClean="0"/>
              <a:t>If </a:t>
            </a:r>
            <a:r>
              <a:rPr lang="en-US" dirty="0" smtClean="0"/>
              <a:t>term in sentence, weight is nonzero</a:t>
            </a:r>
          </a:p>
          <a:p>
            <a:r>
              <a:rPr lang="en-US" dirty="0" smtClean="0"/>
              <a:t>Loop:</a:t>
            </a:r>
          </a:p>
          <a:p>
            <a:pPr lvl="1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Based on Euclidean norm</a:t>
            </a:r>
          </a:p>
          <a:p>
            <a:pPr lvl="1"/>
            <a:r>
              <a:rPr lang="en-US" dirty="0" smtClean="0"/>
              <a:t>Subtract those components from remaining sentences</a:t>
            </a:r>
          </a:p>
          <a:p>
            <a:pPr lvl="1"/>
            <a:r>
              <a:rPr lang="en-US" dirty="0" smtClean="0"/>
              <a:t>Until enough sentences</a:t>
            </a:r>
          </a:p>
          <a:p>
            <a:r>
              <a:rPr lang="en-US" dirty="0" smtClean="0"/>
              <a:t>Effect: selects highly ranked but different sentences</a:t>
            </a:r>
          </a:p>
          <a:p>
            <a:pPr lvl="1"/>
            <a:r>
              <a:rPr lang="en-US" dirty="0" smtClean="0"/>
              <a:t>Relatively insensitive to weighting schemes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</p:txBody>
      </p:sp>
    </p:spTree>
    <p:extLst>
      <p:ext uri="{BB962C8B-B14F-4D97-AF65-F5344CB8AC3E}">
        <p14:creationId xmlns:p14="http://schemas.microsoft.com/office/powerpoint/2010/main" val="132806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</p:txBody>
      </p:sp>
    </p:spTree>
    <p:extLst>
      <p:ext uri="{BB962C8B-B14F-4D97-AF65-F5344CB8AC3E}">
        <p14:creationId xmlns:p14="http://schemas.microsoft.com/office/powerpoint/2010/main" val="78216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2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Supervised content selection</a:t>
            </a:r>
          </a:p>
          <a:p>
            <a:pPr lvl="2"/>
            <a:r>
              <a:rPr lang="en-US" dirty="0" smtClean="0"/>
              <a:t>Analysis &amp; Regression with rich </a:t>
            </a:r>
            <a:r>
              <a:rPr lang="en-US" dirty="0" smtClean="0"/>
              <a:t>features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“CLASSY”: HMM methods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Discourse structure</a:t>
            </a:r>
          </a:p>
          <a:p>
            <a:pPr lvl="2"/>
            <a:r>
              <a:rPr lang="en-US" dirty="0" smtClean="0"/>
              <a:t>Models of discourse structure</a:t>
            </a:r>
          </a:p>
          <a:p>
            <a:pPr lvl="2"/>
            <a:r>
              <a:rPr lang="en-US" dirty="0" smtClean="0"/>
              <a:t>Structure and relations for summarization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06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Both HMM and Matrix method select sentences</a:t>
            </a:r>
          </a:p>
          <a:p>
            <a:r>
              <a:rPr lang="en-US" dirty="0" smtClean="0"/>
              <a:t>Can combine to further improve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Use HMM method to compute sentence scores</a:t>
            </a:r>
          </a:p>
          <a:p>
            <a:pPr lvl="2"/>
            <a:r>
              <a:rPr lang="en-US" dirty="0" smtClean="0"/>
              <a:t>(e.g. rather than just weight based)</a:t>
            </a:r>
          </a:p>
          <a:p>
            <a:pPr lvl="3"/>
            <a:r>
              <a:rPr lang="en-US" dirty="0" smtClean="0"/>
              <a:t>Incorporates context information, prior states</a:t>
            </a:r>
          </a:p>
          <a:p>
            <a:pPr lvl="1"/>
            <a:r>
              <a:rPr lang="en-US" dirty="0" smtClean="0"/>
              <a:t>Loop:</a:t>
            </a:r>
          </a:p>
          <a:p>
            <a:pPr lvl="2"/>
            <a:r>
              <a:rPr lang="en-US" dirty="0" smtClean="0"/>
              <a:t>Select highest scoring sentence</a:t>
            </a:r>
          </a:p>
          <a:p>
            <a:pPr lvl="2"/>
            <a:r>
              <a:rPr lang="en-US" dirty="0" smtClean="0"/>
              <a:t>Update matrix scores </a:t>
            </a:r>
          </a:p>
          <a:p>
            <a:pPr lvl="3"/>
            <a:r>
              <a:rPr lang="en-US" dirty="0" smtClean="0"/>
              <a:t>Exclude those with too low matrix scores</a:t>
            </a:r>
          </a:p>
          <a:p>
            <a:pPr lvl="2"/>
            <a:r>
              <a:rPr lang="en-US" dirty="0" smtClean="0"/>
              <a:t>Until enough sentences are found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4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59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Linguistic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Sentence manipulation (before selection):</a:t>
            </a:r>
          </a:p>
          <a:p>
            <a:pPr lvl="1"/>
            <a:r>
              <a:rPr lang="en-US" dirty="0" smtClean="0"/>
              <a:t>Remove uninteresting phrases based on POS tagging</a:t>
            </a:r>
          </a:p>
          <a:p>
            <a:pPr lvl="2"/>
            <a:r>
              <a:rPr lang="en-US" dirty="0" smtClean="0"/>
              <a:t>Gerund clauses, </a:t>
            </a:r>
            <a:r>
              <a:rPr lang="en-US" dirty="0" err="1" smtClean="0"/>
              <a:t>restr</a:t>
            </a:r>
            <a:r>
              <a:rPr lang="en-US" dirty="0" smtClean="0"/>
              <a:t>. rel. </a:t>
            </a:r>
            <a:r>
              <a:rPr lang="en-US" dirty="0" err="1" smtClean="0"/>
              <a:t>appos</a:t>
            </a:r>
            <a:r>
              <a:rPr lang="en-US" dirty="0" smtClean="0"/>
              <a:t>, </a:t>
            </a:r>
            <a:r>
              <a:rPr lang="en-US" dirty="0" err="1" smtClean="0"/>
              <a:t>attrib</a:t>
            </a:r>
            <a:r>
              <a:rPr lang="en-US" dirty="0" smtClean="0"/>
              <a:t>, lead adverbs</a:t>
            </a:r>
          </a:p>
          <a:p>
            <a:pPr marL="349250" lvl="1" indent="0">
              <a:buNone/>
            </a:pPr>
            <a:endParaRPr lang="en-US" dirty="0"/>
          </a:p>
          <a:p>
            <a:r>
              <a:rPr lang="en-US" dirty="0" err="1" smtClean="0"/>
              <a:t>Coreference</a:t>
            </a:r>
            <a:r>
              <a:rPr lang="en-US" dirty="0" smtClean="0"/>
              <a:t> handling (Serif system)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coref</a:t>
            </a:r>
            <a:r>
              <a:rPr lang="en-US" dirty="0" smtClean="0"/>
              <a:t> chains initially</a:t>
            </a:r>
          </a:p>
          <a:p>
            <a:pPr lvl="1"/>
            <a:r>
              <a:rPr lang="en-US" dirty="0" smtClean="0"/>
              <a:t>Replace all mentions with longest mention (# caps)</a:t>
            </a:r>
          </a:p>
          <a:p>
            <a:pPr lvl="1"/>
            <a:r>
              <a:rPr lang="en-US" dirty="0" smtClean="0"/>
              <a:t>Used only for sentence selection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48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HMM, Matrix: both effective, better combined</a:t>
            </a:r>
          </a:p>
          <a:p>
            <a:endParaRPr lang="en-US" dirty="0"/>
          </a:p>
          <a:p>
            <a:r>
              <a:rPr lang="en-US" dirty="0" smtClean="0"/>
              <a:t>Linguistic pre-processing improves</a:t>
            </a:r>
          </a:p>
          <a:p>
            <a:pPr lvl="1"/>
            <a:r>
              <a:rPr lang="en-US" dirty="0" smtClean="0"/>
              <a:t>Best ROUGE-1,ROUGE-2 in DUC</a:t>
            </a:r>
          </a:p>
          <a:p>
            <a:r>
              <a:rPr lang="en-US" dirty="0" err="1" smtClean="0"/>
              <a:t>Coref</a:t>
            </a:r>
            <a:r>
              <a:rPr lang="en-US" dirty="0" smtClean="0"/>
              <a:t> handling improves:</a:t>
            </a:r>
          </a:p>
          <a:p>
            <a:pPr lvl="1"/>
            <a:r>
              <a:rPr lang="en-US" dirty="0" smtClean="0"/>
              <a:t>Best ROUGE-3, ROUGE-4; 2</a:t>
            </a:r>
            <a:r>
              <a:rPr lang="en-US" baseline="30000" dirty="0" smtClean="0"/>
              <a:t>nd</a:t>
            </a:r>
            <a:r>
              <a:rPr lang="en-US" dirty="0" smtClean="0"/>
              <a:t> ROUGE-2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4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for</a:t>
            </a:r>
            <a:br>
              <a:rPr lang="en-US" dirty="0" smtClean="0"/>
            </a:br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</p:txBody>
      </p:sp>
    </p:spTree>
    <p:extLst>
      <p:ext uri="{BB962C8B-B14F-4D97-AF65-F5344CB8AC3E}">
        <p14:creationId xmlns:p14="http://schemas.microsoft.com/office/powerpoint/2010/main" val="3748097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</p:txBody>
      </p:sp>
    </p:spTree>
    <p:extLst>
      <p:ext uri="{BB962C8B-B14F-4D97-AF65-F5344CB8AC3E}">
        <p14:creationId xmlns:p14="http://schemas.microsoft.com/office/powerpoint/2010/main" val="4137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</p:txBody>
      </p:sp>
    </p:spTree>
    <p:extLst>
      <p:ext uri="{BB962C8B-B14F-4D97-AF65-F5344CB8AC3E}">
        <p14:creationId xmlns:p14="http://schemas.microsoft.com/office/powerpoint/2010/main" val="237876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57741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Cohesion – repetition, </a:t>
            </a:r>
            <a:r>
              <a:rPr lang="en-US" dirty="0" err="1" smtClean="0"/>
              <a:t>etc</a:t>
            </a:r>
            <a:r>
              <a:rPr lang="en-US" dirty="0" smtClean="0"/>
              <a:t> – does not imply coherence</a:t>
            </a:r>
          </a:p>
          <a:p>
            <a:r>
              <a:rPr lang="en-US" dirty="0" smtClean="0"/>
              <a:t>Coherence relations:</a:t>
            </a:r>
          </a:p>
          <a:p>
            <a:pPr lvl="1"/>
            <a:r>
              <a:rPr lang="en-US" dirty="0" smtClean="0"/>
              <a:t>Possible meaning relations between </a:t>
            </a:r>
            <a:r>
              <a:rPr lang="en-US" dirty="0" err="1" smtClean="0"/>
              <a:t>utts</a:t>
            </a:r>
            <a:r>
              <a:rPr lang="en-US" dirty="0" smtClean="0"/>
              <a:t> in discourse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b="1" dirty="0" smtClean="0"/>
              <a:t>Result: </a:t>
            </a:r>
            <a:r>
              <a:rPr lang="en-US" dirty="0" smtClean="0"/>
              <a:t>Infer state of S</a:t>
            </a:r>
            <a:r>
              <a:rPr lang="en-US" baseline="-25000" dirty="0" smtClean="0"/>
              <a:t>0</a:t>
            </a:r>
            <a:r>
              <a:rPr lang="en-US" dirty="0" smtClean="0"/>
              <a:t> cause state in S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3"/>
            <a:r>
              <a:rPr lang="en-US" dirty="0" smtClean="0"/>
              <a:t>The Tin Woodman was caught in the rain. His joints rusted.</a:t>
            </a:r>
          </a:p>
          <a:p>
            <a:pPr lvl="2"/>
            <a:r>
              <a:rPr lang="en-US" b="1" dirty="0" smtClean="0"/>
              <a:t>Explanation</a:t>
            </a:r>
            <a:r>
              <a:rPr lang="en-US" dirty="0" smtClean="0"/>
              <a:t>: Infer state in S</a:t>
            </a:r>
            <a:r>
              <a:rPr lang="en-US" baseline="-25000" dirty="0" smtClean="0"/>
              <a:t>1</a:t>
            </a:r>
            <a:r>
              <a:rPr lang="en-US" dirty="0" smtClean="0"/>
              <a:t> causes state in S</a:t>
            </a:r>
            <a:r>
              <a:rPr lang="en-US" baseline="-25000" dirty="0" smtClean="0"/>
              <a:t>0</a:t>
            </a:r>
          </a:p>
          <a:p>
            <a:pPr lvl="3"/>
            <a:r>
              <a:rPr lang="en-US" dirty="0" smtClean="0"/>
              <a:t>John hid Bill’s car keys. He was drunk.</a:t>
            </a:r>
          </a:p>
          <a:p>
            <a:pPr lvl="2"/>
            <a:r>
              <a:rPr lang="en-US" b="1" dirty="0" smtClean="0"/>
              <a:t>Elaboration</a:t>
            </a:r>
            <a:r>
              <a:rPr lang="en-US" dirty="0" smtClean="0"/>
              <a:t>: Infer same prop. from S</a:t>
            </a:r>
            <a:r>
              <a:rPr lang="en-US" baseline="-25000" dirty="0" smtClean="0"/>
              <a:t>0</a:t>
            </a:r>
            <a:r>
              <a:rPr lang="en-US" dirty="0" smtClean="0"/>
              <a:t> and S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Dorothy was from Kansas. She lived in the great Kansas prairie.</a:t>
            </a:r>
          </a:p>
          <a:p>
            <a:pPr lvl="1"/>
            <a:r>
              <a:rPr lang="en-US" dirty="0" smtClean="0"/>
              <a:t>Pair of locally coherent clauses: discourse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Rhetorical Structure Theory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Mann &amp; Thompson (1987)</a:t>
            </a:r>
          </a:p>
          <a:p>
            <a:r>
              <a:rPr lang="en-US"/>
              <a:t>Goal: Identify hierarchical structure of text</a:t>
            </a:r>
          </a:p>
          <a:p>
            <a:pPr lvl="1"/>
            <a:r>
              <a:rPr lang="en-US"/>
              <a:t>Cover wide range of TEXT types</a:t>
            </a:r>
          </a:p>
          <a:p>
            <a:pPr lvl="2"/>
            <a:r>
              <a:rPr lang="en-US"/>
              <a:t>Language contrasts</a:t>
            </a:r>
          </a:p>
          <a:p>
            <a:pPr lvl="1"/>
            <a:r>
              <a:rPr lang="en-US"/>
              <a:t>Relational propositions (intentions)</a:t>
            </a:r>
          </a:p>
          <a:p>
            <a:r>
              <a:rPr lang="en-US"/>
              <a:t>Derives from functional relations b/t clauses</a:t>
            </a:r>
          </a:p>
        </p:txBody>
      </p:sp>
    </p:spTree>
    <p:extLst>
      <p:ext uri="{BB962C8B-B14F-4D97-AF65-F5344CB8AC3E}">
        <p14:creationId xmlns:p14="http://schemas.microsoft.com/office/powerpoint/2010/main" val="250399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Word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4542" cy="4343400"/>
          </a:xfrm>
        </p:spPr>
        <p:txBody>
          <a:bodyPr/>
          <a:lstStyle/>
          <a:p>
            <a:r>
              <a:rPr lang="en-US" dirty="0" err="1" smtClean="0"/>
              <a:t>RegSumm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Improving the Estimation of Word Importance for News Multi-</a:t>
            </a:r>
            <a:r>
              <a:rPr lang="en-US" dirty="0" smtClean="0"/>
              <a:t>Document Summarization </a:t>
            </a:r>
            <a:r>
              <a:rPr lang="en-US" sz="1800" dirty="0" smtClean="0"/>
              <a:t>(Hong &amp; </a:t>
            </a:r>
            <a:r>
              <a:rPr lang="en-US" sz="1800" dirty="0" err="1" smtClean="0"/>
              <a:t>Nenkova</a:t>
            </a:r>
            <a:r>
              <a:rPr lang="en-US" sz="1800" dirty="0" smtClean="0"/>
              <a:t>, </a:t>
            </a:r>
            <a:r>
              <a:rPr lang="fr-FR" sz="1800" dirty="0" smtClean="0"/>
              <a:t>’</a:t>
            </a:r>
            <a:r>
              <a:rPr lang="en-US" sz="1800" dirty="0" smtClean="0"/>
              <a:t>14)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Supervised method for word selection</a:t>
            </a:r>
          </a:p>
          <a:p>
            <a:pPr lvl="1"/>
            <a:r>
              <a:rPr lang="en-US" dirty="0" smtClean="0"/>
              <a:t>Diverse, rich feature set: unsupervised measures, POS, NER, position,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Identification of common “important” words via side corpus of news articles and human summaries</a:t>
            </a:r>
          </a:p>
        </p:txBody>
      </p:sp>
    </p:spTree>
    <p:extLst>
      <p:ext uri="{BB962C8B-B14F-4D97-AF65-F5344CB8AC3E}">
        <p14:creationId xmlns:p14="http://schemas.microsoft.com/office/powerpoint/2010/main" val="3933130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RST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Hold b/t two text spans, nucleus and </a:t>
            </a:r>
            <a:r>
              <a:rPr lang="en-US" sz="2400" dirty="0" smtClean="0"/>
              <a:t>satellite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Nucleus core element, satellite </a:t>
            </a:r>
            <a:r>
              <a:rPr lang="en-US" dirty="0" smtClean="0"/>
              <a:t>peripheral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000" dirty="0"/>
              <a:t>Constraints on each, </a:t>
            </a:r>
            <a:r>
              <a:rPr lang="en-US" sz="2000" dirty="0" smtClean="0"/>
              <a:t>between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Units: Elementary discourse units (EDUs), e.g. clauses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34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2151737"/>
          </a:xfrm>
        </p:spPr>
        <p:txBody>
          <a:bodyPr>
            <a:normAutofit/>
          </a:bodyPr>
          <a:lstStyle/>
          <a:p>
            <a:r>
              <a:rPr lang="en-US" sz="2800" dirty="0"/>
              <a:t>Evidence </a:t>
            </a:r>
          </a:p>
          <a:p>
            <a:pPr lvl="2"/>
            <a:r>
              <a:rPr lang="en-US" sz="2000" dirty="0" smtClean="0"/>
              <a:t>The </a:t>
            </a:r>
            <a:r>
              <a:rPr lang="en-US" sz="2000" dirty="0"/>
              <a:t>program really works. (N)</a:t>
            </a:r>
          </a:p>
          <a:p>
            <a:pPr lvl="2"/>
            <a:r>
              <a:rPr lang="en-US" sz="2000" dirty="0"/>
              <a:t>I entered all my info and it matched my results. (S)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2819400" y="5715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2590800" y="6553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72415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352800" y="6553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733800" y="655320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2</a:t>
            </a:r>
          </a:p>
        </p:txBody>
      </p:sp>
      <p:cxnSp>
        <p:nvCxnSpPr>
          <p:cNvPr id="30730" name="AutoShape 10"/>
          <p:cNvCxnSpPr>
            <a:cxnSpLocks noChangeShapeType="1"/>
          </p:cNvCxnSpPr>
          <p:nvPr/>
        </p:nvCxnSpPr>
        <p:spPr bwMode="auto">
          <a:xfrm rot="16200000" flipH="1" flipV="1">
            <a:off x="3352006" y="6049169"/>
            <a:ext cx="1588" cy="1009650"/>
          </a:xfrm>
          <a:prstGeom prst="curvedConnector3">
            <a:avLst>
              <a:gd name="adj1" fmla="val -38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65525" y="5726113"/>
            <a:ext cx="846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Evidence</a:t>
            </a:r>
          </a:p>
        </p:txBody>
      </p:sp>
      <p:pic>
        <p:nvPicPr>
          <p:cNvPr id="11" name="Picture 1027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0770"/>
            <a:ext cx="731520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4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RST Relations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Core of RST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RST analysis requires building tree of relations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Relations include: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Circumstance</a:t>
            </a:r>
            <a:r>
              <a:rPr lang="en-US" dirty="0"/>
              <a:t>, </a:t>
            </a:r>
            <a:r>
              <a:rPr lang="en-US" dirty="0" err="1"/>
              <a:t>Solutionhood</a:t>
            </a:r>
            <a:r>
              <a:rPr lang="en-US" dirty="0"/>
              <a:t>, Elaboration. Background, Enablement, Motivation, Evidence,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Captured in: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</a:t>
            </a:r>
            <a:r>
              <a:rPr lang="en-US" dirty="0" err="1" smtClean="0"/>
              <a:t>treebank</a:t>
            </a:r>
            <a:r>
              <a:rPr lang="en-US" dirty="0" smtClean="0"/>
              <a:t>: corpus of WSJ articles with analysis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RST parsers: </a:t>
            </a:r>
            <a:r>
              <a:rPr lang="en-US" dirty="0" err="1" smtClean="0"/>
              <a:t>Marcu</a:t>
            </a:r>
            <a:r>
              <a:rPr lang="en-US" dirty="0" smtClean="0"/>
              <a:t>, </a:t>
            </a:r>
            <a:r>
              <a:rPr lang="en-US" dirty="0" err="1" smtClean="0"/>
              <a:t>Peng</a:t>
            </a:r>
            <a:r>
              <a:rPr lang="en-US" dirty="0" smtClean="0"/>
              <a:t> and </a:t>
            </a:r>
            <a:r>
              <a:rPr lang="en-US" dirty="0" err="1" smtClean="0"/>
              <a:t>Hirst</a:t>
            </a:r>
            <a:r>
              <a:rPr lang="en-US" dirty="0"/>
              <a:t>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75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fig 21.4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/>
          <a:stretch/>
        </p:blipFill>
        <p:spPr bwMode="auto">
          <a:xfrm>
            <a:off x="0" y="1600201"/>
            <a:ext cx="10266320" cy="4876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9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</p:txBody>
      </p:sp>
    </p:spTree>
    <p:extLst>
      <p:ext uri="{BB962C8B-B14F-4D97-AF65-F5344CB8AC3E}">
        <p14:creationId xmlns:p14="http://schemas.microsoft.com/office/powerpoint/2010/main" val="771495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48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GraphBank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discourse structure model</a:t>
            </a:r>
          </a:p>
          <a:p>
            <a:pPr lvl="1"/>
            <a:r>
              <a:rPr lang="en-US" dirty="0" smtClean="0"/>
              <a:t>Wolf &amp; Gibson, 2005</a:t>
            </a:r>
          </a:p>
          <a:p>
            <a:r>
              <a:rPr lang="en-US" dirty="0" smtClean="0"/>
              <a:t>Key difference:</a:t>
            </a:r>
          </a:p>
          <a:p>
            <a:pPr lvl="1"/>
            <a:r>
              <a:rPr lang="en-US" dirty="0" smtClean="0"/>
              <a:t>Analysis of text need not be tree-structure, like RST</a:t>
            </a:r>
          </a:p>
          <a:p>
            <a:pPr lvl="1"/>
            <a:r>
              <a:rPr lang="en-US" dirty="0" smtClean="0"/>
              <a:t>Can be arbitrary graph, allowing crossing dependency</a:t>
            </a:r>
          </a:p>
          <a:p>
            <a:pPr lvl="1"/>
            <a:endParaRPr lang="en-US" dirty="0"/>
          </a:p>
          <a:p>
            <a:r>
              <a:rPr lang="en-US" dirty="0" smtClean="0"/>
              <a:t>Similar relations among spans (clauses)</a:t>
            </a:r>
          </a:p>
          <a:p>
            <a:pPr lvl="1"/>
            <a:r>
              <a:rPr lang="en-US" dirty="0" smtClean="0"/>
              <a:t>Slightly different inventory</a:t>
            </a:r>
          </a:p>
        </p:txBody>
      </p:sp>
    </p:spTree>
    <p:extLst>
      <p:ext uri="{BB962C8B-B14F-4D97-AF65-F5344CB8AC3E}">
        <p14:creationId xmlns:p14="http://schemas.microsoft.com/office/powerpoint/2010/main" val="272363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618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</p:txBody>
      </p:sp>
    </p:spTree>
    <p:extLst>
      <p:ext uri="{BB962C8B-B14F-4D97-AF65-F5344CB8AC3E}">
        <p14:creationId xmlns:p14="http://schemas.microsoft.com/office/powerpoint/2010/main" val="4799828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1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N highest ranked keywords via regression</a:t>
            </a:r>
          </a:p>
          <a:p>
            <a:r>
              <a:rPr lang="en-US" dirty="0" smtClean="0"/>
              <a:t>Compute F-measure over words in summaries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 = # of summaries in which word appears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3263334"/>
            <a:ext cx="7327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9903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Discourse Treebank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PDTB (Prasad et al, 2008)</a:t>
            </a:r>
          </a:p>
          <a:p>
            <a:pPr lvl="1"/>
            <a:r>
              <a:rPr lang="en-US" dirty="0" smtClean="0"/>
              <a:t>“Theory-neutral” discourse model</a:t>
            </a:r>
          </a:p>
          <a:p>
            <a:pPr lvl="1"/>
            <a:r>
              <a:rPr lang="en-US" dirty="0" smtClean="0"/>
              <a:t>No stipulation of overall structure, identifies local </a:t>
            </a:r>
            <a:r>
              <a:rPr lang="en-US" dirty="0" err="1" smtClean="0"/>
              <a:t>rels</a:t>
            </a:r>
            <a:endParaRPr lang="en-US" dirty="0" smtClean="0"/>
          </a:p>
          <a:p>
            <a:r>
              <a:rPr lang="en-US" dirty="0" smtClean="0"/>
              <a:t>Two types of annotation:</a:t>
            </a:r>
          </a:p>
          <a:p>
            <a:pPr lvl="1"/>
            <a:r>
              <a:rPr lang="en-US" dirty="0" smtClean="0"/>
              <a:t>Explicit: triggered by lexical markers (‘but’) b/t spans</a:t>
            </a:r>
          </a:p>
          <a:p>
            <a:pPr lvl="2"/>
            <a:r>
              <a:rPr lang="en-US" dirty="0" smtClean="0"/>
              <a:t>Arg2: syntactically bound to discourse connective, </a:t>
            </a:r>
            <a:r>
              <a:rPr lang="en-US" dirty="0" err="1" smtClean="0"/>
              <a:t>ow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Implicit: Adjacent sentences assumed related </a:t>
            </a:r>
          </a:p>
          <a:p>
            <a:pPr lvl="2"/>
            <a:r>
              <a:rPr lang="en-US" dirty="0" smtClean="0"/>
              <a:t>Arg1: first sentence in sequence</a:t>
            </a:r>
          </a:p>
          <a:p>
            <a:r>
              <a:rPr lang="en-US" dirty="0" smtClean="0"/>
              <a:t>Senses/Relations:</a:t>
            </a:r>
          </a:p>
          <a:p>
            <a:pPr lvl="1"/>
            <a:r>
              <a:rPr lang="en-US" dirty="0" smtClean="0"/>
              <a:t>Comparison, Contingency, Expansion, Temporal</a:t>
            </a:r>
          </a:p>
          <a:p>
            <a:pPr lvl="2"/>
            <a:r>
              <a:rPr lang="en-US" dirty="0" smtClean="0"/>
              <a:t>Broken down into finer-grained senses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19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</p:txBody>
      </p:sp>
    </p:spTree>
    <p:extLst>
      <p:ext uri="{BB962C8B-B14F-4D97-AF65-F5344CB8AC3E}">
        <p14:creationId xmlns:p14="http://schemas.microsoft.com/office/powerpoint/2010/main" val="4343830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511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1450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&amp;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Intuitively, discourse should be useful</a:t>
            </a:r>
          </a:p>
          <a:p>
            <a:pPr lvl="1"/>
            <a:r>
              <a:rPr lang="en-US" dirty="0" smtClean="0"/>
              <a:t>Selection, ordering, realization</a:t>
            </a:r>
          </a:p>
          <a:p>
            <a:r>
              <a:rPr lang="en-US" dirty="0" smtClean="0"/>
              <a:t>Selection:</a:t>
            </a:r>
          </a:p>
          <a:p>
            <a:pPr lvl="1"/>
            <a:r>
              <a:rPr lang="en-US" dirty="0" smtClean="0"/>
              <a:t>Sense: some relations more important </a:t>
            </a:r>
          </a:p>
          <a:p>
            <a:pPr lvl="2"/>
            <a:r>
              <a:rPr lang="en-US" dirty="0" smtClean="0"/>
              <a:t>E.g. cause </a:t>
            </a:r>
            <a:r>
              <a:rPr lang="en-US" dirty="0" err="1" smtClean="0"/>
              <a:t>vs</a:t>
            </a:r>
            <a:r>
              <a:rPr lang="en-US" dirty="0" smtClean="0"/>
              <a:t> elaboration</a:t>
            </a:r>
          </a:p>
          <a:p>
            <a:pPr lvl="1"/>
            <a:r>
              <a:rPr lang="en-US" dirty="0" smtClean="0"/>
              <a:t>Structure: some information more core</a:t>
            </a:r>
          </a:p>
          <a:p>
            <a:pPr lvl="2"/>
            <a:r>
              <a:rPr lang="en-US" dirty="0" smtClean="0"/>
              <a:t>Nucleus </a:t>
            </a:r>
            <a:r>
              <a:rPr lang="en-US" dirty="0" err="1" smtClean="0"/>
              <a:t>vs</a:t>
            </a:r>
            <a:r>
              <a:rPr lang="en-US" dirty="0" smtClean="0"/>
              <a:t> satellite, promotion, centrality</a:t>
            </a:r>
          </a:p>
          <a:p>
            <a:r>
              <a:rPr lang="en-US" dirty="0" smtClean="0"/>
              <a:t>Compare these, contrast with lexical info	</a:t>
            </a:r>
          </a:p>
          <a:p>
            <a:pPr lvl="1"/>
            <a:r>
              <a:rPr lang="en-US" dirty="0" smtClean="0"/>
              <a:t>Louis et al,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277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10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with extractive summary sentences</a:t>
            </a:r>
          </a:p>
          <a:p>
            <a:pPr lvl="1"/>
            <a:r>
              <a:rPr lang="en-US" dirty="0" smtClean="0"/>
              <a:t>Statistical analysis</a:t>
            </a:r>
          </a:p>
          <a:p>
            <a:pPr lvl="2"/>
            <a:r>
              <a:rPr lang="en-US" dirty="0" smtClean="0"/>
              <a:t>Chi-squared (categorical), t-test (continuous)</a:t>
            </a:r>
          </a:p>
          <a:p>
            <a:pPr lvl="2"/>
            <a:endParaRPr lang="en-US" dirty="0"/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2"/>
            <a:r>
              <a:rPr lang="en-US" dirty="0" smtClean="0"/>
              <a:t>Different ensembles of features</a:t>
            </a:r>
          </a:p>
          <a:p>
            <a:pPr lvl="1"/>
            <a:r>
              <a:rPr lang="en-US" dirty="0" smtClean="0"/>
              <a:t>Classification F-measure</a:t>
            </a:r>
          </a:p>
          <a:p>
            <a:pPr lvl="1"/>
            <a:r>
              <a:rPr lang="en-US" dirty="0" smtClean="0"/>
              <a:t>ROUGE over summary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175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</a:t>
            </a:r>
            <a:r>
              <a:rPr lang="en-US" dirty="0" smtClean="0"/>
              <a:t>spans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1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RST </a:t>
            </a:r>
            <a:r>
              <a:rPr lang="en-US" dirty="0" smtClean="0"/>
              <a:t>Parsing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and apply classifiers for</a:t>
            </a:r>
          </a:p>
          <a:p>
            <a:pPr lvl="1"/>
            <a:r>
              <a:rPr lang="en-US" dirty="0"/>
              <a:t>Segmentation and parsing of </a:t>
            </a:r>
            <a:r>
              <a:rPr lang="en-US" dirty="0" smtClean="0"/>
              <a:t>discourse</a:t>
            </a:r>
            <a:endParaRPr lang="en-US" dirty="0"/>
          </a:p>
          <a:p>
            <a:r>
              <a:rPr lang="en-US" dirty="0"/>
              <a:t>Assign coherence relations between spans</a:t>
            </a:r>
          </a:p>
          <a:p>
            <a:r>
              <a:rPr lang="en-US" dirty="0"/>
              <a:t>Create a representation over whole text =&gt; </a:t>
            </a:r>
            <a:r>
              <a:rPr lang="en-US" dirty="0" smtClean="0"/>
              <a:t>parse</a:t>
            </a:r>
            <a:endParaRPr lang="en-US" dirty="0"/>
          </a:p>
          <a:p>
            <a:r>
              <a:rPr lang="en-US" dirty="0"/>
              <a:t>Discourse structure</a:t>
            </a:r>
          </a:p>
          <a:p>
            <a:pPr lvl="1"/>
            <a:r>
              <a:rPr lang="en-US" dirty="0"/>
              <a:t>RST trees</a:t>
            </a:r>
          </a:p>
          <a:p>
            <a:pPr lvl="2"/>
            <a:r>
              <a:rPr lang="en-US" dirty="0"/>
              <a:t>Fine-grained, hierarchical structure</a:t>
            </a:r>
          </a:p>
          <a:p>
            <a:pPr lvl="3"/>
            <a:r>
              <a:rPr lang="en-US" dirty="0"/>
              <a:t>Clause-based </a:t>
            </a:r>
            <a:r>
              <a:rPr lang="en-US" dirty="0" smtClean="0"/>
              <a:t>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0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Assessment: Summaries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summarization w/ROUGE-1,2,4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287" y="2190856"/>
            <a:ext cx="4807813" cy="4026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553" y="3198701"/>
            <a:ext cx="1112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Basic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553" y="4860772"/>
            <a:ext cx="11127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</a:t>
            </a:r>
          </a:p>
          <a:p>
            <a:r>
              <a:rPr lang="en-US" dirty="0" smtClean="0"/>
              <a:t>The Art</a:t>
            </a:r>
          </a:p>
          <a:p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5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1. [Mr. Watkins said] 2. [volume on </a:t>
            </a:r>
            <a:r>
              <a:rPr lang="en-US" dirty="0" err="1"/>
              <a:t>Interprovincial’s</a:t>
            </a:r>
            <a:r>
              <a:rPr lang="en-US" dirty="0"/>
              <a:t> </a:t>
            </a:r>
            <a:r>
              <a:rPr lang="en-US" dirty="0" smtClean="0"/>
              <a:t>system is </a:t>
            </a:r>
            <a:r>
              <a:rPr lang="en-US" dirty="0"/>
              <a:t>down about 2% since January] 3. [and is expected </a:t>
            </a:r>
            <a:r>
              <a:rPr lang="en-US" dirty="0" smtClean="0"/>
              <a:t>to fall </a:t>
            </a:r>
            <a:r>
              <a:rPr lang="en-US" dirty="0"/>
              <a:t>further,] 4. [making expansion unnecessary until </a:t>
            </a:r>
            <a:r>
              <a:rPr lang="en-US" dirty="0" smtClean="0"/>
              <a:t>perhaps the </a:t>
            </a:r>
            <a:r>
              <a:rPr lang="en-US" dirty="0"/>
              <a:t>mid-1990s.]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132" y="3154227"/>
            <a:ext cx="5180112" cy="296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219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822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221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</a:t>
            </a:r>
            <a:r>
              <a:rPr lang="en-US" dirty="0" smtClean="0"/>
              <a:t>EDU’s </a:t>
            </a:r>
            <a:r>
              <a:rPr lang="en-US" dirty="0" smtClean="0"/>
              <a:t>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474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Structure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Satellite penalty:</a:t>
            </a:r>
          </a:p>
          <a:p>
            <a:pPr lvl="1"/>
            <a:r>
              <a:rPr lang="en-US" dirty="0" smtClean="0"/>
              <a:t>For each EDU: # of satellite nodes b/t it and root</a:t>
            </a:r>
          </a:p>
          <a:p>
            <a:pPr lvl="2"/>
            <a:r>
              <a:rPr lang="en-US" dirty="0" smtClean="0"/>
              <a:t>1 satellite in tree: (1), one step to root: penalty = 1</a:t>
            </a:r>
          </a:p>
          <a:p>
            <a:r>
              <a:rPr lang="en-US" dirty="0" smtClean="0"/>
              <a:t>Promotion set:</a:t>
            </a:r>
          </a:p>
          <a:p>
            <a:pPr lvl="1"/>
            <a:r>
              <a:rPr lang="en-US" dirty="0" smtClean="0"/>
              <a:t>Nuclear units at some level of tree</a:t>
            </a:r>
          </a:p>
          <a:p>
            <a:pPr lvl="2"/>
            <a:r>
              <a:rPr lang="en-US" dirty="0" smtClean="0"/>
              <a:t>At leaves, EDUs are themselves nuclear	</a:t>
            </a:r>
          </a:p>
          <a:p>
            <a:r>
              <a:rPr lang="en-US" dirty="0" smtClean="0"/>
              <a:t>Depth score:</a:t>
            </a:r>
          </a:p>
          <a:p>
            <a:pPr lvl="1"/>
            <a:r>
              <a:rPr lang="en-US" dirty="0" smtClean="0"/>
              <a:t>Distance from lowest tree level to </a:t>
            </a:r>
            <a:r>
              <a:rPr lang="en-US" dirty="0" smtClean="0"/>
              <a:t>EDU’s </a:t>
            </a:r>
            <a:r>
              <a:rPr lang="en-US" dirty="0" smtClean="0"/>
              <a:t>highest rank</a:t>
            </a:r>
          </a:p>
          <a:p>
            <a:pPr lvl="2"/>
            <a:r>
              <a:rPr lang="en-US" dirty="0" smtClean="0"/>
              <a:t>2,3,4: score= 4; 1: score= 3</a:t>
            </a:r>
          </a:p>
          <a:p>
            <a:r>
              <a:rPr lang="en-US" dirty="0" smtClean="0"/>
              <a:t>Promotion score:</a:t>
            </a:r>
          </a:p>
          <a:p>
            <a:pPr lvl="1"/>
            <a:r>
              <a:rPr lang="en-US" dirty="0" smtClean="0"/>
              <a:t># of levels span is promoted:</a:t>
            </a:r>
          </a:p>
          <a:p>
            <a:pPr lvl="2"/>
            <a:r>
              <a:rPr lang="en-US" dirty="0" smtClean="0"/>
              <a:t> 1: score = 0; 4: score = 2; 2,3: score = 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5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13339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 Sentence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feature has:</a:t>
            </a:r>
          </a:p>
          <a:p>
            <a:pPr lvl="1"/>
            <a:r>
              <a:rPr lang="en-US" dirty="0" smtClean="0"/>
              <a:t>Raw score</a:t>
            </a:r>
          </a:p>
          <a:p>
            <a:pPr lvl="1"/>
            <a:r>
              <a:rPr lang="en-US" dirty="0" smtClean="0"/>
              <a:t>Normalized score: Raw/</a:t>
            </a:r>
            <a:r>
              <a:rPr lang="en-US" dirty="0" err="1" smtClean="0"/>
              <a:t>sentence_length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Sentence score for a feature:</a:t>
            </a:r>
          </a:p>
          <a:p>
            <a:pPr lvl="1"/>
            <a:r>
              <a:rPr lang="en-US" dirty="0" smtClean="0"/>
              <a:t>Max over EDUs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750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“Semantic”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Capture specific relations on spans</a:t>
            </a:r>
          </a:p>
          <a:p>
            <a:r>
              <a:rPr lang="en-US" dirty="0" smtClean="0"/>
              <a:t>Binary features over tuple of:</a:t>
            </a:r>
          </a:p>
          <a:p>
            <a:pPr lvl="1"/>
            <a:r>
              <a:rPr lang="en-US" dirty="0" smtClean="0"/>
              <a:t>Implicit </a:t>
            </a:r>
            <a:r>
              <a:rPr lang="en-US" dirty="0" err="1" smtClean="0"/>
              <a:t>vs</a:t>
            </a:r>
            <a:r>
              <a:rPr lang="en-US" dirty="0" smtClean="0"/>
              <a:t> Explicit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Name of relation that holds</a:t>
            </a:r>
          </a:p>
          <a:p>
            <a:pPr lvl="2"/>
            <a:r>
              <a:rPr lang="en-US" dirty="0" smtClean="0"/>
              <a:t>Top-level or second level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relation is between sentences,</a:t>
            </a:r>
          </a:p>
          <a:p>
            <a:pPr lvl="2"/>
            <a:r>
              <a:rPr lang="en-US" dirty="0" smtClean="0"/>
              <a:t>Indicate whether Arg1 or Arg2</a:t>
            </a:r>
          </a:p>
          <a:p>
            <a:r>
              <a:rPr lang="en-US" dirty="0" smtClean="0"/>
              <a:t>E.g. </a:t>
            </a:r>
            <a:r>
              <a:rPr lang="en-US" dirty="0"/>
              <a:t>“</a:t>
            </a:r>
            <a:r>
              <a:rPr lang="en-US" dirty="0" smtClean="0"/>
              <a:t>contains Arg1 </a:t>
            </a:r>
            <a:r>
              <a:rPr lang="en-US" dirty="0"/>
              <a:t>of Implicit Restatement </a:t>
            </a:r>
            <a:r>
              <a:rPr lang="en-US" dirty="0" smtClean="0"/>
              <a:t>relation”</a:t>
            </a:r>
          </a:p>
          <a:p>
            <a:r>
              <a:rPr lang="en-US" dirty="0" smtClean="0"/>
              <a:t>Also, # of relations, distance b/t </a:t>
            </a:r>
            <a:r>
              <a:rPr lang="en-US" dirty="0" err="1" smtClean="0"/>
              <a:t>args</a:t>
            </a:r>
            <a:r>
              <a:rPr lang="en-US" dirty="0" smtClean="0"/>
              <a:t> w/in sentence</a:t>
            </a:r>
          </a:p>
        </p:txBody>
      </p:sp>
    </p:spTree>
    <p:extLst>
      <p:ext uri="{BB962C8B-B14F-4D97-AF65-F5344CB8AC3E}">
        <p14:creationId xmlns:p14="http://schemas.microsoft.com/office/powerpoint/2010/main" val="2191897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30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1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“Clustering, Linguistics and Statistics for Summarization Yield”</a:t>
            </a:r>
          </a:p>
          <a:p>
            <a:pPr lvl="1"/>
            <a:r>
              <a:rPr lang="en-US" dirty="0" smtClean="0"/>
              <a:t>Conroy et al. 2000-2011</a:t>
            </a:r>
          </a:p>
          <a:p>
            <a:r>
              <a:rPr lang="en-US" dirty="0" smtClean="0"/>
              <a:t>Highlights:</a:t>
            </a:r>
          </a:p>
          <a:p>
            <a:pPr lvl="1"/>
            <a:r>
              <a:rPr lang="en-US" dirty="0" smtClean="0"/>
              <a:t>High performing system</a:t>
            </a:r>
          </a:p>
          <a:p>
            <a:pPr lvl="2"/>
            <a:r>
              <a:rPr lang="en-US" dirty="0" smtClean="0"/>
              <a:t>Often rank 1 in DUC/TAC, commonly used comparison</a:t>
            </a:r>
          </a:p>
          <a:p>
            <a:pPr lvl="1"/>
            <a:r>
              <a:rPr lang="en-US" dirty="0" smtClean="0"/>
              <a:t>Topic signature-type system (LLR)</a:t>
            </a:r>
          </a:p>
          <a:p>
            <a:pPr lvl="1"/>
            <a:r>
              <a:rPr lang="en-US" dirty="0" smtClean="0"/>
              <a:t>HMM-based content selection</a:t>
            </a:r>
          </a:p>
          <a:p>
            <a:pPr lvl="1"/>
            <a:r>
              <a:rPr lang="en-US" dirty="0" smtClean="0"/>
              <a:t>Redundancy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6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addition, its machines are easier to operate, so </a:t>
            </a:r>
            <a:r>
              <a:rPr lang="en-US" dirty="0" smtClean="0"/>
              <a:t>customers require </a:t>
            </a:r>
            <a:r>
              <a:rPr lang="en-US" dirty="0"/>
              <a:t>less assistance from software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there an explicit discourse marker?</a:t>
            </a:r>
          </a:p>
          <a:p>
            <a:pPr lvl="1"/>
            <a:r>
              <a:rPr lang="en-US" dirty="0" smtClean="0"/>
              <a:t>Yes, ‘so’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Discourse relation?</a:t>
            </a:r>
          </a:p>
          <a:p>
            <a:pPr lvl="1"/>
            <a:r>
              <a:rPr lang="en-US" dirty="0" smtClean="0"/>
              <a:t>‘Contingency’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50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750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97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76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74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(1)Wednesday’s dominant issue was Yasuda &amp; Marine Insurance</a:t>
            </a:r>
            <a:r>
              <a:rPr lang="en-US" dirty="0" smtClean="0"/>
              <a:t>, which </a:t>
            </a:r>
            <a:r>
              <a:rPr lang="en-US" dirty="0"/>
              <a:t>continued to surge on rumors of </a:t>
            </a:r>
            <a:r>
              <a:rPr lang="en-US" dirty="0" smtClean="0"/>
              <a:t>speculative buying</a:t>
            </a:r>
            <a:r>
              <a:rPr lang="en-US" dirty="0"/>
              <a:t>. (2) It ended the day up 80 yen to 1880 yen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 there a discourse marker?</a:t>
            </a:r>
          </a:p>
          <a:p>
            <a:pPr lvl="1"/>
            <a:r>
              <a:rPr lang="en-US" dirty="0" smtClean="0"/>
              <a:t>No </a:t>
            </a:r>
          </a:p>
          <a:p>
            <a:r>
              <a:rPr lang="en-US" dirty="0" smtClean="0"/>
              <a:t>Is there a relation?</a:t>
            </a:r>
          </a:p>
          <a:p>
            <a:pPr lvl="1"/>
            <a:r>
              <a:rPr lang="en-US" dirty="0" smtClean="0"/>
              <a:t>Implicit (by definition)</a:t>
            </a:r>
          </a:p>
          <a:p>
            <a:r>
              <a:rPr lang="en-US" dirty="0" smtClean="0"/>
              <a:t>What relation?</a:t>
            </a:r>
          </a:p>
          <a:p>
            <a:pPr lvl="1"/>
            <a:r>
              <a:rPr lang="en-US" dirty="0" smtClean="0"/>
              <a:t>Expansion (or more specifically (level 2) restatement)</a:t>
            </a:r>
          </a:p>
          <a:p>
            <a:r>
              <a:rPr lang="en-US" dirty="0" smtClean="0"/>
              <a:t>What </a:t>
            </a:r>
            <a:r>
              <a:rPr lang="en-US" dirty="0" err="1" smtClean="0"/>
              <a:t>Args</a:t>
            </a:r>
            <a:r>
              <a:rPr lang="en-US" dirty="0" smtClean="0"/>
              <a:t>? (1) is Arg1; (2) is Arg2 (</a:t>
            </a:r>
            <a:r>
              <a:rPr lang="en-US" smtClean="0"/>
              <a:t>by definition)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445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</p:txBody>
      </p:sp>
    </p:spTree>
    <p:extLst>
      <p:ext uri="{BB962C8B-B14F-4D97-AF65-F5344CB8AC3E}">
        <p14:creationId xmlns:p14="http://schemas.microsoft.com/office/powerpoint/2010/main" val="34468177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Non-discourse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features: </a:t>
            </a:r>
          </a:p>
          <a:p>
            <a:pPr lvl="1"/>
            <a:r>
              <a:rPr lang="en-US" dirty="0" smtClean="0"/>
              <a:t>Sentence length</a:t>
            </a:r>
          </a:p>
          <a:p>
            <a:pPr lvl="1"/>
            <a:r>
              <a:rPr lang="en-US" dirty="0" smtClean="0"/>
              <a:t>Sentence position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Probabilities of words in sent: mean, sum, product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# of signature words (LLR)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823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71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0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LLR for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	weight for all cluster terms</a:t>
            </a:r>
          </a:p>
          <a:p>
            <a:pPr lvl="1"/>
            <a:r>
              <a:rPr lang="en-US" dirty="0" smtClean="0"/>
              <a:t>weight</a:t>
            </a:r>
            <a:r>
              <a:rPr lang="en-US" dirty="0"/>
              <a:t>(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) = 1 if -2log </a:t>
            </a:r>
            <a:r>
              <a:rPr lang="en-US" dirty="0" err="1"/>
              <a:t>λ</a:t>
            </a:r>
            <a:r>
              <a:rPr lang="en-US" dirty="0"/>
              <a:t>&gt; 10, 0 </a:t>
            </a:r>
            <a:r>
              <a:rPr lang="en-US" dirty="0" err="1"/>
              <a:t>o.w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that to compute sentence weights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use the weights?</a:t>
            </a:r>
          </a:p>
          <a:p>
            <a:pPr lvl="1"/>
            <a:r>
              <a:rPr lang="en-US" dirty="0" smtClean="0"/>
              <a:t>One option: directly rank sentences for extraction</a:t>
            </a:r>
          </a:p>
          <a:p>
            <a:r>
              <a:rPr lang="en-US" dirty="0" smtClean="0"/>
              <a:t>LLR-based systems historically perform well</a:t>
            </a:r>
          </a:p>
          <a:p>
            <a:pPr lvl="1"/>
            <a:r>
              <a:rPr lang="en-US" dirty="0" smtClean="0"/>
              <a:t>Better than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 generally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268" y="3060699"/>
            <a:ext cx="4199024" cy="10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039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825" cy="4343400"/>
          </a:xfrm>
        </p:spPr>
        <p:txBody>
          <a:bodyPr/>
          <a:lstStyle/>
          <a:p>
            <a:r>
              <a:rPr lang="en-US" dirty="0" smtClean="0"/>
              <a:t>Associated with summary sentences</a:t>
            </a:r>
          </a:p>
          <a:p>
            <a:pPr lvl="1"/>
            <a:r>
              <a:rPr lang="en-US" dirty="0" smtClean="0"/>
              <a:t>Structure: depth score, promotion score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Arg1 of Explicit Expansion, Implicit Contingency, Implicit Expansion, distance to </a:t>
            </a:r>
            <a:r>
              <a:rPr lang="en-US" dirty="0" err="1" smtClean="0"/>
              <a:t>arg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Non-discourse: length, 1</a:t>
            </a:r>
            <a:r>
              <a:rPr lang="en-US" baseline="30000" dirty="0" smtClean="0"/>
              <a:t>st</a:t>
            </a:r>
            <a:r>
              <a:rPr lang="en-US" dirty="0" smtClean="0"/>
              <a:t> in </a:t>
            </a:r>
            <a:r>
              <a:rPr lang="en-US" dirty="0" err="1" smtClean="0"/>
              <a:t>para</a:t>
            </a:r>
            <a:r>
              <a:rPr lang="en-US" dirty="0" smtClean="0"/>
              <a:t>, offset from end of </a:t>
            </a:r>
            <a:r>
              <a:rPr lang="en-US" dirty="0" err="1" smtClean="0"/>
              <a:t>para</a:t>
            </a:r>
            <a:r>
              <a:rPr lang="en-US" dirty="0" smtClean="0"/>
              <a:t>, # signature terms; mean, sum word probabilities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503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828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541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non-summary sentences</a:t>
            </a:r>
          </a:p>
          <a:p>
            <a:pPr lvl="1"/>
            <a:r>
              <a:rPr lang="en-US" dirty="0" smtClean="0"/>
              <a:t>Structural: satellite penalty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Semantic: Explicit expansion, explicit contingency, Arg2 of implicit temporal, implicit contingency,…</a:t>
            </a:r>
          </a:p>
          <a:p>
            <a:pPr lvl="2"/>
            <a:r>
              <a:rPr lang="en-US" dirty="0" smtClean="0"/>
              <a:t># shared relations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Non-discourse: offset from </a:t>
            </a:r>
            <a:r>
              <a:rPr lang="en-US" dirty="0" err="1" smtClean="0"/>
              <a:t>para</a:t>
            </a:r>
            <a:r>
              <a:rPr lang="en-US" dirty="0" smtClean="0"/>
              <a:t>, article beginning; sent.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44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</p:txBody>
      </p:sp>
    </p:spTree>
    <p:extLst>
      <p:ext uri="{BB962C8B-B14F-4D97-AF65-F5344CB8AC3E}">
        <p14:creationId xmlns:p14="http://schemas.microsoft.com/office/powerpoint/2010/main" val="17374497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Non-discourse features good cues to summary</a:t>
            </a:r>
          </a:p>
          <a:p>
            <a:r>
              <a:rPr lang="en-US" dirty="0" smtClean="0"/>
              <a:t>Structural features match intuition</a:t>
            </a:r>
          </a:p>
          <a:p>
            <a:endParaRPr lang="en-US" dirty="0"/>
          </a:p>
          <a:p>
            <a:r>
              <a:rPr lang="en-US" dirty="0" smtClean="0"/>
              <a:t>Semantic features: </a:t>
            </a:r>
          </a:p>
          <a:p>
            <a:pPr lvl="1"/>
            <a:r>
              <a:rPr lang="en-US" dirty="0" smtClean="0"/>
              <a:t>Relatively few useful for selecting summary sentences</a:t>
            </a:r>
          </a:p>
          <a:p>
            <a:pPr lvl="2"/>
            <a:r>
              <a:rPr lang="en-US" dirty="0" smtClean="0"/>
              <a:t>Most associated with non-summary, but most sentences are non-summary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288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376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565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best: </a:t>
            </a:r>
          </a:p>
          <a:p>
            <a:pPr lvl="1"/>
            <a:r>
              <a:rPr lang="en-US" dirty="0" smtClean="0"/>
              <a:t>Alone and in combination</a:t>
            </a:r>
          </a:p>
          <a:p>
            <a:r>
              <a:rPr lang="en-US" dirty="0" smtClean="0"/>
              <a:t>Best overall combine all types</a:t>
            </a:r>
          </a:p>
          <a:p>
            <a:pPr lvl="1"/>
            <a:r>
              <a:rPr lang="en-US" dirty="0" smtClean="0"/>
              <a:t>Both F-1 and ROUGE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52" y="3717224"/>
            <a:ext cx="7471875" cy="26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2280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</p:txBody>
      </p:sp>
    </p:spTree>
    <p:extLst>
      <p:ext uri="{BB962C8B-B14F-4D97-AF65-F5344CB8AC3E}">
        <p14:creationId xmlns:p14="http://schemas.microsoft.com/office/powerpoint/2010/main" val="205750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21360691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Graph-Based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Page-Rank-based centrality computed over:</a:t>
            </a:r>
          </a:p>
          <a:p>
            <a:pPr lvl="1"/>
            <a:r>
              <a:rPr lang="en-US" dirty="0" smtClean="0"/>
              <a:t>RST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Graphbank</a:t>
            </a:r>
            <a:r>
              <a:rPr lang="en-US" dirty="0" smtClean="0"/>
              <a:t> link structure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LexRank</a:t>
            </a:r>
            <a:r>
              <a:rPr lang="en-US" dirty="0" smtClean="0"/>
              <a:t> (sentence cosine similarity)</a:t>
            </a:r>
          </a:p>
          <a:p>
            <a:r>
              <a:rPr lang="en-US" dirty="0" smtClean="0"/>
              <a:t>Quite similar:</a:t>
            </a:r>
          </a:p>
          <a:p>
            <a:pPr lvl="1"/>
            <a:r>
              <a:rPr lang="en-US" dirty="0" smtClean="0"/>
              <a:t>F1: LR &gt; GB &gt; RST</a:t>
            </a:r>
          </a:p>
          <a:p>
            <a:pPr lvl="1"/>
            <a:r>
              <a:rPr lang="en-US" dirty="0" smtClean="0"/>
              <a:t>ROUGE: RST &gt; LR &gt; 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1111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0760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934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document, short (100 </a:t>
            </a:r>
            <a:r>
              <a:rPr lang="en-US" dirty="0" err="1" smtClean="0"/>
              <a:t>wd</a:t>
            </a:r>
            <a:r>
              <a:rPr lang="en-US" dirty="0" smtClean="0"/>
              <a:t>) summaries</a:t>
            </a:r>
          </a:p>
          <a:p>
            <a:pPr lvl="1"/>
            <a:r>
              <a:rPr lang="en-US" dirty="0" smtClean="0"/>
              <a:t>What about multi-document?  Longer?</a:t>
            </a:r>
          </a:p>
          <a:p>
            <a:pPr lvl="1"/>
            <a:endParaRPr lang="en-US" dirty="0" smtClean="0"/>
          </a:p>
          <a:p>
            <a:r>
              <a:rPr lang="en-US" dirty="0"/>
              <a:t>Structure relatively better, </a:t>
            </a:r>
            <a:r>
              <a:rPr lang="en-US" dirty="0" smtClean="0"/>
              <a:t>all contribute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Manually labeled discourse structure, relations</a:t>
            </a:r>
          </a:p>
          <a:p>
            <a:pPr lvl="1"/>
            <a:r>
              <a:rPr lang="en-US" dirty="0" smtClean="0"/>
              <a:t>Some automatic systems, but not perfect</a:t>
            </a:r>
          </a:p>
          <a:p>
            <a:pPr lvl="2"/>
            <a:r>
              <a:rPr lang="en-US" dirty="0" smtClean="0"/>
              <a:t>However, better at structure than relation ID</a:t>
            </a:r>
          </a:p>
          <a:p>
            <a:pPr lvl="3"/>
            <a:r>
              <a:rPr lang="en-US" dirty="0" smtClean="0"/>
              <a:t>Esp. implicit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23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Sentence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CLASSY strategy: Use LLR as feature in HMM </a:t>
            </a:r>
          </a:p>
          <a:p>
            <a:r>
              <a:rPr lang="en-US" dirty="0" smtClean="0"/>
              <a:t>How does HMM map to summarization?</a:t>
            </a:r>
          </a:p>
          <a:p>
            <a:pPr lvl="1"/>
            <a:r>
              <a:rPr lang="en-US" dirty="0" smtClean="0"/>
              <a:t>Key idea:</a:t>
            </a:r>
          </a:p>
          <a:p>
            <a:pPr lvl="2"/>
            <a:r>
              <a:rPr lang="en-US" dirty="0" smtClean="0"/>
              <a:t> Two classes of states: summary, non-summary</a:t>
            </a:r>
          </a:p>
          <a:p>
            <a:pPr lvl="1"/>
            <a:r>
              <a:rPr lang="en-US" dirty="0" smtClean="0"/>
              <a:t>Feature(s)?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99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7124</TotalTime>
  <Words>3077</Words>
  <Application>Microsoft Macintosh PowerPoint</Application>
  <PresentationFormat>On-screen Show (4:3)</PresentationFormat>
  <Paragraphs>548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Breeze</vt:lpstr>
      <vt:lpstr>Content Selection: Supervision &amp; Discourse</vt:lpstr>
      <vt:lpstr>Roadmap</vt:lpstr>
      <vt:lpstr>Supervised Word Selection</vt:lpstr>
      <vt:lpstr>Assessment: Words</vt:lpstr>
      <vt:lpstr>Assessment: Summaries</vt:lpstr>
      <vt:lpstr>CLASSY</vt:lpstr>
      <vt:lpstr>Using LLR for Weighting</vt:lpstr>
      <vt:lpstr>HMM Sentence Selection</vt:lpstr>
      <vt:lpstr>HMM Sentence Selection</vt:lpstr>
      <vt:lpstr>HMM Sentence Selection</vt:lpstr>
      <vt:lpstr>HMM Sentence Selection</vt:lpstr>
      <vt:lpstr>HMM Sentence Selection</vt:lpstr>
      <vt:lpstr>Matrix-based Selection</vt:lpstr>
      <vt:lpstr>Matrix-based Selection</vt:lpstr>
      <vt:lpstr>Matrix-based Selection</vt:lpstr>
      <vt:lpstr>Matrix-based Selection</vt:lpstr>
      <vt:lpstr>Combining Approaches</vt:lpstr>
      <vt:lpstr>Combining Approaches</vt:lpstr>
      <vt:lpstr>Combining Approaches</vt:lpstr>
      <vt:lpstr>Combining Approaches</vt:lpstr>
      <vt:lpstr>Other Linguistic Processing</vt:lpstr>
      <vt:lpstr>Other Linguistic Processing</vt:lpstr>
      <vt:lpstr>Outcomes</vt:lpstr>
      <vt:lpstr>Discourse Structure for Content Selection</vt:lpstr>
      <vt:lpstr>Text Coherence</vt:lpstr>
      <vt:lpstr>Text Coherence</vt:lpstr>
      <vt:lpstr>Text Coherence</vt:lpstr>
      <vt:lpstr>Text Coherence</vt:lpstr>
      <vt:lpstr>Rhetorical Structure Theory</vt:lpstr>
      <vt:lpstr>Components of RST</vt:lpstr>
      <vt:lpstr>RST Relations</vt:lpstr>
      <vt:lpstr>RST Relations</vt:lpstr>
      <vt:lpstr>PowerPoint Presentation</vt:lpstr>
      <vt:lpstr>GraphBank </vt:lpstr>
      <vt:lpstr>GraphBank </vt:lpstr>
      <vt:lpstr>GraphBank </vt:lpstr>
      <vt:lpstr>Penn Discourse Treebank</vt:lpstr>
      <vt:lpstr>Penn Discourse Treebank</vt:lpstr>
      <vt:lpstr>Penn Discourse Treebank</vt:lpstr>
      <vt:lpstr>Penn Discourse Treebank</vt:lpstr>
      <vt:lpstr>Discourse &amp; Summarization</vt:lpstr>
      <vt:lpstr>Discourse &amp; Summarization</vt:lpstr>
      <vt:lpstr>Discourse &amp; Summarization</vt:lpstr>
      <vt:lpstr>Discourse &amp; Summarization</vt:lpstr>
      <vt:lpstr>Framework</vt:lpstr>
      <vt:lpstr>Framework</vt:lpstr>
      <vt:lpstr>RST Parsing</vt:lpstr>
      <vt:lpstr>RST Parsing</vt:lpstr>
      <vt:lpstr>RST Parsing</vt:lpstr>
      <vt:lpstr>Discourse Structure Example</vt:lpstr>
      <vt:lpstr>Discourse Structure Features</vt:lpstr>
      <vt:lpstr>Discourse Structure Features</vt:lpstr>
      <vt:lpstr>Discourse Structure Features</vt:lpstr>
      <vt:lpstr>Discourse Structure Features</vt:lpstr>
      <vt:lpstr>Converting to Sentence Level</vt:lpstr>
      <vt:lpstr>Converting to Sentence Level</vt:lpstr>
      <vt:lpstr>“Semantic” Features </vt:lpstr>
      <vt:lpstr>Example I</vt:lpstr>
      <vt:lpstr>Example I</vt:lpstr>
      <vt:lpstr>Example I</vt:lpstr>
      <vt:lpstr>Example II</vt:lpstr>
      <vt:lpstr>Example II</vt:lpstr>
      <vt:lpstr>Example II</vt:lpstr>
      <vt:lpstr>Example II</vt:lpstr>
      <vt:lpstr>Example II</vt:lpstr>
      <vt:lpstr>Non-discourse Features</vt:lpstr>
      <vt:lpstr>Non-discourse Features</vt:lpstr>
      <vt:lpstr>Significant Features</vt:lpstr>
      <vt:lpstr>Significant Features</vt:lpstr>
      <vt:lpstr>Significant Features</vt:lpstr>
      <vt:lpstr>Significant Features</vt:lpstr>
      <vt:lpstr>Significant Features</vt:lpstr>
      <vt:lpstr>Significant Features</vt:lpstr>
      <vt:lpstr>Observations</vt:lpstr>
      <vt:lpstr>Observations</vt:lpstr>
      <vt:lpstr>Evaluation</vt:lpstr>
      <vt:lpstr>Evaluation</vt:lpstr>
      <vt:lpstr>Evaluation</vt:lpstr>
      <vt:lpstr>Graph-Based Comparison</vt:lpstr>
      <vt:lpstr>Graph-Based Comparison</vt:lpstr>
      <vt:lpstr>Notes</vt:lpstr>
      <vt:lpstr>Notes</vt:lpstr>
      <vt:lpstr>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21</cp:revision>
  <cp:lastPrinted>2015-04-16T20:27:10Z</cp:lastPrinted>
  <dcterms:created xsi:type="dcterms:W3CDTF">2015-04-15T02:40:42Z</dcterms:created>
  <dcterms:modified xsi:type="dcterms:W3CDTF">2016-04-14T19:53:17Z</dcterms:modified>
</cp:coreProperties>
</file>