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Microsoft_Equation1.bin" ContentType="application/vnd.openxmlformats-officedocument.oleObject"/>
  <Override PartName="/ppt/embeddings/Microsoft_Equation2.bin" ContentType="application/vnd.openxmlformats-officedocument.oleObject"/>
  <Override PartName="/ppt/embeddings/oleObject1.bin" ContentType="application/vnd.openxmlformats-officedocument.oleObject"/>
  <Override PartName="/ppt/embeddings/Microsoft_Equation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382" r:id="rId3"/>
    <p:sldId id="334" r:id="rId4"/>
    <p:sldId id="335" r:id="rId5"/>
    <p:sldId id="336" r:id="rId6"/>
    <p:sldId id="337" r:id="rId7"/>
    <p:sldId id="338" r:id="rId8"/>
    <p:sldId id="339" r:id="rId9"/>
    <p:sldId id="340" r:id="rId10"/>
    <p:sldId id="341" r:id="rId11"/>
    <p:sldId id="342" r:id="rId12"/>
    <p:sldId id="343" r:id="rId13"/>
    <p:sldId id="344" r:id="rId14"/>
    <p:sldId id="345" r:id="rId15"/>
    <p:sldId id="346" r:id="rId16"/>
    <p:sldId id="347" r:id="rId17"/>
    <p:sldId id="348" r:id="rId18"/>
    <p:sldId id="349" r:id="rId19"/>
    <p:sldId id="350" r:id="rId20"/>
    <p:sldId id="351" r:id="rId21"/>
    <p:sldId id="352" r:id="rId22"/>
    <p:sldId id="353" r:id="rId23"/>
    <p:sldId id="354" r:id="rId24"/>
    <p:sldId id="355" r:id="rId25"/>
    <p:sldId id="356" r:id="rId26"/>
    <p:sldId id="357" r:id="rId27"/>
    <p:sldId id="358" r:id="rId28"/>
    <p:sldId id="359" r:id="rId29"/>
    <p:sldId id="360" r:id="rId30"/>
    <p:sldId id="361" r:id="rId31"/>
    <p:sldId id="362" r:id="rId32"/>
    <p:sldId id="363" r:id="rId33"/>
    <p:sldId id="364" r:id="rId34"/>
    <p:sldId id="365" r:id="rId35"/>
    <p:sldId id="366" r:id="rId36"/>
    <p:sldId id="367" r:id="rId37"/>
    <p:sldId id="368" r:id="rId38"/>
    <p:sldId id="369" r:id="rId39"/>
    <p:sldId id="370" r:id="rId40"/>
    <p:sldId id="371" r:id="rId41"/>
    <p:sldId id="372" r:id="rId42"/>
    <p:sldId id="373" r:id="rId43"/>
    <p:sldId id="374" r:id="rId44"/>
    <p:sldId id="375" r:id="rId45"/>
    <p:sldId id="376" r:id="rId46"/>
    <p:sldId id="377" r:id="rId47"/>
    <p:sldId id="378" r:id="rId48"/>
    <p:sldId id="379" r:id="rId49"/>
    <p:sldId id="380" r:id="rId50"/>
    <p:sldId id="381" r:id="rId51"/>
    <p:sldId id="383" r:id="rId52"/>
    <p:sldId id="384" r:id="rId53"/>
    <p:sldId id="385" r:id="rId54"/>
    <p:sldId id="386" r:id="rId55"/>
    <p:sldId id="387" r:id="rId56"/>
    <p:sldId id="388" r:id="rId57"/>
    <p:sldId id="389" r:id="rId58"/>
    <p:sldId id="390" r:id="rId59"/>
    <p:sldId id="391" r:id="rId60"/>
    <p:sldId id="392" r:id="rId61"/>
    <p:sldId id="393" r:id="rId62"/>
    <p:sldId id="394" r:id="rId63"/>
    <p:sldId id="395" r:id="rId64"/>
    <p:sldId id="396" r:id="rId65"/>
    <p:sldId id="397" r:id="rId66"/>
    <p:sldId id="398" r:id="rId67"/>
    <p:sldId id="399" r:id="rId68"/>
    <p:sldId id="400" r:id="rId69"/>
    <p:sldId id="401" r:id="rId70"/>
    <p:sldId id="402" r:id="rId71"/>
    <p:sldId id="403" r:id="rId72"/>
    <p:sldId id="404" r:id="rId73"/>
    <p:sldId id="405" r:id="rId74"/>
    <p:sldId id="406" r:id="rId75"/>
    <p:sldId id="407" r:id="rId76"/>
    <p:sldId id="408" r:id="rId77"/>
    <p:sldId id="409" r:id="rId78"/>
    <p:sldId id="410" r:id="rId79"/>
    <p:sldId id="411" r:id="rId80"/>
    <p:sldId id="412" r:id="rId81"/>
    <p:sldId id="413" r:id="rId82"/>
    <p:sldId id="414" r:id="rId83"/>
    <p:sldId id="415" r:id="rId84"/>
    <p:sldId id="416" r:id="rId85"/>
    <p:sldId id="417" r:id="rId86"/>
    <p:sldId id="418" r:id="rId8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0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viewProps" Target="viewProps.xml"/><Relationship Id="rId91" Type="http://schemas.openxmlformats.org/officeDocument/2006/relationships/theme" Target="theme/theme1.xml"/><Relationship Id="rId92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printerSettings" Target="printerSettings/printerSettings1.bin"/><Relationship Id="rId8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Relationship Id="rId2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254-9877-AE49-8923-8987CEE0C311}" type="datetimeFigureOut">
              <a:rPr lang="en-US" smtClean="0"/>
              <a:t>4/29/17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5DAA-2112-924D-AEA7-97131A782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254-9877-AE49-8923-8987CEE0C311}" type="datetimeFigureOut">
              <a:rPr lang="en-US" smtClean="0"/>
              <a:t>4/29/17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5DAA-2112-924D-AEA7-97131A78254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254-9877-AE49-8923-8987CEE0C311}" type="datetimeFigureOut">
              <a:rPr lang="en-US" smtClean="0"/>
              <a:t>4/29/17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5DAA-2112-924D-AEA7-97131A782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254-9877-AE49-8923-8987CEE0C311}" type="datetimeFigureOut">
              <a:rPr lang="en-US" smtClean="0"/>
              <a:t>4/29/17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5DAA-2112-924D-AEA7-97131A782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254-9877-AE49-8923-8987CEE0C311}" type="datetimeFigureOut">
              <a:rPr lang="en-US" smtClean="0"/>
              <a:t>4/29/17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5DAA-2112-924D-AEA7-97131A782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254-9877-AE49-8923-8987CEE0C311}" type="datetimeFigureOut">
              <a:rPr lang="en-US" smtClean="0"/>
              <a:t>4/29/17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5DAA-2112-924D-AEA7-97131A78254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254-9877-AE49-8923-8987CEE0C311}" type="datetimeFigureOut">
              <a:rPr lang="en-US" smtClean="0"/>
              <a:t>4/29/17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5DAA-2112-924D-AEA7-97131A782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254-9877-AE49-8923-8987CEE0C311}" type="datetimeFigureOut">
              <a:rPr lang="en-US" smtClean="0"/>
              <a:t>4/29/17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5DAA-2112-924D-AEA7-97131A782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254-9877-AE49-8923-8987CEE0C311}" type="datetimeFigureOut">
              <a:rPr lang="en-US" smtClean="0"/>
              <a:t>4/29/17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5DAA-2112-924D-AEA7-97131A782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254-9877-AE49-8923-8987CEE0C311}" type="datetimeFigureOut">
              <a:rPr lang="en-US" smtClean="0"/>
              <a:t>4/29/17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5DAA-2112-924D-AEA7-97131A782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254-9877-AE49-8923-8987CEE0C311}" type="datetimeFigureOut">
              <a:rPr lang="en-US" smtClean="0"/>
              <a:t>4/29/17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5DAA-2112-924D-AEA7-97131A782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254-9877-AE49-8923-8987CEE0C311}" type="datetimeFigureOut">
              <a:rPr lang="en-US" smtClean="0"/>
              <a:t>4/29/17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5DAA-2112-924D-AEA7-97131A782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3777254-9877-AE49-8923-8987CEE0C311}" type="datetimeFigureOut">
              <a:rPr lang="en-US" smtClean="0"/>
              <a:t>4/29/17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04725DAA-2112-924D-AEA7-97131A7825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7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.bin"/><Relationship Id="rId4" Type="http://schemas.openxmlformats.org/officeDocument/2006/relationships/image" Target="../media/image8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8.emf"/><Relationship Id="rId5" Type="http://schemas.openxmlformats.org/officeDocument/2006/relationships/oleObject" Target="../embeddings/Microsoft_Equation3.bin"/><Relationship Id="rId6" Type="http://schemas.openxmlformats.org/officeDocument/2006/relationships/image" Target="../media/image9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Information Ordering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Ling573	</a:t>
            </a:r>
          </a:p>
          <a:p>
            <a:r>
              <a:rPr lang="en-US" dirty="0" smtClean="0"/>
              <a:t>Systems &amp; Applications</a:t>
            </a:r>
          </a:p>
          <a:p>
            <a:r>
              <a:rPr lang="en-US" dirty="0" smtClean="0"/>
              <a:t>May 2</a:t>
            </a:r>
            <a:r>
              <a:rPr lang="en-US" dirty="0" smtClean="0"/>
              <a:t>, </a:t>
            </a:r>
            <a:r>
              <a:rPr lang="en-US" dirty="0" smtClean="0"/>
              <a:t>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011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Topicality Expert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Idea: Prefer sentence about the “current” topic</a:t>
            </a:r>
          </a:p>
          <a:p>
            <a:r>
              <a:rPr lang="en-US" dirty="0" smtClean="0"/>
              <a:t>Implementation</a:t>
            </a:r>
            <a:r>
              <a:rPr lang="en-US" dirty="0" smtClean="0"/>
              <a:t>: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157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Topicality Expert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Idea: Prefer sentence about the “current” topic</a:t>
            </a:r>
          </a:p>
          <a:p>
            <a:r>
              <a:rPr lang="en-US" dirty="0" smtClean="0"/>
              <a:t>Implementation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Prefer sentence with highest similarity to sentence in summary so far</a:t>
            </a:r>
          </a:p>
          <a:p>
            <a:pPr lvl="1"/>
            <a:r>
              <a:rPr lang="en-US" dirty="0" smtClean="0"/>
              <a:t>Similarity computation</a:t>
            </a:r>
            <a:r>
              <a:rPr lang="en-US" dirty="0" smtClean="0"/>
              <a:t>: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591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Topicality Expert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Idea: Prefer sentence about the “current” topic</a:t>
            </a:r>
          </a:p>
          <a:p>
            <a:r>
              <a:rPr lang="en-US" dirty="0" smtClean="0"/>
              <a:t>Implementation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Prefer sentence with highest similarity to sentence in summary so far</a:t>
            </a:r>
          </a:p>
          <a:p>
            <a:pPr lvl="1"/>
            <a:r>
              <a:rPr lang="en-US" dirty="0" smtClean="0"/>
              <a:t>Similarity computation</a:t>
            </a:r>
            <a:r>
              <a:rPr lang="en-US" dirty="0" smtClean="0"/>
              <a:t>:</a:t>
            </a:r>
            <a:endParaRPr lang="en-US" dirty="0" smtClean="0"/>
          </a:p>
          <a:p>
            <a:pPr lvl="2"/>
            <a:r>
              <a:rPr lang="en-US" dirty="0" smtClean="0"/>
              <a:t>Cosine similarity b/t current &amp; summary sentence</a:t>
            </a:r>
          </a:p>
          <a:p>
            <a:pPr lvl="2"/>
            <a:r>
              <a:rPr lang="en-US" dirty="0" err="1" smtClean="0"/>
              <a:t>Stopwords</a:t>
            </a:r>
            <a:r>
              <a:rPr lang="en-US" dirty="0" smtClean="0"/>
              <a:t> removed; nouns, verbs lemmatized; binary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3698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Precedence/Succession</a:t>
            </a:r>
            <a:br>
              <a:rPr lang="en-US" dirty="0" smtClean="0"/>
            </a:br>
            <a:r>
              <a:rPr lang="en-US" dirty="0" smtClean="0"/>
              <a:t>Experts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Idea: Does current sentence look like blocks preceding/following current summary sentences in their original documents?</a:t>
            </a:r>
          </a:p>
          <a:p>
            <a:r>
              <a:rPr lang="en-US" dirty="0" smtClean="0"/>
              <a:t>Implementation: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93392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Precedence/Succession</a:t>
            </a:r>
            <a:br>
              <a:rPr lang="en-US" dirty="0" smtClean="0"/>
            </a:br>
            <a:r>
              <a:rPr lang="en-US" dirty="0" smtClean="0"/>
              <a:t>Experts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Idea: Does current sentence look like blocks preceding/following current summary sentences in their original documents?</a:t>
            </a:r>
          </a:p>
          <a:p>
            <a:r>
              <a:rPr lang="en-US" dirty="0" smtClean="0"/>
              <a:t>Implementation:</a:t>
            </a:r>
          </a:p>
          <a:p>
            <a:pPr lvl="1"/>
            <a:r>
              <a:rPr lang="en-US" dirty="0" smtClean="0"/>
              <a:t>For each summary sentence, compute similarity of current sentence w/most similar pre/post in original doc</a:t>
            </a:r>
          </a:p>
          <a:p>
            <a:pPr lvl="2"/>
            <a:r>
              <a:rPr lang="en-US" dirty="0" smtClean="0"/>
              <a:t>Similarity?: cosine</a:t>
            </a:r>
          </a:p>
          <a:p>
            <a:r>
              <a:rPr lang="en-US" dirty="0" err="1" smtClean="0"/>
              <a:t>PREF</a:t>
            </a:r>
            <a:r>
              <a:rPr lang="en-US" baseline="-25000" dirty="0" err="1" smtClean="0"/>
              <a:t>pre</a:t>
            </a:r>
            <a:r>
              <a:rPr lang="en-US" dirty="0" smtClean="0"/>
              <a:t>(</a:t>
            </a:r>
            <a:r>
              <a:rPr lang="en-US" dirty="0" err="1"/>
              <a:t>u,v,Q</a:t>
            </a:r>
            <a:r>
              <a:rPr lang="en-US" dirty="0"/>
              <a:t>)= 0.5 if [Q</a:t>
            </a:r>
            <a:r>
              <a:rPr lang="en-US" dirty="0" smtClean="0"/>
              <a:t>=null] </a:t>
            </a:r>
            <a:r>
              <a:rPr lang="en-US" dirty="0"/>
              <a:t>or </a:t>
            </a:r>
            <a:r>
              <a:rPr lang="en-US" dirty="0" smtClean="0"/>
              <a:t>[pre(</a:t>
            </a:r>
            <a:r>
              <a:rPr lang="en-US" dirty="0"/>
              <a:t>u)</a:t>
            </a:r>
            <a:r>
              <a:rPr lang="en-US" dirty="0" smtClean="0"/>
              <a:t>=pre(</a:t>
            </a:r>
            <a:r>
              <a:rPr lang="en-US" dirty="0"/>
              <a:t>v)]</a:t>
            </a:r>
          </a:p>
          <a:p>
            <a:r>
              <a:rPr lang="en-US" dirty="0"/>
              <a:t>                         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586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Precedence/Succession</a:t>
            </a:r>
            <a:br>
              <a:rPr lang="en-US" dirty="0" smtClean="0"/>
            </a:br>
            <a:r>
              <a:rPr lang="en-US" dirty="0" smtClean="0"/>
              <a:t>Experts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Idea: Does current sentence look like blocks preceding/following current summary sentences in their original documents?</a:t>
            </a:r>
          </a:p>
          <a:p>
            <a:r>
              <a:rPr lang="en-US" dirty="0" smtClean="0"/>
              <a:t>Implementation:</a:t>
            </a:r>
          </a:p>
          <a:p>
            <a:pPr lvl="1"/>
            <a:r>
              <a:rPr lang="en-US" dirty="0" smtClean="0"/>
              <a:t>For each summary sentence, compute similarity of current sentence w/most similar pre/post in original doc</a:t>
            </a:r>
          </a:p>
          <a:p>
            <a:pPr lvl="2"/>
            <a:r>
              <a:rPr lang="en-US" dirty="0" smtClean="0"/>
              <a:t>Similarity?: cosine</a:t>
            </a:r>
          </a:p>
          <a:p>
            <a:r>
              <a:rPr lang="en-US" dirty="0" err="1" smtClean="0"/>
              <a:t>PREF</a:t>
            </a:r>
            <a:r>
              <a:rPr lang="en-US" baseline="-25000" dirty="0" err="1" smtClean="0"/>
              <a:t>pre</a:t>
            </a:r>
            <a:r>
              <a:rPr lang="en-US" dirty="0" smtClean="0"/>
              <a:t>(</a:t>
            </a:r>
            <a:r>
              <a:rPr lang="en-US" dirty="0" err="1"/>
              <a:t>u,v,Q</a:t>
            </a:r>
            <a:r>
              <a:rPr lang="en-US" dirty="0"/>
              <a:t>)= 0.5 if [Q</a:t>
            </a:r>
            <a:r>
              <a:rPr lang="en-US" dirty="0" smtClean="0"/>
              <a:t>=null] </a:t>
            </a:r>
            <a:r>
              <a:rPr lang="en-US" dirty="0"/>
              <a:t>or </a:t>
            </a:r>
            <a:r>
              <a:rPr lang="en-US" dirty="0" smtClean="0"/>
              <a:t>[pre(</a:t>
            </a:r>
            <a:r>
              <a:rPr lang="en-US" dirty="0"/>
              <a:t>u)</a:t>
            </a:r>
            <a:r>
              <a:rPr lang="en-US" dirty="0" smtClean="0"/>
              <a:t>=pre(</a:t>
            </a:r>
            <a:r>
              <a:rPr lang="en-US" dirty="0"/>
              <a:t>v)]</a:t>
            </a:r>
          </a:p>
          <a:p>
            <a:r>
              <a:rPr lang="en-US" dirty="0"/>
              <a:t>                          1.0 if [Q!=null] and </a:t>
            </a:r>
            <a:r>
              <a:rPr lang="en-US" dirty="0" smtClean="0"/>
              <a:t>[pre(</a:t>
            </a:r>
            <a:r>
              <a:rPr lang="en-US" dirty="0"/>
              <a:t>u</a:t>
            </a:r>
            <a:r>
              <a:rPr lang="en-US" dirty="0" smtClean="0"/>
              <a:t>)</a:t>
            </a:r>
            <a:r>
              <a:rPr lang="en-US" dirty="0"/>
              <a:t>&gt;</a:t>
            </a:r>
            <a:r>
              <a:rPr lang="en-US" dirty="0" smtClean="0"/>
              <a:t>pre(</a:t>
            </a:r>
            <a:r>
              <a:rPr lang="en-US" dirty="0"/>
              <a:t>v)]</a:t>
            </a:r>
          </a:p>
          <a:p>
            <a:r>
              <a:rPr lang="en-US" dirty="0"/>
              <a:t>                           0 otherwise   </a:t>
            </a:r>
            <a:endParaRPr lang="en-US" dirty="0" smtClean="0"/>
          </a:p>
          <a:p>
            <a:pPr lvl="3"/>
            <a:r>
              <a:rPr lang="en-US" dirty="0" smtClean="0"/>
              <a:t>Symmetrically for post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32064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4437" y="1576066"/>
            <a:ext cx="5213927" cy="5493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5405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Probabilistic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409998" cy="4343400"/>
          </a:xfrm>
        </p:spPr>
        <p:txBody>
          <a:bodyPr/>
          <a:lstStyle/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Probability of summary is the probability of sequence of sentences in it, assumed Markov</a:t>
            </a:r>
          </a:p>
          <a:p>
            <a:pPr lvl="1"/>
            <a:r>
              <a:rPr lang="en-US" dirty="0" smtClean="0"/>
              <a:t>P(summary)=ΠP(S</a:t>
            </a:r>
            <a:r>
              <a:rPr lang="en-US" baseline="-25000" dirty="0" smtClean="0"/>
              <a:t>i</a:t>
            </a:r>
            <a:r>
              <a:rPr lang="en-US" dirty="0" smtClean="0"/>
              <a:t>|S</a:t>
            </a:r>
            <a:r>
              <a:rPr lang="en-US" baseline="-25000" dirty="0" smtClean="0"/>
              <a:t>I-1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660492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Probabilistic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409998" cy="4343400"/>
          </a:xfrm>
        </p:spPr>
        <p:txBody>
          <a:bodyPr/>
          <a:lstStyle/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Probability of summary is the probability of sequence of sentences in it, assumed Markov</a:t>
            </a:r>
          </a:p>
          <a:p>
            <a:pPr lvl="1"/>
            <a:r>
              <a:rPr lang="en-US" dirty="0" smtClean="0"/>
              <a:t>P(summary)=ΠP(S</a:t>
            </a:r>
            <a:r>
              <a:rPr lang="en-US" baseline="-25000" dirty="0" smtClean="0"/>
              <a:t>i</a:t>
            </a:r>
            <a:r>
              <a:rPr lang="en-US" dirty="0" smtClean="0"/>
              <a:t>|</a:t>
            </a:r>
            <a:r>
              <a:rPr lang="en-US" dirty="0" smtClean="0"/>
              <a:t>S</a:t>
            </a:r>
            <a:r>
              <a:rPr lang="en-US" baseline="-25000" dirty="0"/>
              <a:t>i</a:t>
            </a:r>
            <a:r>
              <a:rPr lang="en-US" baseline="-25000" dirty="0" smtClean="0"/>
              <a:t>-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</a:p>
          <a:p>
            <a:r>
              <a:rPr lang="en-US" dirty="0" smtClean="0"/>
              <a:t>Issue: </a:t>
            </a:r>
          </a:p>
          <a:p>
            <a:pPr lvl="1"/>
            <a:r>
              <a:rPr lang="en-US" dirty="0" err="1" smtClean="0"/>
              <a:t>Sparsity</a:t>
            </a:r>
            <a:r>
              <a:rPr lang="en-US" dirty="0" smtClean="0"/>
              <a:t>: will we actually see identical pairs in training?</a:t>
            </a:r>
          </a:p>
        </p:txBody>
      </p:sp>
    </p:spTree>
    <p:extLst>
      <p:ext uri="{BB962C8B-B14F-4D97-AF65-F5344CB8AC3E}">
        <p14:creationId xmlns:p14="http://schemas.microsoft.com/office/powerpoint/2010/main" val="20478177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Probabilistic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409998" cy="4343400"/>
          </a:xfrm>
        </p:spPr>
        <p:txBody>
          <a:bodyPr/>
          <a:lstStyle/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Probability of summary is the probability of sequence of sentences in it, assumed Markov</a:t>
            </a:r>
          </a:p>
          <a:p>
            <a:pPr lvl="1"/>
            <a:r>
              <a:rPr lang="en-US" dirty="0" smtClean="0"/>
              <a:t>P(summary)=ΠP(S</a:t>
            </a:r>
            <a:r>
              <a:rPr lang="en-US" baseline="-25000" dirty="0" smtClean="0"/>
              <a:t>i</a:t>
            </a:r>
            <a:r>
              <a:rPr lang="en-US" dirty="0" smtClean="0"/>
              <a:t>|S</a:t>
            </a:r>
            <a:r>
              <a:rPr lang="en-US" baseline="-25000" dirty="0" smtClean="0"/>
              <a:t>I-1</a:t>
            </a:r>
            <a:r>
              <a:rPr lang="en-US" dirty="0" smtClean="0"/>
              <a:t>)</a:t>
            </a:r>
          </a:p>
          <a:p>
            <a:r>
              <a:rPr lang="en-US" dirty="0" smtClean="0"/>
              <a:t>Issue: </a:t>
            </a:r>
          </a:p>
          <a:p>
            <a:pPr lvl="1"/>
            <a:r>
              <a:rPr lang="en-US" dirty="0" err="1" smtClean="0"/>
              <a:t>Sparsity</a:t>
            </a:r>
            <a:r>
              <a:rPr lang="en-US" dirty="0" smtClean="0"/>
              <a:t>: will we actually see identical pairs in training?</a:t>
            </a:r>
          </a:p>
          <a:p>
            <a:r>
              <a:rPr lang="en-US" dirty="0" smtClean="0"/>
              <a:t>Repeatedly </a:t>
            </a:r>
            <a:r>
              <a:rPr lang="en-US" dirty="0" err="1" smtClean="0"/>
              <a:t>backoff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To N, V pairs in ordered sentences</a:t>
            </a:r>
          </a:p>
          <a:p>
            <a:pPr lvl="1"/>
            <a:r>
              <a:rPr lang="en-US" dirty="0" smtClean="0"/>
              <a:t>To </a:t>
            </a:r>
            <a:r>
              <a:rPr lang="en-US" dirty="0" err="1" smtClean="0"/>
              <a:t>backoff</a:t>
            </a:r>
            <a:r>
              <a:rPr lang="en-US" dirty="0" smtClean="0"/>
              <a:t> smoothing + Katz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654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ordering</a:t>
            </a:r>
          </a:p>
          <a:p>
            <a:endParaRPr lang="en-US" dirty="0"/>
          </a:p>
          <a:p>
            <a:pPr lvl="1"/>
            <a:r>
              <a:rPr lang="en-US" dirty="0" smtClean="0"/>
              <a:t>Ensemble of experts</a:t>
            </a:r>
          </a:p>
          <a:p>
            <a:pPr lvl="2"/>
            <a:r>
              <a:rPr lang="en-US" dirty="0" smtClean="0"/>
              <a:t>Integrating sources of evidence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Entity-based cohesion</a:t>
            </a:r>
          </a:p>
          <a:p>
            <a:pPr lvl="2"/>
            <a:r>
              <a:rPr lang="en-US" dirty="0" smtClean="0"/>
              <a:t>Motivation</a:t>
            </a:r>
          </a:p>
          <a:p>
            <a:pPr lvl="2"/>
            <a:r>
              <a:rPr lang="en-US" dirty="0" smtClean="0"/>
              <a:t>Defining the entity grid</a:t>
            </a:r>
          </a:p>
          <a:p>
            <a:pPr lvl="2"/>
            <a:r>
              <a:rPr lang="en-US" dirty="0" smtClean="0"/>
              <a:t>Entity grid for information ordering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4411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&amp; Weights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Trained weighting using a boosting </a:t>
            </a:r>
            <a:r>
              <a:rPr lang="en-US" dirty="0" smtClean="0"/>
              <a:t>method</a:t>
            </a:r>
          </a:p>
          <a:p>
            <a:r>
              <a:rPr lang="en-US" dirty="0" smtClean="0"/>
              <a:t>Combined:</a:t>
            </a:r>
          </a:p>
          <a:p>
            <a:pPr lvl="1"/>
            <a:r>
              <a:rPr lang="en-US" dirty="0" smtClean="0"/>
              <a:t>Learning approach significantly outperforms random, </a:t>
            </a:r>
            <a:r>
              <a:rPr lang="en-US" dirty="0" err="1" smtClean="0"/>
              <a:t>prob</a:t>
            </a:r>
            <a:endParaRPr lang="en-US" dirty="0" smtClean="0"/>
          </a:p>
          <a:p>
            <a:pPr lvl="1"/>
            <a:r>
              <a:rPr lang="en-US" dirty="0" smtClean="0"/>
              <a:t>Somewhat better that raw chronology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285859"/>
              </p:ext>
            </p:extLst>
          </p:nvPr>
        </p:nvGraphicFramePr>
        <p:xfrm>
          <a:off x="1154545" y="4041838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Expert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Weight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Succession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Chronology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Precedence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Prob. Seq.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0.00004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73564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Nice ideas:</a:t>
            </a:r>
          </a:p>
        </p:txBody>
      </p:sp>
    </p:spTree>
    <p:extLst>
      <p:ext uri="{BB962C8B-B14F-4D97-AF65-F5344CB8AC3E}">
        <p14:creationId xmlns:p14="http://schemas.microsoft.com/office/powerpoint/2010/main" val="8997965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Nice ideas:</a:t>
            </a:r>
          </a:p>
          <a:p>
            <a:pPr lvl="1"/>
            <a:r>
              <a:rPr lang="en-US" dirty="0" smtClean="0"/>
              <a:t>Combining multiple sources of ordering preference</a:t>
            </a:r>
          </a:p>
          <a:p>
            <a:pPr lvl="1"/>
            <a:r>
              <a:rPr lang="en-US" dirty="0" smtClean="0"/>
              <a:t>Weight-based integration</a:t>
            </a:r>
          </a:p>
          <a:p>
            <a:r>
              <a:rPr lang="en-US" dirty="0" smtClean="0"/>
              <a:t>Issues:</a:t>
            </a:r>
          </a:p>
        </p:txBody>
      </p:sp>
    </p:spTree>
    <p:extLst>
      <p:ext uri="{BB962C8B-B14F-4D97-AF65-F5344CB8AC3E}">
        <p14:creationId xmlns:p14="http://schemas.microsoft.com/office/powerpoint/2010/main" val="6202305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Nice ideas:</a:t>
            </a:r>
          </a:p>
          <a:p>
            <a:pPr lvl="1"/>
            <a:r>
              <a:rPr lang="en-US" dirty="0" smtClean="0"/>
              <a:t>Combining multiple sources of ordering preference</a:t>
            </a:r>
          </a:p>
          <a:p>
            <a:pPr lvl="1"/>
            <a:r>
              <a:rPr lang="en-US" dirty="0" smtClean="0"/>
              <a:t>Weight-based integration</a:t>
            </a:r>
          </a:p>
          <a:p>
            <a:r>
              <a:rPr lang="en-US" dirty="0" smtClean="0"/>
              <a:t>Issues:</a:t>
            </a:r>
          </a:p>
          <a:p>
            <a:pPr lvl="1"/>
            <a:r>
              <a:rPr lang="en-US" dirty="0" smtClean="0"/>
              <a:t>Sparseness everywhere</a:t>
            </a:r>
          </a:p>
          <a:p>
            <a:pPr lvl="2"/>
            <a:r>
              <a:rPr lang="en-US" dirty="0" smtClean="0"/>
              <a:t>Ubiquitous word-level cosine similarity</a:t>
            </a:r>
          </a:p>
          <a:p>
            <a:pPr lvl="2"/>
            <a:r>
              <a:rPr lang="en-US" dirty="0" smtClean="0"/>
              <a:t>Probabilistic models</a:t>
            </a:r>
          </a:p>
          <a:p>
            <a:pPr lvl="1"/>
            <a:r>
              <a:rPr lang="en-US" dirty="0" smtClean="0"/>
              <a:t>Score handling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221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Entity-Centric Cohesion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Continuing to talk about same thing(s) lends cohesion to discourse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69483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Entity-Centric Cohesion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Continuing to talk about same thing(s) lends cohesion to discourse</a:t>
            </a:r>
          </a:p>
          <a:p>
            <a:r>
              <a:rPr lang="en-US" dirty="0" smtClean="0"/>
              <a:t>Incorporated variously in discourse models</a:t>
            </a:r>
          </a:p>
          <a:p>
            <a:pPr lvl="1"/>
            <a:r>
              <a:rPr lang="en-US" dirty="0" smtClean="0"/>
              <a:t>Lexical chains: Link mentions across sentences</a:t>
            </a:r>
          </a:p>
          <a:p>
            <a:pPr lvl="2"/>
            <a:r>
              <a:rPr lang="en-US" dirty="0" smtClean="0"/>
              <a:t>Fewer lexical chains crossing </a:t>
            </a:r>
            <a:r>
              <a:rPr lang="en-US" dirty="0" smtClean="0">
                <a:sym typeface="Wingdings"/>
              </a:rPr>
              <a:t> shift in topic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03214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Entity-Centric Cohesion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Continuing to talk about same thing(s) lends cohesion to discourse</a:t>
            </a:r>
          </a:p>
          <a:p>
            <a:r>
              <a:rPr lang="en-US" dirty="0" smtClean="0"/>
              <a:t>Incorporated variously in discourse models</a:t>
            </a:r>
          </a:p>
          <a:p>
            <a:pPr lvl="1"/>
            <a:r>
              <a:rPr lang="en-US" dirty="0" smtClean="0"/>
              <a:t>Lexical chains: Link mentions across sentences</a:t>
            </a:r>
          </a:p>
          <a:p>
            <a:pPr lvl="2"/>
            <a:r>
              <a:rPr lang="en-US" dirty="0" smtClean="0"/>
              <a:t>Fewer lexical chains crossing </a:t>
            </a:r>
            <a:r>
              <a:rPr lang="en-US" dirty="0" smtClean="0">
                <a:sym typeface="Wingdings"/>
              </a:rPr>
              <a:t> shift in topic</a:t>
            </a:r>
          </a:p>
          <a:p>
            <a:pPr lvl="1"/>
            <a:r>
              <a:rPr lang="en-US" dirty="0" smtClean="0">
                <a:sym typeface="Wingdings"/>
              </a:rPr>
              <a:t>Salience hierarchies, information structure</a:t>
            </a:r>
          </a:p>
          <a:p>
            <a:pPr lvl="2"/>
            <a:r>
              <a:rPr lang="en-US" dirty="0" smtClean="0">
                <a:sym typeface="Wingdings"/>
              </a:rPr>
              <a:t>Subject &gt; Object &gt; Indirect &gt; Oblique &gt; ….</a:t>
            </a:r>
          </a:p>
        </p:txBody>
      </p:sp>
    </p:spTree>
    <p:extLst>
      <p:ext uri="{BB962C8B-B14F-4D97-AF65-F5344CB8AC3E}">
        <p14:creationId xmlns:p14="http://schemas.microsoft.com/office/powerpoint/2010/main" val="27117003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Entity-Centric Cohesion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Continuing to talk about same thing(s) lends cohesion to discourse</a:t>
            </a:r>
          </a:p>
          <a:p>
            <a:r>
              <a:rPr lang="en-US" dirty="0" smtClean="0"/>
              <a:t>Incorporated variously in discourse models</a:t>
            </a:r>
          </a:p>
          <a:p>
            <a:pPr lvl="1"/>
            <a:r>
              <a:rPr lang="en-US" dirty="0" smtClean="0"/>
              <a:t>Lexical chains: Link mentions across sentences</a:t>
            </a:r>
          </a:p>
          <a:p>
            <a:pPr lvl="2"/>
            <a:r>
              <a:rPr lang="en-US" dirty="0" smtClean="0"/>
              <a:t>Fewer lexical chains crossing </a:t>
            </a:r>
            <a:r>
              <a:rPr lang="en-US" dirty="0" smtClean="0">
                <a:sym typeface="Wingdings"/>
              </a:rPr>
              <a:t> shift in topic</a:t>
            </a:r>
          </a:p>
          <a:p>
            <a:pPr lvl="1"/>
            <a:r>
              <a:rPr lang="en-US" dirty="0" smtClean="0">
                <a:sym typeface="Wingdings"/>
              </a:rPr>
              <a:t>Salience hierarchies, information structure</a:t>
            </a:r>
          </a:p>
          <a:p>
            <a:pPr lvl="2"/>
            <a:r>
              <a:rPr lang="en-US" dirty="0" smtClean="0">
                <a:sym typeface="Wingdings"/>
              </a:rPr>
              <a:t>Subject &gt; Object &gt; Indirect &gt; Oblique &gt; ….</a:t>
            </a:r>
          </a:p>
          <a:p>
            <a:pPr lvl="1"/>
            <a:r>
              <a:rPr lang="en-US" dirty="0" smtClean="0">
                <a:sym typeface="Wingdings"/>
              </a:rPr>
              <a:t>Centering model of </a:t>
            </a:r>
            <a:r>
              <a:rPr lang="en-US" dirty="0" err="1" smtClean="0">
                <a:sym typeface="Wingdings"/>
              </a:rPr>
              <a:t>coreference</a:t>
            </a:r>
            <a:endParaRPr lang="en-US" dirty="0" smtClean="0">
              <a:sym typeface="Wingdings"/>
            </a:endParaRPr>
          </a:p>
          <a:p>
            <a:pPr lvl="2"/>
            <a:r>
              <a:rPr lang="en-US" dirty="0" smtClean="0">
                <a:sym typeface="Wingdings"/>
              </a:rPr>
              <a:t>Combines grammatical role preference with</a:t>
            </a:r>
          </a:p>
          <a:p>
            <a:pPr lvl="2"/>
            <a:r>
              <a:rPr lang="en-US" dirty="0" smtClean="0">
                <a:sym typeface="Wingdings"/>
              </a:rPr>
              <a:t>Preference for types of reference/focus transitions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20339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Entity-Based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Idea:</a:t>
            </a:r>
          </a:p>
          <a:p>
            <a:pPr lvl="1"/>
            <a:r>
              <a:rPr lang="en-US" dirty="0" smtClean="0"/>
              <a:t> Leverage patterns of entity (re)mentions</a:t>
            </a:r>
          </a:p>
        </p:txBody>
      </p:sp>
    </p:spTree>
    <p:extLst>
      <p:ext uri="{BB962C8B-B14F-4D97-AF65-F5344CB8AC3E}">
        <p14:creationId xmlns:p14="http://schemas.microsoft.com/office/powerpoint/2010/main" val="42026113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Entity-Based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Idea:</a:t>
            </a:r>
          </a:p>
          <a:p>
            <a:pPr lvl="1"/>
            <a:r>
              <a:rPr lang="en-US" dirty="0" smtClean="0"/>
              <a:t> Leverage patterns of entity (re)mentions</a:t>
            </a:r>
          </a:p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Captures local relations b/t sentences, entities</a:t>
            </a:r>
          </a:p>
          <a:p>
            <a:pPr lvl="1"/>
            <a:r>
              <a:rPr lang="en-US" dirty="0" smtClean="0"/>
              <a:t>Models cohesion of evolving story</a:t>
            </a:r>
          </a:p>
        </p:txBody>
      </p:sp>
    </p:spTree>
    <p:extLst>
      <p:ext uri="{BB962C8B-B14F-4D97-AF65-F5344CB8AC3E}">
        <p14:creationId xmlns:p14="http://schemas.microsoft.com/office/powerpoint/2010/main" val="2634116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 Ordering Preferences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Ordering Preferences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Bollegala</a:t>
            </a:r>
            <a:r>
              <a:rPr lang="en-US" dirty="0" smtClean="0"/>
              <a:t> et al, 2012)</a:t>
            </a:r>
          </a:p>
        </p:txBody>
      </p:sp>
    </p:spTree>
    <p:extLst>
      <p:ext uri="{BB962C8B-B14F-4D97-AF65-F5344CB8AC3E}">
        <p14:creationId xmlns:p14="http://schemas.microsoft.com/office/powerpoint/2010/main" val="4293664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Entity-Based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Idea:</a:t>
            </a:r>
          </a:p>
          <a:p>
            <a:pPr lvl="1"/>
            <a:r>
              <a:rPr lang="en-US" dirty="0" smtClean="0"/>
              <a:t> Leverage patterns of entity (re)mentions</a:t>
            </a:r>
          </a:p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Captures local relations b/t sentences, entities</a:t>
            </a:r>
          </a:p>
          <a:p>
            <a:pPr lvl="1"/>
            <a:r>
              <a:rPr lang="en-US" dirty="0" smtClean="0"/>
              <a:t>Models cohesion of evolving story</a:t>
            </a:r>
          </a:p>
          <a:p>
            <a:r>
              <a:rPr lang="en-US" dirty="0" smtClean="0"/>
              <a:t>Pros:</a:t>
            </a:r>
            <a:endParaRPr lang="en-US" dirty="0"/>
          </a:p>
          <a:p>
            <a:pPr lvl="1"/>
            <a:r>
              <a:rPr lang="en-US" dirty="0" smtClean="0"/>
              <a:t>Largely </a:t>
            </a:r>
            <a:r>
              <a:rPr lang="en-US" dirty="0" err="1" smtClean="0"/>
              <a:t>delexicalized</a:t>
            </a:r>
            <a:endParaRPr lang="en-US" dirty="0" smtClean="0"/>
          </a:p>
          <a:p>
            <a:pPr lvl="2"/>
            <a:r>
              <a:rPr lang="en-US" dirty="0" smtClean="0"/>
              <a:t>Less sensitive to domain/topic than other models</a:t>
            </a:r>
          </a:p>
          <a:p>
            <a:pPr lvl="1"/>
            <a:r>
              <a:rPr lang="en-US" dirty="0" smtClean="0"/>
              <a:t>Can exploit state-of-the-art syntax, </a:t>
            </a:r>
            <a:r>
              <a:rPr lang="en-US" dirty="0" err="1" smtClean="0"/>
              <a:t>coreference</a:t>
            </a:r>
            <a:r>
              <a:rPr lang="en-US" dirty="0" smtClean="0"/>
              <a:t> tools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977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 Grid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compact representation of:</a:t>
            </a:r>
          </a:p>
          <a:p>
            <a:pPr lvl="1"/>
            <a:r>
              <a:rPr lang="en-US" dirty="0" smtClean="0"/>
              <a:t> Mentions, grammatical roles, transitions</a:t>
            </a:r>
          </a:p>
          <a:p>
            <a:pPr lvl="2"/>
            <a:r>
              <a:rPr lang="en-US" dirty="0" smtClean="0"/>
              <a:t>Across sentences</a:t>
            </a:r>
          </a:p>
          <a:p>
            <a:pPr lvl="2"/>
            <a:endParaRPr lang="en-US" dirty="0"/>
          </a:p>
          <a:p>
            <a:r>
              <a:rPr lang="en-US" dirty="0" smtClean="0"/>
              <a:t>Entity grid model:</a:t>
            </a:r>
          </a:p>
          <a:p>
            <a:pPr lvl="1"/>
            <a:r>
              <a:rPr lang="en-US" dirty="0" smtClean="0"/>
              <a:t>Rows: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9609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 Grid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compact representation of:</a:t>
            </a:r>
          </a:p>
          <a:p>
            <a:pPr lvl="1"/>
            <a:r>
              <a:rPr lang="en-US" dirty="0" smtClean="0"/>
              <a:t> Mentions, grammatical roles, transitions</a:t>
            </a:r>
          </a:p>
          <a:p>
            <a:pPr lvl="2"/>
            <a:r>
              <a:rPr lang="en-US" dirty="0" smtClean="0"/>
              <a:t>Across sentences</a:t>
            </a:r>
          </a:p>
          <a:p>
            <a:pPr lvl="2"/>
            <a:endParaRPr lang="en-US" dirty="0"/>
          </a:p>
          <a:p>
            <a:r>
              <a:rPr lang="en-US" dirty="0" smtClean="0"/>
              <a:t>Entity grid model:</a:t>
            </a:r>
          </a:p>
          <a:p>
            <a:pPr lvl="1"/>
            <a:r>
              <a:rPr lang="en-US" dirty="0" smtClean="0"/>
              <a:t>Rows:  sentences</a:t>
            </a:r>
          </a:p>
          <a:p>
            <a:pPr lvl="1"/>
            <a:r>
              <a:rPr lang="en-US" dirty="0" smtClean="0"/>
              <a:t>Columns: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7107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 Grid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compact representation of:</a:t>
            </a:r>
          </a:p>
          <a:p>
            <a:pPr lvl="1"/>
            <a:r>
              <a:rPr lang="en-US" dirty="0" smtClean="0"/>
              <a:t> Mentions, grammatical roles, transitions</a:t>
            </a:r>
          </a:p>
          <a:p>
            <a:pPr lvl="2"/>
            <a:r>
              <a:rPr lang="en-US" dirty="0" smtClean="0"/>
              <a:t>Across sentences</a:t>
            </a:r>
          </a:p>
          <a:p>
            <a:pPr lvl="2"/>
            <a:endParaRPr lang="en-US" dirty="0"/>
          </a:p>
          <a:p>
            <a:r>
              <a:rPr lang="en-US" dirty="0" smtClean="0"/>
              <a:t>Entity grid model:</a:t>
            </a:r>
          </a:p>
          <a:p>
            <a:pPr lvl="1"/>
            <a:r>
              <a:rPr lang="en-US" dirty="0" smtClean="0"/>
              <a:t>Rows:  sentences</a:t>
            </a:r>
          </a:p>
          <a:p>
            <a:pPr lvl="1"/>
            <a:r>
              <a:rPr lang="en-US" dirty="0" smtClean="0"/>
              <a:t>Columns: entities</a:t>
            </a:r>
          </a:p>
          <a:p>
            <a:pPr lvl="1"/>
            <a:r>
              <a:rPr lang="en-US" dirty="0" smtClean="0"/>
              <a:t>Values: grammatical role of mention in sentence</a:t>
            </a:r>
          </a:p>
          <a:p>
            <a:pPr lvl="2"/>
            <a:r>
              <a:rPr lang="en-US" dirty="0" smtClean="0"/>
              <a:t>Roles: (S)</a:t>
            </a:r>
            <a:r>
              <a:rPr lang="en-US" dirty="0" err="1" smtClean="0"/>
              <a:t>ubject</a:t>
            </a:r>
            <a:r>
              <a:rPr lang="en-US" dirty="0" smtClean="0"/>
              <a:t>, (O)</a:t>
            </a:r>
            <a:r>
              <a:rPr lang="en-US" dirty="0" err="1" smtClean="0"/>
              <a:t>bject</a:t>
            </a:r>
            <a:r>
              <a:rPr lang="en-US" dirty="0" smtClean="0"/>
              <a:t>, X (other), __ (no mention)</a:t>
            </a:r>
          </a:p>
          <a:p>
            <a:pPr lvl="2"/>
            <a:r>
              <a:rPr lang="en-US" dirty="0" smtClean="0"/>
              <a:t>Multiple mentions: 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8488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 Grid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compact representation of:</a:t>
            </a:r>
          </a:p>
          <a:p>
            <a:pPr lvl="1"/>
            <a:r>
              <a:rPr lang="en-US" dirty="0" smtClean="0"/>
              <a:t> Mentions, grammatical roles, transitions</a:t>
            </a:r>
          </a:p>
          <a:p>
            <a:pPr lvl="2"/>
            <a:r>
              <a:rPr lang="en-US" dirty="0" smtClean="0"/>
              <a:t>Across sentences</a:t>
            </a:r>
          </a:p>
          <a:p>
            <a:pPr lvl="2"/>
            <a:endParaRPr lang="en-US" dirty="0"/>
          </a:p>
          <a:p>
            <a:r>
              <a:rPr lang="en-US" dirty="0" smtClean="0"/>
              <a:t>Entity grid model:</a:t>
            </a:r>
          </a:p>
          <a:p>
            <a:pPr lvl="1"/>
            <a:r>
              <a:rPr lang="en-US" dirty="0" smtClean="0"/>
              <a:t>Rows:  sentences</a:t>
            </a:r>
          </a:p>
          <a:p>
            <a:pPr lvl="1"/>
            <a:r>
              <a:rPr lang="en-US" dirty="0" smtClean="0"/>
              <a:t>Columns: entities</a:t>
            </a:r>
          </a:p>
          <a:p>
            <a:pPr lvl="1"/>
            <a:r>
              <a:rPr lang="en-US" dirty="0" smtClean="0"/>
              <a:t>Values: grammatical role of mention in sentence</a:t>
            </a:r>
          </a:p>
          <a:p>
            <a:pPr lvl="2"/>
            <a:r>
              <a:rPr lang="en-US" dirty="0" smtClean="0"/>
              <a:t>Roles: (S)</a:t>
            </a:r>
            <a:r>
              <a:rPr lang="en-US" dirty="0" err="1" smtClean="0"/>
              <a:t>ubject</a:t>
            </a:r>
            <a:r>
              <a:rPr lang="en-US" dirty="0" smtClean="0"/>
              <a:t>, (O)</a:t>
            </a:r>
            <a:r>
              <a:rPr lang="en-US" dirty="0" err="1" smtClean="0"/>
              <a:t>bject</a:t>
            </a:r>
            <a:r>
              <a:rPr lang="en-US" dirty="0" smtClean="0"/>
              <a:t>, X (other), __ (no mention)</a:t>
            </a:r>
          </a:p>
          <a:p>
            <a:pPr lvl="2"/>
            <a:r>
              <a:rPr lang="en-US" dirty="0" smtClean="0"/>
              <a:t>Multiple mentions: </a:t>
            </a:r>
            <a:r>
              <a:rPr lang="en-US" dirty="0" smtClean="0"/>
              <a:t> </a:t>
            </a:r>
            <a:r>
              <a:rPr lang="en-US" dirty="0" smtClean="0"/>
              <a:t>Take highest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3295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01027"/>
            <a:ext cx="9144000" cy="31184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4208" y="243540"/>
            <a:ext cx="5623791" cy="3357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6912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Grids </a:t>
            </a:r>
            <a:r>
              <a:rPr lang="en-US" dirty="0" smtClean="0">
                <a:sym typeface="Wingdings"/>
              </a:rPr>
              <a:t>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Intuitions:</a:t>
            </a:r>
          </a:p>
          <a:p>
            <a:pPr lvl="1"/>
            <a:r>
              <a:rPr lang="en-US" dirty="0" smtClean="0"/>
              <a:t>Some columns dense: focus of text (e.g. MS)</a:t>
            </a:r>
          </a:p>
          <a:p>
            <a:pPr lvl="2"/>
            <a:r>
              <a:rPr lang="en-US" dirty="0" smtClean="0"/>
              <a:t>Likely to take certain roles: e.g. S, O</a:t>
            </a:r>
          </a:p>
          <a:p>
            <a:pPr lvl="1"/>
            <a:r>
              <a:rPr lang="en-US" dirty="0" smtClean="0"/>
              <a:t>Others sparse: likely other roles (x)</a:t>
            </a:r>
          </a:p>
          <a:p>
            <a:pPr lvl="1"/>
            <a:r>
              <a:rPr lang="en-US" dirty="0" smtClean="0"/>
              <a:t>Local transitions reflect structure, topic shifts</a:t>
            </a:r>
          </a:p>
        </p:txBody>
      </p:sp>
    </p:spTree>
    <p:extLst>
      <p:ext uri="{BB962C8B-B14F-4D97-AF65-F5344CB8AC3E}">
        <p14:creationId xmlns:p14="http://schemas.microsoft.com/office/powerpoint/2010/main" val="39257270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Grids </a:t>
            </a:r>
            <a:r>
              <a:rPr lang="en-US" dirty="0" smtClean="0">
                <a:sym typeface="Wingdings"/>
              </a:rPr>
              <a:t>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Intuitions:</a:t>
            </a:r>
          </a:p>
          <a:p>
            <a:pPr lvl="1"/>
            <a:r>
              <a:rPr lang="en-US" dirty="0" smtClean="0"/>
              <a:t>Some columns dense: focus of text (e.g. MS)</a:t>
            </a:r>
          </a:p>
          <a:p>
            <a:pPr lvl="2"/>
            <a:r>
              <a:rPr lang="en-US" dirty="0" smtClean="0"/>
              <a:t>Likely to take certain roles: e.g. S, O</a:t>
            </a:r>
          </a:p>
          <a:p>
            <a:pPr lvl="1"/>
            <a:r>
              <a:rPr lang="en-US" dirty="0" smtClean="0"/>
              <a:t>Others sparse: likely other roles (x)</a:t>
            </a:r>
          </a:p>
          <a:p>
            <a:pPr lvl="1"/>
            <a:r>
              <a:rPr lang="en-US" dirty="0" smtClean="0"/>
              <a:t>Local transitions reflect structure, topic shifts</a:t>
            </a:r>
          </a:p>
          <a:p>
            <a:r>
              <a:rPr lang="en-US" dirty="0" smtClean="0"/>
              <a:t>Local entity transitions: {</a:t>
            </a:r>
            <a:r>
              <a:rPr lang="en-US" dirty="0" err="1" smtClean="0"/>
              <a:t>s,o,x</a:t>
            </a:r>
            <a:r>
              <a:rPr lang="en-US" dirty="0" smtClean="0"/>
              <a:t>,_}</a:t>
            </a:r>
            <a:r>
              <a:rPr lang="en-US" baseline="30000" dirty="0" smtClean="0"/>
              <a:t>n</a:t>
            </a:r>
          </a:p>
          <a:p>
            <a:pPr lvl="1"/>
            <a:r>
              <a:rPr lang="en-US" dirty="0" smtClean="0"/>
              <a:t>Continuous column subsequences (role n-grams?)</a:t>
            </a:r>
          </a:p>
          <a:p>
            <a:pPr lvl="1"/>
            <a:r>
              <a:rPr lang="en-US" dirty="0" smtClean="0"/>
              <a:t>Compute probability of sequence over grid:</a:t>
            </a:r>
          </a:p>
          <a:p>
            <a:pPr lvl="2"/>
            <a:r>
              <a:rPr lang="en-US" dirty="0" smtClean="0"/>
              <a:t># occurrences of that type/# of occurrences of that </a:t>
            </a:r>
            <a:r>
              <a:rPr lang="en-US" dirty="0" err="1" smtClean="0"/>
              <a:t>len</a:t>
            </a:r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9601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 vector:</a:t>
            </a:r>
          </a:p>
          <a:p>
            <a:pPr lvl="1"/>
            <a:r>
              <a:rPr lang="en-US" dirty="0" smtClean="0"/>
              <a:t>Length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7804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 vector:</a:t>
            </a:r>
          </a:p>
          <a:p>
            <a:pPr lvl="1"/>
            <a:r>
              <a:rPr lang="en-US" dirty="0" smtClean="0"/>
              <a:t>Length: # of transition types</a:t>
            </a:r>
          </a:p>
          <a:p>
            <a:pPr lvl="1"/>
            <a:r>
              <a:rPr lang="en-US" dirty="0" smtClean="0"/>
              <a:t>Values: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223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 Ordering Preferences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Learning Ordering Preferences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Bollegala</a:t>
            </a:r>
            <a:r>
              <a:rPr lang="en-US" dirty="0" smtClean="0"/>
              <a:t> et al, 2012)</a:t>
            </a:r>
          </a:p>
          <a:p>
            <a:r>
              <a:rPr lang="en-US" dirty="0" smtClean="0"/>
              <a:t>Key idea:</a:t>
            </a:r>
          </a:p>
          <a:p>
            <a:pPr lvl="1"/>
            <a:r>
              <a:rPr lang="en-US" dirty="0" smtClean="0"/>
              <a:t>Information ordering involves multiple influences</a:t>
            </a:r>
          </a:p>
          <a:p>
            <a:pPr lvl="2"/>
            <a:r>
              <a:rPr lang="en-US" dirty="0" smtClean="0"/>
              <a:t>Can be viewed as soft preferences</a:t>
            </a:r>
          </a:p>
        </p:txBody>
      </p:sp>
    </p:spTree>
    <p:extLst>
      <p:ext uri="{BB962C8B-B14F-4D97-AF65-F5344CB8AC3E}">
        <p14:creationId xmlns:p14="http://schemas.microsoft.com/office/powerpoint/2010/main" val="894487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 vector:</a:t>
            </a:r>
          </a:p>
          <a:p>
            <a:pPr lvl="1"/>
            <a:r>
              <a:rPr lang="en-US" dirty="0" smtClean="0"/>
              <a:t>Length: # of transition types</a:t>
            </a:r>
          </a:p>
          <a:p>
            <a:pPr lvl="1"/>
            <a:r>
              <a:rPr lang="en-US" dirty="0" smtClean="0"/>
              <a:t>Values: Probabilities of each transition type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Can vary by transition types:</a:t>
            </a:r>
          </a:p>
          <a:p>
            <a:pPr lvl="1"/>
            <a:r>
              <a:rPr lang="en-US" dirty="0" smtClean="0"/>
              <a:t>E.g. most frequent; all transitions of some length,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79883"/>
            <a:ext cx="9144000" cy="1478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4309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dirty="0" smtClean="0"/>
              <a:t>Dependencies &amp;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Tools needed: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44679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dirty="0" smtClean="0"/>
              <a:t>Dependencies &amp;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Tools needed:</a:t>
            </a:r>
          </a:p>
          <a:p>
            <a:pPr lvl="1"/>
            <a:r>
              <a:rPr lang="en-US" dirty="0" err="1" smtClean="0"/>
              <a:t>Coreference</a:t>
            </a:r>
            <a:r>
              <a:rPr lang="en-US" dirty="0" smtClean="0"/>
              <a:t>:  Link mentions</a:t>
            </a:r>
          </a:p>
          <a:p>
            <a:pPr lvl="2"/>
            <a:r>
              <a:rPr lang="en-US" dirty="0" smtClean="0"/>
              <a:t>Full automatic </a:t>
            </a:r>
            <a:r>
              <a:rPr lang="en-US" dirty="0" err="1" smtClean="0"/>
              <a:t>coref</a:t>
            </a:r>
            <a:r>
              <a:rPr lang="en-US" dirty="0" smtClean="0"/>
              <a:t> system </a:t>
            </a:r>
            <a:r>
              <a:rPr lang="en-US" dirty="0" err="1" smtClean="0"/>
              <a:t>vs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047131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dirty="0" smtClean="0"/>
              <a:t>Dependencies &amp;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Tools needed:</a:t>
            </a:r>
          </a:p>
          <a:p>
            <a:pPr lvl="1"/>
            <a:r>
              <a:rPr lang="en-US" dirty="0" err="1" smtClean="0"/>
              <a:t>Coreference</a:t>
            </a:r>
            <a:r>
              <a:rPr lang="en-US" dirty="0" smtClean="0"/>
              <a:t>:  Link mentions</a:t>
            </a:r>
          </a:p>
          <a:p>
            <a:pPr lvl="2"/>
            <a:r>
              <a:rPr lang="en-US" dirty="0" smtClean="0"/>
              <a:t>Full automatic </a:t>
            </a:r>
            <a:r>
              <a:rPr lang="en-US" dirty="0" err="1" smtClean="0"/>
              <a:t>coref</a:t>
            </a:r>
            <a:r>
              <a:rPr lang="en-US" dirty="0" smtClean="0"/>
              <a:t> system </a:t>
            </a:r>
            <a:r>
              <a:rPr lang="en-US" dirty="0" err="1" smtClean="0"/>
              <a:t>vs</a:t>
            </a:r>
            <a:endParaRPr lang="en-US" dirty="0" smtClean="0"/>
          </a:p>
          <a:p>
            <a:pPr lvl="2"/>
            <a:r>
              <a:rPr lang="en-US" dirty="0" smtClean="0"/>
              <a:t>Noun clusters based on lexical match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Grammatical role: </a:t>
            </a:r>
          </a:p>
          <a:p>
            <a:pPr lvl="2"/>
            <a:r>
              <a:rPr lang="en-US" dirty="0" smtClean="0"/>
              <a:t>Extraction based on dependency parse (+passive rule) </a:t>
            </a:r>
            <a:r>
              <a:rPr lang="en-US" dirty="0" err="1" smtClean="0"/>
              <a:t>vs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8161581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dirty="0" smtClean="0"/>
              <a:t>Dependencies &amp;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Tools needed:</a:t>
            </a:r>
          </a:p>
          <a:p>
            <a:pPr lvl="1"/>
            <a:r>
              <a:rPr lang="en-US" dirty="0" err="1" smtClean="0"/>
              <a:t>Coreference</a:t>
            </a:r>
            <a:r>
              <a:rPr lang="en-US" dirty="0" smtClean="0"/>
              <a:t>:  Link mentions</a:t>
            </a:r>
          </a:p>
          <a:p>
            <a:pPr lvl="2"/>
            <a:r>
              <a:rPr lang="en-US" dirty="0" smtClean="0"/>
              <a:t>Full automatic </a:t>
            </a:r>
            <a:r>
              <a:rPr lang="en-US" dirty="0" err="1" smtClean="0"/>
              <a:t>coref</a:t>
            </a:r>
            <a:r>
              <a:rPr lang="en-US" dirty="0" smtClean="0"/>
              <a:t> system </a:t>
            </a:r>
            <a:r>
              <a:rPr lang="en-US" dirty="0" err="1" smtClean="0"/>
              <a:t>vs</a:t>
            </a:r>
            <a:endParaRPr lang="en-US" dirty="0" smtClean="0"/>
          </a:p>
          <a:p>
            <a:pPr lvl="2"/>
            <a:r>
              <a:rPr lang="en-US" dirty="0" smtClean="0"/>
              <a:t>Noun clusters based on lexical match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Grammatical role: </a:t>
            </a:r>
          </a:p>
          <a:p>
            <a:pPr lvl="2"/>
            <a:r>
              <a:rPr lang="en-US" dirty="0" smtClean="0"/>
              <a:t>Extraction based on dependency parse (+passive rule) </a:t>
            </a:r>
            <a:r>
              <a:rPr lang="en-US" dirty="0" err="1" smtClean="0"/>
              <a:t>vs</a:t>
            </a:r>
            <a:endParaRPr lang="en-US" dirty="0" smtClean="0"/>
          </a:p>
          <a:p>
            <a:pPr lvl="2"/>
            <a:r>
              <a:rPr lang="en-US" dirty="0" smtClean="0"/>
              <a:t>Simple present </a:t>
            </a:r>
            <a:r>
              <a:rPr lang="en-US" dirty="0" err="1" smtClean="0"/>
              <a:t>vs</a:t>
            </a:r>
            <a:r>
              <a:rPr lang="en-US" dirty="0" smtClean="0"/>
              <a:t> absent (X, _)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89746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dirty="0" smtClean="0"/>
              <a:t>Dependencies &amp;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Tools needed:</a:t>
            </a:r>
          </a:p>
          <a:p>
            <a:pPr lvl="1"/>
            <a:r>
              <a:rPr lang="en-US" dirty="0" err="1" smtClean="0"/>
              <a:t>Coreference</a:t>
            </a:r>
            <a:r>
              <a:rPr lang="en-US" dirty="0" smtClean="0"/>
              <a:t>:  Link mentions</a:t>
            </a:r>
          </a:p>
          <a:p>
            <a:pPr lvl="2"/>
            <a:r>
              <a:rPr lang="en-US" dirty="0" smtClean="0"/>
              <a:t>Full automatic </a:t>
            </a:r>
            <a:r>
              <a:rPr lang="en-US" dirty="0" err="1" smtClean="0"/>
              <a:t>coref</a:t>
            </a:r>
            <a:r>
              <a:rPr lang="en-US" dirty="0" smtClean="0"/>
              <a:t> system </a:t>
            </a:r>
            <a:r>
              <a:rPr lang="en-US" dirty="0" err="1" smtClean="0"/>
              <a:t>vs</a:t>
            </a:r>
            <a:endParaRPr lang="en-US" dirty="0" smtClean="0"/>
          </a:p>
          <a:p>
            <a:pPr lvl="2"/>
            <a:r>
              <a:rPr lang="en-US" dirty="0" smtClean="0"/>
              <a:t>Noun clusters based on lexical match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Grammatical role: </a:t>
            </a:r>
          </a:p>
          <a:p>
            <a:pPr lvl="2"/>
            <a:r>
              <a:rPr lang="en-US" dirty="0" smtClean="0"/>
              <a:t>Extraction based on dependency parse (+passive rule) </a:t>
            </a:r>
            <a:r>
              <a:rPr lang="en-US" dirty="0" err="1" smtClean="0"/>
              <a:t>vs</a:t>
            </a:r>
            <a:endParaRPr lang="en-US" dirty="0" smtClean="0"/>
          </a:p>
          <a:p>
            <a:pPr lvl="2"/>
            <a:r>
              <a:rPr lang="en-US" dirty="0" smtClean="0"/>
              <a:t>Simple present </a:t>
            </a:r>
            <a:r>
              <a:rPr lang="en-US" dirty="0" err="1" smtClean="0"/>
              <a:t>vs</a:t>
            </a:r>
            <a:r>
              <a:rPr lang="en-US" dirty="0" smtClean="0"/>
              <a:t> absent (X, _)</a:t>
            </a:r>
          </a:p>
          <a:p>
            <a:r>
              <a:rPr lang="en-US" dirty="0" smtClean="0"/>
              <a:t>Salience:</a:t>
            </a:r>
          </a:p>
          <a:p>
            <a:pPr lvl="1"/>
            <a:r>
              <a:rPr lang="en-US" dirty="0" smtClean="0"/>
              <a:t>Distinguish focused </a:t>
            </a:r>
            <a:r>
              <a:rPr lang="en-US" dirty="0" err="1" smtClean="0"/>
              <a:t>vs</a:t>
            </a:r>
            <a:r>
              <a:rPr lang="en-US" dirty="0" smtClean="0"/>
              <a:t> not:?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30282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dirty="0" smtClean="0"/>
              <a:t>Dependencies &amp;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Tools needed:</a:t>
            </a:r>
          </a:p>
          <a:p>
            <a:pPr lvl="1"/>
            <a:r>
              <a:rPr lang="en-US" dirty="0" err="1" smtClean="0"/>
              <a:t>Coreference</a:t>
            </a:r>
            <a:r>
              <a:rPr lang="en-US" dirty="0" smtClean="0"/>
              <a:t>:  Link mentions</a:t>
            </a:r>
          </a:p>
          <a:p>
            <a:pPr lvl="2"/>
            <a:r>
              <a:rPr lang="en-US" dirty="0" smtClean="0"/>
              <a:t>Full automatic </a:t>
            </a:r>
            <a:r>
              <a:rPr lang="en-US" dirty="0" err="1" smtClean="0"/>
              <a:t>coref</a:t>
            </a:r>
            <a:r>
              <a:rPr lang="en-US" dirty="0" smtClean="0"/>
              <a:t> system </a:t>
            </a:r>
            <a:r>
              <a:rPr lang="en-US" dirty="0" err="1" smtClean="0"/>
              <a:t>vs</a:t>
            </a:r>
            <a:endParaRPr lang="en-US" dirty="0" smtClean="0"/>
          </a:p>
          <a:p>
            <a:pPr lvl="2"/>
            <a:r>
              <a:rPr lang="en-US" dirty="0" smtClean="0"/>
              <a:t>Noun clusters based on lexical match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Grammatical role: </a:t>
            </a:r>
          </a:p>
          <a:p>
            <a:pPr lvl="2"/>
            <a:r>
              <a:rPr lang="en-US" dirty="0" smtClean="0"/>
              <a:t>Extraction based on dependency parse (+passive rule) </a:t>
            </a:r>
            <a:r>
              <a:rPr lang="en-US" dirty="0" err="1" smtClean="0"/>
              <a:t>vs</a:t>
            </a:r>
            <a:endParaRPr lang="en-US" dirty="0" smtClean="0"/>
          </a:p>
          <a:p>
            <a:pPr lvl="2"/>
            <a:r>
              <a:rPr lang="en-US" dirty="0" smtClean="0"/>
              <a:t>Simple present </a:t>
            </a:r>
            <a:r>
              <a:rPr lang="en-US" dirty="0" err="1" smtClean="0"/>
              <a:t>vs</a:t>
            </a:r>
            <a:r>
              <a:rPr lang="en-US" dirty="0" smtClean="0"/>
              <a:t> absent (X, _)</a:t>
            </a:r>
          </a:p>
          <a:p>
            <a:r>
              <a:rPr lang="en-US" dirty="0" smtClean="0"/>
              <a:t>Salience:</a:t>
            </a:r>
          </a:p>
          <a:p>
            <a:pPr lvl="1"/>
            <a:r>
              <a:rPr lang="en-US" dirty="0" smtClean="0"/>
              <a:t>Distinguish focused </a:t>
            </a:r>
            <a:r>
              <a:rPr lang="en-US" dirty="0" err="1" smtClean="0"/>
              <a:t>vs</a:t>
            </a:r>
            <a:r>
              <a:rPr lang="en-US" dirty="0" smtClean="0"/>
              <a:t> not:? By frequency</a:t>
            </a:r>
          </a:p>
          <a:p>
            <a:pPr lvl="1"/>
            <a:r>
              <a:rPr lang="en-US" dirty="0" smtClean="0"/>
              <a:t>Build different transition models by saliency group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5258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10195"/>
            <a:ext cx="8042276" cy="1336956"/>
          </a:xfrm>
        </p:spPr>
        <p:txBody>
          <a:bodyPr/>
          <a:lstStyle/>
          <a:p>
            <a:r>
              <a:rPr lang="en-US" dirty="0" smtClean="0"/>
              <a:t>Experiments &amp;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86907" cy="4343400"/>
          </a:xfrm>
        </p:spPr>
        <p:txBody>
          <a:bodyPr/>
          <a:lstStyle/>
          <a:p>
            <a:r>
              <a:rPr lang="en-US" dirty="0" smtClean="0"/>
              <a:t>Trained SVM: </a:t>
            </a:r>
          </a:p>
          <a:p>
            <a:pPr lvl="1"/>
            <a:r>
              <a:rPr lang="en-US" dirty="0" smtClean="0"/>
              <a:t>Salient: &gt;= 2 occurrences; Transition length: 2</a:t>
            </a:r>
          </a:p>
          <a:p>
            <a:pPr lvl="1"/>
            <a:r>
              <a:rPr lang="en-US" dirty="0" smtClean="0"/>
              <a:t>Train/Test: Is higher manual score set higher by system?</a:t>
            </a:r>
          </a:p>
          <a:p>
            <a:r>
              <a:rPr lang="en-US" dirty="0" smtClean="0"/>
              <a:t>Feature comparison:  DUC summaries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1973" y="3461328"/>
            <a:ext cx="6062222" cy="339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61610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6381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Best results:</a:t>
            </a:r>
          </a:p>
          <a:p>
            <a:pPr lvl="1"/>
            <a:r>
              <a:rPr lang="en-US" dirty="0" smtClean="0"/>
              <a:t>Use richer syntax and salience models</a:t>
            </a:r>
          </a:p>
          <a:p>
            <a:pPr lvl="2"/>
            <a:r>
              <a:rPr lang="en-US" dirty="0" smtClean="0"/>
              <a:t>But </a:t>
            </a:r>
            <a:r>
              <a:rPr lang="en-US" b="1" dirty="0" smtClean="0"/>
              <a:t>NOT </a:t>
            </a:r>
            <a:r>
              <a:rPr lang="en-US" dirty="0" err="1" smtClean="0"/>
              <a:t>coreference</a:t>
            </a:r>
            <a:r>
              <a:rPr lang="en-US" dirty="0" smtClean="0"/>
              <a:t> (though not significant)</a:t>
            </a:r>
          </a:p>
          <a:p>
            <a:pPr lvl="3"/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4609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6381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Best results:</a:t>
            </a:r>
          </a:p>
          <a:p>
            <a:pPr lvl="1"/>
            <a:r>
              <a:rPr lang="en-US" dirty="0" smtClean="0"/>
              <a:t>Use richer syntax and salience models</a:t>
            </a:r>
          </a:p>
          <a:p>
            <a:pPr lvl="2"/>
            <a:r>
              <a:rPr lang="en-US" dirty="0" smtClean="0"/>
              <a:t>But </a:t>
            </a:r>
            <a:r>
              <a:rPr lang="en-US" b="1" dirty="0" smtClean="0"/>
              <a:t>NOT </a:t>
            </a:r>
            <a:r>
              <a:rPr lang="en-US" dirty="0" err="1" smtClean="0"/>
              <a:t>coreference</a:t>
            </a:r>
            <a:r>
              <a:rPr lang="en-US" dirty="0" smtClean="0"/>
              <a:t> (though not significant)</a:t>
            </a:r>
          </a:p>
          <a:p>
            <a:pPr lvl="3"/>
            <a:r>
              <a:rPr lang="en-US" dirty="0" smtClean="0"/>
              <a:t>Why?  Automatic summaries in training, unreliable </a:t>
            </a:r>
            <a:r>
              <a:rPr lang="en-US" dirty="0" err="1" smtClean="0"/>
              <a:t>coref</a:t>
            </a:r>
            <a:endParaRPr lang="en-US" dirty="0" smtClean="0"/>
          </a:p>
          <a:p>
            <a:r>
              <a:rPr lang="en-US" dirty="0" smtClean="0"/>
              <a:t>Worst results:</a:t>
            </a:r>
          </a:p>
          <a:p>
            <a:pPr lvl="1"/>
            <a:r>
              <a:rPr lang="en-US" dirty="0" smtClean="0"/>
              <a:t>Significantly worse with both simple syntax, no salience</a:t>
            </a:r>
          </a:p>
          <a:p>
            <a:pPr lvl="2"/>
            <a:r>
              <a:rPr lang="en-US" dirty="0" smtClean="0"/>
              <a:t>Extracted sentences still parse reliably</a:t>
            </a:r>
          </a:p>
          <a:p>
            <a:pPr lvl="1"/>
            <a:r>
              <a:rPr lang="en-US" dirty="0" smtClean="0"/>
              <a:t>Still not horrible: 74% </a:t>
            </a:r>
            <a:r>
              <a:rPr lang="en-US" dirty="0" err="1" smtClean="0"/>
              <a:t>vs</a:t>
            </a:r>
            <a:r>
              <a:rPr lang="en-US" dirty="0" smtClean="0"/>
              <a:t> 84%</a:t>
            </a:r>
          </a:p>
        </p:txBody>
      </p:sp>
    </p:spTree>
    <p:extLst>
      <p:ext uri="{BB962C8B-B14F-4D97-AF65-F5344CB8AC3E}">
        <p14:creationId xmlns:p14="http://schemas.microsoft.com/office/powerpoint/2010/main" val="1169692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 Ordering Preferences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Ordering Preferences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Bollegala</a:t>
            </a:r>
            <a:r>
              <a:rPr lang="en-US" dirty="0" smtClean="0"/>
              <a:t> et al, 2012)</a:t>
            </a:r>
          </a:p>
          <a:p>
            <a:r>
              <a:rPr lang="en-US" dirty="0" smtClean="0"/>
              <a:t>Key idea:</a:t>
            </a:r>
          </a:p>
          <a:p>
            <a:pPr lvl="1"/>
            <a:r>
              <a:rPr lang="en-US" dirty="0" smtClean="0"/>
              <a:t>Information ordering involves multiple influences</a:t>
            </a:r>
          </a:p>
          <a:p>
            <a:pPr lvl="2"/>
            <a:r>
              <a:rPr lang="en-US" dirty="0" smtClean="0"/>
              <a:t>Can be viewed as soft preferences</a:t>
            </a:r>
          </a:p>
          <a:p>
            <a:pPr lvl="1"/>
            <a:r>
              <a:rPr lang="en-US" dirty="0" smtClean="0"/>
              <a:t>Combine via multiple experts:</a:t>
            </a:r>
          </a:p>
          <a:p>
            <a:pPr lvl="2"/>
            <a:r>
              <a:rPr lang="en-US" dirty="0" smtClean="0"/>
              <a:t>Chronology</a:t>
            </a:r>
          </a:p>
          <a:p>
            <a:pPr lvl="2"/>
            <a:r>
              <a:rPr lang="en-US" dirty="0" smtClean="0"/>
              <a:t>Sequence probability </a:t>
            </a:r>
          </a:p>
          <a:p>
            <a:pPr lvl="2"/>
            <a:r>
              <a:rPr lang="en-US" dirty="0" smtClean="0"/>
              <a:t>Topicality</a:t>
            </a:r>
          </a:p>
          <a:p>
            <a:pPr lvl="2"/>
            <a:r>
              <a:rPr lang="en-US" dirty="0" smtClean="0"/>
              <a:t>Precedence/Succession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56359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63816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Best results:</a:t>
            </a:r>
          </a:p>
          <a:p>
            <a:pPr lvl="1"/>
            <a:r>
              <a:rPr lang="en-US" dirty="0" smtClean="0"/>
              <a:t>Use richer syntax and salience models</a:t>
            </a:r>
          </a:p>
          <a:p>
            <a:pPr lvl="2"/>
            <a:r>
              <a:rPr lang="en-US" dirty="0" smtClean="0"/>
              <a:t>But </a:t>
            </a:r>
            <a:r>
              <a:rPr lang="en-US" b="1" dirty="0" smtClean="0"/>
              <a:t>NOT </a:t>
            </a:r>
            <a:r>
              <a:rPr lang="en-US" dirty="0" err="1" smtClean="0"/>
              <a:t>coreference</a:t>
            </a:r>
            <a:r>
              <a:rPr lang="en-US" dirty="0" smtClean="0"/>
              <a:t> (though not significant)</a:t>
            </a:r>
          </a:p>
          <a:p>
            <a:pPr lvl="3"/>
            <a:r>
              <a:rPr lang="en-US" dirty="0" smtClean="0"/>
              <a:t>Why?  Automatic summaries in training, unreliable </a:t>
            </a:r>
            <a:r>
              <a:rPr lang="en-US" dirty="0" err="1" smtClean="0"/>
              <a:t>coref</a:t>
            </a:r>
            <a:endParaRPr lang="en-US" dirty="0" smtClean="0"/>
          </a:p>
          <a:p>
            <a:r>
              <a:rPr lang="en-US" dirty="0" smtClean="0"/>
              <a:t>Worst results:</a:t>
            </a:r>
          </a:p>
          <a:p>
            <a:pPr lvl="1"/>
            <a:r>
              <a:rPr lang="en-US" dirty="0" smtClean="0"/>
              <a:t>Significantly worse with both simple syntax, no salience</a:t>
            </a:r>
          </a:p>
          <a:p>
            <a:pPr lvl="2"/>
            <a:r>
              <a:rPr lang="en-US" dirty="0" smtClean="0"/>
              <a:t>Extracted sentences still parse reliably</a:t>
            </a:r>
          </a:p>
          <a:p>
            <a:pPr lvl="1"/>
            <a:r>
              <a:rPr lang="en-US" dirty="0" smtClean="0"/>
              <a:t>Still not horrible: 74% </a:t>
            </a:r>
            <a:r>
              <a:rPr lang="en-US" dirty="0" err="1" smtClean="0"/>
              <a:t>vs</a:t>
            </a:r>
            <a:r>
              <a:rPr lang="en-US" dirty="0" smtClean="0"/>
              <a:t> 84%</a:t>
            </a:r>
          </a:p>
          <a:p>
            <a:pPr lvl="2"/>
            <a:r>
              <a:rPr lang="en-US" dirty="0" smtClean="0"/>
              <a:t>Much better than LSA model (52.5%)</a:t>
            </a:r>
          </a:p>
          <a:p>
            <a:r>
              <a:rPr lang="en-US" dirty="0" smtClean="0"/>
              <a:t>Learning curve shows 80-100 pairs good enough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60130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State-of-the-Art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comparison systems:</a:t>
            </a:r>
          </a:p>
          <a:p>
            <a:endParaRPr lang="en-US" dirty="0"/>
          </a:p>
          <a:p>
            <a:pPr lvl="1"/>
            <a:r>
              <a:rPr lang="en-US" dirty="0" smtClean="0"/>
              <a:t>Latent Semantic Analysis (LSA)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Barzilay</a:t>
            </a:r>
            <a:r>
              <a:rPr lang="en-US" dirty="0" smtClean="0"/>
              <a:t> &amp; Lee (2004)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11173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LSA model:</a:t>
            </a:r>
          </a:p>
          <a:p>
            <a:pPr lvl="1"/>
            <a:r>
              <a:rPr lang="en-US" dirty="0" smtClean="0"/>
              <a:t>Motivation: Lexical gaps</a:t>
            </a:r>
          </a:p>
        </p:txBody>
      </p:sp>
    </p:spTree>
    <p:extLst>
      <p:ext uri="{BB962C8B-B14F-4D97-AF65-F5344CB8AC3E}">
        <p14:creationId xmlns:p14="http://schemas.microsoft.com/office/powerpoint/2010/main" val="285576971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LSA model:</a:t>
            </a:r>
          </a:p>
          <a:p>
            <a:pPr lvl="1"/>
            <a:r>
              <a:rPr lang="en-US" dirty="0" smtClean="0"/>
              <a:t>Motivation: Lexical gaps</a:t>
            </a:r>
          </a:p>
          <a:p>
            <a:pPr lvl="2"/>
            <a:r>
              <a:rPr lang="en-US" dirty="0" smtClean="0"/>
              <a:t>Pure </a:t>
            </a:r>
            <a:r>
              <a:rPr lang="en-US" dirty="0"/>
              <a:t>surface word match misses </a:t>
            </a:r>
            <a:r>
              <a:rPr lang="en-US" dirty="0" smtClean="0"/>
              <a:t>similarity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094767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LSA model:</a:t>
            </a:r>
          </a:p>
          <a:p>
            <a:pPr lvl="1"/>
            <a:r>
              <a:rPr lang="en-US" dirty="0" smtClean="0"/>
              <a:t>Motivation: Lexical gaps</a:t>
            </a:r>
          </a:p>
          <a:p>
            <a:pPr lvl="2"/>
            <a:r>
              <a:rPr lang="en-US" dirty="0" smtClean="0"/>
              <a:t>Pure </a:t>
            </a:r>
            <a:r>
              <a:rPr lang="en-US" dirty="0"/>
              <a:t>surface word match misses </a:t>
            </a:r>
            <a:r>
              <a:rPr lang="en-US" dirty="0" smtClean="0"/>
              <a:t>similarity</a:t>
            </a:r>
          </a:p>
          <a:p>
            <a:pPr lvl="2"/>
            <a:r>
              <a:rPr lang="en-US" dirty="0" smtClean="0"/>
              <a:t>Discover underlying concept representation</a:t>
            </a:r>
          </a:p>
          <a:p>
            <a:pPr lvl="3"/>
            <a:r>
              <a:rPr lang="en-US" dirty="0" smtClean="0"/>
              <a:t>Based on distributional patterns</a:t>
            </a:r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808948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LSA model:</a:t>
            </a:r>
          </a:p>
          <a:p>
            <a:pPr lvl="1"/>
            <a:r>
              <a:rPr lang="en-US" dirty="0" smtClean="0"/>
              <a:t>Motivation: Lexical gaps</a:t>
            </a:r>
          </a:p>
          <a:p>
            <a:pPr lvl="2"/>
            <a:r>
              <a:rPr lang="en-US" dirty="0" smtClean="0"/>
              <a:t>Pure </a:t>
            </a:r>
            <a:r>
              <a:rPr lang="en-US" dirty="0"/>
              <a:t>surface word match misses </a:t>
            </a:r>
            <a:r>
              <a:rPr lang="en-US" dirty="0" smtClean="0"/>
              <a:t>similarity</a:t>
            </a:r>
          </a:p>
          <a:p>
            <a:pPr lvl="2"/>
            <a:r>
              <a:rPr lang="en-US" dirty="0" smtClean="0"/>
              <a:t>Discover underlying concept representation</a:t>
            </a:r>
          </a:p>
          <a:p>
            <a:pPr lvl="3"/>
            <a:r>
              <a:rPr lang="en-US" dirty="0" smtClean="0"/>
              <a:t>Based on distributional patterns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Create term x document matrix over large news corpus</a:t>
            </a:r>
          </a:p>
        </p:txBody>
      </p:sp>
    </p:spTree>
    <p:extLst>
      <p:ext uri="{BB962C8B-B14F-4D97-AF65-F5344CB8AC3E}">
        <p14:creationId xmlns:p14="http://schemas.microsoft.com/office/powerpoint/2010/main" val="24960448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LSA model:</a:t>
            </a:r>
          </a:p>
          <a:p>
            <a:pPr lvl="1"/>
            <a:r>
              <a:rPr lang="en-US" dirty="0" smtClean="0"/>
              <a:t>Motivation: Lexical gaps</a:t>
            </a:r>
          </a:p>
          <a:p>
            <a:pPr lvl="2"/>
            <a:r>
              <a:rPr lang="en-US" dirty="0" smtClean="0"/>
              <a:t>Pure </a:t>
            </a:r>
            <a:r>
              <a:rPr lang="en-US" dirty="0"/>
              <a:t>surface word match misses </a:t>
            </a:r>
            <a:r>
              <a:rPr lang="en-US" dirty="0" smtClean="0"/>
              <a:t>similarity</a:t>
            </a:r>
          </a:p>
          <a:p>
            <a:pPr lvl="2"/>
            <a:r>
              <a:rPr lang="en-US" dirty="0" smtClean="0"/>
              <a:t>Discover underlying concept representation</a:t>
            </a:r>
          </a:p>
          <a:p>
            <a:pPr lvl="3"/>
            <a:r>
              <a:rPr lang="en-US" dirty="0" smtClean="0"/>
              <a:t>Based on distributional patterns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Create term x document matrix over large news corpus</a:t>
            </a:r>
          </a:p>
          <a:p>
            <a:pPr lvl="1"/>
            <a:r>
              <a:rPr lang="en-US" dirty="0" smtClean="0"/>
              <a:t>Perform SVD to create 100-dimensional dense matrix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499010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343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LSA model:</a:t>
            </a:r>
          </a:p>
          <a:p>
            <a:pPr lvl="1"/>
            <a:r>
              <a:rPr lang="en-US" dirty="0" smtClean="0"/>
              <a:t>Motivation: Lexical gaps</a:t>
            </a:r>
          </a:p>
          <a:p>
            <a:pPr lvl="2"/>
            <a:r>
              <a:rPr lang="en-US" dirty="0" smtClean="0"/>
              <a:t>Pure </a:t>
            </a:r>
            <a:r>
              <a:rPr lang="en-US" dirty="0"/>
              <a:t>surface word match misses </a:t>
            </a:r>
            <a:r>
              <a:rPr lang="en-US" dirty="0" smtClean="0"/>
              <a:t>similarity</a:t>
            </a:r>
          </a:p>
          <a:p>
            <a:pPr lvl="2"/>
            <a:r>
              <a:rPr lang="en-US" dirty="0" smtClean="0"/>
              <a:t>Discover underlying concept representation</a:t>
            </a:r>
          </a:p>
          <a:p>
            <a:pPr lvl="3"/>
            <a:r>
              <a:rPr lang="en-US" dirty="0" smtClean="0"/>
              <a:t>Based on distributional patterns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Create term x document matrix over large news corpus</a:t>
            </a:r>
          </a:p>
          <a:p>
            <a:pPr lvl="1"/>
            <a:r>
              <a:rPr lang="en-US" dirty="0" smtClean="0"/>
              <a:t>Perform SVD to create 100-dimensional dense matrix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Score summary as:</a:t>
            </a:r>
          </a:p>
          <a:p>
            <a:pPr lvl="1"/>
            <a:r>
              <a:rPr lang="en-US" dirty="0"/>
              <a:t>Sentence represented as </a:t>
            </a:r>
            <a:r>
              <a:rPr lang="en-US" dirty="0" smtClean="0"/>
              <a:t>mean of </a:t>
            </a:r>
            <a:r>
              <a:rPr lang="en-US" dirty="0"/>
              <a:t>its word </a:t>
            </a:r>
            <a:r>
              <a:rPr lang="en-US" dirty="0" smtClean="0"/>
              <a:t>vectors</a:t>
            </a:r>
          </a:p>
          <a:p>
            <a:pPr lvl="1"/>
            <a:r>
              <a:rPr lang="en-US" dirty="0" smtClean="0"/>
              <a:t>Average of cosine similarity scores of adjacent </a:t>
            </a:r>
            <a:r>
              <a:rPr lang="en-US" dirty="0" err="1" smtClean="0"/>
              <a:t>sents</a:t>
            </a:r>
            <a:endParaRPr lang="en-US" dirty="0"/>
          </a:p>
          <a:p>
            <a:pPr lvl="2"/>
            <a:r>
              <a:rPr lang="en-US" dirty="0" smtClean="0"/>
              <a:t>Local “concept” similarity score</a:t>
            </a:r>
          </a:p>
        </p:txBody>
      </p:sp>
    </p:spTree>
    <p:extLst>
      <p:ext uri="{BB962C8B-B14F-4D97-AF65-F5344CB8AC3E}">
        <p14:creationId xmlns:p14="http://schemas.microsoft.com/office/powerpoint/2010/main" val="402929839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“Catching the Drift”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198864" cy="4343400"/>
          </a:xfrm>
        </p:spPr>
        <p:txBody>
          <a:bodyPr/>
          <a:lstStyle/>
          <a:p>
            <a:pPr lvl="1"/>
            <a:r>
              <a:rPr lang="en-US" dirty="0" err="1" smtClean="0"/>
              <a:t>Barzilay</a:t>
            </a:r>
            <a:r>
              <a:rPr lang="en-US" dirty="0" smtClean="0"/>
              <a:t> and Lee, 2004 (NAACL best paper)</a:t>
            </a:r>
          </a:p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Stories:</a:t>
            </a:r>
          </a:p>
          <a:p>
            <a:pPr lvl="2"/>
            <a:r>
              <a:rPr lang="en-US" dirty="0" smtClean="0"/>
              <a:t>Composed of topics/subtopics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Unfold in systematic sequential way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Can represent ordering as sequence modeling over topics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56120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“Catching the Drift”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198864" cy="4343400"/>
          </a:xfrm>
        </p:spPr>
        <p:txBody>
          <a:bodyPr/>
          <a:lstStyle/>
          <a:p>
            <a:pPr lvl="1"/>
            <a:r>
              <a:rPr lang="en-US" dirty="0" err="1" smtClean="0"/>
              <a:t>Barzilay</a:t>
            </a:r>
            <a:r>
              <a:rPr lang="en-US" dirty="0" smtClean="0"/>
              <a:t> and Lee, 2004 (NAACL best paper)</a:t>
            </a:r>
          </a:p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Stories:</a:t>
            </a:r>
          </a:p>
          <a:p>
            <a:pPr lvl="2"/>
            <a:r>
              <a:rPr lang="en-US" dirty="0" smtClean="0"/>
              <a:t>Composed of topics/subtopics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Unfold in systematic sequential way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Can represent ordering as sequence modeling over topics</a:t>
            </a:r>
          </a:p>
          <a:p>
            <a:r>
              <a:rPr lang="en-US" dirty="0" smtClean="0"/>
              <a:t>Approach: HMM over topics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149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Combination of experts</a:t>
            </a:r>
          </a:p>
          <a:p>
            <a:r>
              <a:rPr lang="en-US" dirty="0" smtClean="0"/>
              <a:t>Build one expert for each of </a:t>
            </a:r>
            <a:r>
              <a:rPr lang="en-US" dirty="0" err="1" smtClean="0"/>
              <a:t>diff’t</a:t>
            </a:r>
            <a:r>
              <a:rPr lang="en-US" dirty="0" smtClean="0"/>
              <a:t> preferences</a:t>
            </a:r>
          </a:p>
          <a:p>
            <a:pPr lvl="1"/>
            <a:r>
              <a:rPr lang="en-US" dirty="0" smtClean="0"/>
              <a:t>Take a pair of sentences (</a:t>
            </a:r>
            <a:r>
              <a:rPr lang="en-US" dirty="0" err="1" smtClean="0"/>
              <a:t>a,b</a:t>
            </a:r>
            <a:r>
              <a:rPr lang="en-US" dirty="0" smtClean="0"/>
              <a:t>) and partial summary</a:t>
            </a:r>
          </a:p>
          <a:p>
            <a:pPr lvl="2"/>
            <a:r>
              <a:rPr lang="en-US" dirty="0" smtClean="0"/>
              <a:t>Score &gt; 0.5 if prefer a before b</a:t>
            </a:r>
          </a:p>
          <a:p>
            <a:pPr lvl="2"/>
            <a:r>
              <a:rPr lang="en-US" dirty="0" smtClean="0"/>
              <a:t>Score &lt; 0.5 if prefer b before a</a:t>
            </a:r>
          </a:p>
          <a:p>
            <a:r>
              <a:rPr lang="en-US" dirty="0" smtClean="0"/>
              <a:t>Learn weights for linear combination</a:t>
            </a:r>
          </a:p>
          <a:p>
            <a:r>
              <a:rPr lang="en-US" dirty="0" smtClean="0"/>
              <a:t>Use greedy algorithm to produce final 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47844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183186" cy="4343400"/>
          </a:xfrm>
        </p:spPr>
        <p:txBody>
          <a:bodyPr/>
          <a:lstStyle/>
          <a:p>
            <a:r>
              <a:rPr lang="en-US" dirty="0" smtClean="0"/>
              <a:t>Lightly supervised approach: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Learn topics in unsupervised way from data</a:t>
            </a:r>
          </a:p>
          <a:p>
            <a:pPr lvl="2"/>
            <a:r>
              <a:rPr lang="en-US" dirty="0" smtClean="0"/>
              <a:t>Assign sentences to topics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04157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183186" cy="4343400"/>
          </a:xfrm>
        </p:spPr>
        <p:txBody>
          <a:bodyPr/>
          <a:lstStyle/>
          <a:p>
            <a:r>
              <a:rPr lang="en-US" dirty="0" smtClean="0"/>
              <a:t>Lightly supervised approach: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Learn topics in unsupervised way from data</a:t>
            </a:r>
          </a:p>
          <a:p>
            <a:pPr lvl="2"/>
            <a:r>
              <a:rPr lang="en-US" dirty="0" smtClean="0"/>
              <a:t>Assign sentences to topics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Learn sequences from document structure</a:t>
            </a:r>
          </a:p>
          <a:p>
            <a:pPr lvl="2"/>
            <a:r>
              <a:rPr lang="en-US" dirty="0" smtClean="0"/>
              <a:t>Given clusters, learn sequence model over them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55189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183186" cy="4343400"/>
          </a:xfrm>
        </p:spPr>
        <p:txBody>
          <a:bodyPr/>
          <a:lstStyle/>
          <a:p>
            <a:r>
              <a:rPr lang="en-US" dirty="0" smtClean="0"/>
              <a:t>Lightly supervised approach: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Learn topics in unsupervised way from data</a:t>
            </a:r>
          </a:p>
          <a:p>
            <a:pPr lvl="2"/>
            <a:r>
              <a:rPr lang="en-US" dirty="0" smtClean="0"/>
              <a:t>Assign sentences to topics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Learn sequences from document structure</a:t>
            </a:r>
          </a:p>
          <a:p>
            <a:pPr lvl="2"/>
            <a:r>
              <a:rPr lang="en-US" dirty="0" smtClean="0"/>
              <a:t>Given clusters, learn sequence model over them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No explicit topic labeling, no hand-labeling of sequence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66609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can we induce a set of topics from doc set?</a:t>
            </a:r>
          </a:p>
          <a:p>
            <a:pPr lvl="1"/>
            <a:r>
              <a:rPr lang="en-US" dirty="0" smtClean="0"/>
              <a:t>Assume we have multiple documents in a domain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74093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can we induce a set of topics from doc set?</a:t>
            </a:r>
          </a:p>
          <a:p>
            <a:pPr lvl="1"/>
            <a:r>
              <a:rPr lang="en-US" dirty="0" smtClean="0"/>
              <a:t>Assume we have multiple documents in a domain</a:t>
            </a:r>
          </a:p>
          <a:p>
            <a:pPr lvl="1"/>
            <a:endParaRPr lang="en-US" dirty="0"/>
          </a:p>
          <a:p>
            <a:r>
              <a:rPr lang="en-US" dirty="0" smtClean="0"/>
              <a:t>Unsupervised approach:?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77907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can we induce a set of topics from doc set?</a:t>
            </a:r>
          </a:p>
          <a:p>
            <a:pPr lvl="1"/>
            <a:r>
              <a:rPr lang="en-US" dirty="0" smtClean="0"/>
              <a:t>Assume we have multiple documents in a domain</a:t>
            </a:r>
          </a:p>
          <a:p>
            <a:pPr lvl="1"/>
            <a:endParaRPr lang="en-US" dirty="0"/>
          </a:p>
          <a:p>
            <a:r>
              <a:rPr lang="en-US" dirty="0" smtClean="0"/>
              <a:t>Unsupervised approach:? Clustering</a:t>
            </a:r>
          </a:p>
          <a:p>
            <a:pPr lvl="1"/>
            <a:r>
              <a:rPr lang="en-US" dirty="0" smtClean="0"/>
              <a:t>Similarity measure?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72895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can we induce a set of topics from doc set?</a:t>
            </a:r>
          </a:p>
          <a:p>
            <a:pPr lvl="1"/>
            <a:r>
              <a:rPr lang="en-US" dirty="0" smtClean="0"/>
              <a:t>Assume we have multiple documents in a domain</a:t>
            </a:r>
          </a:p>
          <a:p>
            <a:pPr lvl="1"/>
            <a:endParaRPr lang="en-US" dirty="0"/>
          </a:p>
          <a:p>
            <a:r>
              <a:rPr lang="en-US" dirty="0" smtClean="0"/>
              <a:t>Unsupervised approach:? Clustering</a:t>
            </a:r>
          </a:p>
          <a:p>
            <a:pPr lvl="1"/>
            <a:r>
              <a:rPr lang="en-US" dirty="0" smtClean="0"/>
              <a:t>Similarity measure?</a:t>
            </a:r>
          </a:p>
          <a:p>
            <a:pPr lvl="2"/>
            <a:r>
              <a:rPr lang="en-US" dirty="0" smtClean="0"/>
              <a:t>Cosine similarity over word bigrams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Assume some irrelevant/off-topic sentences</a:t>
            </a:r>
          </a:p>
          <a:p>
            <a:pPr lvl="2"/>
            <a:r>
              <a:rPr lang="en-US" dirty="0" smtClean="0"/>
              <a:t>Merge clusters with few members into “etcetera” cluster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79958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can we induce a set of topics from doc set?</a:t>
            </a:r>
          </a:p>
          <a:p>
            <a:pPr lvl="1"/>
            <a:r>
              <a:rPr lang="en-US" dirty="0" smtClean="0"/>
              <a:t>Assume we have multiple documents in a domain</a:t>
            </a:r>
          </a:p>
          <a:p>
            <a:pPr lvl="1"/>
            <a:endParaRPr lang="en-US" dirty="0"/>
          </a:p>
          <a:p>
            <a:r>
              <a:rPr lang="en-US" dirty="0" smtClean="0"/>
              <a:t>Unsupervised approach:? Clustering</a:t>
            </a:r>
          </a:p>
          <a:p>
            <a:pPr lvl="1"/>
            <a:r>
              <a:rPr lang="en-US" dirty="0" smtClean="0"/>
              <a:t>Similarity measure?</a:t>
            </a:r>
          </a:p>
          <a:p>
            <a:pPr lvl="2"/>
            <a:r>
              <a:rPr lang="en-US" dirty="0" smtClean="0"/>
              <a:t>Cosine similarity over word bigrams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Assume some irrelevant/off-topic sentences</a:t>
            </a:r>
          </a:p>
          <a:p>
            <a:pPr lvl="2"/>
            <a:r>
              <a:rPr lang="en-US" dirty="0" smtClean="0"/>
              <a:t>Merge clusters with few members into “etcetera” cluster</a:t>
            </a:r>
          </a:p>
          <a:p>
            <a:r>
              <a:rPr lang="en-US" dirty="0" smtClean="0"/>
              <a:t>Result: </a:t>
            </a:r>
            <a:r>
              <a:rPr lang="en-US" i="1" dirty="0" smtClean="0"/>
              <a:t>m </a:t>
            </a:r>
            <a:r>
              <a:rPr lang="en-US" dirty="0" smtClean="0"/>
              <a:t>topics, defined by clusters</a:t>
            </a:r>
            <a:endParaRPr lang="en-US" i="1" dirty="0" smtClean="0"/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33928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7252" cy="4343400"/>
          </a:xfrm>
        </p:spPr>
        <p:txBody>
          <a:bodyPr/>
          <a:lstStyle/>
          <a:p>
            <a:r>
              <a:rPr lang="en-US" dirty="0" smtClean="0"/>
              <a:t>Hidden Markov Model</a:t>
            </a:r>
          </a:p>
          <a:p>
            <a:pPr lvl="1"/>
            <a:r>
              <a:rPr lang="en-US" dirty="0" smtClean="0"/>
              <a:t>States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1534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7252" cy="4343400"/>
          </a:xfrm>
        </p:spPr>
        <p:txBody>
          <a:bodyPr/>
          <a:lstStyle/>
          <a:p>
            <a:r>
              <a:rPr lang="en-US" dirty="0" smtClean="0"/>
              <a:t>Hidden Markov Model</a:t>
            </a:r>
          </a:p>
          <a:p>
            <a:pPr lvl="1"/>
            <a:r>
              <a:rPr lang="en-US" dirty="0" smtClean="0"/>
              <a:t>States = Topics</a:t>
            </a:r>
          </a:p>
          <a:p>
            <a:pPr lvl="3"/>
            <a:r>
              <a:rPr lang="en-US" dirty="0" smtClean="0"/>
              <a:t>State m: special insertion state</a:t>
            </a:r>
          </a:p>
          <a:p>
            <a:pPr lvl="3"/>
            <a:endParaRPr lang="en-US" dirty="0"/>
          </a:p>
          <a:p>
            <a:pPr lvl="1"/>
            <a:r>
              <a:rPr lang="en-US" dirty="0" smtClean="0"/>
              <a:t>Transition probabilities:</a:t>
            </a:r>
          </a:p>
          <a:p>
            <a:pPr lvl="2"/>
            <a:r>
              <a:rPr lang="en-US" dirty="0" smtClean="0"/>
              <a:t>Evidence for ordering? </a:t>
            </a:r>
          </a:p>
        </p:txBody>
      </p:sp>
    </p:spTree>
    <p:extLst>
      <p:ext uri="{BB962C8B-B14F-4D97-AF65-F5344CB8AC3E}">
        <p14:creationId xmlns:p14="http://schemas.microsoft.com/office/powerpoint/2010/main" val="1215443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Chronology Expert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Implements the simple chronology model</a:t>
            </a:r>
          </a:p>
          <a:p>
            <a:pPr lvl="1"/>
            <a:r>
              <a:rPr lang="en-US" dirty="0" smtClean="0"/>
              <a:t>If sentences from two different docs w/</a:t>
            </a:r>
            <a:r>
              <a:rPr lang="en-US" dirty="0" err="1" smtClean="0"/>
              <a:t>diff’t</a:t>
            </a:r>
            <a:r>
              <a:rPr lang="en-US" dirty="0" smtClean="0"/>
              <a:t> times</a:t>
            </a:r>
          </a:p>
          <a:p>
            <a:pPr lvl="2"/>
            <a:r>
              <a:rPr lang="en-US" dirty="0" smtClean="0"/>
              <a:t>Order by document timestamp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If sentences from same document</a:t>
            </a:r>
          </a:p>
          <a:p>
            <a:pPr lvl="2"/>
            <a:r>
              <a:rPr lang="en-US" dirty="0" smtClean="0"/>
              <a:t>Order by document order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Otherwise, no preference</a:t>
            </a:r>
          </a:p>
        </p:txBody>
      </p:sp>
    </p:spTree>
    <p:extLst>
      <p:ext uri="{BB962C8B-B14F-4D97-AF65-F5344CB8AC3E}">
        <p14:creationId xmlns:p14="http://schemas.microsoft.com/office/powerpoint/2010/main" val="214902187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7252" cy="4343400"/>
          </a:xfrm>
        </p:spPr>
        <p:txBody>
          <a:bodyPr/>
          <a:lstStyle/>
          <a:p>
            <a:r>
              <a:rPr lang="en-US" dirty="0" smtClean="0"/>
              <a:t>Hidden Markov Model</a:t>
            </a:r>
          </a:p>
          <a:p>
            <a:pPr lvl="1"/>
            <a:r>
              <a:rPr lang="en-US" dirty="0" smtClean="0"/>
              <a:t>States = Topics</a:t>
            </a:r>
          </a:p>
          <a:p>
            <a:pPr lvl="3"/>
            <a:r>
              <a:rPr lang="en-US" dirty="0" smtClean="0"/>
              <a:t>State m: special insertion state</a:t>
            </a:r>
          </a:p>
          <a:p>
            <a:pPr lvl="3"/>
            <a:endParaRPr lang="en-US" dirty="0"/>
          </a:p>
          <a:p>
            <a:pPr lvl="1"/>
            <a:r>
              <a:rPr lang="en-US" dirty="0" smtClean="0"/>
              <a:t>Transition probabilities:</a:t>
            </a:r>
          </a:p>
          <a:p>
            <a:pPr lvl="2"/>
            <a:r>
              <a:rPr lang="en-US" dirty="0" smtClean="0"/>
              <a:t>Evidence for ordering? </a:t>
            </a:r>
          </a:p>
          <a:p>
            <a:pPr lvl="3"/>
            <a:r>
              <a:rPr lang="en-US" dirty="0" smtClean="0"/>
              <a:t>Document ordering</a:t>
            </a:r>
          </a:p>
          <a:p>
            <a:pPr lvl="4"/>
            <a:r>
              <a:rPr lang="en-US" dirty="0" smtClean="0"/>
              <a:t>Sentence from topic </a:t>
            </a:r>
            <a:r>
              <a:rPr lang="en-US" i="1" dirty="0" smtClean="0"/>
              <a:t>a</a:t>
            </a:r>
            <a:r>
              <a:rPr lang="en-US" dirty="0" smtClean="0"/>
              <a:t> appears before sentence from topic </a:t>
            </a:r>
            <a:r>
              <a:rPr lang="en-US" i="1" dirty="0" smtClean="0"/>
              <a:t>b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32224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7252" cy="4343400"/>
          </a:xfrm>
        </p:spPr>
        <p:txBody>
          <a:bodyPr/>
          <a:lstStyle/>
          <a:p>
            <a:r>
              <a:rPr lang="en-US" dirty="0" smtClean="0"/>
              <a:t>Hidden Markov Model</a:t>
            </a:r>
          </a:p>
          <a:p>
            <a:pPr lvl="1"/>
            <a:r>
              <a:rPr lang="en-US" dirty="0" smtClean="0"/>
              <a:t>States = Topics</a:t>
            </a:r>
          </a:p>
          <a:p>
            <a:pPr lvl="3"/>
            <a:r>
              <a:rPr lang="en-US" dirty="0" smtClean="0"/>
              <a:t>State m: special insertion state</a:t>
            </a:r>
          </a:p>
          <a:p>
            <a:pPr lvl="3"/>
            <a:endParaRPr lang="en-US" dirty="0"/>
          </a:p>
          <a:p>
            <a:pPr lvl="1"/>
            <a:r>
              <a:rPr lang="en-US" dirty="0" smtClean="0"/>
              <a:t>Transition probabilities:</a:t>
            </a:r>
          </a:p>
          <a:p>
            <a:pPr lvl="2"/>
            <a:r>
              <a:rPr lang="en-US" dirty="0" smtClean="0"/>
              <a:t>Evidence for ordering? </a:t>
            </a:r>
          </a:p>
          <a:p>
            <a:pPr lvl="3"/>
            <a:r>
              <a:rPr lang="en-US" dirty="0" smtClean="0"/>
              <a:t>Document ordering</a:t>
            </a:r>
          </a:p>
          <a:p>
            <a:pPr lvl="4"/>
            <a:r>
              <a:rPr lang="en-US" dirty="0" smtClean="0"/>
              <a:t>Sentence from topic </a:t>
            </a:r>
            <a:r>
              <a:rPr lang="en-US" i="1" dirty="0" smtClean="0"/>
              <a:t>a</a:t>
            </a:r>
            <a:r>
              <a:rPr lang="en-US" dirty="0" smtClean="0"/>
              <a:t> appears before sentence from topic </a:t>
            </a:r>
            <a:r>
              <a:rPr lang="en-US" i="1" dirty="0" smtClean="0"/>
              <a:t>b</a:t>
            </a:r>
          </a:p>
          <a:p>
            <a:pPr lvl="3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9616157"/>
              </p:ext>
            </p:extLst>
          </p:nvPr>
        </p:nvGraphicFramePr>
        <p:xfrm>
          <a:off x="1872713" y="4829828"/>
          <a:ext cx="4319965" cy="1326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1447800" imgH="444500" progId="Equation.3">
                  <p:embed/>
                </p:oleObj>
              </mc:Choice>
              <mc:Fallback>
                <p:oleObj name="Equation" r:id="rId3" imgW="1447800" imgH="444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72713" y="4829828"/>
                        <a:ext cx="4319965" cy="13263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308396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Modeling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Emission probabilities:</a:t>
            </a:r>
          </a:p>
          <a:p>
            <a:pPr lvl="1"/>
            <a:r>
              <a:rPr lang="en-US" dirty="0" smtClean="0"/>
              <a:t>Standard topic state:</a:t>
            </a:r>
          </a:p>
          <a:p>
            <a:pPr lvl="2"/>
            <a:r>
              <a:rPr lang="en-US" dirty="0" smtClean="0"/>
              <a:t>Probability of observation given state (topic)</a:t>
            </a:r>
          </a:p>
        </p:txBody>
      </p:sp>
    </p:spTree>
    <p:extLst>
      <p:ext uri="{BB962C8B-B14F-4D97-AF65-F5344CB8AC3E}">
        <p14:creationId xmlns:p14="http://schemas.microsoft.com/office/powerpoint/2010/main" val="223568207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Modeling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Emission probabilities:</a:t>
            </a:r>
          </a:p>
          <a:p>
            <a:pPr lvl="1"/>
            <a:r>
              <a:rPr lang="en-US" dirty="0" smtClean="0"/>
              <a:t>Standard topic state:</a:t>
            </a:r>
          </a:p>
          <a:p>
            <a:pPr lvl="2"/>
            <a:r>
              <a:rPr lang="en-US" dirty="0" smtClean="0"/>
              <a:t>Probability of observation given state (topic)</a:t>
            </a:r>
          </a:p>
          <a:p>
            <a:pPr lvl="3"/>
            <a:r>
              <a:rPr lang="en-US" dirty="0" smtClean="0"/>
              <a:t>Probability of sentence under topic-specific bigram LM</a:t>
            </a:r>
          </a:p>
          <a:p>
            <a:pPr lvl="3"/>
            <a:r>
              <a:rPr lang="en-US" dirty="0" smtClean="0"/>
              <a:t>Bigram probabilities</a:t>
            </a:r>
          </a:p>
          <a:p>
            <a:pPr lvl="3"/>
            <a:endParaRPr lang="en-US" dirty="0"/>
          </a:p>
          <a:p>
            <a:pPr marL="968375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08342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Modeling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Emission probabilities:</a:t>
            </a:r>
          </a:p>
          <a:p>
            <a:pPr lvl="1"/>
            <a:r>
              <a:rPr lang="en-US" dirty="0" smtClean="0"/>
              <a:t>Standard topic state:</a:t>
            </a:r>
          </a:p>
          <a:p>
            <a:pPr lvl="2"/>
            <a:r>
              <a:rPr lang="en-US" dirty="0" smtClean="0"/>
              <a:t>Probability of observation given state (topic)</a:t>
            </a:r>
          </a:p>
          <a:p>
            <a:pPr lvl="3"/>
            <a:r>
              <a:rPr lang="en-US" dirty="0" smtClean="0"/>
              <a:t>Probability of sentence under topic-specific bigram LM</a:t>
            </a:r>
          </a:p>
          <a:p>
            <a:pPr lvl="3"/>
            <a:r>
              <a:rPr lang="en-US" dirty="0" smtClean="0"/>
              <a:t>Bigram probabilities</a:t>
            </a:r>
          </a:p>
          <a:p>
            <a:pPr lvl="3"/>
            <a:endParaRPr lang="en-US" dirty="0"/>
          </a:p>
          <a:p>
            <a:pPr marL="968375" lvl="3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1690410"/>
              </p:ext>
            </p:extLst>
          </p:nvPr>
        </p:nvGraphicFramePr>
        <p:xfrm>
          <a:off x="3662263" y="3283477"/>
          <a:ext cx="3107072" cy="950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1536700" imgH="469900" progId="Equation.3">
                  <p:embed/>
                </p:oleObj>
              </mc:Choice>
              <mc:Fallback>
                <p:oleObj name="Equation" r:id="rId3" imgW="15367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62263" y="3283477"/>
                        <a:ext cx="3107072" cy="9500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479104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Modeling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Emission probabilities:</a:t>
            </a:r>
          </a:p>
          <a:p>
            <a:pPr lvl="1"/>
            <a:r>
              <a:rPr lang="en-US" dirty="0" smtClean="0"/>
              <a:t>Standard topic state:</a:t>
            </a:r>
          </a:p>
          <a:p>
            <a:pPr lvl="2"/>
            <a:r>
              <a:rPr lang="en-US" dirty="0" smtClean="0"/>
              <a:t>Probability of observation given state (topic)</a:t>
            </a:r>
          </a:p>
          <a:p>
            <a:pPr lvl="3"/>
            <a:r>
              <a:rPr lang="en-US" dirty="0" smtClean="0"/>
              <a:t>Probability of sentence under topic-specific bigram LM</a:t>
            </a:r>
          </a:p>
          <a:p>
            <a:pPr lvl="3"/>
            <a:r>
              <a:rPr lang="en-US" dirty="0" smtClean="0"/>
              <a:t>Bigram probabilities</a:t>
            </a:r>
          </a:p>
          <a:p>
            <a:pPr lvl="3"/>
            <a:endParaRPr lang="en-US" dirty="0"/>
          </a:p>
          <a:p>
            <a:pPr marL="968375" lvl="3" indent="0">
              <a:buNone/>
            </a:pPr>
            <a:endParaRPr lang="en-US" dirty="0"/>
          </a:p>
          <a:p>
            <a:pPr lvl="1"/>
            <a:r>
              <a:rPr lang="en-US" dirty="0" smtClean="0"/>
              <a:t>Etcetera state:</a:t>
            </a:r>
          </a:p>
          <a:p>
            <a:pPr lvl="3"/>
            <a:r>
              <a:rPr lang="en-US" dirty="0" smtClean="0"/>
              <a:t>Forced complementary to other states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8760273"/>
              </p:ext>
            </p:extLst>
          </p:nvPr>
        </p:nvGraphicFramePr>
        <p:xfrm>
          <a:off x="3662263" y="3283477"/>
          <a:ext cx="3107072" cy="950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3" imgW="1536700" imgH="469900" progId="Equation.3">
                  <p:embed/>
                </p:oleObj>
              </mc:Choice>
              <mc:Fallback>
                <p:oleObj name="Equation" r:id="rId3" imgW="15367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62263" y="3283477"/>
                        <a:ext cx="3107072" cy="9500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4437304"/>
              </p:ext>
            </p:extLst>
          </p:nvPr>
        </p:nvGraphicFramePr>
        <p:xfrm>
          <a:off x="2266950" y="4994347"/>
          <a:ext cx="3894374" cy="9492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5" imgW="2032000" imgH="495300" progId="Equation.3">
                  <p:embed/>
                </p:oleObj>
              </mc:Choice>
              <mc:Fallback>
                <p:oleObj name="Equation" r:id="rId5" imgW="2032000" imgH="495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66950" y="4994347"/>
                        <a:ext cx="3894374" cy="9492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313566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Modeling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71318" cy="4343400"/>
          </a:xfrm>
        </p:spPr>
        <p:txBody>
          <a:bodyPr/>
          <a:lstStyle/>
          <a:p>
            <a:r>
              <a:rPr lang="en-US" dirty="0" smtClean="0"/>
              <a:t>Viterbi re-estimation:</a:t>
            </a:r>
          </a:p>
          <a:p>
            <a:pPr lvl="1"/>
            <a:r>
              <a:rPr lang="en-US" dirty="0" smtClean="0"/>
              <a:t>Intuition: Refine clusters, </a:t>
            </a:r>
            <a:r>
              <a:rPr lang="en-US" dirty="0" err="1" smtClean="0"/>
              <a:t>etc</a:t>
            </a:r>
            <a:r>
              <a:rPr lang="en-US" dirty="0" smtClean="0"/>
              <a:t> based on sequence info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54413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Modeling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71318" cy="4343400"/>
          </a:xfrm>
        </p:spPr>
        <p:txBody>
          <a:bodyPr/>
          <a:lstStyle/>
          <a:p>
            <a:r>
              <a:rPr lang="en-US" dirty="0" smtClean="0"/>
              <a:t>Viterbi re-estimation:</a:t>
            </a:r>
          </a:p>
          <a:p>
            <a:pPr lvl="1"/>
            <a:r>
              <a:rPr lang="en-US" dirty="0" smtClean="0"/>
              <a:t>Intuition: Refine clusters, </a:t>
            </a:r>
            <a:r>
              <a:rPr lang="en-US" dirty="0" err="1" smtClean="0"/>
              <a:t>etc</a:t>
            </a:r>
            <a:r>
              <a:rPr lang="en-US" dirty="0" smtClean="0"/>
              <a:t> based on sequence info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Iterate:</a:t>
            </a:r>
          </a:p>
          <a:p>
            <a:pPr lvl="2"/>
            <a:r>
              <a:rPr lang="en-US" dirty="0" smtClean="0"/>
              <a:t>Run Viterbi decoding over original documents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Assign each sentence to cluster most likely to generate it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Use new clustering to </a:t>
            </a:r>
            <a:r>
              <a:rPr lang="en-US" dirty="0" err="1" smtClean="0"/>
              <a:t>recompute</a:t>
            </a:r>
            <a:r>
              <a:rPr lang="en-US" dirty="0" smtClean="0"/>
              <a:t> transition/emission </a:t>
            </a:r>
          </a:p>
        </p:txBody>
      </p:sp>
    </p:spTree>
    <p:extLst>
      <p:ext uri="{BB962C8B-B14F-4D97-AF65-F5344CB8AC3E}">
        <p14:creationId xmlns:p14="http://schemas.microsoft.com/office/powerpoint/2010/main" val="168427227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Modeling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71318" cy="4343400"/>
          </a:xfrm>
        </p:spPr>
        <p:txBody>
          <a:bodyPr/>
          <a:lstStyle/>
          <a:p>
            <a:r>
              <a:rPr lang="en-US" dirty="0" smtClean="0"/>
              <a:t>Viterbi re-estimation:</a:t>
            </a:r>
          </a:p>
          <a:p>
            <a:pPr lvl="1"/>
            <a:r>
              <a:rPr lang="en-US" dirty="0" smtClean="0"/>
              <a:t>Intuition: Refine clusters, </a:t>
            </a:r>
            <a:r>
              <a:rPr lang="en-US" dirty="0" err="1" smtClean="0"/>
              <a:t>etc</a:t>
            </a:r>
            <a:r>
              <a:rPr lang="en-US" dirty="0" smtClean="0"/>
              <a:t> based on sequence info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Iterate:</a:t>
            </a:r>
          </a:p>
          <a:p>
            <a:pPr lvl="2"/>
            <a:r>
              <a:rPr lang="en-US" dirty="0" smtClean="0"/>
              <a:t>Run Viterbi decoding over original documents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Assign each sentence to cluster most likely to generate it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Use new clustering to </a:t>
            </a:r>
            <a:r>
              <a:rPr lang="en-US" dirty="0" err="1" smtClean="0"/>
              <a:t>recompute</a:t>
            </a:r>
            <a:r>
              <a:rPr lang="en-US" dirty="0" smtClean="0"/>
              <a:t> transition/emission </a:t>
            </a:r>
          </a:p>
          <a:p>
            <a:pPr lvl="1"/>
            <a:r>
              <a:rPr lang="en-US" dirty="0" smtClean="0"/>
              <a:t>Until stable (or fixed iterations)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19310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Ordering </a:t>
            </a:r>
            <a:br>
              <a:rPr lang="en-US" dirty="0" smtClean="0"/>
            </a:br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92930" cy="4343400"/>
          </a:xfrm>
        </p:spPr>
        <p:txBody>
          <a:bodyPr/>
          <a:lstStyle/>
          <a:p>
            <a:r>
              <a:rPr lang="en-US" dirty="0" smtClean="0"/>
              <a:t>Restricted domain text: </a:t>
            </a:r>
          </a:p>
          <a:p>
            <a:pPr lvl="1"/>
            <a:r>
              <a:rPr lang="en-US" dirty="0" smtClean="0"/>
              <a:t>Separate </a:t>
            </a:r>
            <a:r>
              <a:rPr lang="en-US" dirty="0"/>
              <a:t>c</a:t>
            </a:r>
            <a:r>
              <a:rPr lang="en-US" dirty="0" smtClean="0"/>
              <a:t>ollections of earthquake, aviation accidents</a:t>
            </a:r>
          </a:p>
          <a:p>
            <a:pPr lvl="1"/>
            <a:r>
              <a:rPr lang="en-US" dirty="0" smtClean="0"/>
              <a:t>LSA predictions: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713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Topicality Expert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Same motivation as </a:t>
            </a:r>
            <a:r>
              <a:rPr lang="en-US" dirty="0" err="1" smtClean="0"/>
              <a:t>Barzilay</a:t>
            </a:r>
            <a:r>
              <a:rPr lang="en-US" dirty="0" smtClean="0"/>
              <a:t> 2002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The earthquake crushed cars, damaged hundreds of houses, and terrified people for hundreds of kilometers around.</a:t>
            </a:r>
          </a:p>
          <a:p>
            <a:pPr lvl="1"/>
            <a:r>
              <a:rPr lang="en-US" dirty="0" smtClean="0"/>
              <a:t>A major earthquake measuring 7.7 on the Richter scale rocked north Chile Wednesday.</a:t>
            </a:r>
          </a:p>
          <a:p>
            <a:pPr lvl="1"/>
            <a:r>
              <a:rPr lang="en-US" dirty="0" smtClean="0"/>
              <a:t>Authorities said two women, one aged 88 and the other 54, died when they were crushed under the collapsing walls.</a:t>
            </a:r>
          </a:p>
        </p:txBody>
      </p:sp>
    </p:spTree>
    <p:extLst>
      <p:ext uri="{BB962C8B-B14F-4D97-AF65-F5344CB8AC3E}">
        <p14:creationId xmlns:p14="http://schemas.microsoft.com/office/powerpoint/2010/main" val="347013464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Ordering </a:t>
            </a:r>
            <a:br>
              <a:rPr lang="en-US" dirty="0" smtClean="0"/>
            </a:br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92930" cy="4343400"/>
          </a:xfrm>
        </p:spPr>
        <p:txBody>
          <a:bodyPr/>
          <a:lstStyle/>
          <a:p>
            <a:r>
              <a:rPr lang="en-US" dirty="0" smtClean="0"/>
              <a:t>Restricted domain text: </a:t>
            </a:r>
          </a:p>
          <a:p>
            <a:pPr lvl="1"/>
            <a:r>
              <a:rPr lang="en-US" dirty="0" smtClean="0"/>
              <a:t>Separate </a:t>
            </a:r>
            <a:r>
              <a:rPr lang="en-US" dirty="0"/>
              <a:t>c</a:t>
            </a:r>
            <a:r>
              <a:rPr lang="en-US" dirty="0" smtClean="0"/>
              <a:t>ollections of earthquake, aviation accidents</a:t>
            </a:r>
          </a:p>
          <a:p>
            <a:pPr lvl="1"/>
            <a:r>
              <a:rPr lang="en-US" dirty="0" smtClean="0"/>
              <a:t>LSA predictions: which order has higher score</a:t>
            </a:r>
          </a:p>
          <a:p>
            <a:pPr lvl="1"/>
            <a:r>
              <a:rPr lang="en-US" dirty="0" smtClean="0"/>
              <a:t>Topic/content model: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37573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Ordering </a:t>
            </a:r>
            <a:br>
              <a:rPr lang="en-US" dirty="0" smtClean="0"/>
            </a:br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92930" cy="4343400"/>
          </a:xfrm>
        </p:spPr>
        <p:txBody>
          <a:bodyPr/>
          <a:lstStyle/>
          <a:p>
            <a:r>
              <a:rPr lang="en-US" dirty="0" smtClean="0"/>
              <a:t>Restricted domain text: </a:t>
            </a:r>
          </a:p>
          <a:p>
            <a:pPr lvl="1"/>
            <a:r>
              <a:rPr lang="en-US" dirty="0" smtClean="0"/>
              <a:t>Separate </a:t>
            </a:r>
            <a:r>
              <a:rPr lang="en-US" dirty="0"/>
              <a:t>c</a:t>
            </a:r>
            <a:r>
              <a:rPr lang="en-US" dirty="0" smtClean="0"/>
              <a:t>ollections of earthquake, aviation accidents</a:t>
            </a:r>
          </a:p>
          <a:p>
            <a:pPr lvl="1"/>
            <a:r>
              <a:rPr lang="en-US" dirty="0" smtClean="0"/>
              <a:t>LSA predictions: which order has higher score</a:t>
            </a:r>
          </a:p>
          <a:p>
            <a:pPr lvl="1"/>
            <a:r>
              <a:rPr lang="en-US" dirty="0" smtClean="0"/>
              <a:t>Topic/content model: highest probability under HMM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3177" y="3422650"/>
            <a:ext cx="6456319" cy="343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6815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Coherence Scoring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3996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Domain independent:</a:t>
            </a:r>
          </a:p>
          <a:p>
            <a:pPr lvl="2"/>
            <a:r>
              <a:rPr lang="en-US" dirty="0" smtClean="0"/>
              <a:t>Too little data per domain to estimate topic-content model</a:t>
            </a:r>
          </a:p>
          <a:p>
            <a:pPr lvl="1"/>
            <a:r>
              <a:rPr lang="en-US" dirty="0" smtClean="0"/>
              <a:t>Train: 144 pairwise summary rankings</a:t>
            </a:r>
          </a:p>
          <a:p>
            <a:pPr lvl="1"/>
            <a:r>
              <a:rPr lang="en-US" dirty="0" smtClean="0"/>
              <a:t>Test: 80 </a:t>
            </a:r>
            <a:r>
              <a:rPr lang="en-US" dirty="0"/>
              <a:t>pairwise summary rankings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80272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Coherence Scoring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3996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Domain independent:</a:t>
            </a:r>
          </a:p>
          <a:p>
            <a:pPr lvl="2"/>
            <a:r>
              <a:rPr lang="en-US" dirty="0" smtClean="0"/>
              <a:t>Too little data per domain to estimate topic-content model</a:t>
            </a:r>
          </a:p>
          <a:p>
            <a:pPr lvl="1"/>
            <a:r>
              <a:rPr lang="en-US" dirty="0" smtClean="0"/>
              <a:t>Train: 144 pairwise summary rankings</a:t>
            </a:r>
          </a:p>
          <a:p>
            <a:pPr lvl="1"/>
            <a:r>
              <a:rPr lang="en-US" dirty="0" smtClean="0"/>
              <a:t>Test: 80 </a:t>
            </a:r>
            <a:r>
              <a:rPr lang="en-US" dirty="0"/>
              <a:t>pairwise summary rankings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Entity grid model (best):  83.8%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LSA model: 52.5%</a:t>
            </a:r>
          </a:p>
          <a:p>
            <a:pPr lvl="1"/>
            <a:endParaRPr lang="en-US" dirty="0"/>
          </a:p>
          <a:p>
            <a:r>
              <a:rPr lang="en-US" dirty="0" smtClean="0"/>
              <a:t>Likely issue:</a:t>
            </a:r>
          </a:p>
        </p:txBody>
      </p:sp>
    </p:spTree>
    <p:extLst>
      <p:ext uri="{BB962C8B-B14F-4D97-AF65-F5344CB8AC3E}">
        <p14:creationId xmlns:p14="http://schemas.microsoft.com/office/powerpoint/2010/main" val="103945555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Coherence Scoring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39963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Domain independent:</a:t>
            </a:r>
          </a:p>
          <a:p>
            <a:pPr lvl="2"/>
            <a:r>
              <a:rPr lang="en-US" dirty="0" smtClean="0"/>
              <a:t>Too little data per domain to estimate topic-content model</a:t>
            </a:r>
          </a:p>
          <a:p>
            <a:pPr lvl="1"/>
            <a:r>
              <a:rPr lang="en-US" dirty="0" smtClean="0"/>
              <a:t>Train: 144 pairwise summary rankings</a:t>
            </a:r>
          </a:p>
          <a:p>
            <a:pPr lvl="1"/>
            <a:r>
              <a:rPr lang="en-US" dirty="0" smtClean="0"/>
              <a:t>Test: 80 </a:t>
            </a:r>
            <a:r>
              <a:rPr lang="en-US" dirty="0"/>
              <a:t>pairwise summary rankings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Entity grid model (best):  83.8%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LSA model: 52.5%</a:t>
            </a:r>
          </a:p>
          <a:p>
            <a:pPr lvl="1"/>
            <a:endParaRPr lang="en-US" dirty="0"/>
          </a:p>
          <a:p>
            <a:r>
              <a:rPr lang="en-US" dirty="0" smtClean="0"/>
              <a:t>Likely issue:</a:t>
            </a:r>
          </a:p>
          <a:p>
            <a:pPr lvl="1"/>
            <a:r>
              <a:rPr lang="en-US" dirty="0" smtClean="0"/>
              <a:t>Bad auto summaries highly repetitive </a:t>
            </a:r>
            <a:r>
              <a:rPr lang="en-US" dirty="0" smtClean="0">
                <a:sym typeface="Wingdings"/>
              </a:rPr>
              <a:t> </a:t>
            </a:r>
          </a:p>
        </p:txBody>
      </p:sp>
    </p:spTree>
    <p:extLst>
      <p:ext uri="{BB962C8B-B14F-4D97-AF65-F5344CB8AC3E}">
        <p14:creationId xmlns:p14="http://schemas.microsoft.com/office/powerpoint/2010/main" val="85437291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Coherence Scoring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39963" cy="4343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Domain independent:</a:t>
            </a:r>
          </a:p>
          <a:p>
            <a:pPr lvl="2"/>
            <a:r>
              <a:rPr lang="en-US" dirty="0" smtClean="0"/>
              <a:t>Too little data per domain to estimate topic-content model</a:t>
            </a:r>
          </a:p>
          <a:p>
            <a:pPr lvl="1"/>
            <a:r>
              <a:rPr lang="en-US" dirty="0" smtClean="0"/>
              <a:t>Train: 144 pairwise summary rankings</a:t>
            </a:r>
          </a:p>
          <a:p>
            <a:pPr lvl="1"/>
            <a:r>
              <a:rPr lang="en-US" dirty="0" smtClean="0"/>
              <a:t>Test: 80 </a:t>
            </a:r>
            <a:r>
              <a:rPr lang="en-US" dirty="0"/>
              <a:t>pairwise summary rankings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Entity grid model (best):  83.8%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LSA model: 52.5%</a:t>
            </a:r>
          </a:p>
          <a:p>
            <a:pPr lvl="1"/>
            <a:endParaRPr lang="en-US" dirty="0"/>
          </a:p>
          <a:p>
            <a:r>
              <a:rPr lang="en-US" dirty="0" smtClean="0"/>
              <a:t>Likely issue:</a:t>
            </a:r>
          </a:p>
          <a:p>
            <a:pPr lvl="1"/>
            <a:r>
              <a:rPr lang="en-US" dirty="0" smtClean="0"/>
              <a:t>Bad auto summaries highly repetitive </a:t>
            </a:r>
            <a:r>
              <a:rPr lang="en-US" dirty="0" smtClean="0">
                <a:sym typeface="Wingdings"/>
              </a:rPr>
              <a:t> </a:t>
            </a:r>
          </a:p>
          <a:p>
            <a:pPr lvl="2"/>
            <a:r>
              <a:rPr lang="en-US" dirty="0">
                <a:sym typeface="Wingdings"/>
              </a:rPr>
              <a:t>H</a:t>
            </a:r>
            <a:r>
              <a:rPr lang="en-US" dirty="0" smtClean="0">
                <a:sym typeface="Wingdings"/>
              </a:rPr>
              <a:t>igh inter-sentence similarity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315313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 Grid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Entity-based cohesion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Creates </a:t>
            </a:r>
            <a:r>
              <a:rPr lang="en-US" dirty="0" err="1" smtClean="0"/>
              <a:t>delexicalized</a:t>
            </a:r>
            <a:r>
              <a:rPr lang="en-US" dirty="0" smtClean="0"/>
              <a:t> entity sequence representation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Trains ranking procedure based on entity transitions</a:t>
            </a:r>
          </a:p>
          <a:p>
            <a:pPr lvl="1"/>
            <a:endParaRPr lang="en-US" dirty="0"/>
          </a:p>
          <a:p>
            <a:r>
              <a:rPr lang="en-US" dirty="0" smtClean="0"/>
              <a:t>Recently used to improve discourse cohesion in MT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643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Topicality Expert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Same motivation as </a:t>
            </a:r>
            <a:r>
              <a:rPr lang="en-US" dirty="0" err="1" smtClean="0"/>
              <a:t>Barzilay</a:t>
            </a:r>
            <a:r>
              <a:rPr lang="en-US" dirty="0" smtClean="0"/>
              <a:t> 2002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The earthquake crushed cars, damaged hundreds of houses, and terrified people for hundreds of kilometers around.</a:t>
            </a:r>
          </a:p>
          <a:p>
            <a:pPr lvl="1"/>
            <a:r>
              <a:rPr lang="en-US" dirty="0" smtClean="0"/>
              <a:t>A major earthquake measuring 7.7 on the Richter scale rocked north Chile Wednesday.</a:t>
            </a:r>
          </a:p>
          <a:p>
            <a:pPr lvl="1"/>
            <a:r>
              <a:rPr lang="en-US" dirty="0" smtClean="0"/>
              <a:t>Authorities said two women, one aged 88 and the other 54, died when they were crushed under the collapsing walls.</a:t>
            </a:r>
          </a:p>
          <a:p>
            <a:r>
              <a:rPr lang="en-US" dirty="0" smtClean="0"/>
              <a:t>2 &gt; 1 &gt;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2410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20137</TotalTime>
  <Words>3045</Words>
  <Application>Microsoft Macintosh PowerPoint</Application>
  <PresentationFormat>On-screen Show (4:3)</PresentationFormat>
  <Paragraphs>623</Paragraphs>
  <Slides>86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86</vt:i4>
      </vt:variant>
    </vt:vector>
  </HeadingPairs>
  <TitlesOfParts>
    <vt:vector size="89" baseType="lpstr">
      <vt:lpstr>Breeze</vt:lpstr>
      <vt:lpstr>Microsoft Equation</vt:lpstr>
      <vt:lpstr>Equation</vt:lpstr>
      <vt:lpstr>Information Ordering</vt:lpstr>
      <vt:lpstr>Roadmap</vt:lpstr>
      <vt:lpstr>Integrating Ordering Preferences</vt:lpstr>
      <vt:lpstr>Integrating Ordering Preferences</vt:lpstr>
      <vt:lpstr>Integrating Ordering Preferences</vt:lpstr>
      <vt:lpstr>Basic Framework</vt:lpstr>
      <vt:lpstr>Chronology Expert</vt:lpstr>
      <vt:lpstr>Topicality Expert</vt:lpstr>
      <vt:lpstr>Topicality Expert</vt:lpstr>
      <vt:lpstr>Topicality Expert</vt:lpstr>
      <vt:lpstr>Topicality Expert</vt:lpstr>
      <vt:lpstr>Topicality Expert</vt:lpstr>
      <vt:lpstr>Precedence/Succession Experts</vt:lpstr>
      <vt:lpstr>Precedence/Succession Experts</vt:lpstr>
      <vt:lpstr>Precedence/Succession Experts</vt:lpstr>
      <vt:lpstr>Sketch</vt:lpstr>
      <vt:lpstr>Probabilistic Sequence</vt:lpstr>
      <vt:lpstr>Probabilistic Sequence</vt:lpstr>
      <vt:lpstr>Probabilistic Sequence</vt:lpstr>
      <vt:lpstr>Results &amp; Weights</vt:lpstr>
      <vt:lpstr>Observations</vt:lpstr>
      <vt:lpstr>Observations</vt:lpstr>
      <vt:lpstr>Observations</vt:lpstr>
      <vt:lpstr>Entity-Centric Cohesion</vt:lpstr>
      <vt:lpstr>Entity-Centric Cohesion</vt:lpstr>
      <vt:lpstr>Entity-Centric Cohesion</vt:lpstr>
      <vt:lpstr>Entity-Centric Cohesion</vt:lpstr>
      <vt:lpstr>Entity-Based Ordering</vt:lpstr>
      <vt:lpstr>Entity-Based Ordering</vt:lpstr>
      <vt:lpstr>Entity-Based Ordering</vt:lpstr>
      <vt:lpstr>Entity Grid</vt:lpstr>
      <vt:lpstr>Entity Grid</vt:lpstr>
      <vt:lpstr>Entity Grid</vt:lpstr>
      <vt:lpstr>Entity Grid</vt:lpstr>
      <vt:lpstr>PowerPoint Presentation</vt:lpstr>
      <vt:lpstr>Grids  Features</vt:lpstr>
      <vt:lpstr>Grids  Features</vt:lpstr>
      <vt:lpstr>Vector Representation</vt:lpstr>
      <vt:lpstr>Vector Representation</vt:lpstr>
      <vt:lpstr>Vector Representation</vt:lpstr>
      <vt:lpstr>Dependencies &amp; Comparisons</vt:lpstr>
      <vt:lpstr>Dependencies &amp; Comparisons</vt:lpstr>
      <vt:lpstr>Dependencies &amp; Comparisons</vt:lpstr>
      <vt:lpstr>Dependencies &amp; Comparisons</vt:lpstr>
      <vt:lpstr>Dependencies &amp; Comparisons</vt:lpstr>
      <vt:lpstr>Dependencies &amp; Comparisons</vt:lpstr>
      <vt:lpstr>Experiments &amp; Analysis</vt:lpstr>
      <vt:lpstr>Discussion</vt:lpstr>
      <vt:lpstr>Discussion</vt:lpstr>
      <vt:lpstr>Discussion</vt:lpstr>
      <vt:lpstr>State-of-the-Art Comparisons</vt:lpstr>
      <vt:lpstr>Comparison I</vt:lpstr>
      <vt:lpstr>Comparison I</vt:lpstr>
      <vt:lpstr>Comparison I</vt:lpstr>
      <vt:lpstr>Comparison I</vt:lpstr>
      <vt:lpstr>Comparison I</vt:lpstr>
      <vt:lpstr>Comparison I</vt:lpstr>
      <vt:lpstr>“Catching the Drift”</vt:lpstr>
      <vt:lpstr>“Catching the Drift”</vt:lpstr>
      <vt:lpstr>Strategy</vt:lpstr>
      <vt:lpstr>Strategy</vt:lpstr>
      <vt:lpstr>Strategy</vt:lpstr>
      <vt:lpstr>Topic Induction</vt:lpstr>
      <vt:lpstr>Topic Induction</vt:lpstr>
      <vt:lpstr>Topic Induction</vt:lpstr>
      <vt:lpstr>Topic Induction</vt:lpstr>
      <vt:lpstr>Topic Induction</vt:lpstr>
      <vt:lpstr>Sequence Modeling</vt:lpstr>
      <vt:lpstr>Sequence Modeling</vt:lpstr>
      <vt:lpstr>Sequence Modeling</vt:lpstr>
      <vt:lpstr>Sequence Modeling</vt:lpstr>
      <vt:lpstr>Sequence Modeling II</vt:lpstr>
      <vt:lpstr>Sequence Modeling II</vt:lpstr>
      <vt:lpstr>Sequence Modeling II</vt:lpstr>
      <vt:lpstr>Sequence Modeling II</vt:lpstr>
      <vt:lpstr>Sequence Modeling III</vt:lpstr>
      <vt:lpstr>Sequence Modeling III</vt:lpstr>
      <vt:lpstr>Sequence Modeling III</vt:lpstr>
      <vt:lpstr>Sentence Ordering  Comparison</vt:lpstr>
      <vt:lpstr>Sentence Ordering  Comparison</vt:lpstr>
      <vt:lpstr>Sentence Ordering  Comparison</vt:lpstr>
      <vt:lpstr>Summary Coherence Scoring Comparison</vt:lpstr>
      <vt:lpstr>Summary Coherence Scoring Comparison</vt:lpstr>
      <vt:lpstr>Summary Coherence Scoring Comparison</vt:lpstr>
      <vt:lpstr>Summary Coherence Scoring Comparison</vt:lpstr>
      <vt:lpstr>Entity Grid Model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Topic-Orientation &amp; Information Ordering</dc:title>
  <dc:creator>Gina-Anne Levow</dc:creator>
  <cp:lastModifiedBy>Gina-Anne Levow</cp:lastModifiedBy>
  <cp:revision>57</cp:revision>
  <cp:lastPrinted>2015-04-23T19:35:41Z</cp:lastPrinted>
  <dcterms:created xsi:type="dcterms:W3CDTF">2015-04-22T22:19:09Z</dcterms:created>
  <dcterms:modified xsi:type="dcterms:W3CDTF">2017-05-02T19:59:44Z</dcterms:modified>
</cp:coreProperties>
</file>