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25" r:id="rId3"/>
    <p:sldId id="326" r:id="rId4"/>
    <p:sldId id="263" r:id="rId5"/>
    <p:sldId id="264" r:id="rId6"/>
    <p:sldId id="265" r:id="rId7"/>
    <p:sldId id="266" r:id="rId8"/>
    <p:sldId id="267" r:id="rId9"/>
    <p:sldId id="268" r:id="rId10"/>
    <p:sldId id="327" r:id="rId11"/>
    <p:sldId id="269" r:id="rId12"/>
    <p:sldId id="272" r:id="rId13"/>
    <p:sldId id="273" r:id="rId14"/>
    <p:sldId id="274" r:id="rId15"/>
    <p:sldId id="295" r:id="rId16"/>
    <p:sldId id="289" r:id="rId17"/>
    <p:sldId id="290" r:id="rId18"/>
    <p:sldId id="291" r:id="rId19"/>
    <p:sldId id="292" r:id="rId20"/>
    <p:sldId id="293" r:id="rId21"/>
    <p:sldId id="294" r:id="rId22"/>
    <p:sldId id="296" r:id="rId23"/>
    <p:sldId id="304" r:id="rId24"/>
    <p:sldId id="297" r:id="rId25"/>
    <p:sldId id="305" r:id="rId26"/>
    <p:sldId id="306" r:id="rId27"/>
    <p:sldId id="298" r:id="rId28"/>
    <p:sldId id="307" r:id="rId29"/>
    <p:sldId id="308" r:id="rId30"/>
    <p:sldId id="309" r:id="rId31"/>
    <p:sldId id="310" r:id="rId32"/>
    <p:sldId id="329" r:id="rId33"/>
    <p:sldId id="299" r:id="rId34"/>
    <p:sldId id="311" r:id="rId35"/>
    <p:sldId id="313" r:id="rId36"/>
    <p:sldId id="312" r:id="rId37"/>
    <p:sldId id="300" r:id="rId38"/>
    <p:sldId id="314" r:id="rId39"/>
    <p:sldId id="315" r:id="rId40"/>
    <p:sldId id="316" r:id="rId41"/>
    <p:sldId id="301" r:id="rId42"/>
    <p:sldId id="317" r:id="rId43"/>
    <p:sldId id="318" r:id="rId44"/>
    <p:sldId id="302" r:id="rId45"/>
    <p:sldId id="319" r:id="rId46"/>
    <p:sldId id="320" r:id="rId47"/>
    <p:sldId id="328" r:id="rId48"/>
    <p:sldId id="303" r:id="rId49"/>
    <p:sldId id="321" r:id="rId50"/>
    <p:sldId id="322" r:id="rId51"/>
    <p:sldId id="323" r:id="rId52"/>
    <p:sldId id="275" r:id="rId53"/>
    <p:sldId id="279" r:id="rId54"/>
    <p:sldId id="280" r:id="rId55"/>
    <p:sldId id="276" r:id="rId56"/>
    <p:sldId id="281" r:id="rId57"/>
    <p:sldId id="282" r:id="rId58"/>
    <p:sldId id="277" r:id="rId59"/>
    <p:sldId id="283" r:id="rId60"/>
    <p:sldId id="284" r:id="rId61"/>
    <p:sldId id="285" r:id="rId62"/>
    <p:sldId id="278" r:id="rId63"/>
    <p:sldId id="286" r:id="rId64"/>
    <p:sldId id="287" r:id="rId65"/>
    <p:sldId id="288" r:id="rId66"/>
    <p:sldId id="324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3B05D2-A379-AF43-9302-8CFE2DB0EEE6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Entity- &amp; Topic-Based</a:t>
            </a:r>
            <a:br>
              <a:rPr lang="en-US" dirty="0" smtClean="0"/>
            </a:br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</a:t>
            </a:r>
            <a:r>
              <a:rPr lang="en-US" dirty="0" smtClean="0"/>
              <a:t>: </a:t>
            </a:r>
            <a:r>
              <a:rPr lang="en-US" dirty="0" smtClean="0"/>
              <a:t>By frequency</a:t>
            </a:r>
          </a:p>
          <a:p>
            <a:pPr lvl="1"/>
            <a:r>
              <a:rPr lang="en-US" dirty="0" smtClean="0"/>
              <a:t>Build different transition models by saliency group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0195"/>
            <a:ext cx="8042276" cy="1336956"/>
          </a:xfrm>
        </p:spPr>
        <p:txBody>
          <a:bodyPr/>
          <a:lstStyle/>
          <a:p>
            <a:r>
              <a:rPr lang="en-US" dirty="0" smtClean="0"/>
              <a:t>Experiments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6907" cy="4343400"/>
          </a:xfrm>
        </p:spPr>
        <p:txBody>
          <a:bodyPr/>
          <a:lstStyle/>
          <a:p>
            <a:r>
              <a:rPr lang="en-US" dirty="0" smtClean="0"/>
              <a:t>Trained SVM: </a:t>
            </a:r>
          </a:p>
          <a:p>
            <a:pPr lvl="1"/>
            <a:r>
              <a:rPr lang="en-US" dirty="0" smtClean="0"/>
              <a:t>Salient: &gt;= 2 occurrences; Transition length: 2</a:t>
            </a:r>
          </a:p>
          <a:p>
            <a:pPr lvl="1"/>
            <a:r>
              <a:rPr lang="en-US" dirty="0" smtClean="0"/>
              <a:t>Train/Test: Is higher manual score set higher by system?</a:t>
            </a:r>
          </a:p>
          <a:p>
            <a:r>
              <a:rPr lang="en-US" dirty="0" smtClean="0"/>
              <a:t>Feature comparison:  DUC summaries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73" y="3461328"/>
            <a:ext cx="6062222" cy="33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1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Why:  </a:t>
            </a:r>
            <a:r>
              <a:rPr lang="en-US" dirty="0" smtClean="0"/>
              <a:t>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</p:txBody>
      </p:sp>
    </p:spTree>
    <p:extLst>
      <p:ext uri="{BB962C8B-B14F-4D97-AF65-F5344CB8AC3E}">
        <p14:creationId xmlns:p14="http://schemas.microsoft.com/office/powerpoint/2010/main" val="120815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  <a:p>
            <a:pPr lvl="2"/>
            <a:r>
              <a:rPr lang="en-US" dirty="0" smtClean="0"/>
              <a:t>Much better than LSA model (52.5%)</a:t>
            </a:r>
          </a:p>
          <a:p>
            <a:r>
              <a:rPr lang="en-US" dirty="0" smtClean="0"/>
              <a:t>Learning curve shows 80-100 pairs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8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comparison systems:</a:t>
            </a:r>
          </a:p>
          <a:p>
            <a:endParaRPr lang="en-US" dirty="0"/>
          </a:p>
          <a:p>
            <a:pPr lvl="1"/>
            <a:r>
              <a:rPr lang="en-US" dirty="0" smtClean="0"/>
              <a:t>Latent Semantic Analysis (LSA)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&amp; Lee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4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</p:txBody>
      </p:sp>
    </p:spTree>
    <p:extLst>
      <p:ext uri="{BB962C8B-B14F-4D97-AF65-F5344CB8AC3E}">
        <p14:creationId xmlns:p14="http://schemas.microsoft.com/office/powerpoint/2010/main" val="3284507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178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07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</p:txBody>
      </p:sp>
    </p:spTree>
    <p:extLst>
      <p:ext uri="{BB962C8B-B14F-4D97-AF65-F5344CB8AC3E}">
        <p14:creationId xmlns:p14="http://schemas.microsoft.com/office/powerpoint/2010/main" val="123565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Entity-based cohesion model:</a:t>
            </a:r>
          </a:p>
          <a:p>
            <a:pPr lvl="1"/>
            <a:r>
              <a:rPr lang="en-US" dirty="0" smtClean="0"/>
              <a:t>Models </a:t>
            </a:r>
            <a:r>
              <a:rPr lang="en-US" dirty="0" smtClean="0"/>
              <a:t>entity based transitions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Topic-based cohesion model:</a:t>
            </a:r>
          </a:p>
          <a:p>
            <a:pPr lvl="1"/>
            <a:r>
              <a:rPr lang="en-US" dirty="0" smtClean="0"/>
              <a:t>Models sequence of topic transitions</a:t>
            </a:r>
          </a:p>
          <a:p>
            <a:pPr lvl="1"/>
            <a:endParaRPr lang="en-US" dirty="0"/>
          </a:p>
          <a:p>
            <a:r>
              <a:rPr lang="en-US" dirty="0" smtClean="0"/>
              <a:t>Ordering as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612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Score summary as:</a:t>
            </a:r>
          </a:p>
          <a:p>
            <a:pPr lvl="1"/>
            <a:r>
              <a:rPr lang="en-US" dirty="0"/>
              <a:t>Sentence represented as </a:t>
            </a:r>
            <a:r>
              <a:rPr lang="en-US" dirty="0" smtClean="0"/>
              <a:t>mean of </a:t>
            </a:r>
            <a:r>
              <a:rPr lang="en-US" dirty="0"/>
              <a:t>its word </a:t>
            </a:r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Average of cosine similarity scores of adjacent </a:t>
            </a:r>
            <a:r>
              <a:rPr lang="en-US" dirty="0" err="1" smtClean="0"/>
              <a:t>sents</a:t>
            </a:r>
            <a:endParaRPr lang="en-US" dirty="0"/>
          </a:p>
          <a:p>
            <a:pPr lvl="2"/>
            <a:r>
              <a:rPr lang="en-US" dirty="0" smtClean="0"/>
              <a:t>Local “concept” similarity score</a:t>
            </a:r>
          </a:p>
        </p:txBody>
      </p:sp>
    </p:spTree>
    <p:extLst>
      <p:ext uri="{BB962C8B-B14F-4D97-AF65-F5344CB8AC3E}">
        <p14:creationId xmlns:p14="http://schemas.microsoft.com/office/powerpoint/2010/main" val="4231180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4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r>
              <a:rPr lang="en-US" dirty="0" smtClean="0"/>
              <a:t>Approach: HMM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8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8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65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 explicit topic labeling, no hand-labeling of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07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25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25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2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1027"/>
            <a:ext cx="9144000" cy="3118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08" y="243540"/>
            <a:ext cx="5623791" cy="335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4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53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r>
              <a:rPr lang="en-US" dirty="0" smtClean="0"/>
              <a:t>Result: </a:t>
            </a:r>
            <a:r>
              <a:rPr lang="en-US" i="1" dirty="0" smtClean="0"/>
              <a:t>m </a:t>
            </a:r>
            <a:r>
              <a:rPr lang="en-US" dirty="0" smtClean="0"/>
              <a:t>topics, defined by clusters</a:t>
            </a:r>
            <a:endParaRPr lang="en-US" i="1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59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earthquake topic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31" y="2197100"/>
            <a:ext cx="6663598" cy="354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31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1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</p:txBody>
      </p:sp>
    </p:spTree>
    <p:extLst>
      <p:ext uri="{BB962C8B-B14F-4D97-AF65-F5344CB8AC3E}">
        <p14:creationId xmlns:p14="http://schemas.microsoft.com/office/powerpoint/2010/main" val="1473655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73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87057"/>
              </p:ext>
            </p:extLst>
          </p:nvPr>
        </p:nvGraphicFramePr>
        <p:xfrm>
          <a:off x="1872713" y="4829828"/>
          <a:ext cx="4319965" cy="132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447800" imgH="444500" progId="Equation.3">
                  <p:embed/>
                </p:oleObj>
              </mc:Choice>
              <mc:Fallback>
                <p:oleObj name="Equation" r:id="rId3" imgW="14478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713" y="4829828"/>
                        <a:ext cx="4319965" cy="1326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445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</p:txBody>
      </p:sp>
    </p:spTree>
    <p:extLst>
      <p:ext uri="{BB962C8B-B14F-4D97-AF65-F5344CB8AC3E}">
        <p14:creationId xmlns:p14="http://schemas.microsoft.com/office/powerpoint/2010/main" val="849646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27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18083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36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 Probabilities of each transition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Can vary by transition types:</a:t>
            </a:r>
          </a:p>
          <a:p>
            <a:pPr lvl="1"/>
            <a:r>
              <a:rPr lang="en-US" dirty="0" smtClean="0"/>
              <a:t>E.g. most frequent; all transitions of some length,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9883"/>
            <a:ext cx="9144000" cy="147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79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  <a:p>
            <a:pPr lvl="1"/>
            <a:r>
              <a:rPr lang="en-US" dirty="0" smtClean="0"/>
              <a:t>Etcetera state:</a:t>
            </a:r>
          </a:p>
          <a:p>
            <a:pPr lvl="3"/>
            <a:r>
              <a:rPr lang="en-US" dirty="0" smtClean="0"/>
              <a:t>Forced complementary to other states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068621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932184"/>
              </p:ext>
            </p:extLst>
          </p:nvPr>
        </p:nvGraphicFramePr>
        <p:xfrm>
          <a:off x="2266950" y="4994347"/>
          <a:ext cx="3894374" cy="94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5" imgW="2032000" imgH="495300" progId="Equation.3">
                  <p:embed/>
                </p:oleObj>
              </mc:Choice>
              <mc:Fallback>
                <p:oleObj name="Equation" r:id="rId5" imgW="20320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6950" y="4994347"/>
                        <a:ext cx="3894374" cy="949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5836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149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</p:txBody>
      </p:sp>
    </p:spTree>
    <p:extLst>
      <p:ext uri="{BB962C8B-B14F-4D97-AF65-F5344CB8AC3E}">
        <p14:creationId xmlns:p14="http://schemas.microsoft.com/office/powerpoint/2010/main" val="923493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  <a:p>
            <a:pPr lvl="1"/>
            <a:r>
              <a:rPr lang="en-US" dirty="0" smtClean="0"/>
              <a:t>Until stable (or fixed iterations)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87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81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 highest probability under HMM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177" y="3422650"/>
            <a:ext cx="6456319" cy="34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65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"/>
            <a:ext cx="9144000" cy="662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55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14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</p:txBody>
      </p:sp>
    </p:spTree>
    <p:extLst>
      <p:ext uri="{BB962C8B-B14F-4D97-AF65-F5344CB8AC3E}">
        <p14:creationId xmlns:p14="http://schemas.microsoft.com/office/powerpoint/2010/main" val="59230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041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</p:txBody>
      </p:sp>
    </p:spTree>
    <p:extLst>
      <p:ext uri="{BB962C8B-B14F-4D97-AF65-F5344CB8AC3E}">
        <p14:creationId xmlns:p14="http://schemas.microsoft.com/office/powerpoint/2010/main" val="12810552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  <a:p>
            <a:pPr lvl="2"/>
            <a:r>
              <a:rPr lang="en-US" dirty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igh inter-sentence similarity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7300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708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2126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lvl="2"/>
            <a:r>
              <a:rPr lang="en-US" dirty="0" smtClean="0"/>
              <a:t>TSP is NP-complete  (NP-hard)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5906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DUC Summaries </a:t>
            </a:r>
            <a:r>
              <a:rPr lang="en-US" dirty="0" smtClean="0"/>
              <a:t>we</a:t>
            </a:r>
            <a:r>
              <a:rPr lang="en-US" dirty="0" smtClean="0"/>
              <a:t>re </a:t>
            </a:r>
            <a:r>
              <a:rPr lang="en-US" dirty="0" smtClean="0"/>
              <a:t>25</a:t>
            </a:r>
            <a:r>
              <a:rPr lang="en-US" dirty="0" smtClean="0"/>
              <a:t>0 </a:t>
            </a:r>
            <a:r>
              <a:rPr lang="en-US" dirty="0" smtClean="0"/>
              <a:t>words, so 6-10 sentences</a:t>
            </a:r>
          </a:p>
          <a:p>
            <a:pPr lvl="2"/>
            <a:r>
              <a:rPr lang="en-US" dirty="0" smtClean="0"/>
              <a:t>10 sentences have how many possible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12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DUC summaries </a:t>
            </a:r>
            <a:r>
              <a:rPr lang="en-US" dirty="0" smtClean="0"/>
              <a:t>we</a:t>
            </a:r>
            <a:r>
              <a:rPr lang="en-US" dirty="0" smtClean="0"/>
              <a:t>re </a:t>
            </a:r>
            <a:r>
              <a:rPr lang="en-US" dirty="0" smtClean="0"/>
              <a:t>25</a:t>
            </a:r>
            <a:r>
              <a:rPr lang="en-US" dirty="0" smtClean="0"/>
              <a:t>0 </a:t>
            </a:r>
            <a:r>
              <a:rPr lang="en-US" dirty="0" smtClean="0"/>
              <a:t>words, so 6-10 sentences</a:t>
            </a:r>
          </a:p>
          <a:p>
            <a:pPr lvl="2"/>
            <a:r>
              <a:rPr lang="en-US" dirty="0" smtClean="0"/>
              <a:t>10 sentences have how many possible orders? O(n!)</a:t>
            </a:r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</p:txBody>
      </p:sp>
    </p:spTree>
    <p:extLst>
      <p:ext uri="{BB962C8B-B14F-4D97-AF65-F5344CB8AC3E}">
        <p14:creationId xmlns:p14="http://schemas.microsoft.com/office/powerpoint/2010/main" val="26994376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DUC summaries </a:t>
            </a:r>
            <a:r>
              <a:rPr lang="en-US" dirty="0" smtClean="0"/>
              <a:t>are </a:t>
            </a:r>
            <a:r>
              <a:rPr lang="en-US" dirty="0" smtClean="0"/>
              <a:t>250</a:t>
            </a:r>
            <a:r>
              <a:rPr lang="en-US" dirty="0" smtClean="0"/>
              <a:t> </a:t>
            </a:r>
            <a:r>
              <a:rPr lang="en-US" dirty="0" smtClean="0"/>
              <a:t>words, so 6-10 sentences</a:t>
            </a:r>
          </a:p>
          <a:p>
            <a:pPr lvl="2"/>
            <a:r>
              <a:rPr lang="en-US" dirty="0" smtClean="0"/>
              <a:t>10 sentences have how many possible orders? O(n!)</a:t>
            </a:r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  <a:p>
            <a:pPr lvl="2"/>
            <a:r>
              <a:rPr lang="en-US" dirty="0" smtClean="0"/>
              <a:t>Use an approximation methods</a:t>
            </a:r>
          </a:p>
          <a:p>
            <a:pPr lvl="2"/>
            <a:r>
              <a:rPr lang="en-US" dirty="0" smtClean="0"/>
              <a:t>Take the best of a sample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131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72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2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6060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028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Normalize to between 0 and 1 (</a:t>
            </a:r>
            <a:r>
              <a:rPr lang="en-US" dirty="0" err="1" smtClean="0"/>
              <a:t>sqrt</a:t>
            </a:r>
            <a:r>
              <a:rPr lang="en-US" dirty="0" smtClean="0"/>
              <a:t> of product of </a:t>
            </a:r>
            <a:r>
              <a:rPr lang="en-US" dirty="0" err="1" smtClean="0"/>
              <a:t>selfsim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Make distance: subtract from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06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618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605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805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r>
              <a:rPr lang="en-US" dirty="0" smtClean="0"/>
              <a:t>50K enough to consistently generate minimum cost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603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cues to ordering:</a:t>
            </a:r>
          </a:p>
          <a:p>
            <a:pPr lvl="1"/>
            <a:r>
              <a:rPr lang="en-US" dirty="0" smtClean="0"/>
              <a:t>Temporal, coherence, cohesion</a:t>
            </a:r>
          </a:p>
          <a:p>
            <a:pPr lvl="2"/>
            <a:r>
              <a:rPr lang="en-US" dirty="0" smtClean="0"/>
              <a:t>Chronology, topic structure, entity transitions, similarity</a:t>
            </a:r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Heuristic, machine learned; supervised, unsupervised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Incremental build-up versus generate &amp; rank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Domain independence, semantic similarity, reference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6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48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4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10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11441</TotalTime>
  <Words>2258</Words>
  <Application>Microsoft Macintosh PowerPoint</Application>
  <PresentationFormat>On-screen Show (4:3)</PresentationFormat>
  <Paragraphs>473</Paragraphs>
  <Slides>66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Breeze</vt:lpstr>
      <vt:lpstr>Equation</vt:lpstr>
      <vt:lpstr>Entity- &amp; Topic-Based Information Ordering</vt:lpstr>
      <vt:lpstr>Roadmap </vt:lpstr>
      <vt:lpstr>PowerPoint Presentation</vt:lpstr>
      <vt:lpstr>Vector Representation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Experiments &amp; Analysis</vt:lpstr>
      <vt:lpstr>Discussion</vt:lpstr>
      <vt:lpstr>Discussion</vt:lpstr>
      <vt:lpstr>Discussion</vt:lpstr>
      <vt:lpstr>State-of-the-Art Comparisons</vt:lpstr>
      <vt:lpstr>Comparison I</vt:lpstr>
      <vt:lpstr>Comparison I</vt:lpstr>
      <vt:lpstr>Comparison I</vt:lpstr>
      <vt:lpstr>Comparison I</vt:lpstr>
      <vt:lpstr>Comparison I</vt:lpstr>
      <vt:lpstr>Comparison I</vt:lpstr>
      <vt:lpstr>“Catching the Drift”</vt:lpstr>
      <vt:lpstr>“Catching the Drift”</vt:lpstr>
      <vt:lpstr>Strategy</vt:lpstr>
      <vt:lpstr>Strategy</vt:lpstr>
      <vt:lpstr>Strategy</vt:lpstr>
      <vt:lpstr>Topic Induction</vt:lpstr>
      <vt:lpstr>Topic Induction</vt:lpstr>
      <vt:lpstr>Topic Induction</vt:lpstr>
      <vt:lpstr>Topic Induction</vt:lpstr>
      <vt:lpstr>Topic Induction</vt:lpstr>
      <vt:lpstr>Induced Topics</vt:lpstr>
      <vt:lpstr>Sequence Modeling</vt:lpstr>
      <vt:lpstr>Sequence Modeling</vt:lpstr>
      <vt:lpstr>Sequence Modeling</vt:lpstr>
      <vt:lpstr>Sequence Modeling</vt:lpstr>
      <vt:lpstr>Sequence Modeling II</vt:lpstr>
      <vt:lpstr>Sequence Modeling II</vt:lpstr>
      <vt:lpstr>Sequence Modeling II</vt:lpstr>
      <vt:lpstr>Sequence Modeling II</vt:lpstr>
      <vt:lpstr>Sequence Modeling III</vt:lpstr>
      <vt:lpstr>Sequence Modeling III</vt:lpstr>
      <vt:lpstr>Sequence Modeling III</vt:lpstr>
      <vt:lpstr>Sentence Ordering  Comparison</vt:lpstr>
      <vt:lpstr>Sentence Ordering  Comparison</vt:lpstr>
      <vt:lpstr>Sentence Ordering  Comparison</vt:lpstr>
      <vt:lpstr>Examples</vt:lpstr>
      <vt:lpstr>Summary Coherence Scoring Comparison</vt:lpstr>
      <vt:lpstr>Summary Coherence Scoring Comparison</vt:lpstr>
      <vt:lpstr>Summary Coherence Scoring Comparison</vt:lpstr>
      <vt:lpstr>Summary Coherence Scoring Comparison</vt:lpstr>
      <vt:lpstr>Ordering as Optimization</vt:lpstr>
      <vt:lpstr>Ordering as Optimization</vt:lpstr>
      <vt:lpstr>Ordering as Optimization</vt:lpstr>
      <vt:lpstr>Ordering as TSP</vt:lpstr>
      <vt:lpstr>Ordering as TSP</vt:lpstr>
      <vt:lpstr>Ordering as TSP</vt:lpstr>
      <vt:lpstr>CLASSY 2006</vt:lpstr>
      <vt:lpstr>CLASSY 2006</vt:lpstr>
      <vt:lpstr>CLASSY 2006</vt:lpstr>
      <vt:lpstr>CLASSY 2006</vt:lpstr>
      <vt:lpstr>Practicalities of Ordering</vt:lpstr>
      <vt:lpstr>Practicalities of Ordering</vt:lpstr>
      <vt:lpstr>Practicalities of Ordering</vt:lpstr>
      <vt:lpstr>Practicalities of Ordering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Entity- &amp; Topic-Based Information Ordering</dc:title>
  <dc:creator>Gina-Anne Levow</dc:creator>
  <cp:lastModifiedBy>Gina-Anne Levow</cp:lastModifiedBy>
  <cp:revision>30</cp:revision>
  <dcterms:created xsi:type="dcterms:W3CDTF">2015-05-06T01:22:13Z</dcterms:created>
  <dcterms:modified xsi:type="dcterms:W3CDTF">2017-05-04T20:00:15Z</dcterms:modified>
</cp:coreProperties>
</file>