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4"/>
  </p:notesMasterIdLst>
  <p:sldIdLst>
    <p:sldId id="256" r:id="rId2"/>
    <p:sldId id="257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397" r:id="rId26"/>
    <p:sldId id="398" r:id="rId27"/>
    <p:sldId id="399" r:id="rId28"/>
    <p:sldId id="400" r:id="rId29"/>
    <p:sldId id="401" r:id="rId30"/>
    <p:sldId id="402" r:id="rId31"/>
    <p:sldId id="403" r:id="rId32"/>
    <p:sldId id="404" r:id="rId33"/>
    <p:sldId id="405" r:id="rId34"/>
    <p:sldId id="385" r:id="rId35"/>
    <p:sldId id="386" r:id="rId36"/>
    <p:sldId id="260" r:id="rId37"/>
    <p:sldId id="295" r:id="rId38"/>
    <p:sldId id="296" r:id="rId39"/>
    <p:sldId id="262" r:id="rId40"/>
    <p:sldId id="261" r:id="rId41"/>
    <p:sldId id="297" r:id="rId42"/>
    <p:sldId id="298" r:id="rId43"/>
    <p:sldId id="299" r:id="rId44"/>
    <p:sldId id="300" r:id="rId45"/>
    <p:sldId id="263" r:id="rId46"/>
    <p:sldId id="301" r:id="rId47"/>
    <p:sldId id="302" r:id="rId48"/>
    <p:sldId id="303" r:id="rId49"/>
    <p:sldId id="304" r:id="rId50"/>
    <p:sldId id="265" r:id="rId51"/>
    <p:sldId id="266" r:id="rId52"/>
    <p:sldId id="264" r:id="rId53"/>
    <p:sldId id="305" r:id="rId54"/>
    <p:sldId id="306" r:id="rId55"/>
    <p:sldId id="307" r:id="rId56"/>
    <p:sldId id="308" r:id="rId57"/>
    <p:sldId id="267" r:id="rId58"/>
    <p:sldId id="309" r:id="rId59"/>
    <p:sldId id="310" r:id="rId60"/>
    <p:sldId id="311" r:id="rId61"/>
    <p:sldId id="312" r:id="rId62"/>
    <p:sldId id="313" r:id="rId63"/>
    <p:sldId id="268" r:id="rId64"/>
    <p:sldId id="314" r:id="rId65"/>
    <p:sldId id="315" r:id="rId66"/>
    <p:sldId id="317" r:id="rId67"/>
    <p:sldId id="316" r:id="rId68"/>
    <p:sldId id="269" r:id="rId69"/>
    <p:sldId id="321" r:id="rId70"/>
    <p:sldId id="322" r:id="rId71"/>
    <p:sldId id="323" r:id="rId72"/>
    <p:sldId id="270" r:id="rId73"/>
    <p:sldId id="318" r:id="rId74"/>
    <p:sldId id="319" r:id="rId75"/>
    <p:sldId id="320" r:id="rId76"/>
    <p:sldId id="271" r:id="rId77"/>
    <p:sldId id="339" r:id="rId78"/>
    <p:sldId id="340" r:id="rId79"/>
    <p:sldId id="363" r:id="rId80"/>
    <p:sldId id="364" r:id="rId81"/>
    <p:sldId id="365" r:id="rId82"/>
    <p:sldId id="342" r:id="rId83"/>
    <p:sldId id="343" r:id="rId84"/>
    <p:sldId id="344" r:id="rId85"/>
    <p:sldId id="345" r:id="rId86"/>
    <p:sldId id="346" r:id="rId87"/>
    <p:sldId id="387" r:id="rId88"/>
    <p:sldId id="347" r:id="rId89"/>
    <p:sldId id="348" r:id="rId90"/>
    <p:sldId id="349" r:id="rId91"/>
    <p:sldId id="350" r:id="rId92"/>
    <p:sldId id="351" r:id="rId93"/>
    <p:sldId id="352" r:id="rId94"/>
    <p:sldId id="353" r:id="rId95"/>
    <p:sldId id="355" r:id="rId96"/>
    <p:sldId id="356" r:id="rId97"/>
    <p:sldId id="357" r:id="rId98"/>
    <p:sldId id="358" r:id="rId99"/>
    <p:sldId id="359" r:id="rId100"/>
    <p:sldId id="360" r:id="rId101"/>
    <p:sldId id="388" r:id="rId102"/>
    <p:sldId id="389" r:id="rId10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notesMaster" Target="notesMasters/notesMaster1.xml"/><Relationship Id="rId105" Type="http://schemas.openxmlformats.org/officeDocument/2006/relationships/printerSettings" Target="printerSettings/printerSettings1.bin"/><Relationship Id="rId106" Type="http://schemas.openxmlformats.org/officeDocument/2006/relationships/presProps" Target="presProps.xml"/><Relationship Id="rId10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theme" Target="theme/theme1.xml"/><Relationship Id="rId10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B33FF-BD93-714C-9975-030ADE4893F6}" type="datetimeFigureOut">
              <a:rPr lang="en-US" smtClean="0"/>
              <a:t>5/10/17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AE9A8-9600-2F4D-90FA-E551EC668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5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A0F418-B2F0-0D45-9962-3084AC66D616}" type="slidenum">
              <a:rPr lang="en-US"/>
              <a:pPr/>
              <a:t>8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008E2-A53A-5040-B6B5-F32AF08F9444}" type="slidenum">
              <a:rPr lang="en-US"/>
              <a:pPr/>
              <a:t>9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5/10/17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5/10/17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1856" y="1523999"/>
            <a:ext cx="6947291" cy="1724867"/>
          </a:xfrm>
        </p:spPr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Systems and Applications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11</a:t>
            </a:r>
            <a:r>
              <a:rPr lang="en-US" dirty="0" smtClean="0"/>
              <a:t>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35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on three key distinctions:</a:t>
            </a:r>
          </a:p>
          <a:p>
            <a:pPr lvl="1"/>
            <a:r>
              <a:rPr lang="en-US" dirty="0" smtClean="0"/>
              <a:t>Discourse-new </a:t>
            </a:r>
            <a:r>
              <a:rPr lang="en-US" dirty="0" err="1" smtClean="0"/>
              <a:t>vs</a:t>
            </a:r>
            <a:r>
              <a:rPr lang="en-US" dirty="0" smtClean="0"/>
              <a:t> discourse-old:</a:t>
            </a:r>
          </a:p>
          <a:p>
            <a:pPr lvl="2"/>
            <a:r>
              <a:rPr lang="en-US" dirty="0" smtClean="0"/>
              <a:t>First mention handling </a:t>
            </a:r>
            <a:r>
              <a:rPr lang="en-US" dirty="0" err="1" smtClean="0"/>
              <a:t>vs</a:t>
            </a:r>
            <a:r>
              <a:rPr lang="en-US" dirty="0" smtClean="0"/>
              <a:t> others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Hearer-new </a:t>
            </a:r>
            <a:r>
              <a:rPr lang="en-US" dirty="0" err="1" smtClean="0"/>
              <a:t>vs</a:t>
            </a:r>
            <a:r>
              <a:rPr lang="en-US" dirty="0" smtClean="0"/>
              <a:t> hearer-old:</a:t>
            </a:r>
          </a:p>
          <a:p>
            <a:pPr lvl="2"/>
            <a:r>
              <a:rPr lang="en-US" dirty="0" smtClean="0"/>
              <a:t>Distinguish well-known individuals from others</a:t>
            </a:r>
          </a:p>
          <a:p>
            <a:pPr lvl="3"/>
            <a:r>
              <a:rPr lang="en-US" dirty="0" smtClean="0"/>
              <a:t>Don’t waste space describing well-known individuals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Major </a:t>
            </a:r>
            <a:r>
              <a:rPr lang="en-US" dirty="0" err="1" smtClean="0"/>
              <a:t>vs</a:t>
            </a:r>
            <a:r>
              <a:rPr lang="en-US" dirty="0" smtClean="0"/>
              <a:t> minor character:</a:t>
            </a:r>
          </a:p>
          <a:p>
            <a:pPr lvl="2"/>
            <a:r>
              <a:rPr lang="en-US" dirty="0" smtClean="0"/>
              <a:t>Salience of  the person in the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2282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range of approaches:</a:t>
            </a:r>
          </a:p>
          <a:p>
            <a:pPr lvl="1"/>
            <a:r>
              <a:rPr lang="en-US" dirty="0" smtClean="0"/>
              <a:t>Informed by similar linguistic constraints</a:t>
            </a:r>
          </a:p>
          <a:p>
            <a:pPr lvl="1"/>
            <a:r>
              <a:rPr lang="en-US" dirty="0" smtClean="0"/>
              <a:t>Implemented in different ways:</a:t>
            </a:r>
          </a:p>
          <a:p>
            <a:pPr lvl="2"/>
            <a:r>
              <a:rPr lang="en-US" dirty="0" smtClean="0"/>
              <a:t>Heuristic </a:t>
            </a:r>
            <a:r>
              <a:rPr lang="en-US" dirty="0" err="1" smtClean="0"/>
              <a:t>vs</a:t>
            </a:r>
            <a:r>
              <a:rPr lang="en-US" dirty="0" smtClean="0"/>
              <a:t> Learned</a:t>
            </a:r>
            <a:endParaRPr lang="en-US" dirty="0"/>
          </a:p>
          <a:p>
            <a:pPr lvl="2"/>
            <a:r>
              <a:rPr lang="en-US" dirty="0" smtClean="0"/>
              <a:t>Surface patterns </a:t>
            </a:r>
            <a:r>
              <a:rPr lang="en-US" dirty="0" err="1" smtClean="0"/>
              <a:t>vs</a:t>
            </a:r>
            <a:r>
              <a:rPr lang="en-US" dirty="0" smtClean="0"/>
              <a:t> parse trees </a:t>
            </a:r>
            <a:r>
              <a:rPr lang="en-US" dirty="0" err="1" smtClean="0"/>
              <a:t>vs</a:t>
            </a:r>
            <a:r>
              <a:rPr lang="en-US" dirty="0" smtClean="0"/>
              <a:t> SRL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Even with linguistic constraints</a:t>
            </a:r>
          </a:p>
          <a:p>
            <a:pPr lvl="2"/>
            <a:r>
              <a:rPr lang="en-US" dirty="0" smtClean="0"/>
              <a:t>Often negatively impact linguistic quality</a:t>
            </a:r>
          </a:p>
          <a:p>
            <a:pPr lvl="2"/>
            <a:r>
              <a:rPr lang="en-US" dirty="0" smtClean="0"/>
              <a:t>Key issue: errors in linguistic analysis</a:t>
            </a:r>
          </a:p>
          <a:p>
            <a:pPr lvl="3"/>
            <a:r>
              <a:rPr lang="en-US" dirty="0" smtClean="0"/>
              <a:t>POS taggers </a:t>
            </a:r>
            <a:r>
              <a:rPr lang="en-US" dirty="0" smtClean="0">
                <a:sym typeface="Wingdings"/>
              </a:rPr>
              <a:t> Parsers  SRL, </a:t>
            </a:r>
            <a:r>
              <a:rPr lang="en-US" dirty="0" err="1" smtClean="0">
                <a:sym typeface="Wingdings"/>
              </a:rPr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88967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Code/results due Sunday</a:t>
            </a:r>
          </a:p>
          <a:p>
            <a:pPr lvl="1"/>
            <a:r>
              <a:rPr lang="en-US" dirty="0" smtClean="0"/>
              <a:t>Tag as D3</a:t>
            </a:r>
          </a:p>
          <a:p>
            <a:pPr lvl="1"/>
            <a:endParaRPr lang="en-US" dirty="0"/>
          </a:p>
          <a:p>
            <a:r>
              <a:rPr lang="en-US" dirty="0" smtClean="0"/>
              <a:t>Report due Tuesday morning</a:t>
            </a:r>
          </a:p>
          <a:p>
            <a:pPr lvl="1"/>
            <a:r>
              <a:rPr lang="en-US" dirty="0" smtClean="0"/>
              <a:t>Tag as D3.1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Presentations next week</a:t>
            </a:r>
          </a:p>
          <a:p>
            <a:pPr lvl="1"/>
            <a:r>
              <a:rPr lang="en-US" dirty="0" smtClean="0"/>
              <a:t>Please respond to scheduling Doodle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0168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system</a:t>
            </a:r>
          </a:p>
          <a:p>
            <a:pPr lvl="1"/>
            <a:r>
              <a:rPr lang="en-US" dirty="0" smtClean="0"/>
              <a:t>Continue system improvement</a:t>
            </a:r>
          </a:p>
          <a:p>
            <a:pPr lvl="1"/>
            <a:r>
              <a:rPr lang="en-US" dirty="0" smtClean="0"/>
              <a:t>Add content realization</a:t>
            </a:r>
          </a:p>
          <a:p>
            <a:r>
              <a:rPr lang="en-US" dirty="0" smtClean="0"/>
              <a:t>Evaluation:</a:t>
            </a:r>
          </a:p>
          <a:p>
            <a:pPr lvl="1"/>
            <a:r>
              <a:rPr lang="en-US" dirty="0" err="1" smtClean="0"/>
              <a:t>Devtest</a:t>
            </a:r>
            <a:r>
              <a:rPr lang="en-US" dirty="0" smtClean="0"/>
              <a:t> (2010)</a:t>
            </a:r>
          </a:p>
          <a:p>
            <a:pPr lvl="1"/>
            <a:r>
              <a:rPr lang="en-US" dirty="0" err="1" smtClean="0"/>
              <a:t>Evaltest</a:t>
            </a:r>
            <a:r>
              <a:rPr lang="en-US" dirty="0" smtClean="0"/>
              <a:t> (2011)</a:t>
            </a:r>
          </a:p>
          <a:p>
            <a:pPr lvl="2"/>
            <a:r>
              <a:rPr lang="en-US" dirty="0" smtClean="0"/>
              <a:t>New blind test </a:t>
            </a:r>
          </a:p>
          <a:p>
            <a:pPr lvl="2"/>
            <a:r>
              <a:rPr lang="en-US" dirty="0" smtClean="0"/>
              <a:t>New document set: Documents from </a:t>
            </a:r>
            <a:r>
              <a:rPr lang="en-US" dirty="0" err="1" smtClean="0"/>
              <a:t>Gigaword</a:t>
            </a:r>
            <a:endParaRPr lang="en-US" dirty="0" smtClean="0"/>
          </a:p>
          <a:p>
            <a:pPr lvl="2"/>
            <a:r>
              <a:rPr lang="en-US" dirty="0" smtClean="0"/>
              <a:t>New evaluation models, ROUGE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457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Corpus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relation between:</a:t>
            </a:r>
          </a:p>
          <a:p>
            <a:pPr lvl="1"/>
            <a:r>
              <a:rPr lang="en-US" dirty="0" smtClean="0"/>
              <a:t> information status and referring expressions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2583875"/>
            <a:ext cx="8407400" cy="3683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74504" y="6402865"/>
            <a:ext cx="4602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Siddharthan</a:t>
            </a:r>
            <a:r>
              <a:rPr lang="en-US" dirty="0" smtClean="0"/>
              <a:t> et al, 2011, p. 818, Table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043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0" y="107576"/>
            <a:ext cx="9120909" cy="1336956"/>
          </a:xfrm>
        </p:spPr>
        <p:txBody>
          <a:bodyPr/>
          <a:lstStyle/>
          <a:p>
            <a:r>
              <a:rPr lang="en-US" dirty="0" smtClean="0"/>
              <a:t>Generating Discourse-New/Old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discourse-new,</a:t>
            </a:r>
          </a:p>
          <a:p>
            <a:pPr lvl="1"/>
            <a:r>
              <a:rPr lang="en-US" dirty="0" smtClean="0"/>
              <a:t>If the NP head is a person name,</a:t>
            </a:r>
          </a:p>
          <a:p>
            <a:pPr lvl="2"/>
            <a:r>
              <a:rPr lang="en-US" dirty="0" smtClean="0"/>
              <a:t>If appears with pre-modifier in text, write as:</a:t>
            </a:r>
          </a:p>
          <a:p>
            <a:pPr lvl="3"/>
            <a:r>
              <a:rPr lang="en-US" dirty="0" smtClean="0"/>
              <a:t>Longest pre-modifier + full name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Else  if it appears with an apposition modifier</a:t>
            </a:r>
          </a:p>
          <a:p>
            <a:pPr lvl="3"/>
            <a:r>
              <a:rPr lang="en-US" dirty="0" smtClean="0"/>
              <a:t>Add that to the reference </a:t>
            </a:r>
          </a:p>
          <a:p>
            <a:pPr lvl="1"/>
            <a:r>
              <a:rPr lang="en-US" dirty="0" smtClean="0"/>
              <a:t>Else don’t rewrite</a:t>
            </a:r>
          </a:p>
          <a:p>
            <a:r>
              <a:rPr lang="en-US" dirty="0" smtClean="0"/>
              <a:t>Else use surname only</a:t>
            </a:r>
          </a:p>
        </p:txBody>
      </p:sp>
    </p:spTree>
    <p:extLst>
      <p:ext uri="{BB962C8B-B14F-4D97-AF65-F5344CB8AC3E}">
        <p14:creationId xmlns:p14="http://schemas.microsoft.com/office/powerpoint/2010/main" val="2129526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0" y="107576"/>
            <a:ext cx="9120909" cy="1336956"/>
          </a:xfrm>
        </p:spPr>
        <p:txBody>
          <a:bodyPr/>
          <a:lstStyle/>
          <a:p>
            <a:r>
              <a:rPr lang="en-US" dirty="0" smtClean="0"/>
              <a:t>Generating Discourse-New/Old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discourse-new,</a:t>
            </a:r>
          </a:p>
          <a:p>
            <a:pPr lvl="1"/>
            <a:r>
              <a:rPr lang="en-US" dirty="0" smtClean="0"/>
              <a:t>If the NP head is a person name,</a:t>
            </a:r>
          </a:p>
          <a:p>
            <a:pPr lvl="2"/>
            <a:r>
              <a:rPr lang="en-US" dirty="0" smtClean="0"/>
              <a:t>If appears with pre-modifier in text, write as:</a:t>
            </a:r>
          </a:p>
          <a:p>
            <a:pPr lvl="3"/>
            <a:r>
              <a:rPr lang="en-US" dirty="0" smtClean="0"/>
              <a:t>Longest pre-modifier + full name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Else  if it appears with an apposition modifier</a:t>
            </a:r>
          </a:p>
          <a:p>
            <a:pPr lvl="3"/>
            <a:r>
              <a:rPr lang="en-US" dirty="0" smtClean="0"/>
              <a:t>Add that to the reference </a:t>
            </a:r>
          </a:p>
          <a:p>
            <a:pPr lvl="1"/>
            <a:r>
              <a:rPr lang="en-US" dirty="0" smtClean="0"/>
              <a:t>Else don’t rewrite</a:t>
            </a:r>
          </a:p>
          <a:p>
            <a:r>
              <a:rPr lang="en-US" dirty="0" smtClean="0"/>
              <a:t>Else use surname only</a:t>
            </a:r>
          </a:p>
          <a:p>
            <a:r>
              <a:rPr lang="en-US" dirty="0" smtClean="0"/>
              <a:t>Significantly preferred over original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6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Rewrite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4491620"/>
            <a:ext cx="8470900" cy="19089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200" y="1838114"/>
            <a:ext cx="8394700" cy="213923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74504" y="6402865"/>
            <a:ext cx="4602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Siddharthan</a:t>
            </a:r>
            <a:r>
              <a:rPr lang="en-US" dirty="0" smtClean="0"/>
              <a:t> et al, 2011, p. 818, Table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43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Hearer &amp; Salience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Discourse-new status:</a:t>
            </a:r>
          </a:p>
        </p:txBody>
      </p:sp>
    </p:spTree>
    <p:extLst>
      <p:ext uri="{BB962C8B-B14F-4D97-AF65-F5344CB8AC3E}">
        <p14:creationId xmlns:p14="http://schemas.microsoft.com/office/powerpoint/2010/main" val="3847920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Hearer &amp; Salience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Discourse-new status:</a:t>
            </a:r>
          </a:p>
          <a:p>
            <a:pPr lvl="1"/>
            <a:r>
              <a:rPr lang="en-US" dirty="0" smtClean="0"/>
              <a:t>Obvious from summary</a:t>
            </a:r>
          </a:p>
          <a:p>
            <a:r>
              <a:rPr lang="en-US" dirty="0" smtClean="0"/>
              <a:t>How do we establish hearer or major/minor status?</a:t>
            </a:r>
          </a:p>
        </p:txBody>
      </p:sp>
    </p:spTree>
    <p:extLst>
      <p:ext uri="{BB962C8B-B14F-4D97-AF65-F5344CB8AC3E}">
        <p14:creationId xmlns:p14="http://schemas.microsoft.com/office/powerpoint/2010/main" val="4042938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Hearer &amp; Salience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Discourse-new status:</a:t>
            </a:r>
          </a:p>
          <a:p>
            <a:pPr lvl="1"/>
            <a:r>
              <a:rPr lang="en-US" dirty="0" smtClean="0"/>
              <a:t>Obvious from summary</a:t>
            </a:r>
          </a:p>
          <a:p>
            <a:r>
              <a:rPr lang="en-US" dirty="0" smtClean="0"/>
              <a:t>How do we establish hearer or major/minor status?</a:t>
            </a:r>
          </a:p>
          <a:p>
            <a:r>
              <a:rPr lang="en-US" dirty="0" smtClean="0"/>
              <a:t>Categorize based on human summaries (gold)</a:t>
            </a:r>
          </a:p>
          <a:p>
            <a:pPr lvl="1"/>
            <a:r>
              <a:rPr lang="en-US" dirty="0" smtClean="0"/>
              <a:t>Specifically by their referring expressions:</a:t>
            </a:r>
          </a:p>
          <a:p>
            <a:pPr lvl="2"/>
            <a:r>
              <a:rPr lang="en-US" dirty="0" smtClean="0"/>
              <a:t>Hearer-old (i.e. familiar)</a:t>
            </a:r>
          </a:p>
          <a:p>
            <a:pPr lvl="3"/>
            <a:r>
              <a:rPr lang="en-US" dirty="0" smtClean="0"/>
              <a:t>Title/</a:t>
            </a:r>
            <a:r>
              <a:rPr lang="en-US" dirty="0" err="1" smtClean="0"/>
              <a:t>role+surname</a:t>
            </a:r>
            <a:r>
              <a:rPr lang="en-US" dirty="0" smtClean="0"/>
              <a:t>  or unmodified </a:t>
            </a:r>
            <a:r>
              <a:rPr lang="en-US" dirty="0" err="1" smtClean="0"/>
              <a:t>fullname</a:t>
            </a:r>
            <a:endParaRPr lang="en-US" dirty="0" smtClean="0"/>
          </a:p>
          <a:p>
            <a:pPr lvl="2"/>
            <a:r>
              <a:rPr lang="en-US" dirty="0" smtClean="0"/>
              <a:t>Major:</a:t>
            </a:r>
          </a:p>
          <a:p>
            <a:pPr lvl="3"/>
            <a:r>
              <a:rPr lang="en-US" dirty="0" smtClean="0"/>
              <a:t>Referred to by name in some human summary of topic</a:t>
            </a:r>
          </a:p>
          <a:p>
            <a:pPr lvl="4"/>
            <a:r>
              <a:rPr lang="en-US" dirty="0" smtClean="0"/>
              <a:t>258 major/3926 minor by data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014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Trained </a:t>
            </a:r>
            <a:r>
              <a:rPr lang="en-US" dirty="0"/>
              <a:t>classifiers to </a:t>
            </a:r>
            <a:r>
              <a:rPr lang="en-US" dirty="0" smtClean="0"/>
              <a:t>recognize</a:t>
            </a:r>
          </a:p>
        </p:txBody>
      </p:sp>
    </p:spTree>
    <p:extLst>
      <p:ext uri="{BB962C8B-B14F-4D97-AF65-F5344CB8AC3E}">
        <p14:creationId xmlns:p14="http://schemas.microsoft.com/office/powerpoint/2010/main" val="883257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Trained </a:t>
            </a:r>
            <a:r>
              <a:rPr lang="en-US" dirty="0"/>
              <a:t>classifiers to </a:t>
            </a:r>
            <a:r>
              <a:rPr lang="en-US" dirty="0" smtClean="0"/>
              <a:t>recognize</a:t>
            </a:r>
          </a:p>
          <a:p>
            <a:pPr lvl="1"/>
            <a:r>
              <a:rPr lang="en-US" dirty="0" smtClean="0"/>
              <a:t>Using </a:t>
            </a:r>
            <a:r>
              <a:rPr lang="en-US" dirty="0"/>
              <a:t>features in </a:t>
            </a:r>
            <a:r>
              <a:rPr lang="en-US" dirty="0" smtClean="0"/>
              <a:t>document set</a:t>
            </a:r>
          </a:p>
          <a:p>
            <a:pPr lvl="2"/>
            <a:r>
              <a:rPr lang="en-US" dirty="0" smtClean="0"/>
              <a:t>Frequency, lexical, syntactic</a:t>
            </a:r>
          </a:p>
          <a:p>
            <a:pPr lvl="1"/>
            <a:r>
              <a:rPr lang="en-US" dirty="0" smtClean="0"/>
              <a:t>Classifiers:</a:t>
            </a:r>
          </a:p>
          <a:p>
            <a:pPr lvl="2"/>
            <a:r>
              <a:rPr lang="en-US" dirty="0" smtClean="0"/>
              <a:t>SVM, Decision trees</a:t>
            </a:r>
          </a:p>
        </p:txBody>
      </p:sp>
    </p:spTree>
    <p:extLst>
      <p:ext uri="{BB962C8B-B14F-4D97-AF65-F5344CB8AC3E}">
        <p14:creationId xmlns:p14="http://schemas.microsoft.com/office/powerpoint/2010/main" val="273240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 realization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Linguistic quality</a:t>
            </a:r>
            <a:endParaRPr lang="en-US" dirty="0" smtClean="0"/>
          </a:p>
          <a:p>
            <a:pPr lvl="2"/>
            <a:r>
              <a:rPr lang="en-US" dirty="0" smtClean="0"/>
              <a:t>Improving referring expressions</a:t>
            </a:r>
          </a:p>
          <a:p>
            <a:pPr marL="34925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Compression approaches</a:t>
            </a:r>
          </a:p>
          <a:p>
            <a:pPr lvl="2"/>
            <a:r>
              <a:rPr lang="en-US" dirty="0" smtClean="0"/>
              <a:t>Heuristic techniques</a:t>
            </a:r>
          </a:p>
          <a:p>
            <a:pPr lvl="2"/>
            <a:r>
              <a:rPr lang="en-US" dirty="0" smtClean="0"/>
              <a:t>Linguistically motivated methods</a:t>
            </a:r>
            <a:endParaRPr lang="en-US" dirty="0" smtClean="0"/>
          </a:p>
          <a:p>
            <a:pPr lvl="2"/>
            <a:r>
              <a:rPr lang="en-US" dirty="0" smtClean="0"/>
              <a:t>Learning compression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83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09998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Trained </a:t>
            </a:r>
            <a:r>
              <a:rPr lang="en-US" dirty="0"/>
              <a:t>classifiers to </a:t>
            </a:r>
            <a:r>
              <a:rPr lang="en-US" dirty="0" smtClean="0"/>
              <a:t>recognize</a:t>
            </a:r>
          </a:p>
          <a:p>
            <a:pPr lvl="1"/>
            <a:r>
              <a:rPr lang="en-US" dirty="0" smtClean="0"/>
              <a:t>Using </a:t>
            </a:r>
            <a:r>
              <a:rPr lang="en-US" dirty="0"/>
              <a:t>features in </a:t>
            </a:r>
            <a:r>
              <a:rPr lang="en-US" dirty="0" smtClean="0"/>
              <a:t>document set</a:t>
            </a:r>
          </a:p>
          <a:p>
            <a:pPr lvl="2"/>
            <a:r>
              <a:rPr lang="en-US" dirty="0" smtClean="0"/>
              <a:t>Frequency, lexical, syntactic</a:t>
            </a:r>
          </a:p>
          <a:p>
            <a:pPr lvl="1"/>
            <a:r>
              <a:rPr lang="en-US" dirty="0" smtClean="0"/>
              <a:t>Classifiers:</a:t>
            </a:r>
          </a:p>
          <a:p>
            <a:pPr lvl="2"/>
            <a:r>
              <a:rPr lang="en-US" dirty="0" smtClean="0"/>
              <a:t>SVM, Decision trees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Hearer-New/Old: F-measure: 0.75 on both classes</a:t>
            </a:r>
          </a:p>
          <a:p>
            <a:pPr lvl="1"/>
            <a:r>
              <a:rPr lang="en-US" dirty="0" smtClean="0"/>
              <a:t>Major/Minor: F: Major: 0.6; Minor: 0.98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All significantly better than baseline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55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discourse-new and NP head is person name:</a:t>
            </a:r>
          </a:p>
          <a:p>
            <a:pPr lvl="1"/>
            <a:r>
              <a:rPr lang="en-US" dirty="0" smtClean="0"/>
              <a:t>If MINOR:</a:t>
            </a:r>
          </a:p>
        </p:txBody>
      </p:sp>
    </p:spTree>
    <p:extLst>
      <p:ext uri="{BB962C8B-B14F-4D97-AF65-F5344CB8AC3E}">
        <p14:creationId xmlns:p14="http://schemas.microsoft.com/office/powerpoint/2010/main" val="2399268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discourse-new and NP head is person name:</a:t>
            </a:r>
          </a:p>
          <a:p>
            <a:pPr lvl="1"/>
            <a:r>
              <a:rPr lang="en-US" dirty="0" smtClean="0"/>
              <a:t>If MINOR:</a:t>
            </a:r>
          </a:p>
          <a:p>
            <a:pPr lvl="2"/>
            <a:r>
              <a:rPr lang="en-US" dirty="0" smtClean="0"/>
              <a:t>Exclude name, use only role, modifiers,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If MAJOR and Hearer-Old:</a:t>
            </a:r>
          </a:p>
        </p:txBody>
      </p:sp>
    </p:spTree>
    <p:extLst>
      <p:ext uri="{BB962C8B-B14F-4D97-AF65-F5344CB8AC3E}">
        <p14:creationId xmlns:p14="http://schemas.microsoft.com/office/powerpoint/2010/main" val="2350555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discourse-new and NP head is person name:</a:t>
            </a:r>
          </a:p>
          <a:p>
            <a:pPr lvl="1"/>
            <a:r>
              <a:rPr lang="en-US" dirty="0" smtClean="0"/>
              <a:t>If MINOR:</a:t>
            </a:r>
          </a:p>
          <a:p>
            <a:pPr lvl="2"/>
            <a:r>
              <a:rPr lang="en-US" dirty="0" smtClean="0"/>
              <a:t>Exclude name, use only role, modifiers,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If MAJOR and Hearer-Old:</a:t>
            </a:r>
          </a:p>
          <a:p>
            <a:pPr lvl="2"/>
            <a:r>
              <a:rPr lang="en-US" dirty="0" smtClean="0"/>
              <a:t>Include name and role/temporal  (only)</a:t>
            </a:r>
          </a:p>
          <a:p>
            <a:pPr lvl="1"/>
            <a:r>
              <a:rPr lang="en-US" dirty="0" smtClean="0"/>
              <a:t>If MAJOR and Hearer-New:</a:t>
            </a:r>
          </a:p>
        </p:txBody>
      </p:sp>
    </p:spTree>
    <p:extLst>
      <p:ext uri="{BB962C8B-B14F-4D97-AF65-F5344CB8AC3E}">
        <p14:creationId xmlns:p14="http://schemas.microsoft.com/office/powerpoint/2010/main" val="3879520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discourse-new and NP head is person name:</a:t>
            </a:r>
          </a:p>
          <a:p>
            <a:pPr lvl="1"/>
            <a:r>
              <a:rPr lang="en-US" dirty="0" smtClean="0"/>
              <a:t>If MINOR:</a:t>
            </a:r>
          </a:p>
          <a:p>
            <a:pPr lvl="2"/>
            <a:r>
              <a:rPr lang="en-US" dirty="0" smtClean="0"/>
              <a:t>Exclude name, use only role, modifiers,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If MAJOR and Hearer-Old:</a:t>
            </a:r>
          </a:p>
          <a:p>
            <a:pPr lvl="2"/>
            <a:r>
              <a:rPr lang="en-US" dirty="0" smtClean="0"/>
              <a:t>Include name and role/temporal  (only)</a:t>
            </a:r>
          </a:p>
          <a:p>
            <a:pPr lvl="1"/>
            <a:r>
              <a:rPr lang="en-US" dirty="0" smtClean="0"/>
              <a:t>If MAJOR and Hearer-New:</a:t>
            </a:r>
          </a:p>
          <a:p>
            <a:pPr lvl="2"/>
            <a:r>
              <a:rPr lang="en-US" dirty="0"/>
              <a:t>Include name and role/temporal </a:t>
            </a:r>
            <a:endParaRPr lang="en-US" dirty="0" smtClean="0"/>
          </a:p>
          <a:p>
            <a:pPr lvl="2"/>
            <a:r>
              <a:rPr lang="en-US" dirty="0" smtClean="0"/>
              <a:t>Also include affiliation, post-mod (classifier)</a:t>
            </a:r>
          </a:p>
        </p:txBody>
      </p:sp>
    </p:spTree>
    <p:extLst>
      <p:ext uri="{BB962C8B-B14F-4D97-AF65-F5344CB8AC3E}">
        <p14:creationId xmlns:p14="http://schemas.microsoft.com/office/powerpoint/2010/main" val="19737830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discourse-new and NP head is person name:</a:t>
            </a:r>
          </a:p>
          <a:p>
            <a:pPr lvl="1"/>
            <a:r>
              <a:rPr lang="en-US" dirty="0" smtClean="0"/>
              <a:t>If MINOR:</a:t>
            </a:r>
          </a:p>
          <a:p>
            <a:pPr lvl="2"/>
            <a:r>
              <a:rPr lang="en-US" dirty="0" smtClean="0"/>
              <a:t>Exclude name, use only role, modifiers,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If MAJOR and Hearer-Old:</a:t>
            </a:r>
          </a:p>
          <a:p>
            <a:pPr lvl="2"/>
            <a:r>
              <a:rPr lang="en-US" dirty="0" smtClean="0"/>
              <a:t>Include name and role/temporal  (only)</a:t>
            </a:r>
          </a:p>
          <a:p>
            <a:pPr lvl="1"/>
            <a:r>
              <a:rPr lang="en-US" dirty="0" smtClean="0"/>
              <a:t>If MAJOR and Hearer-New:</a:t>
            </a:r>
          </a:p>
          <a:p>
            <a:pPr lvl="2"/>
            <a:r>
              <a:rPr lang="en-US" dirty="0"/>
              <a:t>Include name and role/temporal </a:t>
            </a:r>
            <a:endParaRPr lang="en-US" dirty="0" smtClean="0"/>
          </a:p>
          <a:p>
            <a:pPr lvl="2"/>
            <a:r>
              <a:rPr lang="en-US" dirty="0" smtClean="0"/>
              <a:t>Also include affiliation, post-mod (classifier)</a:t>
            </a:r>
          </a:p>
          <a:p>
            <a:r>
              <a:rPr lang="en-US" dirty="0" smtClean="0"/>
              <a:t>If discourse-old:</a:t>
            </a:r>
          </a:p>
        </p:txBody>
      </p:sp>
    </p:spTree>
    <p:extLst>
      <p:ext uri="{BB962C8B-B14F-4D97-AF65-F5344CB8AC3E}">
        <p14:creationId xmlns:p14="http://schemas.microsoft.com/office/powerpoint/2010/main" val="35610324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discourse-new and NP head is person name:</a:t>
            </a:r>
          </a:p>
          <a:p>
            <a:pPr lvl="1"/>
            <a:r>
              <a:rPr lang="en-US" dirty="0" smtClean="0"/>
              <a:t>If MINOR:</a:t>
            </a:r>
          </a:p>
          <a:p>
            <a:pPr lvl="2"/>
            <a:r>
              <a:rPr lang="en-US" dirty="0" smtClean="0"/>
              <a:t>Exclude name, use only role, modifiers,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If MAJOR and Hearer-Old:</a:t>
            </a:r>
          </a:p>
          <a:p>
            <a:pPr lvl="2"/>
            <a:r>
              <a:rPr lang="en-US" dirty="0" smtClean="0"/>
              <a:t>Include name and role/temporal  (only)</a:t>
            </a:r>
          </a:p>
          <a:p>
            <a:pPr lvl="1"/>
            <a:r>
              <a:rPr lang="en-US" dirty="0" smtClean="0"/>
              <a:t>If MAJOR and Hearer-New:</a:t>
            </a:r>
          </a:p>
          <a:p>
            <a:pPr lvl="2"/>
            <a:r>
              <a:rPr lang="en-US" dirty="0"/>
              <a:t>Include name and role/temporal </a:t>
            </a:r>
            <a:endParaRPr lang="en-US" dirty="0" smtClean="0"/>
          </a:p>
          <a:p>
            <a:pPr lvl="2"/>
            <a:r>
              <a:rPr lang="en-US" dirty="0" smtClean="0"/>
              <a:t>Also include affiliation, post-mod (classifier)</a:t>
            </a:r>
          </a:p>
          <a:p>
            <a:r>
              <a:rPr lang="en-US" smtClean="0"/>
              <a:t>If discourse-old:</a:t>
            </a:r>
          </a:p>
          <a:p>
            <a:pPr lvl="2"/>
            <a:r>
              <a:rPr lang="en-US" smtClean="0"/>
              <a:t>Surname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356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Created (nearly) deterministic rule set </a:t>
            </a:r>
          </a:p>
          <a:p>
            <a:pPr lvl="1"/>
            <a:r>
              <a:rPr lang="en-US" dirty="0" smtClean="0"/>
              <a:t>Based on information status classification</a:t>
            </a:r>
          </a:p>
          <a:p>
            <a:pPr lvl="1"/>
            <a:r>
              <a:rPr lang="en-US" dirty="0" smtClean="0"/>
              <a:t>To rewrite referring expressions in extractive summaries</a:t>
            </a:r>
          </a:p>
        </p:txBody>
      </p:sp>
    </p:spTree>
    <p:extLst>
      <p:ext uri="{BB962C8B-B14F-4D97-AF65-F5344CB8AC3E}">
        <p14:creationId xmlns:p14="http://schemas.microsoft.com/office/powerpoint/2010/main" val="39899443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Created (nearly) deterministic rule set </a:t>
            </a:r>
          </a:p>
          <a:p>
            <a:pPr lvl="1"/>
            <a:r>
              <a:rPr lang="en-US" dirty="0" smtClean="0"/>
              <a:t>Based on information status classification</a:t>
            </a:r>
          </a:p>
          <a:p>
            <a:pPr lvl="1"/>
            <a:r>
              <a:rPr lang="en-US" dirty="0" smtClean="0"/>
              <a:t>To rewrite referring expressions in extractive summaries</a:t>
            </a:r>
          </a:p>
          <a:p>
            <a:r>
              <a:rPr lang="en-US" dirty="0" smtClean="0"/>
              <a:t>Evaluated in paired preference tests over:</a:t>
            </a:r>
          </a:p>
          <a:p>
            <a:pPr lvl="1"/>
            <a:r>
              <a:rPr lang="en-US" dirty="0" smtClean="0"/>
              <a:t>Original Extractive and Rewritten Summaries</a:t>
            </a:r>
          </a:p>
        </p:txBody>
      </p:sp>
    </p:spTree>
    <p:extLst>
      <p:ext uri="{BB962C8B-B14F-4D97-AF65-F5344CB8AC3E}">
        <p14:creationId xmlns:p14="http://schemas.microsoft.com/office/powerpoint/2010/main" val="16990369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Created (nearly) deterministic rule set </a:t>
            </a:r>
          </a:p>
          <a:p>
            <a:pPr lvl="1"/>
            <a:r>
              <a:rPr lang="en-US" dirty="0" smtClean="0"/>
              <a:t>Based on information status classification</a:t>
            </a:r>
          </a:p>
          <a:p>
            <a:pPr lvl="1"/>
            <a:r>
              <a:rPr lang="en-US" dirty="0" smtClean="0"/>
              <a:t>To rewrite referring expressions in extractive summaries</a:t>
            </a:r>
          </a:p>
          <a:p>
            <a:r>
              <a:rPr lang="en-US" dirty="0" smtClean="0"/>
              <a:t>Evaluated in paired preference tests over:</a:t>
            </a:r>
          </a:p>
          <a:p>
            <a:pPr lvl="1"/>
            <a:r>
              <a:rPr lang="en-US" dirty="0" smtClean="0"/>
              <a:t>Original Extractive and Rewritten Summaries</a:t>
            </a:r>
          </a:p>
          <a:p>
            <a:r>
              <a:rPr lang="en-US" dirty="0" smtClean="0"/>
              <a:t>Where a preference was expressed,</a:t>
            </a:r>
          </a:p>
          <a:p>
            <a:pPr lvl="1"/>
            <a:r>
              <a:rPr lang="en-US" dirty="0" smtClean="0"/>
              <a:t>Rewritten summaries rated as more coherent</a:t>
            </a:r>
          </a:p>
          <a:p>
            <a:pPr lvl="1"/>
            <a:r>
              <a:rPr lang="en-US" dirty="0" smtClean="0"/>
              <a:t>Extractive rated as more informative  - why?</a:t>
            </a:r>
          </a:p>
        </p:txBody>
      </p:sp>
    </p:spTree>
    <p:extLst>
      <p:ext uri="{BB962C8B-B14F-4D97-AF65-F5344CB8AC3E}">
        <p14:creationId xmlns:p14="http://schemas.microsoft.com/office/powerpoint/2010/main" val="4104520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Realization:</a:t>
            </a:r>
            <a:br>
              <a:rPr lang="en-US" dirty="0" smtClean="0"/>
            </a:br>
            <a:r>
              <a:rPr lang="en-US" dirty="0" smtClean="0"/>
              <a:t>Referring Expressions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27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Created (nearly) deterministic rule set </a:t>
            </a:r>
          </a:p>
          <a:p>
            <a:pPr lvl="1"/>
            <a:r>
              <a:rPr lang="en-US" dirty="0" smtClean="0"/>
              <a:t>Based on information status classification</a:t>
            </a:r>
          </a:p>
          <a:p>
            <a:pPr lvl="1"/>
            <a:r>
              <a:rPr lang="en-US" dirty="0" smtClean="0"/>
              <a:t>To rewrite referring expressions in extractive summaries</a:t>
            </a:r>
          </a:p>
          <a:p>
            <a:r>
              <a:rPr lang="en-US" dirty="0" smtClean="0"/>
              <a:t>Evaluated in paired preference tests over:</a:t>
            </a:r>
          </a:p>
          <a:p>
            <a:pPr lvl="1"/>
            <a:r>
              <a:rPr lang="en-US" dirty="0" smtClean="0"/>
              <a:t>Original Extractive and Rewritten Summaries</a:t>
            </a:r>
          </a:p>
          <a:p>
            <a:r>
              <a:rPr lang="en-US" dirty="0" smtClean="0"/>
              <a:t>Where a preference was expressed,</a:t>
            </a:r>
          </a:p>
          <a:p>
            <a:pPr lvl="1"/>
            <a:r>
              <a:rPr lang="en-US" dirty="0" smtClean="0"/>
              <a:t>Rewritten summaries rated as more coherent</a:t>
            </a:r>
          </a:p>
          <a:p>
            <a:pPr lvl="1"/>
            <a:r>
              <a:rPr lang="en-US" dirty="0" smtClean="0"/>
              <a:t>Extractive rated as more informative</a:t>
            </a:r>
          </a:p>
          <a:p>
            <a:pPr lvl="2"/>
            <a:r>
              <a:rPr lang="en-US" dirty="0" smtClean="0"/>
              <a:t>Why? Rewrite rules generally shrink rather than add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8127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99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Intuitive, interpretable model</a:t>
            </a:r>
          </a:p>
          <a:p>
            <a:pPr lvl="1"/>
            <a:r>
              <a:rPr lang="en-US" dirty="0" smtClean="0"/>
              <a:t>Solid results: ~0.75 accuracy, higher if humans agree</a:t>
            </a:r>
          </a:p>
          <a:p>
            <a:pPr lvl="1"/>
            <a:r>
              <a:rPr lang="en-US" dirty="0" smtClean="0"/>
              <a:t>Often preferred to extract </a:t>
            </a:r>
          </a:p>
          <a:p>
            <a:pPr lvl="1"/>
            <a:endParaRPr lang="en-US" dirty="0"/>
          </a:p>
          <a:p>
            <a:r>
              <a:rPr lang="en-US" dirty="0" smtClean="0"/>
              <a:t>Cons:</a:t>
            </a:r>
          </a:p>
        </p:txBody>
      </p:sp>
    </p:spTree>
    <p:extLst>
      <p:ext uri="{BB962C8B-B14F-4D97-AF65-F5344CB8AC3E}">
        <p14:creationId xmlns:p14="http://schemas.microsoft.com/office/powerpoint/2010/main" val="10139378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Intuitive, interpretable model</a:t>
            </a:r>
          </a:p>
          <a:p>
            <a:pPr lvl="1"/>
            <a:r>
              <a:rPr lang="en-US" dirty="0" smtClean="0"/>
              <a:t>Solid results: ~0.75 accuracy, higher if </a:t>
            </a:r>
            <a:r>
              <a:rPr lang="en-US" smtClean="0"/>
              <a:t>humans agree</a:t>
            </a:r>
            <a:endParaRPr lang="en-US" dirty="0" smtClean="0"/>
          </a:p>
          <a:p>
            <a:pPr lvl="1"/>
            <a:r>
              <a:rPr lang="en-US" dirty="0" smtClean="0"/>
              <a:t>Often preferred to extract </a:t>
            </a:r>
          </a:p>
          <a:p>
            <a:pPr lvl="1"/>
            <a:endParaRPr lang="en-US" dirty="0"/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Limited: only applies to person names</a:t>
            </a:r>
          </a:p>
          <a:p>
            <a:pPr lvl="1"/>
            <a:r>
              <a:rPr lang="en-US" dirty="0" smtClean="0"/>
              <a:t>Error propagation: </a:t>
            </a:r>
            <a:r>
              <a:rPr lang="en-US" dirty="0" err="1" smtClean="0"/>
              <a:t>coreference</a:t>
            </a:r>
            <a:r>
              <a:rPr lang="en-US" dirty="0" smtClean="0"/>
              <a:t>, NP extraction</a:t>
            </a:r>
          </a:p>
          <a:p>
            <a:pPr lvl="1"/>
            <a:r>
              <a:rPr lang="en-US" dirty="0" smtClean="0"/>
              <a:t>Ignores other aspects of realization, i.e. length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07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identify particular correlates of readability scores</a:t>
            </a:r>
          </a:p>
          <a:p>
            <a:endParaRPr lang="en-US" dirty="0"/>
          </a:p>
          <a:p>
            <a:r>
              <a:rPr lang="en-US" dirty="0" smtClean="0"/>
              <a:t>Can automatically predict linguistic quality scores</a:t>
            </a:r>
          </a:p>
          <a:p>
            <a:endParaRPr lang="en-US" dirty="0"/>
          </a:p>
          <a:p>
            <a:r>
              <a:rPr lang="en-US" dirty="0" smtClean="0"/>
              <a:t>Build systems that focus on frequent violations</a:t>
            </a:r>
          </a:p>
          <a:p>
            <a:pPr lvl="1"/>
            <a:r>
              <a:rPr lang="en-US" dirty="0" smtClean="0"/>
              <a:t>Yield systematic improvements in linguistic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1210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Compression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72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strategies:</a:t>
            </a:r>
          </a:p>
          <a:p>
            <a:pPr lvl="1"/>
            <a:r>
              <a:rPr lang="en-US" dirty="0" smtClean="0"/>
              <a:t>Heuristic approaches</a:t>
            </a:r>
          </a:p>
          <a:p>
            <a:pPr lvl="2"/>
            <a:r>
              <a:rPr lang="en-US" dirty="0" smtClean="0"/>
              <a:t>Deep </a:t>
            </a:r>
            <a:r>
              <a:rPr lang="en-US" dirty="0" err="1" smtClean="0"/>
              <a:t>vs</a:t>
            </a:r>
            <a:r>
              <a:rPr lang="en-US" dirty="0" smtClean="0"/>
              <a:t> Shallow processing</a:t>
            </a:r>
          </a:p>
          <a:p>
            <a:pPr lvl="2"/>
            <a:r>
              <a:rPr lang="en-US" dirty="0" smtClean="0"/>
              <a:t>Information- </a:t>
            </a:r>
            <a:r>
              <a:rPr lang="en-US" dirty="0" err="1" smtClean="0"/>
              <a:t>vs</a:t>
            </a:r>
            <a:r>
              <a:rPr lang="en-US" dirty="0" smtClean="0"/>
              <a:t> readability- oriented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2573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 strategies:</a:t>
            </a:r>
          </a:p>
          <a:p>
            <a:pPr lvl="1"/>
            <a:r>
              <a:rPr lang="en-US" dirty="0" smtClean="0"/>
              <a:t>Heuristic approaches</a:t>
            </a:r>
          </a:p>
          <a:p>
            <a:pPr lvl="2"/>
            <a:r>
              <a:rPr lang="en-US" dirty="0" smtClean="0"/>
              <a:t>Deep </a:t>
            </a:r>
            <a:r>
              <a:rPr lang="en-US" dirty="0" err="1" smtClean="0"/>
              <a:t>vs</a:t>
            </a:r>
            <a:r>
              <a:rPr lang="en-US" dirty="0" smtClean="0"/>
              <a:t> Shallow processing</a:t>
            </a:r>
          </a:p>
          <a:p>
            <a:pPr lvl="2"/>
            <a:r>
              <a:rPr lang="en-US" dirty="0" smtClean="0"/>
              <a:t>Information- </a:t>
            </a:r>
            <a:r>
              <a:rPr lang="en-US" dirty="0" err="1" smtClean="0"/>
              <a:t>vs</a:t>
            </a:r>
            <a:r>
              <a:rPr lang="en-US" dirty="0" smtClean="0"/>
              <a:t> readability- oriented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Machine-learning approaches</a:t>
            </a:r>
          </a:p>
          <a:p>
            <a:pPr lvl="2"/>
            <a:r>
              <a:rPr lang="en-US" dirty="0" smtClean="0"/>
              <a:t>Sequence models</a:t>
            </a:r>
          </a:p>
          <a:p>
            <a:pPr lvl="3"/>
            <a:r>
              <a:rPr lang="en-US" dirty="0" smtClean="0"/>
              <a:t>HMM, CRF</a:t>
            </a:r>
          </a:p>
          <a:p>
            <a:pPr lvl="2"/>
            <a:r>
              <a:rPr lang="en-US" dirty="0" smtClean="0"/>
              <a:t>Deep </a:t>
            </a:r>
            <a:r>
              <a:rPr lang="en-US" dirty="0" err="1" smtClean="0"/>
              <a:t>vs</a:t>
            </a:r>
            <a:r>
              <a:rPr lang="en-US" dirty="0" smtClean="0"/>
              <a:t> Shallow information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5941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Main strategies:</a:t>
            </a:r>
          </a:p>
          <a:p>
            <a:pPr lvl="1"/>
            <a:r>
              <a:rPr lang="en-US" dirty="0" smtClean="0"/>
              <a:t>Heuristic approaches</a:t>
            </a:r>
          </a:p>
          <a:p>
            <a:pPr lvl="2"/>
            <a:r>
              <a:rPr lang="en-US" dirty="0" smtClean="0"/>
              <a:t>Deep </a:t>
            </a:r>
            <a:r>
              <a:rPr lang="en-US" dirty="0" err="1" smtClean="0"/>
              <a:t>vs</a:t>
            </a:r>
            <a:r>
              <a:rPr lang="en-US" dirty="0" smtClean="0"/>
              <a:t> Shallow processing</a:t>
            </a:r>
          </a:p>
          <a:p>
            <a:pPr lvl="2"/>
            <a:r>
              <a:rPr lang="en-US" dirty="0" smtClean="0"/>
              <a:t>Information- </a:t>
            </a:r>
            <a:r>
              <a:rPr lang="en-US" dirty="0" err="1" smtClean="0"/>
              <a:t>vs</a:t>
            </a:r>
            <a:r>
              <a:rPr lang="en-US" dirty="0" smtClean="0"/>
              <a:t> readability- oriented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Machine-learning approaches</a:t>
            </a:r>
          </a:p>
          <a:p>
            <a:pPr lvl="2"/>
            <a:r>
              <a:rPr lang="en-US" dirty="0" smtClean="0"/>
              <a:t>Sequence models</a:t>
            </a:r>
          </a:p>
          <a:p>
            <a:pPr lvl="3"/>
            <a:r>
              <a:rPr lang="en-US" dirty="0" smtClean="0"/>
              <a:t>HMM, CRF</a:t>
            </a:r>
          </a:p>
          <a:p>
            <a:pPr lvl="2"/>
            <a:r>
              <a:rPr lang="en-US" dirty="0" smtClean="0"/>
              <a:t>Deep </a:t>
            </a:r>
            <a:r>
              <a:rPr lang="en-US" dirty="0" err="1" smtClean="0"/>
              <a:t>vs</a:t>
            </a:r>
            <a:r>
              <a:rPr lang="en-US" dirty="0" smtClean="0"/>
              <a:t> Shallow information</a:t>
            </a:r>
          </a:p>
          <a:p>
            <a:pPr marL="349250" lvl="1" indent="0">
              <a:buNone/>
            </a:pPr>
            <a:endParaRPr lang="en-US" dirty="0"/>
          </a:p>
          <a:p>
            <a:pPr lvl="1"/>
            <a:r>
              <a:rPr lang="en-US" dirty="0" smtClean="0"/>
              <a:t>Integration with selection</a:t>
            </a:r>
          </a:p>
          <a:p>
            <a:pPr lvl="2"/>
            <a:r>
              <a:rPr lang="en-US" dirty="0" smtClean="0"/>
              <a:t>Pre/post-processing; Candidate selection: heuristic/learned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2797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193665"/>
              </p:ext>
            </p:extLst>
          </p:nvPr>
        </p:nvGraphicFramePr>
        <p:xfrm>
          <a:off x="549275" y="307109"/>
          <a:ext cx="8340724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4619"/>
                <a:gridCol w="1245286"/>
                <a:gridCol w="814226"/>
                <a:gridCol w="814226"/>
                <a:gridCol w="1460816"/>
                <a:gridCol w="10315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SumBasic</a:t>
                      </a:r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Cornell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Adverbials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</a:t>
                      </a:r>
                      <a:r>
                        <a:rPr lang="en-US" dirty="0" err="1" smtClean="0"/>
                        <a:t>Conj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Gerund</a:t>
                      </a:r>
                      <a:r>
                        <a:rPr lang="en-US" baseline="0" dirty="0" smtClean="0"/>
                        <a:t> Phr.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Rel</a:t>
                      </a:r>
                      <a:r>
                        <a:rPr lang="en-US" dirty="0" smtClean="0"/>
                        <a:t> clause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appos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</a:t>
                      </a:r>
                      <a:r>
                        <a:rPr lang="en-US" dirty="0" err="1" smtClean="0"/>
                        <a:t>adv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Numeric:</a:t>
                      </a:r>
                      <a:r>
                        <a:rPr lang="en-US" baseline="0" dirty="0" smtClean="0"/>
                        <a:t> ages,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Junk (byline, edit)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Manner modifiers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Temporal modifiers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POS: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det</a:t>
                      </a:r>
                      <a:r>
                        <a:rPr lang="en-US" baseline="0" dirty="0" smtClean="0"/>
                        <a:t>, that, 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XP over XP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PPs (w/</a:t>
                      </a:r>
                      <a:r>
                        <a:rPr lang="en-US" baseline="0" dirty="0" smtClean="0"/>
                        <a:t>, w/o constraint)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Preposed</a:t>
                      </a:r>
                      <a:r>
                        <a:rPr lang="en-US" dirty="0" smtClean="0"/>
                        <a:t> Adjuncts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SBARs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Conjuncts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 in</a:t>
                      </a:r>
                      <a:r>
                        <a:rPr lang="en-US" baseline="0" dirty="0" smtClean="0"/>
                        <a:t> parentheses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4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Referring to People </a:t>
            </a:r>
            <a:br>
              <a:rPr lang="en-US" dirty="0" smtClean="0"/>
            </a:br>
            <a:r>
              <a:rPr lang="en-US" dirty="0" smtClean="0"/>
              <a:t>in News Summaries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4" y="1600201"/>
            <a:ext cx="8659090" cy="4343400"/>
          </a:xfrm>
        </p:spPr>
        <p:txBody>
          <a:bodyPr/>
          <a:lstStyle/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Referring expressions common source of errors</a:t>
            </a:r>
          </a:p>
          <a:p>
            <a:pPr lvl="1"/>
            <a:r>
              <a:rPr lang="en-US" dirty="0" smtClean="0"/>
              <a:t>References to people prevalent in news data, summaries</a:t>
            </a:r>
          </a:p>
          <a:p>
            <a:pPr lvl="1"/>
            <a:r>
              <a:rPr lang="en-US" dirty="0" smtClean="0"/>
              <a:t>Information status constrains realization</a:t>
            </a:r>
          </a:p>
          <a:p>
            <a:pPr lvl="1"/>
            <a:r>
              <a:rPr lang="en-US" dirty="0" smtClean="0"/>
              <a:t>Targeted rewriting can improve readability</a:t>
            </a:r>
          </a:p>
        </p:txBody>
      </p:sp>
    </p:spTree>
    <p:extLst>
      <p:ext uri="{BB962C8B-B14F-4D97-AF65-F5344CB8AC3E}">
        <p14:creationId xmlns:p14="http://schemas.microsoft.com/office/powerpoint/2010/main" val="1255544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CLASSY 2006</a:t>
            </a:r>
          </a:p>
          <a:p>
            <a:pPr lvl="2"/>
            <a:r>
              <a:rPr lang="en-US" dirty="0" smtClean="0"/>
              <a:t>Pre-processing! Improved ROUGE</a:t>
            </a:r>
          </a:p>
        </p:txBody>
      </p:sp>
    </p:spTree>
    <p:extLst>
      <p:ext uri="{BB962C8B-B14F-4D97-AF65-F5344CB8AC3E}">
        <p14:creationId xmlns:p14="http://schemas.microsoft.com/office/powerpoint/2010/main" val="1959617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CLASSY 2006</a:t>
            </a:r>
          </a:p>
          <a:p>
            <a:pPr lvl="2"/>
            <a:r>
              <a:rPr lang="en-US" dirty="0" smtClean="0"/>
              <a:t>Pre-processing! Improved ROUGE</a:t>
            </a:r>
          </a:p>
          <a:p>
            <a:pPr lvl="3"/>
            <a:r>
              <a:rPr lang="en-US" dirty="0" smtClean="0"/>
              <a:t>Previously used automatic POS tag patterns: error-prone</a:t>
            </a:r>
          </a:p>
        </p:txBody>
      </p:sp>
    </p:spTree>
    <p:extLst>
      <p:ext uri="{BB962C8B-B14F-4D97-AF65-F5344CB8AC3E}">
        <p14:creationId xmlns:p14="http://schemas.microsoft.com/office/powerpoint/2010/main" val="24823591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CLASSY 2006</a:t>
            </a:r>
          </a:p>
          <a:p>
            <a:pPr lvl="2"/>
            <a:r>
              <a:rPr lang="en-US" dirty="0" smtClean="0"/>
              <a:t>Pre-processing! Improved ROUGE</a:t>
            </a:r>
          </a:p>
          <a:p>
            <a:pPr lvl="3"/>
            <a:r>
              <a:rPr lang="en-US" dirty="0" smtClean="0"/>
              <a:t>Previously used automatic POS tag patterns: error-prone</a:t>
            </a:r>
          </a:p>
          <a:p>
            <a:pPr lvl="1"/>
            <a:r>
              <a:rPr lang="en-US" dirty="0" smtClean="0"/>
              <a:t>Lexical &amp; punctuation surface-form patterns</a:t>
            </a:r>
          </a:p>
          <a:p>
            <a:pPr lvl="2"/>
            <a:r>
              <a:rPr lang="en-US" dirty="0" smtClean="0"/>
              <a:t>“function” word lists: Prep, </a:t>
            </a:r>
            <a:r>
              <a:rPr lang="en-US" dirty="0" err="1" smtClean="0"/>
              <a:t>conj</a:t>
            </a:r>
            <a:r>
              <a:rPr lang="en-US" dirty="0" smtClean="0"/>
              <a:t>, </a:t>
            </a:r>
            <a:r>
              <a:rPr lang="en-US" dirty="0" err="1" smtClean="0"/>
              <a:t>det</a:t>
            </a:r>
            <a:r>
              <a:rPr lang="en-US" dirty="0" smtClean="0"/>
              <a:t>; </a:t>
            </a:r>
            <a:r>
              <a:rPr lang="en-US" dirty="0" err="1" smtClean="0"/>
              <a:t>adv</a:t>
            </a:r>
            <a:r>
              <a:rPr lang="en-US" dirty="0" smtClean="0"/>
              <a:t>, gerund; </a:t>
            </a:r>
            <a:r>
              <a:rPr lang="en-US" dirty="0" err="1" smtClean="0"/>
              <a:t>punct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37779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CLASSY 2006</a:t>
            </a:r>
          </a:p>
          <a:p>
            <a:pPr lvl="2"/>
            <a:r>
              <a:rPr lang="en-US" dirty="0" smtClean="0"/>
              <a:t>Pre-processing! Improved ROUGE</a:t>
            </a:r>
          </a:p>
          <a:p>
            <a:pPr lvl="3"/>
            <a:r>
              <a:rPr lang="en-US" dirty="0" smtClean="0"/>
              <a:t>Previously used automatic POS tag patterns: error-prone</a:t>
            </a:r>
          </a:p>
          <a:p>
            <a:pPr lvl="1"/>
            <a:r>
              <a:rPr lang="en-US" dirty="0" smtClean="0"/>
              <a:t>Lexical &amp; punctuation surface-form patterns</a:t>
            </a:r>
          </a:p>
          <a:p>
            <a:pPr lvl="2"/>
            <a:r>
              <a:rPr lang="en-US" dirty="0" smtClean="0"/>
              <a:t>“function” word lists: Prep, </a:t>
            </a:r>
            <a:r>
              <a:rPr lang="en-US" dirty="0" err="1" smtClean="0"/>
              <a:t>conj</a:t>
            </a:r>
            <a:r>
              <a:rPr lang="en-US" dirty="0" smtClean="0"/>
              <a:t>, </a:t>
            </a:r>
            <a:r>
              <a:rPr lang="en-US" dirty="0" err="1" smtClean="0"/>
              <a:t>det</a:t>
            </a:r>
            <a:r>
              <a:rPr lang="en-US" dirty="0" smtClean="0"/>
              <a:t>; </a:t>
            </a:r>
            <a:r>
              <a:rPr lang="en-US" dirty="0" err="1" smtClean="0"/>
              <a:t>adv</a:t>
            </a:r>
            <a:r>
              <a:rPr lang="en-US" dirty="0" smtClean="0"/>
              <a:t>, gerund; </a:t>
            </a:r>
            <a:r>
              <a:rPr lang="en-US" dirty="0" err="1" smtClean="0"/>
              <a:t>punct</a:t>
            </a:r>
            <a:endParaRPr lang="en-US" dirty="0" smtClean="0"/>
          </a:p>
          <a:p>
            <a:pPr lvl="1"/>
            <a:r>
              <a:rPr lang="en-US" dirty="0" smtClean="0"/>
              <a:t>Removes:</a:t>
            </a:r>
          </a:p>
          <a:p>
            <a:pPr lvl="2"/>
            <a:r>
              <a:rPr lang="en-US" dirty="0" smtClean="0"/>
              <a:t>Junk: bylines, editorial</a:t>
            </a:r>
          </a:p>
          <a:p>
            <a:pPr lvl="2"/>
            <a:r>
              <a:rPr lang="en-US" dirty="0" smtClean="0"/>
              <a:t>Sentence-initial </a:t>
            </a:r>
            <a:r>
              <a:rPr lang="en-US" dirty="0" smtClean="0"/>
              <a:t>adverbials, </a:t>
            </a:r>
            <a:r>
              <a:rPr lang="en-US" dirty="0" err="1" smtClean="0"/>
              <a:t>conj</a:t>
            </a:r>
            <a:r>
              <a:rPr lang="en-US" dirty="0" smtClean="0"/>
              <a:t> phrase (up to comma) </a:t>
            </a:r>
          </a:p>
          <a:p>
            <a:pPr lvl="2"/>
            <a:r>
              <a:rPr lang="en-US" dirty="0" smtClean="0"/>
              <a:t>Sentence medial </a:t>
            </a:r>
            <a:r>
              <a:rPr lang="en-US" dirty="0" smtClean="0"/>
              <a:t>adverbials </a:t>
            </a:r>
            <a:r>
              <a:rPr lang="en-US" dirty="0" smtClean="0"/>
              <a:t>(“also”), ages</a:t>
            </a:r>
          </a:p>
          <a:p>
            <a:pPr lvl="2"/>
            <a:r>
              <a:rPr lang="en-US" dirty="0" smtClean="0"/>
              <a:t>Gerund (-</a:t>
            </a:r>
            <a:r>
              <a:rPr lang="en-US" dirty="0" err="1" smtClean="0"/>
              <a:t>ing</a:t>
            </a:r>
            <a:r>
              <a:rPr lang="en-US" dirty="0" smtClean="0"/>
              <a:t>) phrases </a:t>
            </a:r>
          </a:p>
          <a:p>
            <a:pPr lvl="2"/>
            <a:r>
              <a:rPr lang="en-US" dirty="0" smtClean="0"/>
              <a:t>Rel. clause attributives, attributions w/o quotes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640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Shallow,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CLASSY 2006</a:t>
            </a:r>
          </a:p>
          <a:p>
            <a:pPr lvl="2"/>
            <a:r>
              <a:rPr lang="en-US" dirty="0" smtClean="0"/>
              <a:t>Pre-processing! Improved ROUGE</a:t>
            </a:r>
          </a:p>
          <a:p>
            <a:pPr lvl="3"/>
            <a:r>
              <a:rPr lang="en-US" dirty="0" smtClean="0"/>
              <a:t>Previously used automatic POS tag patterns: error-prone</a:t>
            </a:r>
          </a:p>
          <a:p>
            <a:pPr lvl="1"/>
            <a:r>
              <a:rPr lang="en-US" dirty="0" smtClean="0"/>
              <a:t>Lexical &amp; punctuation surface-form patterns</a:t>
            </a:r>
          </a:p>
          <a:p>
            <a:pPr lvl="2"/>
            <a:r>
              <a:rPr lang="en-US" dirty="0" smtClean="0"/>
              <a:t>“function” word lists: Prep, </a:t>
            </a:r>
            <a:r>
              <a:rPr lang="en-US" dirty="0" err="1" smtClean="0"/>
              <a:t>conj</a:t>
            </a:r>
            <a:r>
              <a:rPr lang="en-US" dirty="0" smtClean="0"/>
              <a:t>, </a:t>
            </a:r>
            <a:r>
              <a:rPr lang="en-US" dirty="0" err="1" smtClean="0"/>
              <a:t>det</a:t>
            </a:r>
            <a:r>
              <a:rPr lang="en-US" dirty="0" smtClean="0"/>
              <a:t>; </a:t>
            </a:r>
            <a:r>
              <a:rPr lang="en-US" dirty="0" err="1" smtClean="0"/>
              <a:t>adv</a:t>
            </a:r>
            <a:r>
              <a:rPr lang="en-US" dirty="0" smtClean="0"/>
              <a:t>, gerund; </a:t>
            </a:r>
            <a:r>
              <a:rPr lang="en-US" dirty="0" err="1" smtClean="0"/>
              <a:t>punct</a:t>
            </a:r>
            <a:endParaRPr lang="en-US" dirty="0" smtClean="0"/>
          </a:p>
          <a:p>
            <a:pPr lvl="1"/>
            <a:r>
              <a:rPr lang="en-US" dirty="0" smtClean="0"/>
              <a:t>Removes:</a:t>
            </a:r>
          </a:p>
          <a:p>
            <a:pPr lvl="2"/>
            <a:r>
              <a:rPr lang="en-US" dirty="0" smtClean="0"/>
              <a:t>Junk: bylines, editorial</a:t>
            </a:r>
          </a:p>
          <a:p>
            <a:pPr lvl="2"/>
            <a:r>
              <a:rPr lang="en-US" dirty="0" smtClean="0"/>
              <a:t>Sentence-initial </a:t>
            </a:r>
            <a:r>
              <a:rPr lang="en-US" dirty="0" smtClean="0"/>
              <a:t>adverbials, </a:t>
            </a:r>
            <a:r>
              <a:rPr lang="en-US" dirty="0" err="1" smtClean="0"/>
              <a:t>conj</a:t>
            </a:r>
            <a:r>
              <a:rPr lang="en-US" dirty="0" smtClean="0"/>
              <a:t> phrase (up to comma) </a:t>
            </a:r>
          </a:p>
          <a:p>
            <a:pPr lvl="2"/>
            <a:r>
              <a:rPr lang="en-US" dirty="0" smtClean="0"/>
              <a:t>Sentence medial </a:t>
            </a:r>
            <a:r>
              <a:rPr lang="en-US" dirty="0" smtClean="0"/>
              <a:t>adverbials </a:t>
            </a:r>
            <a:r>
              <a:rPr lang="en-US" dirty="0" smtClean="0"/>
              <a:t>(“also”), ages</a:t>
            </a:r>
          </a:p>
          <a:p>
            <a:pPr lvl="2"/>
            <a:r>
              <a:rPr lang="en-US" dirty="0" smtClean="0"/>
              <a:t>Gerund (-</a:t>
            </a:r>
            <a:r>
              <a:rPr lang="en-US" dirty="0" err="1" smtClean="0"/>
              <a:t>ing</a:t>
            </a:r>
            <a:r>
              <a:rPr lang="en-US" dirty="0" smtClean="0"/>
              <a:t>) phrases </a:t>
            </a:r>
          </a:p>
          <a:p>
            <a:pPr lvl="2"/>
            <a:r>
              <a:rPr lang="en-US" dirty="0" smtClean="0"/>
              <a:t>Rel. clause attributives, attributions w/o quotes</a:t>
            </a:r>
          </a:p>
          <a:p>
            <a:pPr lvl="1"/>
            <a:r>
              <a:rPr lang="en-US" dirty="0" smtClean="0"/>
              <a:t>Conservative: &lt; 3% error (</a:t>
            </a:r>
            <a:r>
              <a:rPr lang="en-US" dirty="0" err="1" smtClean="0"/>
              <a:t>vs</a:t>
            </a:r>
            <a:r>
              <a:rPr lang="en-US" dirty="0" smtClean="0"/>
              <a:t> 25% w/POS)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8370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Minimal,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ICSI/UTD:</a:t>
            </a:r>
          </a:p>
          <a:p>
            <a:pPr lvl="1"/>
            <a:r>
              <a:rPr lang="en-US" dirty="0" smtClean="0"/>
              <a:t>Use an Integer Linear Programming approach to solve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126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Minimal,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ICSI/UTD:</a:t>
            </a:r>
          </a:p>
          <a:p>
            <a:pPr lvl="1"/>
            <a:r>
              <a:rPr lang="en-US" dirty="0" smtClean="0"/>
              <a:t>Use an Integer Linear Programming approach to solve</a:t>
            </a:r>
          </a:p>
          <a:p>
            <a:r>
              <a:rPr lang="en-US" dirty="0" smtClean="0"/>
              <a:t>Trimming:</a:t>
            </a:r>
          </a:p>
          <a:p>
            <a:pPr lvl="1"/>
            <a:r>
              <a:rPr lang="en-US" dirty="0" smtClean="0"/>
              <a:t>Goal: Readability (not info squeezing)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6009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Minimal,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ICSI/UTD:</a:t>
            </a:r>
          </a:p>
          <a:p>
            <a:pPr lvl="1"/>
            <a:r>
              <a:rPr lang="en-US" dirty="0" smtClean="0"/>
              <a:t>Use an Integer Linear Programming approach to solve</a:t>
            </a:r>
          </a:p>
          <a:p>
            <a:r>
              <a:rPr lang="en-US" dirty="0" smtClean="0"/>
              <a:t>Trimming:</a:t>
            </a:r>
          </a:p>
          <a:p>
            <a:pPr lvl="1"/>
            <a:r>
              <a:rPr lang="en-US" dirty="0" smtClean="0"/>
              <a:t>Goal: Readability (not info squeezing)</a:t>
            </a:r>
          </a:p>
          <a:p>
            <a:pPr lvl="1"/>
            <a:r>
              <a:rPr lang="en-US" dirty="0" smtClean="0"/>
              <a:t>Removes temporal expressions, manner modifiers, “said”</a:t>
            </a:r>
          </a:p>
          <a:p>
            <a:pPr lvl="2"/>
            <a:r>
              <a:rPr lang="en-US" dirty="0" smtClean="0"/>
              <a:t>Why?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283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Minimal,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/>
          <a:lstStyle/>
          <a:p>
            <a:r>
              <a:rPr lang="en-US" dirty="0" smtClean="0"/>
              <a:t>ICSI/UTD:</a:t>
            </a:r>
          </a:p>
          <a:p>
            <a:pPr lvl="1"/>
            <a:r>
              <a:rPr lang="en-US" dirty="0" smtClean="0"/>
              <a:t>Use an Integer Linear Programming approach to solve</a:t>
            </a:r>
          </a:p>
          <a:p>
            <a:r>
              <a:rPr lang="en-US" dirty="0" smtClean="0"/>
              <a:t>Trimming:</a:t>
            </a:r>
          </a:p>
          <a:p>
            <a:pPr lvl="1"/>
            <a:r>
              <a:rPr lang="en-US" dirty="0" smtClean="0"/>
              <a:t>Goal: Readability (not info squeezing)</a:t>
            </a:r>
          </a:p>
          <a:p>
            <a:pPr lvl="1"/>
            <a:r>
              <a:rPr lang="en-US" dirty="0" smtClean="0"/>
              <a:t>Removes temporal expressions, manner modifiers, “said”</a:t>
            </a:r>
          </a:p>
          <a:p>
            <a:pPr lvl="2"/>
            <a:r>
              <a:rPr lang="en-US" dirty="0" smtClean="0"/>
              <a:t>Why?: “next Thursday”</a:t>
            </a:r>
          </a:p>
          <a:p>
            <a:pPr lvl="1"/>
            <a:r>
              <a:rPr lang="en-US" dirty="0" smtClean="0"/>
              <a:t>Methodology: Automatic SRL labeling over dependencies</a:t>
            </a:r>
          </a:p>
          <a:p>
            <a:pPr lvl="2"/>
            <a:r>
              <a:rPr lang="en-US" dirty="0" smtClean="0"/>
              <a:t>SRL not perfect: How can we handle?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928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Minimal,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6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ICSI/UTD:</a:t>
            </a:r>
          </a:p>
          <a:p>
            <a:pPr lvl="1"/>
            <a:r>
              <a:rPr lang="en-US" dirty="0" smtClean="0"/>
              <a:t>Use an Integer Linear Programming approach to solve</a:t>
            </a:r>
          </a:p>
          <a:p>
            <a:r>
              <a:rPr lang="en-US" dirty="0" smtClean="0"/>
              <a:t>Trimming:</a:t>
            </a:r>
          </a:p>
          <a:p>
            <a:pPr lvl="1"/>
            <a:r>
              <a:rPr lang="en-US" dirty="0" smtClean="0"/>
              <a:t>Goal: Readability (not info squeezing)</a:t>
            </a:r>
          </a:p>
          <a:p>
            <a:pPr lvl="1"/>
            <a:r>
              <a:rPr lang="en-US" dirty="0" smtClean="0"/>
              <a:t>Removes temporal expressions, manner modifiers, “said”</a:t>
            </a:r>
          </a:p>
          <a:p>
            <a:pPr lvl="2"/>
            <a:r>
              <a:rPr lang="en-US" dirty="0" smtClean="0"/>
              <a:t>Why?: “next Thursday”</a:t>
            </a:r>
          </a:p>
          <a:p>
            <a:pPr lvl="1"/>
            <a:r>
              <a:rPr lang="en-US" dirty="0" smtClean="0"/>
              <a:t>Methodology: Automatic SRL labeling over dependencies</a:t>
            </a:r>
          </a:p>
          <a:p>
            <a:pPr lvl="2"/>
            <a:r>
              <a:rPr lang="en-US" dirty="0" smtClean="0"/>
              <a:t>SRL not perfect: How can we handle?</a:t>
            </a:r>
          </a:p>
          <a:p>
            <a:pPr lvl="2"/>
            <a:r>
              <a:rPr lang="en-US" dirty="0" smtClean="0"/>
              <a:t>Restrict to high-confidence labels</a:t>
            </a:r>
          </a:p>
          <a:p>
            <a:r>
              <a:rPr lang="en-US" dirty="0" smtClean="0"/>
              <a:t>Improved ROUGE on (some) training data</a:t>
            </a:r>
          </a:p>
          <a:p>
            <a:pPr lvl="1"/>
            <a:r>
              <a:rPr lang="en-US" dirty="0" smtClean="0"/>
              <a:t>Also improved linguistic quality scores</a:t>
            </a:r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5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Referring to People </a:t>
            </a:r>
            <a:br>
              <a:rPr lang="en-US" dirty="0" smtClean="0"/>
            </a:br>
            <a:r>
              <a:rPr lang="en-US" dirty="0" smtClean="0"/>
              <a:t>in News Summaries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4" y="1600201"/>
            <a:ext cx="8659090" cy="4343400"/>
          </a:xfrm>
        </p:spPr>
        <p:txBody>
          <a:bodyPr/>
          <a:lstStyle/>
          <a:p>
            <a:r>
              <a:rPr lang="en-US" dirty="0" smtClean="0"/>
              <a:t>Intuition:     </a:t>
            </a:r>
            <a:r>
              <a:rPr lang="en-US" sz="1800" dirty="0" smtClean="0"/>
              <a:t>(</a:t>
            </a:r>
            <a:r>
              <a:rPr lang="en-US" sz="1800" dirty="0" err="1" smtClean="0"/>
              <a:t>Nenkova</a:t>
            </a:r>
            <a:r>
              <a:rPr lang="en-US" sz="1800" dirty="0" smtClean="0"/>
              <a:t>, ‘08; </a:t>
            </a:r>
            <a:r>
              <a:rPr lang="en-US" sz="1800" dirty="0" err="1" smtClean="0"/>
              <a:t>Siddarthan</a:t>
            </a:r>
            <a:r>
              <a:rPr lang="en-US" sz="1800" dirty="0" smtClean="0"/>
              <a:t> et al, 2011)</a:t>
            </a:r>
          </a:p>
          <a:p>
            <a:pPr lvl="1"/>
            <a:r>
              <a:rPr lang="en-US" dirty="0" smtClean="0"/>
              <a:t>Referring expressions common source of errors</a:t>
            </a:r>
          </a:p>
          <a:p>
            <a:pPr lvl="1"/>
            <a:r>
              <a:rPr lang="en-US" dirty="0" smtClean="0"/>
              <a:t>References to people prevalent in news data, summaries</a:t>
            </a:r>
          </a:p>
          <a:p>
            <a:pPr lvl="1"/>
            <a:r>
              <a:rPr lang="en-US" dirty="0" smtClean="0"/>
              <a:t>Information status constrains realization</a:t>
            </a:r>
          </a:p>
          <a:p>
            <a:pPr lvl="1"/>
            <a:r>
              <a:rPr lang="en-US" dirty="0" smtClean="0"/>
              <a:t>Targeted rewriting can improve readability</a:t>
            </a:r>
          </a:p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Exploit information status distinctions</a:t>
            </a:r>
          </a:p>
          <a:p>
            <a:pPr lvl="2"/>
            <a:r>
              <a:rPr lang="en-US" dirty="0" smtClean="0"/>
              <a:t>Automatically identified</a:t>
            </a:r>
          </a:p>
          <a:p>
            <a:pPr lvl="1"/>
            <a:r>
              <a:rPr lang="en-US" dirty="0" smtClean="0"/>
              <a:t>Use to guide rule-based generation of referring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02855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ban against bistros</a:t>
            </a:r>
          </a:p>
          <a:p>
            <a:pPr marL="0" indent="0">
              <a:buNone/>
            </a:pPr>
            <a:r>
              <a:rPr lang="en-US" dirty="0"/>
              <a:t>providing plastic bags</a:t>
            </a:r>
          </a:p>
          <a:p>
            <a:pPr marL="0" indent="0">
              <a:buNone/>
            </a:pPr>
            <a:r>
              <a:rPr lang="en-US" dirty="0"/>
              <a:t>free of charge will be</a:t>
            </a:r>
          </a:p>
          <a:p>
            <a:pPr marL="0" indent="0">
              <a:buNone/>
            </a:pPr>
            <a:r>
              <a:rPr lang="en-US" dirty="0"/>
              <a:t>lifted at the beginning</a:t>
            </a:r>
          </a:p>
          <a:p>
            <a:pPr marL="0" indent="0">
              <a:buNone/>
            </a:pPr>
            <a:r>
              <a:rPr lang="en-US" dirty="0"/>
              <a:t>of March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397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ban against bistros</a:t>
            </a:r>
          </a:p>
          <a:p>
            <a:pPr marL="0" indent="0">
              <a:buNone/>
            </a:pPr>
            <a:r>
              <a:rPr lang="en-US" dirty="0"/>
              <a:t>providing plastic bags</a:t>
            </a:r>
          </a:p>
          <a:p>
            <a:pPr marL="0" indent="0">
              <a:buNone/>
            </a:pPr>
            <a:r>
              <a:rPr lang="en-US" dirty="0"/>
              <a:t>free of charge will be</a:t>
            </a:r>
          </a:p>
          <a:p>
            <a:pPr marL="0" indent="0">
              <a:buNone/>
            </a:pPr>
            <a:r>
              <a:rPr lang="en-US" dirty="0"/>
              <a:t>lifted at the beginning</a:t>
            </a:r>
          </a:p>
          <a:p>
            <a:pPr marL="0" indent="0">
              <a:buNone/>
            </a:pPr>
            <a:r>
              <a:rPr lang="en-US" dirty="0"/>
              <a:t>of March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ban against bistros</a:t>
            </a:r>
          </a:p>
          <a:p>
            <a:pPr marL="0" indent="0">
              <a:buNone/>
            </a:pPr>
            <a:r>
              <a:rPr lang="en-US" dirty="0"/>
              <a:t>providing plastic bags</a:t>
            </a:r>
          </a:p>
          <a:p>
            <a:pPr marL="0" indent="0">
              <a:buNone/>
            </a:pPr>
            <a:r>
              <a:rPr lang="en-US" dirty="0"/>
              <a:t>free of charge will be</a:t>
            </a:r>
          </a:p>
          <a:p>
            <a:pPr marL="0" indent="0">
              <a:buNone/>
            </a:pPr>
            <a:r>
              <a:rPr lang="en-US" dirty="0"/>
              <a:t>lifted.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256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Extensive,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763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Both UMD &amp; </a:t>
            </a:r>
            <a:r>
              <a:rPr lang="en-US" dirty="0" err="1" smtClean="0"/>
              <a:t>SumBasic</a:t>
            </a:r>
            <a:r>
              <a:rPr lang="en-US" dirty="0" smtClean="0"/>
              <a:t>+</a:t>
            </a:r>
          </a:p>
          <a:p>
            <a:pPr lvl="1"/>
            <a:r>
              <a:rPr lang="en-US" dirty="0"/>
              <a:t>Based on output of phrase structure </a:t>
            </a:r>
            <a:r>
              <a:rPr lang="en-US" dirty="0" smtClean="0"/>
              <a:t>parse</a:t>
            </a:r>
          </a:p>
        </p:txBody>
      </p:sp>
    </p:spTree>
    <p:extLst>
      <p:ext uri="{BB962C8B-B14F-4D97-AF65-F5344CB8AC3E}">
        <p14:creationId xmlns:p14="http://schemas.microsoft.com/office/powerpoint/2010/main" val="34054341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Extensive,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763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Both UMD &amp; </a:t>
            </a:r>
            <a:r>
              <a:rPr lang="en-US" dirty="0" err="1" smtClean="0"/>
              <a:t>SumBasic</a:t>
            </a:r>
            <a:r>
              <a:rPr lang="en-US" dirty="0" smtClean="0"/>
              <a:t>+</a:t>
            </a:r>
          </a:p>
          <a:p>
            <a:pPr lvl="1"/>
            <a:r>
              <a:rPr lang="en-US" dirty="0"/>
              <a:t>Based on output of phrase structure </a:t>
            </a:r>
            <a:r>
              <a:rPr lang="en-US" dirty="0" smtClean="0"/>
              <a:t>parse</a:t>
            </a:r>
          </a:p>
          <a:p>
            <a:pPr lvl="1"/>
            <a:r>
              <a:rPr lang="en-US" dirty="0" smtClean="0"/>
              <a:t>UMD: Originally designed for headline generation</a:t>
            </a:r>
          </a:p>
          <a:p>
            <a:pPr lvl="1"/>
            <a:r>
              <a:rPr lang="en-US" dirty="0" smtClean="0"/>
              <a:t>Goal: Information squeezing, compress to add content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0524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Extensive,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763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Both UMD &amp; </a:t>
            </a:r>
            <a:r>
              <a:rPr lang="en-US" dirty="0" err="1" smtClean="0"/>
              <a:t>SumBasic</a:t>
            </a:r>
            <a:r>
              <a:rPr lang="en-US" dirty="0" smtClean="0"/>
              <a:t>+</a:t>
            </a:r>
          </a:p>
          <a:p>
            <a:pPr lvl="1"/>
            <a:r>
              <a:rPr lang="en-US" dirty="0"/>
              <a:t>Based on output of phrase structure </a:t>
            </a:r>
            <a:r>
              <a:rPr lang="en-US" dirty="0" smtClean="0"/>
              <a:t>parse</a:t>
            </a:r>
          </a:p>
          <a:p>
            <a:pPr lvl="1"/>
            <a:r>
              <a:rPr lang="en-US" dirty="0" smtClean="0"/>
              <a:t>UMD: Originally designed for headline generation</a:t>
            </a:r>
          </a:p>
          <a:p>
            <a:pPr lvl="1"/>
            <a:r>
              <a:rPr lang="en-US" dirty="0" smtClean="0"/>
              <a:t>Goal: Information squeezing, compress to add content</a:t>
            </a:r>
          </a:p>
          <a:p>
            <a:r>
              <a:rPr lang="en-US" dirty="0" smtClean="0"/>
              <a:t>Approach: (</a:t>
            </a:r>
            <a:r>
              <a:rPr lang="en-US" dirty="0" err="1" smtClean="0"/>
              <a:t>UMd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Ordered cascade of increasingly aggressive rules</a:t>
            </a:r>
          </a:p>
          <a:p>
            <a:pPr lvl="2"/>
            <a:r>
              <a:rPr lang="en-US" dirty="0" smtClean="0"/>
              <a:t>Subsumes many earlier compressions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406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Extensive,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763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Both UMD &amp; </a:t>
            </a:r>
            <a:r>
              <a:rPr lang="en-US" dirty="0" err="1" smtClean="0"/>
              <a:t>SumBasic</a:t>
            </a:r>
            <a:r>
              <a:rPr lang="en-US" dirty="0" smtClean="0"/>
              <a:t>+</a:t>
            </a:r>
          </a:p>
          <a:p>
            <a:pPr lvl="1"/>
            <a:r>
              <a:rPr lang="en-US" dirty="0"/>
              <a:t>Based on output of phrase structure </a:t>
            </a:r>
            <a:r>
              <a:rPr lang="en-US" dirty="0" smtClean="0"/>
              <a:t>parse</a:t>
            </a:r>
          </a:p>
          <a:p>
            <a:pPr lvl="1"/>
            <a:r>
              <a:rPr lang="en-US" dirty="0" smtClean="0"/>
              <a:t>UMD: Originally designed for headline generation</a:t>
            </a:r>
          </a:p>
          <a:p>
            <a:pPr lvl="1"/>
            <a:r>
              <a:rPr lang="en-US" dirty="0" smtClean="0"/>
              <a:t>Goal: Information squeezing, compress to add content</a:t>
            </a:r>
          </a:p>
          <a:p>
            <a:r>
              <a:rPr lang="en-US" dirty="0" smtClean="0"/>
              <a:t>Approach: (</a:t>
            </a:r>
            <a:r>
              <a:rPr lang="en-US" dirty="0" err="1" smtClean="0"/>
              <a:t>UMd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Ordered cascade of increasingly aggressive rules</a:t>
            </a:r>
          </a:p>
          <a:p>
            <a:pPr lvl="2"/>
            <a:r>
              <a:rPr lang="en-US" dirty="0" smtClean="0"/>
              <a:t>Subsumes many earlier compressions</a:t>
            </a:r>
          </a:p>
          <a:p>
            <a:pPr lvl="2"/>
            <a:r>
              <a:rPr lang="en-US" dirty="0" smtClean="0"/>
              <a:t>Adds headline oriented rules (e.g. removing MD, DT)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974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Deep, Extensive, Heuristic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1763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Both UMD &amp; </a:t>
            </a:r>
            <a:r>
              <a:rPr lang="en-US" dirty="0" err="1" smtClean="0"/>
              <a:t>SumBasic</a:t>
            </a:r>
            <a:r>
              <a:rPr lang="en-US" dirty="0" smtClean="0"/>
              <a:t>+</a:t>
            </a:r>
          </a:p>
          <a:p>
            <a:pPr lvl="1"/>
            <a:r>
              <a:rPr lang="en-US" dirty="0"/>
              <a:t>Based on output of phrase structure </a:t>
            </a:r>
            <a:r>
              <a:rPr lang="en-US" dirty="0" smtClean="0"/>
              <a:t>parse</a:t>
            </a:r>
          </a:p>
          <a:p>
            <a:pPr lvl="1"/>
            <a:r>
              <a:rPr lang="en-US" dirty="0" smtClean="0"/>
              <a:t>UMD: Originally designed for headline generation</a:t>
            </a:r>
          </a:p>
          <a:p>
            <a:pPr lvl="1"/>
            <a:r>
              <a:rPr lang="en-US" dirty="0" smtClean="0"/>
              <a:t>Goal: Information squeezing, compress to add content</a:t>
            </a:r>
          </a:p>
          <a:p>
            <a:r>
              <a:rPr lang="en-US" dirty="0" smtClean="0"/>
              <a:t>Approach: (</a:t>
            </a:r>
            <a:r>
              <a:rPr lang="en-US" dirty="0" err="1" smtClean="0"/>
              <a:t>UMd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Ordered cascade of increasingly aggressive rules</a:t>
            </a:r>
          </a:p>
          <a:p>
            <a:pPr lvl="2"/>
            <a:r>
              <a:rPr lang="en-US" dirty="0" smtClean="0"/>
              <a:t>Subsumes many earlier compressions</a:t>
            </a:r>
          </a:p>
          <a:p>
            <a:pPr lvl="2"/>
            <a:r>
              <a:rPr lang="en-US" dirty="0" smtClean="0"/>
              <a:t>Adds headline oriented rules (e.g. removing MD, DT)</a:t>
            </a:r>
          </a:p>
          <a:p>
            <a:pPr lvl="2"/>
            <a:r>
              <a:rPr lang="en-US" dirty="0" smtClean="0"/>
              <a:t>Adds rules to drop large portions of structure</a:t>
            </a:r>
          </a:p>
          <a:p>
            <a:pPr lvl="3"/>
            <a:r>
              <a:rPr lang="en-US" dirty="0" smtClean="0"/>
              <a:t>E.g. halves of AND/OR, </a:t>
            </a:r>
            <a:r>
              <a:rPr lang="en-US" dirty="0" err="1" smtClean="0"/>
              <a:t>wholescale</a:t>
            </a:r>
            <a:r>
              <a:rPr lang="en-US" dirty="0" smtClean="0"/>
              <a:t> SBAR/PP deletion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9524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</a:t>
            </a:r>
            <a:br>
              <a:rPr lang="en-US" dirty="0" smtClean="0"/>
            </a:br>
            <a:r>
              <a:rPr lang="en-US" dirty="0" smtClean="0"/>
              <a:t> Compression &amp;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Simplest strategy: (Classy, </a:t>
            </a:r>
            <a:r>
              <a:rPr lang="en-US" dirty="0" err="1" smtClean="0"/>
              <a:t>SumBasic</a:t>
            </a:r>
            <a:r>
              <a:rPr lang="en-US" dirty="0" smtClean="0"/>
              <a:t>+)</a:t>
            </a:r>
          </a:p>
        </p:txBody>
      </p:sp>
    </p:spTree>
    <p:extLst>
      <p:ext uri="{BB962C8B-B14F-4D97-AF65-F5344CB8AC3E}">
        <p14:creationId xmlns:p14="http://schemas.microsoft.com/office/powerpoint/2010/main" val="35148503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</a:t>
            </a:r>
            <a:br>
              <a:rPr lang="en-US" dirty="0" smtClean="0"/>
            </a:br>
            <a:r>
              <a:rPr lang="en-US" dirty="0" smtClean="0"/>
              <a:t> Compression &amp;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Simplest strategy: (Classy, </a:t>
            </a:r>
            <a:r>
              <a:rPr lang="en-US" dirty="0" err="1" smtClean="0"/>
              <a:t>SumBasic</a:t>
            </a:r>
            <a:r>
              <a:rPr lang="en-US" dirty="0" smtClean="0"/>
              <a:t>+)</a:t>
            </a:r>
          </a:p>
          <a:p>
            <a:pPr lvl="1"/>
            <a:r>
              <a:rPr lang="en-US" dirty="0" smtClean="0"/>
              <a:t>Deterministic, compressed sentence replaces original</a:t>
            </a:r>
          </a:p>
          <a:p>
            <a:r>
              <a:rPr lang="en-US" dirty="0" smtClean="0"/>
              <a:t>Multi-candidate approaches: (most others)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0218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</a:t>
            </a:r>
            <a:br>
              <a:rPr lang="en-US" dirty="0" smtClean="0"/>
            </a:br>
            <a:r>
              <a:rPr lang="en-US" dirty="0" smtClean="0"/>
              <a:t> Compression &amp;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Simplest strategy: (Classy, </a:t>
            </a:r>
            <a:r>
              <a:rPr lang="en-US" dirty="0" err="1" smtClean="0"/>
              <a:t>SumBasic</a:t>
            </a:r>
            <a:r>
              <a:rPr lang="en-US" dirty="0" smtClean="0"/>
              <a:t>+)</a:t>
            </a:r>
          </a:p>
          <a:p>
            <a:pPr lvl="1"/>
            <a:r>
              <a:rPr lang="en-US" dirty="0" smtClean="0"/>
              <a:t>Deterministic, compressed sentence replaces original</a:t>
            </a:r>
          </a:p>
          <a:p>
            <a:r>
              <a:rPr lang="en-US" dirty="0" smtClean="0"/>
              <a:t>Multi-candidate approaches: (most others)</a:t>
            </a:r>
          </a:p>
          <a:p>
            <a:pPr lvl="1"/>
            <a:r>
              <a:rPr lang="en-US" dirty="0" smtClean="0"/>
              <a:t>Generate sentences at multiple levels of compression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46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220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</a:t>
            </a:r>
            <a:br>
              <a:rPr lang="en-US" dirty="0" smtClean="0"/>
            </a:br>
            <a:r>
              <a:rPr lang="en-US" dirty="0" smtClean="0"/>
              <a:t> Compression &amp;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Simplest strategy: (Classy, </a:t>
            </a:r>
            <a:r>
              <a:rPr lang="en-US" dirty="0" err="1" smtClean="0"/>
              <a:t>SumBasic</a:t>
            </a:r>
            <a:r>
              <a:rPr lang="en-US" dirty="0" smtClean="0"/>
              <a:t>+)</a:t>
            </a:r>
          </a:p>
          <a:p>
            <a:pPr lvl="1"/>
            <a:r>
              <a:rPr lang="en-US" dirty="0" smtClean="0"/>
              <a:t>Deterministic, compressed sentence replaces original</a:t>
            </a:r>
          </a:p>
          <a:p>
            <a:r>
              <a:rPr lang="en-US" dirty="0" smtClean="0"/>
              <a:t>Multi-candidate approaches: (most others)</a:t>
            </a:r>
          </a:p>
          <a:p>
            <a:pPr lvl="1"/>
            <a:r>
              <a:rPr lang="en-US" dirty="0" smtClean="0"/>
              <a:t>Generate sentences at multiple levels of compression</a:t>
            </a:r>
          </a:p>
          <a:p>
            <a:pPr lvl="2"/>
            <a:r>
              <a:rPr lang="en-US" dirty="0" smtClean="0"/>
              <a:t>Possibly constrained by: compression ratio, minimum </a:t>
            </a:r>
            <a:r>
              <a:rPr lang="en-US" dirty="0" err="1" smtClean="0"/>
              <a:t>len</a:t>
            </a:r>
            <a:endParaRPr lang="en-US" dirty="0" smtClean="0"/>
          </a:p>
          <a:p>
            <a:pPr lvl="3"/>
            <a:r>
              <a:rPr lang="en-US" dirty="0" smtClean="0"/>
              <a:t>E.g. exclude: &lt; 50% original, &lt; 5 words (ICSI)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8133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</a:t>
            </a:r>
            <a:br>
              <a:rPr lang="en-US" dirty="0" smtClean="0"/>
            </a:br>
            <a:r>
              <a:rPr lang="en-US" dirty="0" smtClean="0"/>
              <a:t> Compression &amp;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Simplest strategy: (Classy, </a:t>
            </a:r>
            <a:r>
              <a:rPr lang="en-US" dirty="0" err="1" smtClean="0"/>
              <a:t>SumBasic</a:t>
            </a:r>
            <a:r>
              <a:rPr lang="en-US" dirty="0" smtClean="0"/>
              <a:t>+)</a:t>
            </a:r>
          </a:p>
          <a:p>
            <a:pPr lvl="1"/>
            <a:r>
              <a:rPr lang="en-US" dirty="0" smtClean="0"/>
              <a:t>Deterministic, compressed sentence replaces original</a:t>
            </a:r>
          </a:p>
          <a:p>
            <a:r>
              <a:rPr lang="en-US" dirty="0" smtClean="0"/>
              <a:t>Multi-candidate approaches: (most others)</a:t>
            </a:r>
          </a:p>
          <a:p>
            <a:pPr lvl="1"/>
            <a:r>
              <a:rPr lang="en-US" dirty="0" smtClean="0"/>
              <a:t>Generate sentences at multiple levels of compression</a:t>
            </a:r>
          </a:p>
          <a:p>
            <a:pPr lvl="2"/>
            <a:r>
              <a:rPr lang="en-US" dirty="0" smtClean="0"/>
              <a:t>Possibly constrained by: compression ratio, minimum </a:t>
            </a:r>
            <a:r>
              <a:rPr lang="en-US" dirty="0" err="1" smtClean="0"/>
              <a:t>len</a:t>
            </a:r>
            <a:endParaRPr lang="en-US" dirty="0" smtClean="0"/>
          </a:p>
          <a:p>
            <a:pPr lvl="3"/>
            <a:r>
              <a:rPr lang="en-US" dirty="0" smtClean="0"/>
              <a:t>E.g. exclude: &lt; 50% original, &lt; 5 words (ICSI)</a:t>
            </a:r>
          </a:p>
          <a:p>
            <a:pPr lvl="1"/>
            <a:r>
              <a:rPr lang="en-US" dirty="0" smtClean="0"/>
              <a:t>Add to original candidate sentences list</a:t>
            </a:r>
          </a:p>
          <a:p>
            <a:pPr lvl="1"/>
            <a:r>
              <a:rPr lang="en-US" dirty="0" smtClean="0"/>
              <a:t>Select based on overall content selection procedure</a:t>
            </a:r>
          </a:p>
          <a:p>
            <a:pPr lvl="2"/>
            <a:r>
              <a:rPr lang="en-US" dirty="0" smtClean="0"/>
              <a:t>Possibly include source sentence information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6829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</a:t>
            </a:r>
            <a:br>
              <a:rPr lang="en-US" dirty="0" smtClean="0"/>
            </a:br>
            <a:r>
              <a:rPr lang="en-US" dirty="0" smtClean="0"/>
              <a:t> Compression &amp;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Simplest strategy: (Classy, </a:t>
            </a:r>
            <a:r>
              <a:rPr lang="en-US" dirty="0" err="1" smtClean="0"/>
              <a:t>SumBasic</a:t>
            </a:r>
            <a:r>
              <a:rPr lang="en-US" dirty="0" smtClean="0"/>
              <a:t>+)</a:t>
            </a:r>
          </a:p>
          <a:p>
            <a:pPr lvl="1"/>
            <a:r>
              <a:rPr lang="en-US" dirty="0" smtClean="0"/>
              <a:t>Deterministic, compressed sentence replaces original</a:t>
            </a:r>
          </a:p>
          <a:p>
            <a:r>
              <a:rPr lang="en-US" dirty="0" smtClean="0"/>
              <a:t>Multi-candidate approaches: (most others)</a:t>
            </a:r>
          </a:p>
          <a:p>
            <a:pPr lvl="1"/>
            <a:r>
              <a:rPr lang="en-US" dirty="0" smtClean="0"/>
              <a:t>Generate sentences at multiple levels of compression</a:t>
            </a:r>
          </a:p>
          <a:p>
            <a:pPr lvl="2"/>
            <a:r>
              <a:rPr lang="en-US" dirty="0" smtClean="0"/>
              <a:t>Possibly constrained by: compression ratio, minimum </a:t>
            </a:r>
            <a:r>
              <a:rPr lang="en-US" dirty="0" err="1" smtClean="0"/>
              <a:t>len</a:t>
            </a:r>
            <a:endParaRPr lang="en-US" dirty="0" smtClean="0"/>
          </a:p>
          <a:p>
            <a:pPr lvl="3"/>
            <a:r>
              <a:rPr lang="en-US" dirty="0" smtClean="0"/>
              <a:t>E.g. exclude: &lt; 50% original, &lt; 5 words (ICSI)</a:t>
            </a:r>
          </a:p>
          <a:p>
            <a:pPr lvl="1"/>
            <a:r>
              <a:rPr lang="en-US" dirty="0" smtClean="0"/>
              <a:t>Add to original candidate sentences list</a:t>
            </a:r>
          </a:p>
          <a:p>
            <a:pPr lvl="1"/>
            <a:r>
              <a:rPr lang="en-US" dirty="0" smtClean="0"/>
              <a:t>Select based on overall content selection procedure</a:t>
            </a:r>
          </a:p>
          <a:p>
            <a:pPr lvl="2"/>
            <a:r>
              <a:rPr lang="en-US" dirty="0" smtClean="0"/>
              <a:t>Possibly include source sentence information</a:t>
            </a:r>
          </a:p>
          <a:p>
            <a:pPr lvl="2"/>
            <a:r>
              <a:rPr lang="en-US" dirty="0" smtClean="0"/>
              <a:t>E.g. only include single candidate per original sentenc</a:t>
            </a:r>
            <a:r>
              <a:rPr lang="en-US" dirty="0"/>
              <a:t>e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394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Multi-Candidate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(</a:t>
            </a:r>
            <a:r>
              <a:rPr lang="en-US" dirty="0" err="1" smtClean="0"/>
              <a:t>UMd</a:t>
            </a:r>
            <a:r>
              <a:rPr lang="en-US" dirty="0" smtClean="0"/>
              <a:t>, </a:t>
            </a:r>
            <a:r>
              <a:rPr lang="en-US" dirty="0" err="1" smtClean="0"/>
              <a:t>Zajic</a:t>
            </a:r>
            <a:r>
              <a:rPr lang="en-US" dirty="0" smtClean="0"/>
              <a:t> et al. 2007,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 Sentences selected by tuned weighted sum of feats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2896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Multi-Candidate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(</a:t>
            </a:r>
            <a:r>
              <a:rPr lang="en-US" dirty="0" err="1" smtClean="0"/>
              <a:t>UMd</a:t>
            </a:r>
            <a:r>
              <a:rPr lang="en-US" dirty="0" smtClean="0"/>
              <a:t>, </a:t>
            </a:r>
            <a:r>
              <a:rPr lang="en-US" dirty="0" err="1" smtClean="0"/>
              <a:t>Zajic</a:t>
            </a:r>
            <a:r>
              <a:rPr lang="en-US" dirty="0" smtClean="0"/>
              <a:t> et al. 2007,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 Sentences selected by tuned weighted sum of feats</a:t>
            </a:r>
          </a:p>
          <a:p>
            <a:pPr lvl="1"/>
            <a:r>
              <a:rPr lang="en-US" dirty="0" smtClean="0"/>
              <a:t>Static:</a:t>
            </a:r>
          </a:p>
          <a:p>
            <a:pPr lvl="2"/>
            <a:r>
              <a:rPr lang="en-US" dirty="0" smtClean="0"/>
              <a:t>Position of sentence in document</a:t>
            </a:r>
          </a:p>
          <a:p>
            <a:pPr lvl="2"/>
            <a:r>
              <a:rPr lang="en-US" dirty="0" smtClean="0"/>
              <a:t>Relevance of sentence/document to query</a:t>
            </a:r>
          </a:p>
          <a:p>
            <a:pPr lvl="2"/>
            <a:r>
              <a:rPr lang="en-US" dirty="0" smtClean="0"/>
              <a:t>Centrality of sentence/document to topic cluster</a:t>
            </a:r>
          </a:p>
          <a:p>
            <a:pPr lvl="3"/>
            <a:r>
              <a:rPr lang="en-US" dirty="0" smtClean="0"/>
              <a:t>Computed as: IDF overlap or (average) </a:t>
            </a:r>
            <a:r>
              <a:rPr lang="en-US" dirty="0" err="1" smtClean="0"/>
              <a:t>Lucene</a:t>
            </a:r>
            <a:r>
              <a:rPr lang="en-US" dirty="0" smtClean="0"/>
              <a:t> similarity</a:t>
            </a:r>
          </a:p>
        </p:txBody>
      </p:sp>
    </p:spTree>
    <p:extLst>
      <p:ext uri="{BB962C8B-B14F-4D97-AF65-F5344CB8AC3E}">
        <p14:creationId xmlns:p14="http://schemas.microsoft.com/office/powerpoint/2010/main" val="54228527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Multi-Candidate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(</a:t>
            </a:r>
            <a:r>
              <a:rPr lang="en-US" dirty="0" err="1" smtClean="0"/>
              <a:t>UMd</a:t>
            </a:r>
            <a:r>
              <a:rPr lang="en-US" dirty="0" smtClean="0"/>
              <a:t>, </a:t>
            </a:r>
            <a:r>
              <a:rPr lang="en-US" dirty="0" err="1" smtClean="0"/>
              <a:t>Zajic</a:t>
            </a:r>
            <a:r>
              <a:rPr lang="en-US" dirty="0" smtClean="0"/>
              <a:t> et al. 2007,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 Sentences selected by tuned weighted sum of feats</a:t>
            </a:r>
          </a:p>
          <a:p>
            <a:pPr lvl="1"/>
            <a:r>
              <a:rPr lang="en-US" dirty="0" smtClean="0"/>
              <a:t>Static:</a:t>
            </a:r>
          </a:p>
          <a:p>
            <a:pPr lvl="2"/>
            <a:r>
              <a:rPr lang="en-US" dirty="0" smtClean="0"/>
              <a:t>Position of sentence in document</a:t>
            </a:r>
          </a:p>
          <a:p>
            <a:pPr lvl="2"/>
            <a:r>
              <a:rPr lang="en-US" dirty="0" smtClean="0"/>
              <a:t>Relevance of sentence/document to query</a:t>
            </a:r>
          </a:p>
          <a:p>
            <a:pPr lvl="2"/>
            <a:r>
              <a:rPr lang="en-US" dirty="0" smtClean="0"/>
              <a:t>Centrality of sentence/document to topic cluster</a:t>
            </a:r>
          </a:p>
          <a:p>
            <a:pPr lvl="3"/>
            <a:r>
              <a:rPr lang="en-US" dirty="0" smtClean="0"/>
              <a:t>Computed as: IDF overlap or (average) </a:t>
            </a:r>
            <a:r>
              <a:rPr lang="en-US" dirty="0" err="1" smtClean="0"/>
              <a:t>Lucene</a:t>
            </a:r>
            <a:r>
              <a:rPr lang="en-US" dirty="0" smtClean="0"/>
              <a:t> similarity</a:t>
            </a:r>
          </a:p>
          <a:p>
            <a:pPr lvl="2"/>
            <a:r>
              <a:rPr lang="en-US" b="1" dirty="0" smtClean="0"/>
              <a:t># of compression rules applied </a:t>
            </a:r>
          </a:p>
        </p:txBody>
      </p:sp>
    </p:spTree>
    <p:extLst>
      <p:ext uri="{BB962C8B-B14F-4D97-AF65-F5344CB8AC3E}">
        <p14:creationId xmlns:p14="http://schemas.microsoft.com/office/powerpoint/2010/main" val="107301178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Multi-Candidate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(</a:t>
            </a:r>
            <a:r>
              <a:rPr lang="en-US" dirty="0" err="1" smtClean="0"/>
              <a:t>UMd</a:t>
            </a:r>
            <a:r>
              <a:rPr lang="en-US" dirty="0" smtClean="0"/>
              <a:t>, </a:t>
            </a:r>
            <a:r>
              <a:rPr lang="en-US" dirty="0" err="1" smtClean="0"/>
              <a:t>Zajic</a:t>
            </a:r>
            <a:r>
              <a:rPr lang="en-US" dirty="0" smtClean="0"/>
              <a:t> et al. 2007,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 Sentences selected by tuned weighted sum of feats</a:t>
            </a:r>
          </a:p>
          <a:p>
            <a:pPr lvl="1"/>
            <a:r>
              <a:rPr lang="en-US" dirty="0" smtClean="0"/>
              <a:t>Static:</a:t>
            </a:r>
          </a:p>
          <a:p>
            <a:pPr lvl="2"/>
            <a:r>
              <a:rPr lang="en-US" dirty="0" smtClean="0"/>
              <a:t>Position of sentence in document</a:t>
            </a:r>
          </a:p>
          <a:p>
            <a:pPr lvl="2"/>
            <a:r>
              <a:rPr lang="en-US" dirty="0" smtClean="0"/>
              <a:t>Relevance of sentence/document to query</a:t>
            </a:r>
          </a:p>
          <a:p>
            <a:pPr lvl="2"/>
            <a:r>
              <a:rPr lang="en-US" dirty="0" smtClean="0"/>
              <a:t>Centrality of sentence/document to topic cluster</a:t>
            </a:r>
          </a:p>
          <a:p>
            <a:pPr lvl="3"/>
            <a:r>
              <a:rPr lang="en-US" dirty="0" smtClean="0"/>
              <a:t>Computed as: IDF overlap or (average) </a:t>
            </a:r>
            <a:r>
              <a:rPr lang="en-US" dirty="0" err="1" smtClean="0"/>
              <a:t>Lucene</a:t>
            </a:r>
            <a:r>
              <a:rPr lang="en-US" dirty="0" smtClean="0"/>
              <a:t> similarity</a:t>
            </a:r>
          </a:p>
          <a:p>
            <a:pPr lvl="2"/>
            <a:r>
              <a:rPr lang="en-US" b="1" dirty="0" smtClean="0"/>
              <a:t># of compression rules applied </a:t>
            </a:r>
          </a:p>
          <a:p>
            <a:pPr lvl="1"/>
            <a:r>
              <a:rPr lang="en-US" dirty="0" smtClean="0"/>
              <a:t>Dynamic:</a:t>
            </a:r>
          </a:p>
          <a:p>
            <a:pPr lvl="2"/>
            <a:r>
              <a:rPr lang="en-US" dirty="0" smtClean="0"/>
              <a:t>Redundancy: S=</a:t>
            </a:r>
            <a:r>
              <a:rPr lang="en-US" dirty="0" err="1" smtClean="0"/>
              <a:t>Π</a:t>
            </a:r>
            <a:r>
              <a:rPr lang="en-US" baseline="-25000" dirty="0" err="1" smtClean="0"/>
              <a:t>wi</a:t>
            </a:r>
            <a:r>
              <a:rPr lang="en-US" dirty="0" smtClean="0"/>
              <a:t> </a:t>
            </a:r>
            <a:r>
              <a:rPr lang="en-US" baseline="-25000" dirty="0" smtClean="0"/>
              <a:t>in</a:t>
            </a:r>
            <a:r>
              <a:rPr lang="en-US" dirty="0" smtClean="0"/>
              <a:t> 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λP</a:t>
            </a:r>
            <a:r>
              <a:rPr lang="en-US" dirty="0" smtClean="0"/>
              <a:t>(</a:t>
            </a:r>
            <a:r>
              <a:rPr lang="en-US" dirty="0" err="1" smtClean="0"/>
              <a:t>w|D</a:t>
            </a:r>
            <a:r>
              <a:rPr lang="en-US" dirty="0" smtClean="0"/>
              <a:t>) + (1-λ)P(</a:t>
            </a:r>
            <a:r>
              <a:rPr lang="en-US" dirty="0" err="1" smtClean="0"/>
              <a:t>w|C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# of sentences already taken from same document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57250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Multi-Candidate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(</a:t>
            </a:r>
            <a:r>
              <a:rPr lang="en-US" dirty="0" err="1" smtClean="0"/>
              <a:t>UMd</a:t>
            </a:r>
            <a:r>
              <a:rPr lang="en-US" dirty="0" smtClean="0"/>
              <a:t>, </a:t>
            </a:r>
            <a:r>
              <a:rPr lang="en-US" dirty="0" err="1" smtClean="0"/>
              <a:t>Zajic</a:t>
            </a:r>
            <a:r>
              <a:rPr lang="en-US" dirty="0" smtClean="0"/>
              <a:t> et al. 2007,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 Sentences selected by tuned weighted sum of feats</a:t>
            </a:r>
          </a:p>
          <a:p>
            <a:pPr lvl="1"/>
            <a:r>
              <a:rPr lang="en-US" dirty="0" smtClean="0"/>
              <a:t>Static:</a:t>
            </a:r>
          </a:p>
          <a:p>
            <a:pPr lvl="2"/>
            <a:r>
              <a:rPr lang="en-US" dirty="0" smtClean="0"/>
              <a:t>Position of sentence in document</a:t>
            </a:r>
          </a:p>
          <a:p>
            <a:pPr lvl="2"/>
            <a:r>
              <a:rPr lang="en-US" dirty="0" smtClean="0"/>
              <a:t>Relevance of sentence/document to query</a:t>
            </a:r>
          </a:p>
          <a:p>
            <a:pPr lvl="2"/>
            <a:r>
              <a:rPr lang="en-US" dirty="0" smtClean="0"/>
              <a:t>Centrality of sentence/document to topic cluster</a:t>
            </a:r>
          </a:p>
          <a:p>
            <a:pPr lvl="3"/>
            <a:r>
              <a:rPr lang="en-US" dirty="0" smtClean="0"/>
              <a:t>Computed as: IDF overlap or (average) </a:t>
            </a:r>
            <a:r>
              <a:rPr lang="en-US" dirty="0" err="1" smtClean="0"/>
              <a:t>Lucene</a:t>
            </a:r>
            <a:r>
              <a:rPr lang="en-US" dirty="0" smtClean="0"/>
              <a:t> similarity</a:t>
            </a:r>
          </a:p>
          <a:p>
            <a:pPr lvl="2"/>
            <a:r>
              <a:rPr lang="en-US" dirty="0" smtClean="0"/>
              <a:t># of compression rules applied </a:t>
            </a:r>
          </a:p>
          <a:p>
            <a:pPr lvl="1"/>
            <a:r>
              <a:rPr lang="en-US" dirty="0" smtClean="0"/>
              <a:t>Dynamic:</a:t>
            </a:r>
          </a:p>
          <a:p>
            <a:pPr lvl="2"/>
            <a:r>
              <a:rPr lang="en-US" dirty="0" smtClean="0"/>
              <a:t>Redundancy: S=</a:t>
            </a:r>
            <a:r>
              <a:rPr lang="en-US" dirty="0" err="1" smtClean="0"/>
              <a:t>Π</a:t>
            </a:r>
            <a:r>
              <a:rPr lang="en-US" baseline="-25000" dirty="0" err="1" smtClean="0"/>
              <a:t>wi</a:t>
            </a:r>
            <a:r>
              <a:rPr lang="en-US" dirty="0" smtClean="0"/>
              <a:t> </a:t>
            </a:r>
            <a:r>
              <a:rPr lang="en-US" baseline="-25000" dirty="0" smtClean="0"/>
              <a:t>in</a:t>
            </a:r>
            <a:r>
              <a:rPr lang="en-US" dirty="0" smtClean="0"/>
              <a:t> 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λP</a:t>
            </a:r>
            <a:r>
              <a:rPr lang="en-US" dirty="0" smtClean="0"/>
              <a:t>(</a:t>
            </a:r>
            <a:r>
              <a:rPr lang="en-US" dirty="0" err="1" smtClean="0"/>
              <a:t>w|D</a:t>
            </a:r>
            <a:r>
              <a:rPr lang="en-US" dirty="0" smtClean="0"/>
              <a:t>) + (1-λ)P(</a:t>
            </a:r>
            <a:r>
              <a:rPr lang="en-US" dirty="0" err="1" smtClean="0"/>
              <a:t>w|C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# of sentences already taken from same document</a:t>
            </a:r>
          </a:p>
          <a:p>
            <a:r>
              <a:rPr lang="en-US" dirty="0" smtClean="0"/>
              <a:t>Significantly better on ROUGE-1 than uncompressed </a:t>
            </a:r>
          </a:p>
          <a:p>
            <a:pPr lvl="1"/>
            <a:r>
              <a:rPr lang="en-US" dirty="0" smtClean="0"/>
              <a:t>Grammaticality lousy (tuned on </a:t>
            </a:r>
            <a:r>
              <a:rPr lang="en-US" dirty="0" err="1" smtClean="0"/>
              <a:t>headlinese</a:t>
            </a:r>
            <a:r>
              <a:rPr lang="en-US" dirty="0" smtClean="0"/>
              <a:t>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9652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Cornell (Wang et al, 2013)</a:t>
            </a:r>
          </a:p>
          <a:p>
            <a:r>
              <a:rPr lang="en-US" dirty="0" smtClean="0"/>
              <a:t>Contrasted three main compression strategies</a:t>
            </a:r>
          </a:p>
          <a:p>
            <a:pPr lvl="1"/>
            <a:r>
              <a:rPr lang="en-US" dirty="0" smtClean="0"/>
              <a:t>Rule-based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Sequence-based learning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Tree-based, learned models</a:t>
            </a:r>
          </a:p>
          <a:p>
            <a:r>
              <a:rPr lang="en-US" dirty="0" smtClean="0"/>
              <a:t>Resulting sentences selected by SVR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756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1600201"/>
            <a:ext cx="8636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(Clark &amp; </a:t>
            </a:r>
            <a:r>
              <a:rPr lang="en-US" dirty="0" err="1" smtClean="0"/>
              <a:t>Lapata</a:t>
            </a:r>
            <a:r>
              <a:rPr lang="en-US" dirty="0" smtClean="0"/>
              <a:t>, 2008)</a:t>
            </a:r>
          </a:p>
          <a:p>
            <a:r>
              <a:rPr lang="en-US" dirty="0" smtClean="0"/>
              <a:t>Manually created corpus:</a:t>
            </a:r>
          </a:p>
          <a:p>
            <a:pPr lvl="1"/>
            <a:r>
              <a:rPr lang="en-US" dirty="0" smtClean="0"/>
              <a:t>Written: 82 newswire articles (BNC, ANT)</a:t>
            </a:r>
          </a:p>
          <a:p>
            <a:pPr lvl="1"/>
            <a:r>
              <a:rPr lang="en-US" dirty="0" smtClean="0"/>
              <a:t>Spoken: 50 stories from HUB-5 broadcast news</a:t>
            </a:r>
          </a:p>
        </p:txBody>
      </p:sp>
    </p:spTree>
    <p:extLst>
      <p:ext uri="{BB962C8B-B14F-4D97-AF65-F5344CB8AC3E}">
        <p14:creationId xmlns:p14="http://schemas.microsoft.com/office/powerpoint/2010/main" val="1661242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training data:</a:t>
            </a:r>
          </a:p>
          <a:p>
            <a:pPr lvl="1"/>
            <a:r>
              <a:rPr lang="en-US" dirty="0" smtClean="0"/>
              <a:t>No summary data labeled for information status</a:t>
            </a:r>
          </a:p>
          <a:p>
            <a:pPr lvl="1"/>
            <a:endParaRPr lang="en-US" dirty="0"/>
          </a:p>
          <a:p>
            <a:r>
              <a:rPr lang="en-US" dirty="0" smtClean="0"/>
              <a:t>Readers sensitive to referring expressions</a:t>
            </a:r>
          </a:p>
          <a:p>
            <a:pPr lvl="1"/>
            <a:r>
              <a:rPr lang="en-US" dirty="0" smtClean="0"/>
              <a:t>Prior work on NP rewriting has shown mixed results</a:t>
            </a:r>
          </a:p>
          <a:p>
            <a:pPr lvl="2"/>
            <a:r>
              <a:rPr lang="en-US" dirty="0" smtClean="0"/>
              <a:t>Some improvement, some failures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Relies on potentially </a:t>
            </a:r>
            <a:r>
              <a:rPr lang="en-US" dirty="0" err="1" smtClean="0"/>
              <a:t>errorful</a:t>
            </a:r>
            <a:r>
              <a:rPr lang="en-US" dirty="0" smtClean="0"/>
              <a:t> </a:t>
            </a:r>
            <a:r>
              <a:rPr lang="en-US" dirty="0" err="1" smtClean="0"/>
              <a:t>coref</a:t>
            </a:r>
            <a:r>
              <a:rPr lang="en-US" dirty="0" smtClean="0"/>
              <a:t>, other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2540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1600201"/>
            <a:ext cx="8636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(Clark &amp; </a:t>
            </a:r>
            <a:r>
              <a:rPr lang="en-US" dirty="0" err="1" smtClean="0"/>
              <a:t>Lapata</a:t>
            </a:r>
            <a:r>
              <a:rPr lang="en-US" dirty="0" smtClean="0"/>
              <a:t>, 2008)</a:t>
            </a:r>
          </a:p>
          <a:p>
            <a:r>
              <a:rPr lang="en-US" dirty="0" smtClean="0"/>
              <a:t>Manually created corpus:</a:t>
            </a:r>
          </a:p>
          <a:p>
            <a:pPr lvl="1"/>
            <a:r>
              <a:rPr lang="en-US" dirty="0" smtClean="0"/>
              <a:t>Written: 82 newswire articles (BNC, ANT)</a:t>
            </a:r>
          </a:p>
          <a:p>
            <a:pPr lvl="1"/>
            <a:r>
              <a:rPr lang="en-US" dirty="0" smtClean="0"/>
              <a:t>Spoken: 50 stories from HUB-5 broadcast news</a:t>
            </a:r>
          </a:p>
          <a:p>
            <a:r>
              <a:rPr lang="en-US" dirty="0" smtClean="0"/>
              <a:t>Annotators created compression sentence by sentence</a:t>
            </a:r>
          </a:p>
          <a:p>
            <a:pPr lvl="1"/>
            <a:r>
              <a:rPr lang="en-US" dirty="0" smtClean="0"/>
              <a:t>Could mark as not </a:t>
            </a:r>
            <a:r>
              <a:rPr lang="en-US" dirty="0" err="1" smtClean="0"/>
              <a:t>compressable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69002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 Corpus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3" y="1600201"/>
            <a:ext cx="86360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(Clark &amp; </a:t>
            </a:r>
            <a:r>
              <a:rPr lang="en-US" dirty="0" err="1" smtClean="0"/>
              <a:t>Lapata</a:t>
            </a:r>
            <a:r>
              <a:rPr lang="en-US" dirty="0" smtClean="0"/>
              <a:t>, 2008)</a:t>
            </a:r>
          </a:p>
          <a:p>
            <a:r>
              <a:rPr lang="en-US" dirty="0" smtClean="0"/>
              <a:t>Manually created corpus:</a:t>
            </a:r>
          </a:p>
          <a:p>
            <a:pPr lvl="1"/>
            <a:r>
              <a:rPr lang="en-US" dirty="0" smtClean="0"/>
              <a:t>Written: 82 newswire articles (BNC, ANT)</a:t>
            </a:r>
          </a:p>
          <a:p>
            <a:pPr lvl="1"/>
            <a:r>
              <a:rPr lang="en-US" dirty="0" smtClean="0"/>
              <a:t>Spoken: 50 stories from HUB-5 broadcast news</a:t>
            </a:r>
          </a:p>
          <a:p>
            <a:r>
              <a:rPr lang="en-US" dirty="0" smtClean="0"/>
              <a:t>Annotators created compression sentence by sentence</a:t>
            </a:r>
          </a:p>
          <a:p>
            <a:pPr lvl="1"/>
            <a:r>
              <a:rPr lang="en-US" dirty="0" smtClean="0"/>
              <a:t>Could mark as not </a:t>
            </a:r>
            <a:r>
              <a:rPr lang="en-US" dirty="0" err="1" smtClean="0"/>
              <a:t>compressable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/>
              <a:t>http://</a:t>
            </a:r>
            <a:r>
              <a:rPr lang="en-US" dirty="0" err="1"/>
              <a:t>jamesclarke.net</a:t>
            </a:r>
            <a:r>
              <a:rPr lang="en-US" dirty="0"/>
              <a:t>/research/resources/</a:t>
            </a:r>
          </a:p>
        </p:txBody>
      </p:sp>
    </p:spTree>
    <p:extLst>
      <p:ext uri="{BB962C8B-B14F-4D97-AF65-F5344CB8AC3E}">
        <p14:creationId xmlns:p14="http://schemas.microsoft.com/office/powerpoint/2010/main" val="199394872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View as sequence labeling problem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74975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View as sequence labeling problem</a:t>
            </a:r>
          </a:p>
          <a:p>
            <a:pPr lvl="1"/>
            <a:r>
              <a:rPr lang="en-US" dirty="0" smtClean="0"/>
              <a:t>Decision for each word in sentence: keep </a:t>
            </a:r>
            <a:r>
              <a:rPr lang="en-US" dirty="0" err="1" smtClean="0"/>
              <a:t>vs</a:t>
            </a:r>
            <a:r>
              <a:rPr lang="en-US" dirty="0" smtClean="0"/>
              <a:t> delete</a:t>
            </a:r>
          </a:p>
        </p:txBody>
      </p:sp>
    </p:spTree>
    <p:extLst>
      <p:ext uri="{BB962C8B-B14F-4D97-AF65-F5344CB8AC3E}">
        <p14:creationId xmlns:p14="http://schemas.microsoft.com/office/powerpoint/2010/main" val="158920966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View as sequence labeling problem</a:t>
            </a:r>
          </a:p>
          <a:p>
            <a:pPr lvl="1"/>
            <a:r>
              <a:rPr lang="en-US" dirty="0" smtClean="0"/>
              <a:t>Decision for each word in sentence: keep </a:t>
            </a:r>
            <a:r>
              <a:rPr lang="en-US" dirty="0" err="1" smtClean="0"/>
              <a:t>vs</a:t>
            </a:r>
            <a:r>
              <a:rPr lang="en-US" dirty="0" smtClean="0"/>
              <a:t> delete</a:t>
            </a:r>
          </a:p>
          <a:p>
            <a:pPr lvl="1"/>
            <a:r>
              <a:rPr lang="en-US" dirty="0" smtClean="0"/>
              <a:t>Model: linear-chain CRF</a:t>
            </a:r>
          </a:p>
          <a:p>
            <a:pPr lvl="2"/>
            <a:r>
              <a:rPr lang="en-US" dirty="0" smtClean="0"/>
              <a:t>Labels: B-retain, I-retain, O (token to be removed)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8606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View as sequence labeling problem</a:t>
            </a:r>
          </a:p>
          <a:p>
            <a:pPr lvl="1"/>
            <a:r>
              <a:rPr lang="en-US" dirty="0" smtClean="0"/>
              <a:t>Decision for each word in sentence: keep </a:t>
            </a:r>
            <a:r>
              <a:rPr lang="en-US" dirty="0" err="1" smtClean="0"/>
              <a:t>vs</a:t>
            </a:r>
            <a:r>
              <a:rPr lang="en-US" dirty="0" smtClean="0"/>
              <a:t> delete</a:t>
            </a:r>
          </a:p>
          <a:p>
            <a:pPr lvl="1"/>
            <a:r>
              <a:rPr lang="en-US" dirty="0" smtClean="0"/>
              <a:t>Model: linear-chain CRF</a:t>
            </a:r>
          </a:p>
          <a:p>
            <a:pPr lvl="2"/>
            <a:r>
              <a:rPr lang="en-US" dirty="0" smtClean="0"/>
              <a:t>Labels: B-retain, I-retain, O (token to be removed)</a:t>
            </a:r>
          </a:p>
          <a:p>
            <a:pPr lvl="1"/>
            <a:r>
              <a:rPr lang="en-US" dirty="0" smtClean="0"/>
              <a:t>Features:</a:t>
            </a:r>
          </a:p>
          <a:p>
            <a:pPr lvl="2"/>
            <a:r>
              <a:rPr lang="en-US" dirty="0" smtClean="0"/>
              <a:t>“Basic” features: word-based</a:t>
            </a:r>
          </a:p>
          <a:p>
            <a:pPr lvl="2"/>
            <a:r>
              <a:rPr lang="en-US" dirty="0" smtClean="0"/>
              <a:t>Rule-based features: if fire, force to O</a:t>
            </a:r>
          </a:p>
          <a:p>
            <a:pPr lvl="2"/>
            <a:r>
              <a:rPr lang="en-US" dirty="0" smtClean="0"/>
              <a:t>Dependency tree features: Relations, depth</a:t>
            </a:r>
          </a:p>
          <a:p>
            <a:pPr lvl="2"/>
            <a:r>
              <a:rPr lang="en-US" dirty="0" smtClean="0"/>
              <a:t>Syntactic tree features: POS, labels, head, chunk</a:t>
            </a:r>
          </a:p>
          <a:p>
            <a:pPr lvl="2"/>
            <a:r>
              <a:rPr lang="en-US" dirty="0" smtClean="0"/>
              <a:t>Semantic features: predicate, SRL</a:t>
            </a:r>
          </a:p>
          <a:p>
            <a:pPr lvl="3"/>
            <a:r>
              <a:rPr lang="en-US" dirty="0" smtClean="0"/>
              <a:t>Include features for neighbors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42943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181" y="2222499"/>
            <a:ext cx="6788728" cy="400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04523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/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</p:txBody>
      </p:sp>
    </p:spTree>
    <p:extLst>
      <p:ext uri="{BB962C8B-B14F-4D97-AF65-F5344CB8AC3E}">
        <p14:creationId xmlns:p14="http://schemas.microsoft.com/office/powerpoint/2010/main" val="40004812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/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/>
              <a:t># possible compressions </a:t>
            </a:r>
            <a:r>
              <a:rPr lang="en-US" dirty="0" smtClean="0"/>
              <a:t>exponential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1070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/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/>
              <a:t># possible compressions </a:t>
            </a:r>
            <a:r>
              <a:rPr lang="en-US" dirty="0" smtClean="0"/>
              <a:t>exponential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some local way of scoring a node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47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4726" y="107576"/>
            <a:ext cx="8866909" cy="1336956"/>
          </a:xfrm>
        </p:spPr>
        <p:txBody>
          <a:bodyPr/>
          <a:lstStyle/>
          <a:p>
            <a:r>
              <a:rPr lang="en-US" dirty="0" smtClean="0"/>
              <a:t>NP Rewrite</a:t>
            </a:r>
            <a:r>
              <a:rPr lang="en-US" dirty="0"/>
              <a:t>: very good example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While the British government defended </a:t>
            </a:r>
            <a:r>
              <a:rPr lang="en-US">
                <a:solidFill>
                  <a:srgbClr val="003399"/>
                </a:solidFill>
              </a:rPr>
              <a:t>the arrest</a:t>
            </a:r>
            <a:r>
              <a:rPr lang="en-US"/>
              <a:t>, it</a:t>
            </a:r>
            <a:r>
              <a:rPr lang="en-US">
                <a:solidFill>
                  <a:srgbClr val="FF9900"/>
                </a:solidFill>
              </a:rPr>
              <a:t> </a:t>
            </a:r>
            <a:r>
              <a:rPr lang="en-US"/>
              <a:t>took no stand on extradition of Pinochet to Spain, leaving it to the courts.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r>
              <a:rPr lang="en-US"/>
              <a:t>While the British government defended </a:t>
            </a:r>
            <a:r>
              <a:rPr lang="en-US">
                <a:solidFill>
                  <a:srgbClr val="003399"/>
                </a:solidFill>
              </a:rPr>
              <a:t>the arrest in London of former Chilean dictator Augusto Pinochet</a:t>
            </a:r>
            <a:r>
              <a:rPr lang="en-US"/>
              <a:t>, it took no stand on extradition of Pinochet to Spain, leaving it to British courts. </a:t>
            </a:r>
          </a:p>
        </p:txBody>
      </p:sp>
    </p:spTree>
    <p:extLst>
      <p:ext uri="{BB962C8B-B14F-4D97-AF65-F5344CB8AC3E}">
        <p14:creationId xmlns:p14="http://schemas.microsoft.com/office/powerpoint/2010/main" val="2292672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/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/>
              <a:t># possible compressions </a:t>
            </a:r>
            <a:r>
              <a:rPr lang="en-US" dirty="0" smtClean="0"/>
              <a:t>exponential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some local way of scoring a </a:t>
            </a:r>
            <a:r>
              <a:rPr lang="en-US" dirty="0" smtClean="0"/>
              <a:t>node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some way of ensuring consistency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8486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/>
              <a:t># possible compressions </a:t>
            </a:r>
            <a:r>
              <a:rPr lang="en-US" dirty="0" smtClean="0"/>
              <a:t>exponential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some local way of scoring a </a:t>
            </a:r>
            <a:r>
              <a:rPr lang="en-US" dirty="0" smtClean="0"/>
              <a:t>node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some way of ensuring </a:t>
            </a:r>
            <a:r>
              <a:rPr lang="en-US" dirty="0" smtClean="0"/>
              <a:t>consistency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Need to ensure grammaticality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9458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/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 &amp; Solutions:</a:t>
            </a:r>
            <a:endParaRPr lang="en-US" dirty="0" smtClean="0"/>
          </a:p>
          <a:p>
            <a:pPr lvl="1"/>
            <a:r>
              <a:rPr lang="en-US" dirty="0" smtClean="0"/>
              <a:t># possible compressions exponential</a:t>
            </a:r>
          </a:p>
          <a:p>
            <a:pPr lvl="2"/>
            <a:r>
              <a:rPr lang="en-US" dirty="0"/>
              <a:t>Order parse tree nodes (here post-order)</a:t>
            </a:r>
          </a:p>
          <a:p>
            <a:pPr lvl="2"/>
            <a:r>
              <a:rPr lang="en-US" dirty="0"/>
              <a:t>Do beam search over candidate </a:t>
            </a:r>
            <a:r>
              <a:rPr lang="en-US" dirty="0" err="1" smtClean="0"/>
              <a:t>labelings</a:t>
            </a:r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8885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6381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 &amp; Solutions:</a:t>
            </a:r>
          </a:p>
          <a:p>
            <a:pPr lvl="1"/>
            <a:r>
              <a:rPr lang="en-US" dirty="0" smtClean="0"/>
              <a:t># possible compressions exponential</a:t>
            </a:r>
          </a:p>
          <a:p>
            <a:pPr lvl="2"/>
            <a:r>
              <a:rPr lang="en-US" dirty="0" smtClean="0"/>
              <a:t>Order parse tree nodes (here post-order)</a:t>
            </a:r>
          </a:p>
          <a:p>
            <a:pPr lvl="2"/>
            <a:r>
              <a:rPr lang="en-US" dirty="0" smtClean="0"/>
              <a:t>Do beam search over candidate </a:t>
            </a:r>
            <a:r>
              <a:rPr lang="en-US" dirty="0" err="1" smtClean="0"/>
              <a:t>labelings</a:t>
            </a:r>
            <a:endParaRPr lang="en-US" dirty="0"/>
          </a:p>
          <a:p>
            <a:pPr lvl="1"/>
            <a:r>
              <a:rPr lang="en-US" dirty="0" smtClean="0"/>
              <a:t>Need some local way of scoring a node</a:t>
            </a:r>
          </a:p>
        </p:txBody>
      </p:sp>
    </p:spTree>
    <p:extLst>
      <p:ext uri="{BB962C8B-B14F-4D97-AF65-F5344CB8AC3E}">
        <p14:creationId xmlns:p14="http://schemas.microsoft.com/office/powerpoint/2010/main" val="128679335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6381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 &amp; Solutions:</a:t>
            </a:r>
          </a:p>
          <a:p>
            <a:pPr lvl="1"/>
            <a:r>
              <a:rPr lang="en-US" dirty="0" smtClean="0"/>
              <a:t># possible compressions exponential</a:t>
            </a:r>
          </a:p>
          <a:p>
            <a:pPr lvl="2"/>
            <a:r>
              <a:rPr lang="en-US" dirty="0" smtClean="0"/>
              <a:t>Order parse tree nodes (here post-order)</a:t>
            </a:r>
          </a:p>
          <a:p>
            <a:pPr lvl="2"/>
            <a:r>
              <a:rPr lang="en-US" dirty="0" smtClean="0"/>
              <a:t>Do beam search over candidate </a:t>
            </a:r>
            <a:r>
              <a:rPr lang="en-US" dirty="0" err="1" smtClean="0"/>
              <a:t>labelings</a:t>
            </a:r>
            <a:endParaRPr lang="en-US" dirty="0"/>
          </a:p>
          <a:p>
            <a:pPr lvl="1"/>
            <a:r>
              <a:rPr lang="en-US" dirty="0" smtClean="0"/>
              <a:t>Need some local way of scoring a node</a:t>
            </a:r>
          </a:p>
          <a:p>
            <a:pPr lvl="2"/>
            <a:r>
              <a:rPr lang="en-US" dirty="0" smtClean="0"/>
              <a:t>Use  </a:t>
            </a:r>
            <a:r>
              <a:rPr lang="en-US" dirty="0" err="1" smtClean="0"/>
              <a:t>MaxEnt</a:t>
            </a:r>
            <a:r>
              <a:rPr lang="en-US" dirty="0" smtClean="0"/>
              <a:t> to compute probability of label</a:t>
            </a:r>
            <a:endParaRPr lang="en-US" dirty="0"/>
          </a:p>
          <a:p>
            <a:pPr lvl="1"/>
            <a:r>
              <a:rPr lang="en-US" dirty="0" smtClean="0"/>
              <a:t>Need some way of ensuring consistency</a:t>
            </a:r>
          </a:p>
        </p:txBody>
      </p:sp>
    </p:spTree>
    <p:extLst>
      <p:ext uri="{BB962C8B-B14F-4D97-AF65-F5344CB8AC3E}">
        <p14:creationId xmlns:p14="http://schemas.microsoft.com/office/powerpoint/2010/main" val="397012915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63816" cy="4749799"/>
          </a:xfrm>
        </p:spPr>
        <p:txBody>
          <a:bodyPr>
            <a:normAutofit/>
          </a:bodyPr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 &amp; Solutions:</a:t>
            </a:r>
          </a:p>
          <a:p>
            <a:pPr lvl="1"/>
            <a:r>
              <a:rPr lang="en-US" dirty="0" smtClean="0"/>
              <a:t># possible compressions exponential</a:t>
            </a:r>
          </a:p>
          <a:p>
            <a:pPr lvl="2"/>
            <a:r>
              <a:rPr lang="en-US" dirty="0" smtClean="0"/>
              <a:t>Order parse tree nodes (here post-order)</a:t>
            </a:r>
          </a:p>
          <a:p>
            <a:pPr lvl="2"/>
            <a:r>
              <a:rPr lang="en-US" dirty="0" smtClean="0"/>
              <a:t>Do beam search over candidate </a:t>
            </a:r>
            <a:r>
              <a:rPr lang="en-US" dirty="0" err="1" smtClean="0"/>
              <a:t>labelings</a:t>
            </a:r>
            <a:endParaRPr lang="en-US" dirty="0"/>
          </a:p>
          <a:p>
            <a:pPr lvl="1"/>
            <a:r>
              <a:rPr lang="en-US" dirty="0" smtClean="0"/>
              <a:t>Need some local way of scoring a node</a:t>
            </a:r>
          </a:p>
          <a:p>
            <a:pPr lvl="2"/>
            <a:r>
              <a:rPr lang="en-US" dirty="0" smtClean="0"/>
              <a:t>Use  </a:t>
            </a:r>
            <a:r>
              <a:rPr lang="en-US" dirty="0" err="1" smtClean="0"/>
              <a:t>MaxEnt</a:t>
            </a:r>
            <a:r>
              <a:rPr lang="en-US" dirty="0" smtClean="0"/>
              <a:t> to compute probability of label</a:t>
            </a:r>
            <a:endParaRPr lang="en-US" dirty="0"/>
          </a:p>
          <a:p>
            <a:pPr lvl="1"/>
            <a:r>
              <a:rPr lang="en-US" dirty="0" smtClean="0"/>
              <a:t>Need some way of ensuring consistency</a:t>
            </a:r>
          </a:p>
          <a:p>
            <a:pPr lvl="2"/>
            <a:r>
              <a:rPr lang="en-US" dirty="0" smtClean="0"/>
              <a:t>Restrict candidate labels based on context</a:t>
            </a:r>
          </a:p>
          <a:p>
            <a:pPr lvl="1"/>
            <a:r>
              <a:rPr lang="en-US" dirty="0" smtClean="0"/>
              <a:t>Need to ensure grammaticality</a:t>
            </a:r>
          </a:p>
        </p:txBody>
      </p:sp>
    </p:spTree>
    <p:extLst>
      <p:ext uri="{BB962C8B-B14F-4D97-AF65-F5344CB8AC3E}">
        <p14:creationId xmlns:p14="http://schemas.microsoft.com/office/powerpoint/2010/main" val="116310175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Tree-based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363816" cy="4749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Given a phrase-structure parse tree,</a:t>
            </a:r>
          </a:p>
          <a:p>
            <a:pPr lvl="1"/>
            <a:r>
              <a:rPr lang="en-US" dirty="0" smtClean="0"/>
              <a:t>Determine if each node is: removed, retained, or partial</a:t>
            </a:r>
          </a:p>
          <a:p>
            <a:r>
              <a:rPr lang="en-US" dirty="0" smtClean="0"/>
              <a:t>Issues &amp; Solutions:</a:t>
            </a:r>
          </a:p>
          <a:p>
            <a:pPr lvl="1"/>
            <a:r>
              <a:rPr lang="en-US" dirty="0" smtClean="0"/>
              <a:t># possible compressions exponential</a:t>
            </a:r>
          </a:p>
          <a:p>
            <a:pPr lvl="2"/>
            <a:r>
              <a:rPr lang="en-US" dirty="0" smtClean="0"/>
              <a:t>Order parse tree nodes (here post-order)</a:t>
            </a:r>
          </a:p>
          <a:p>
            <a:pPr lvl="2"/>
            <a:r>
              <a:rPr lang="en-US" dirty="0" smtClean="0"/>
              <a:t>Do beam search over candidate </a:t>
            </a:r>
            <a:r>
              <a:rPr lang="en-US" dirty="0" err="1" smtClean="0"/>
              <a:t>labelings</a:t>
            </a:r>
            <a:endParaRPr lang="en-US" dirty="0"/>
          </a:p>
          <a:p>
            <a:pPr lvl="1"/>
            <a:r>
              <a:rPr lang="en-US" dirty="0" smtClean="0"/>
              <a:t>Need some local way of scoring a node</a:t>
            </a:r>
          </a:p>
          <a:p>
            <a:pPr lvl="2"/>
            <a:r>
              <a:rPr lang="en-US" dirty="0" smtClean="0"/>
              <a:t>Use  </a:t>
            </a:r>
            <a:r>
              <a:rPr lang="en-US" dirty="0" err="1" smtClean="0"/>
              <a:t>MaxEnt</a:t>
            </a:r>
            <a:r>
              <a:rPr lang="en-US" dirty="0" smtClean="0"/>
              <a:t> to compute probability of label</a:t>
            </a:r>
            <a:endParaRPr lang="en-US" dirty="0"/>
          </a:p>
          <a:p>
            <a:pPr lvl="1"/>
            <a:r>
              <a:rPr lang="en-US" dirty="0" smtClean="0"/>
              <a:t>Need some way of ensuring consistency</a:t>
            </a:r>
          </a:p>
          <a:p>
            <a:pPr lvl="2"/>
            <a:r>
              <a:rPr lang="en-US" dirty="0" smtClean="0"/>
              <a:t>Restrict candidate labels based on context</a:t>
            </a:r>
          </a:p>
          <a:p>
            <a:pPr lvl="1"/>
            <a:r>
              <a:rPr lang="en-US" dirty="0" smtClean="0"/>
              <a:t>Need to ensure grammaticality</a:t>
            </a:r>
          </a:p>
          <a:p>
            <a:pPr lvl="2"/>
            <a:r>
              <a:rPr lang="en-US" dirty="0" err="1" smtClean="0"/>
              <a:t>Rerank</a:t>
            </a:r>
            <a:r>
              <a:rPr lang="en-US" dirty="0" smtClean="0"/>
              <a:t> resulting sentences using n-gram LM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3124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Compression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32" y="2152615"/>
            <a:ext cx="8877300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7086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features:</a:t>
            </a:r>
          </a:p>
          <a:p>
            <a:pPr lvl="1"/>
            <a:r>
              <a:rPr lang="en-US" dirty="0" smtClean="0"/>
              <a:t>Analogous to those for sequence labeling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50048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features:</a:t>
            </a:r>
          </a:p>
          <a:p>
            <a:pPr lvl="1"/>
            <a:r>
              <a:rPr lang="en-US" dirty="0" smtClean="0"/>
              <a:t>Analogous to those for sequence labeling</a:t>
            </a:r>
          </a:p>
          <a:p>
            <a:r>
              <a:rPr lang="en-US" dirty="0" smtClean="0"/>
              <a:t>Enhancements:</a:t>
            </a:r>
          </a:p>
          <a:p>
            <a:pPr lvl="1"/>
            <a:r>
              <a:rPr lang="en-US" dirty="0" smtClean="0"/>
              <a:t>Context features: decisions about child, sibling nodes</a:t>
            </a:r>
          </a:p>
          <a:p>
            <a:pPr lvl="1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400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Rewrite</a:t>
            </a:r>
            <a:r>
              <a:rPr lang="en-US" dirty="0"/>
              <a:t>: mixed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solidFill>
                  <a:srgbClr val="009900"/>
                </a:solidFill>
              </a:rPr>
              <a:t>Duisenberg</a:t>
            </a:r>
            <a:r>
              <a:rPr lang="en-US"/>
              <a:t> has said growth in the euro area countries next year will be about 2.5 percent, lower than </a:t>
            </a:r>
            <a:r>
              <a:rPr lang="en-US">
                <a:solidFill>
                  <a:srgbClr val="003399"/>
                </a:solidFill>
              </a:rPr>
              <a:t>the 3 percent</a:t>
            </a:r>
            <a:r>
              <a:rPr lang="en-US"/>
              <a:t> predicted earlier. </a:t>
            </a:r>
          </a:p>
          <a:p>
            <a:r>
              <a:rPr lang="en-US" i="1">
                <a:solidFill>
                  <a:srgbClr val="009900"/>
                </a:solidFill>
              </a:rPr>
              <a:t>Wim Duisenberg, the head of the new European Central Bank</a:t>
            </a:r>
            <a:r>
              <a:rPr lang="en-US"/>
              <a:t>, has said growth in the euro area countries next year will be about 2.5 percent, lower than </a:t>
            </a:r>
            <a:r>
              <a:rPr lang="en-US">
                <a:solidFill>
                  <a:srgbClr val="003399"/>
                </a:solidFill>
              </a:rPr>
              <a:t>just 1 percent in the euro-zone unemployment</a:t>
            </a:r>
            <a:r>
              <a:rPr lang="en-US"/>
              <a:t> predicted earlier. </a:t>
            </a:r>
          </a:p>
        </p:txBody>
      </p:sp>
    </p:spTree>
    <p:extLst>
      <p:ext uri="{BB962C8B-B14F-4D97-AF65-F5344CB8AC3E}">
        <p14:creationId xmlns:p14="http://schemas.microsoft.com/office/powerpoint/2010/main" val="3031724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features:</a:t>
            </a:r>
          </a:p>
          <a:p>
            <a:pPr lvl="1"/>
            <a:r>
              <a:rPr lang="en-US" dirty="0" smtClean="0"/>
              <a:t>Analogous to those for sequence labeling</a:t>
            </a:r>
          </a:p>
          <a:p>
            <a:r>
              <a:rPr lang="en-US" dirty="0" smtClean="0"/>
              <a:t>Enhancements:</a:t>
            </a:r>
          </a:p>
          <a:p>
            <a:pPr lvl="1"/>
            <a:r>
              <a:rPr lang="en-US" dirty="0" smtClean="0"/>
              <a:t>Context features: decisions about child, sibling nodes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Head-driven search:</a:t>
            </a:r>
          </a:p>
          <a:p>
            <a:pPr lvl="2"/>
            <a:r>
              <a:rPr lang="en-US" dirty="0" smtClean="0"/>
              <a:t>Reorder so head nodes at each level checked first</a:t>
            </a:r>
          </a:p>
          <a:p>
            <a:pPr lvl="3"/>
            <a:r>
              <a:rPr lang="en-US" dirty="0" smtClean="0"/>
              <a:t>Why?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91824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features:</a:t>
            </a:r>
          </a:p>
          <a:p>
            <a:pPr lvl="1"/>
            <a:r>
              <a:rPr lang="en-US" dirty="0" smtClean="0"/>
              <a:t>Analogous to those for sequence labeling</a:t>
            </a:r>
          </a:p>
          <a:p>
            <a:r>
              <a:rPr lang="en-US" dirty="0" smtClean="0"/>
              <a:t>Enhancements:</a:t>
            </a:r>
          </a:p>
          <a:p>
            <a:pPr lvl="1"/>
            <a:r>
              <a:rPr lang="en-US" dirty="0" smtClean="0"/>
              <a:t>Context features: decisions about child, sibling nodes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Head-driven search:</a:t>
            </a:r>
          </a:p>
          <a:p>
            <a:pPr lvl="2"/>
            <a:r>
              <a:rPr lang="en-US" dirty="0" smtClean="0"/>
              <a:t>Reorder so head nodes at each level checked first</a:t>
            </a:r>
          </a:p>
          <a:p>
            <a:pPr lvl="3"/>
            <a:r>
              <a:rPr lang="en-US" dirty="0" smtClean="0"/>
              <a:t>Why?  If head is dropped, shouldn’t keep rest</a:t>
            </a:r>
          </a:p>
          <a:p>
            <a:pPr lvl="3"/>
            <a:r>
              <a:rPr lang="en-US" dirty="0" smtClean="0"/>
              <a:t>Revise context features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36706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546" y="1600201"/>
            <a:ext cx="8594725" cy="4343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(aka MULTI in paper)</a:t>
            </a:r>
          </a:p>
          <a:p>
            <a:r>
              <a:rPr lang="en-US" dirty="0" smtClean="0"/>
              <a:t>Calculated based on current decoded word sequence W</a:t>
            </a:r>
          </a:p>
          <a:p>
            <a:r>
              <a:rPr lang="en-US" dirty="0" smtClean="0"/>
              <a:t>Linear combination of:</a:t>
            </a:r>
          </a:p>
        </p:txBody>
      </p:sp>
    </p:spTree>
    <p:extLst>
      <p:ext uri="{BB962C8B-B14F-4D97-AF65-F5344CB8AC3E}">
        <p14:creationId xmlns:p14="http://schemas.microsoft.com/office/powerpoint/2010/main" val="4337730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546" y="1600201"/>
            <a:ext cx="8594725" cy="43434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(aka MULTI in paper)</a:t>
            </a:r>
          </a:p>
          <a:p>
            <a:r>
              <a:rPr lang="en-US" dirty="0" smtClean="0"/>
              <a:t>Calculated based on current decoded word sequence W</a:t>
            </a:r>
          </a:p>
          <a:p>
            <a:r>
              <a:rPr lang="en-US" dirty="0" smtClean="0"/>
              <a:t>Linear combination of:</a:t>
            </a:r>
          </a:p>
          <a:p>
            <a:pPr lvl="1"/>
            <a:r>
              <a:rPr lang="en-US" dirty="0" smtClean="0"/>
              <a:t>Score under </a:t>
            </a:r>
            <a:r>
              <a:rPr lang="en-US" dirty="0" err="1" smtClean="0"/>
              <a:t>MaxEnt</a:t>
            </a:r>
            <a:endParaRPr lang="en-US" dirty="0" smtClean="0"/>
          </a:p>
          <a:p>
            <a:pPr lvl="1"/>
            <a:r>
              <a:rPr lang="en-US" dirty="0" smtClean="0"/>
              <a:t>Query relevance:</a:t>
            </a:r>
          </a:p>
          <a:p>
            <a:pPr lvl="2"/>
            <a:r>
              <a:rPr lang="en-US" dirty="0" smtClean="0"/>
              <a:t>Proportion of  overlapping words with query</a:t>
            </a:r>
          </a:p>
          <a:p>
            <a:pPr lvl="1"/>
            <a:r>
              <a:rPr lang="en-US" dirty="0" smtClean="0"/>
              <a:t>Importance:  Average </a:t>
            </a:r>
            <a:r>
              <a:rPr lang="en-US" dirty="0" err="1" smtClean="0"/>
              <a:t>sumbasic</a:t>
            </a:r>
            <a:r>
              <a:rPr lang="en-US" dirty="0" smtClean="0"/>
              <a:t> score over W</a:t>
            </a:r>
          </a:p>
          <a:p>
            <a:pPr lvl="1"/>
            <a:r>
              <a:rPr lang="en-US" dirty="0" smtClean="0"/>
              <a:t>Language model probability</a:t>
            </a:r>
          </a:p>
          <a:p>
            <a:pPr lvl="1"/>
            <a:r>
              <a:rPr lang="en-US" dirty="0" smtClean="0"/>
              <a:t>Redundancy: 1 --- proportion of words overlapping </a:t>
            </a:r>
            <a:r>
              <a:rPr lang="en-US" dirty="0" err="1" smtClean="0"/>
              <a:t>summ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498026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0909" y="2019299"/>
            <a:ext cx="9559636" cy="39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3276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system incorporates:</a:t>
            </a:r>
          </a:p>
          <a:p>
            <a:pPr lvl="1"/>
            <a:r>
              <a:rPr lang="en-US" dirty="0" smtClean="0"/>
              <a:t>Tree structure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Summarization features</a:t>
            </a:r>
          </a:p>
        </p:txBody>
      </p:sp>
    </p:spTree>
    <p:extLst>
      <p:ext uri="{BB962C8B-B14F-4D97-AF65-F5344CB8AC3E}">
        <p14:creationId xmlns:p14="http://schemas.microsoft.com/office/powerpoint/2010/main" val="244948948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system incorporates:</a:t>
            </a:r>
          </a:p>
          <a:p>
            <a:pPr lvl="1"/>
            <a:r>
              <a:rPr lang="en-US" dirty="0" smtClean="0"/>
              <a:t>Tree structure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Summarization features</a:t>
            </a:r>
          </a:p>
          <a:p>
            <a:r>
              <a:rPr lang="en-US" dirty="0" smtClean="0"/>
              <a:t>Rule-based approach surprisingly competitive</a:t>
            </a:r>
          </a:p>
          <a:p>
            <a:pPr lvl="1"/>
            <a:r>
              <a:rPr lang="en-US" dirty="0" smtClean="0"/>
              <a:t>Though less aggressive in terms of compression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24576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system incorporates:</a:t>
            </a:r>
          </a:p>
          <a:p>
            <a:pPr lvl="1"/>
            <a:r>
              <a:rPr lang="en-US" dirty="0" smtClean="0"/>
              <a:t>Tree structure</a:t>
            </a:r>
          </a:p>
          <a:p>
            <a:pPr lvl="1"/>
            <a:r>
              <a:rPr lang="en-US" dirty="0" smtClean="0"/>
              <a:t>Machine learning</a:t>
            </a:r>
          </a:p>
          <a:p>
            <a:pPr lvl="1"/>
            <a:r>
              <a:rPr lang="en-US" dirty="0" smtClean="0"/>
              <a:t>Summarization features</a:t>
            </a:r>
          </a:p>
          <a:p>
            <a:r>
              <a:rPr lang="en-US" dirty="0" smtClean="0"/>
              <a:t>Rule-based approach surprisingly competitive</a:t>
            </a:r>
          </a:p>
          <a:p>
            <a:pPr lvl="1"/>
            <a:r>
              <a:rPr lang="en-US" dirty="0" smtClean="0"/>
              <a:t>Though less aggressive in terms of compression</a:t>
            </a:r>
          </a:p>
          <a:p>
            <a:r>
              <a:rPr lang="en-US" dirty="0" smtClean="0"/>
              <a:t>Learning based approaches enabled by sentence compression corpus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2636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range of approaches:</a:t>
            </a:r>
          </a:p>
          <a:p>
            <a:pPr lvl="1"/>
            <a:r>
              <a:rPr lang="en-US" dirty="0" smtClean="0"/>
              <a:t>Informed by similar linguistic constraints</a:t>
            </a:r>
          </a:p>
          <a:p>
            <a:pPr lvl="1"/>
            <a:r>
              <a:rPr lang="en-US" dirty="0" smtClean="0"/>
              <a:t>Implemented in different ways:</a:t>
            </a:r>
          </a:p>
        </p:txBody>
      </p:sp>
    </p:spTree>
    <p:extLst>
      <p:ext uri="{BB962C8B-B14F-4D97-AF65-F5344CB8AC3E}">
        <p14:creationId xmlns:p14="http://schemas.microsoft.com/office/powerpoint/2010/main" val="412940599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range of approaches:</a:t>
            </a:r>
          </a:p>
          <a:p>
            <a:pPr lvl="1"/>
            <a:r>
              <a:rPr lang="en-US" dirty="0" smtClean="0"/>
              <a:t>Informed by similar linguistic constraints</a:t>
            </a:r>
          </a:p>
          <a:p>
            <a:pPr lvl="1"/>
            <a:r>
              <a:rPr lang="en-US" dirty="0" smtClean="0"/>
              <a:t>Implemented in different ways:</a:t>
            </a:r>
          </a:p>
          <a:p>
            <a:pPr lvl="2"/>
            <a:r>
              <a:rPr lang="en-US" dirty="0" smtClean="0"/>
              <a:t>Heuristic </a:t>
            </a:r>
            <a:r>
              <a:rPr lang="en-US" dirty="0" err="1" smtClean="0"/>
              <a:t>vs</a:t>
            </a:r>
            <a:r>
              <a:rPr lang="en-US" dirty="0" smtClean="0"/>
              <a:t> Learned</a:t>
            </a:r>
            <a:endParaRPr lang="en-US" dirty="0"/>
          </a:p>
          <a:p>
            <a:pPr lvl="2"/>
            <a:r>
              <a:rPr lang="en-US" dirty="0" smtClean="0"/>
              <a:t>Surface patterns </a:t>
            </a:r>
            <a:r>
              <a:rPr lang="en-US" dirty="0" err="1" smtClean="0"/>
              <a:t>vs</a:t>
            </a:r>
            <a:r>
              <a:rPr lang="en-US" dirty="0" smtClean="0"/>
              <a:t> parse trees </a:t>
            </a:r>
            <a:r>
              <a:rPr lang="en-US" dirty="0" err="1" smtClean="0"/>
              <a:t>vs</a:t>
            </a:r>
            <a:r>
              <a:rPr lang="en-US" dirty="0" smtClean="0"/>
              <a:t> SRL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Even with linguistic constraints</a:t>
            </a:r>
          </a:p>
          <a:p>
            <a:pPr lvl="2"/>
            <a:r>
              <a:rPr lang="en-US" dirty="0" smtClean="0"/>
              <a:t>Often negatively impact linguistic quality</a:t>
            </a:r>
          </a:p>
        </p:txBody>
      </p:sp>
    </p:spTree>
    <p:extLst>
      <p:ext uri="{BB962C8B-B14F-4D97-AF65-F5344CB8AC3E}">
        <p14:creationId xmlns:p14="http://schemas.microsoft.com/office/powerpoint/2010/main" val="1335058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11574</TotalTime>
  <Words>4153</Words>
  <Application>Microsoft Macintosh PowerPoint</Application>
  <PresentationFormat>On-screen Show (4:3)</PresentationFormat>
  <Paragraphs>781</Paragraphs>
  <Slides>102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3" baseType="lpstr">
      <vt:lpstr>Breeze</vt:lpstr>
      <vt:lpstr>Content Realization</vt:lpstr>
      <vt:lpstr>Roadmap</vt:lpstr>
      <vt:lpstr>Content Realization: Referring Expressions</vt:lpstr>
      <vt:lpstr>Referring to People  in News Summaries </vt:lpstr>
      <vt:lpstr>Referring to People  in News Summaries </vt:lpstr>
      <vt:lpstr>Challenges</vt:lpstr>
      <vt:lpstr>Challenges</vt:lpstr>
      <vt:lpstr>NP Rewrite: very good example</vt:lpstr>
      <vt:lpstr>NP Rewrite: mixed example</vt:lpstr>
      <vt:lpstr>Information Status</vt:lpstr>
      <vt:lpstr>Corpus Analysis</vt:lpstr>
      <vt:lpstr>Generating Discourse-New/Old</vt:lpstr>
      <vt:lpstr>Generating Discourse-New/Old</vt:lpstr>
      <vt:lpstr>Example Rewrite</vt:lpstr>
      <vt:lpstr>Hearer &amp; Salience</vt:lpstr>
      <vt:lpstr>Hearer &amp; Salience</vt:lpstr>
      <vt:lpstr>Hearer &amp; Salience</vt:lpstr>
      <vt:lpstr>Training</vt:lpstr>
      <vt:lpstr>Training</vt:lpstr>
      <vt:lpstr>Training</vt:lpstr>
      <vt:lpstr>Application</vt:lpstr>
      <vt:lpstr>Application</vt:lpstr>
      <vt:lpstr>Application</vt:lpstr>
      <vt:lpstr>Application</vt:lpstr>
      <vt:lpstr>Application</vt:lpstr>
      <vt:lpstr>Application</vt:lpstr>
      <vt:lpstr>Evaluation</vt:lpstr>
      <vt:lpstr>Evaluation</vt:lpstr>
      <vt:lpstr>Evaluation</vt:lpstr>
      <vt:lpstr>Evaluation</vt:lpstr>
      <vt:lpstr>Discussion</vt:lpstr>
      <vt:lpstr>Discussion</vt:lpstr>
      <vt:lpstr>Discussion</vt:lpstr>
      <vt:lpstr>Summary</vt:lpstr>
      <vt:lpstr>Sentence Compression</vt:lpstr>
      <vt:lpstr>Sentence Compression</vt:lpstr>
      <vt:lpstr>Sentence Compression</vt:lpstr>
      <vt:lpstr>Sentence Compression</vt:lpstr>
      <vt:lpstr>PowerPoint Presentation</vt:lpstr>
      <vt:lpstr>Shallow, Heuristic</vt:lpstr>
      <vt:lpstr>Shallow, Heuristic</vt:lpstr>
      <vt:lpstr>Shallow, Heuristic</vt:lpstr>
      <vt:lpstr>Shallow, Heuristic</vt:lpstr>
      <vt:lpstr>Shallow, Heuristic</vt:lpstr>
      <vt:lpstr>Deep, Minimal, Heuristic</vt:lpstr>
      <vt:lpstr>Deep, Minimal, Heuristic</vt:lpstr>
      <vt:lpstr>Deep, Minimal, Heuristic</vt:lpstr>
      <vt:lpstr>Deep, Minimal, Heuristic</vt:lpstr>
      <vt:lpstr>Deep, Minimal, Heuristic</vt:lpstr>
      <vt:lpstr>Example</vt:lpstr>
      <vt:lpstr>Example</vt:lpstr>
      <vt:lpstr>Deep, Extensive, Heuristic</vt:lpstr>
      <vt:lpstr>Deep, Extensive, Heuristic</vt:lpstr>
      <vt:lpstr>Deep, Extensive, Heuristic</vt:lpstr>
      <vt:lpstr>Deep, Extensive, Heuristic</vt:lpstr>
      <vt:lpstr>Deep, Extensive, Heuristic</vt:lpstr>
      <vt:lpstr>Integrating  Compression &amp; Selection</vt:lpstr>
      <vt:lpstr>Integrating  Compression &amp; Selection</vt:lpstr>
      <vt:lpstr>Integrating  Compression &amp; Selection</vt:lpstr>
      <vt:lpstr>Integrating  Compression &amp; Selection</vt:lpstr>
      <vt:lpstr>Integrating  Compression &amp; Selection</vt:lpstr>
      <vt:lpstr>Integrating  Compression &amp; Selection</vt:lpstr>
      <vt:lpstr>Multi-Candidate Selection</vt:lpstr>
      <vt:lpstr>Multi-Candidate Selection</vt:lpstr>
      <vt:lpstr>Multi-Candidate Selection</vt:lpstr>
      <vt:lpstr>Multi-Candidate Selection</vt:lpstr>
      <vt:lpstr>Multi-Candidate Selection</vt:lpstr>
      <vt:lpstr>Learning Compression</vt:lpstr>
      <vt:lpstr>Compression Corpus</vt:lpstr>
      <vt:lpstr>Compression Corpus</vt:lpstr>
      <vt:lpstr>Compression Corpus</vt:lpstr>
      <vt:lpstr>Sequence-based Compression</vt:lpstr>
      <vt:lpstr>Sequence-based Compression</vt:lpstr>
      <vt:lpstr>Sequence-based Compression</vt:lpstr>
      <vt:lpstr>Sequence-based Compression</vt:lpstr>
      <vt:lpstr>Feature Set</vt:lpstr>
      <vt:lpstr>Tree-based Compression</vt:lpstr>
      <vt:lpstr>Tree-based Compression</vt:lpstr>
      <vt:lpstr>Tree-based Compression</vt:lpstr>
      <vt:lpstr>Tree-based Compression</vt:lpstr>
      <vt:lpstr>Tree-based Compression</vt:lpstr>
      <vt:lpstr>Tree-based Compression</vt:lpstr>
      <vt:lpstr>Tree-based Compression</vt:lpstr>
      <vt:lpstr>Tree-based Compression</vt:lpstr>
      <vt:lpstr>Tree-based Compression</vt:lpstr>
      <vt:lpstr>Tree-based Compression</vt:lpstr>
      <vt:lpstr>Tree Compression Hypotheses</vt:lpstr>
      <vt:lpstr>Features</vt:lpstr>
      <vt:lpstr>Features</vt:lpstr>
      <vt:lpstr>Features</vt:lpstr>
      <vt:lpstr>Features</vt:lpstr>
      <vt:lpstr>Summarization Features</vt:lpstr>
      <vt:lpstr>Summarization Features</vt:lpstr>
      <vt:lpstr>Summarization Results</vt:lpstr>
      <vt:lpstr>Discussion</vt:lpstr>
      <vt:lpstr>Discussion</vt:lpstr>
      <vt:lpstr>Discussion</vt:lpstr>
      <vt:lpstr>General Discussion</vt:lpstr>
      <vt:lpstr>General Discussion</vt:lpstr>
      <vt:lpstr>General Discussion</vt:lpstr>
      <vt:lpstr>D3</vt:lpstr>
      <vt:lpstr>Deliverable #4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Realization</dc:title>
  <dc:creator>Gina-Anne Levow</dc:creator>
  <cp:lastModifiedBy>Gina-Anne Levow</cp:lastModifiedBy>
  <cp:revision>54</cp:revision>
  <cp:lastPrinted>2016-05-10T19:21:24Z</cp:lastPrinted>
  <dcterms:created xsi:type="dcterms:W3CDTF">2015-05-11T19:54:37Z</dcterms:created>
  <dcterms:modified xsi:type="dcterms:W3CDTF">2017-05-11T20:11:14Z</dcterms:modified>
</cp:coreProperties>
</file>