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34" r:id="rId63"/>
    <p:sldId id="335" r:id="rId64"/>
    <p:sldId id="318" r:id="rId65"/>
    <p:sldId id="336" r:id="rId66"/>
    <p:sldId id="337" r:id="rId67"/>
    <p:sldId id="33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printerSettings" Target="printerSettings/printerSettings1.bin"/><Relationship Id="rId85" Type="http://schemas.openxmlformats.org/officeDocument/2006/relationships/presProps" Target="presProps.xml"/><Relationship Id="rId86" Type="http://schemas.openxmlformats.org/officeDocument/2006/relationships/viewProps" Target="viewProps.xml"/><Relationship Id="rId87" Type="http://schemas.openxmlformats.org/officeDocument/2006/relationships/theme" Target="theme/theme1.xml"/><Relationship Id="rId8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0D80E-F2F0-EF43-BF79-4DD324165FC9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5978-BE91-B045-A732-E61E0C21B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0D80E-F2F0-EF43-BF79-4DD324165FC9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5978-BE91-B045-A732-E61E0C21BD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0D80E-F2F0-EF43-BF79-4DD324165FC9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5978-BE91-B045-A732-E61E0C21B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0D80E-F2F0-EF43-BF79-4DD324165FC9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5978-BE91-B045-A732-E61E0C21B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0D80E-F2F0-EF43-BF79-4DD324165FC9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5978-BE91-B045-A732-E61E0C21B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0D80E-F2F0-EF43-BF79-4DD324165FC9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5978-BE91-B045-A732-E61E0C21BD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0D80E-F2F0-EF43-BF79-4DD324165FC9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5978-BE91-B045-A732-E61E0C21B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0D80E-F2F0-EF43-BF79-4DD324165FC9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5978-BE91-B045-A732-E61E0C21B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0D80E-F2F0-EF43-BF79-4DD324165FC9}" type="datetimeFigureOut">
              <a:rPr lang="en-US" smtClean="0"/>
              <a:t>4/12/17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5978-BE91-B045-A732-E61E0C21B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0D80E-F2F0-EF43-BF79-4DD324165FC9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5978-BE91-B045-A732-E61E0C21B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0D80E-F2F0-EF43-BF79-4DD324165FC9}" type="datetimeFigureOut">
              <a:rPr lang="en-US" smtClean="0"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5978-BE91-B045-A732-E61E0C21B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0D80E-F2F0-EF43-BF79-4DD324165FC9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5978-BE91-B045-A732-E61E0C21B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BB0D80E-F2F0-EF43-BF79-4DD324165FC9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F875978-BE91-B045-A732-E61E0C21BD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emf"/><Relationship Id="rId5" Type="http://schemas.openxmlformats.org/officeDocument/2006/relationships/oleObject" Target="../embeddings/Microsoft_Equation1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for</a:t>
            </a:r>
            <a:br>
              <a:rPr lang="en-US" dirty="0" smtClean="0"/>
            </a:br>
            <a:r>
              <a:rPr lang="en-US" dirty="0" smtClean="0"/>
              <a:t>Content Selection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NLP Systems &amp; Applications</a:t>
            </a:r>
          </a:p>
          <a:p>
            <a:r>
              <a:rPr lang="en-US" dirty="0" smtClean="0"/>
              <a:t>Ling 573</a:t>
            </a:r>
            <a:endParaRPr lang="en-US" dirty="0" smtClean="0"/>
          </a:p>
          <a:p>
            <a:r>
              <a:rPr lang="en-US" dirty="0" smtClean="0"/>
              <a:t>April 13,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378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GraphBank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discourse structure model</a:t>
            </a:r>
          </a:p>
          <a:p>
            <a:pPr lvl="1"/>
            <a:r>
              <a:rPr lang="en-US" dirty="0" smtClean="0"/>
              <a:t>Wolf &amp; Gibson, 2005</a:t>
            </a:r>
          </a:p>
        </p:txBody>
      </p:sp>
    </p:spTree>
    <p:extLst>
      <p:ext uri="{BB962C8B-B14F-4D97-AF65-F5344CB8AC3E}">
        <p14:creationId xmlns:p14="http://schemas.microsoft.com/office/powerpoint/2010/main" val="94100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GraphBank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discourse structure model</a:t>
            </a:r>
          </a:p>
          <a:p>
            <a:pPr lvl="1"/>
            <a:r>
              <a:rPr lang="en-US" dirty="0" smtClean="0"/>
              <a:t>Wolf &amp; Gibson, 2005</a:t>
            </a:r>
          </a:p>
          <a:p>
            <a:r>
              <a:rPr lang="en-US" dirty="0" smtClean="0"/>
              <a:t>Key difference:</a:t>
            </a:r>
          </a:p>
          <a:p>
            <a:pPr lvl="1"/>
            <a:r>
              <a:rPr lang="en-US" dirty="0" smtClean="0"/>
              <a:t>Analysis of text need not be tree-structure, like RST</a:t>
            </a:r>
          </a:p>
          <a:p>
            <a:pPr lvl="1"/>
            <a:r>
              <a:rPr lang="en-US" dirty="0" smtClean="0"/>
              <a:t>Can be arbitrary graph, allowing crossing dependency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40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GraphBank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Alternative discourse structure model</a:t>
            </a:r>
          </a:p>
          <a:p>
            <a:pPr lvl="1"/>
            <a:r>
              <a:rPr lang="en-US" dirty="0" smtClean="0"/>
              <a:t>Wolf &amp; Gibson, 2005</a:t>
            </a:r>
          </a:p>
          <a:p>
            <a:r>
              <a:rPr lang="en-US" dirty="0" smtClean="0"/>
              <a:t>Key difference:</a:t>
            </a:r>
          </a:p>
          <a:p>
            <a:pPr lvl="1"/>
            <a:r>
              <a:rPr lang="en-US" dirty="0" smtClean="0"/>
              <a:t>Analysis of text need not be tree-structure, like RST</a:t>
            </a:r>
          </a:p>
          <a:p>
            <a:pPr lvl="1"/>
            <a:r>
              <a:rPr lang="en-US" dirty="0" smtClean="0"/>
              <a:t>Can be arbitrary graph, allowing crossing dependency</a:t>
            </a:r>
          </a:p>
          <a:p>
            <a:pPr lvl="1"/>
            <a:endParaRPr lang="en-US" dirty="0"/>
          </a:p>
          <a:p>
            <a:r>
              <a:rPr lang="en-US" dirty="0" smtClean="0"/>
              <a:t>Similar relations among spans (clauses)</a:t>
            </a:r>
          </a:p>
          <a:p>
            <a:pPr lvl="1"/>
            <a:r>
              <a:rPr lang="en-US" dirty="0" smtClean="0"/>
              <a:t>Slightly different inventory</a:t>
            </a:r>
          </a:p>
        </p:txBody>
      </p:sp>
    </p:spTree>
    <p:extLst>
      <p:ext uri="{BB962C8B-B14F-4D97-AF65-F5344CB8AC3E}">
        <p14:creationId xmlns:p14="http://schemas.microsoft.com/office/powerpoint/2010/main" val="1594251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 Discourse Treebank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PDTB (Prasad et al, 2008)</a:t>
            </a:r>
          </a:p>
          <a:p>
            <a:pPr lvl="1"/>
            <a:r>
              <a:rPr lang="en-US" dirty="0" smtClean="0"/>
              <a:t>“Theory-neutral” discourse model</a:t>
            </a:r>
          </a:p>
          <a:p>
            <a:pPr lvl="1"/>
            <a:r>
              <a:rPr lang="en-US" dirty="0" smtClean="0"/>
              <a:t>No stipulation of overall structure, identifies local </a:t>
            </a:r>
            <a:r>
              <a:rPr lang="en-US" dirty="0" err="1" smtClean="0"/>
              <a:t>rels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4637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 Discourse Treebank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PDTB (Prasad et al, 2008)</a:t>
            </a:r>
          </a:p>
          <a:p>
            <a:pPr lvl="1"/>
            <a:r>
              <a:rPr lang="en-US" dirty="0" smtClean="0"/>
              <a:t>“Theory-neutral” discourse model</a:t>
            </a:r>
          </a:p>
          <a:p>
            <a:pPr lvl="1"/>
            <a:r>
              <a:rPr lang="en-US" dirty="0" smtClean="0"/>
              <a:t>No stipulation of overall structure, identifies local </a:t>
            </a:r>
            <a:r>
              <a:rPr lang="en-US" dirty="0" err="1" smtClean="0"/>
              <a:t>rels</a:t>
            </a:r>
            <a:endParaRPr lang="en-US" dirty="0" smtClean="0"/>
          </a:p>
          <a:p>
            <a:r>
              <a:rPr lang="en-US" dirty="0" smtClean="0"/>
              <a:t>Two types of annotation:</a:t>
            </a:r>
          </a:p>
          <a:p>
            <a:pPr lvl="1"/>
            <a:r>
              <a:rPr lang="en-US" dirty="0" smtClean="0"/>
              <a:t>Explicit: triggered by lexical markers (‘but’) b/t spans</a:t>
            </a:r>
          </a:p>
          <a:p>
            <a:pPr lvl="2"/>
            <a:r>
              <a:rPr lang="en-US" dirty="0" smtClean="0"/>
              <a:t>Arg2: syntactically bound to discourse connective, </a:t>
            </a:r>
            <a:r>
              <a:rPr lang="en-US" dirty="0" err="1" smtClean="0"/>
              <a:t>ow</a:t>
            </a:r>
            <a:r>
              <a:rPr lang="en-US" dirty="0" smtClean="0"/>
              <a:t> Arg1</a:t>
            </a:r>
          </a:p>
        </p:txBody>
      </p:sp>
    </p:spTree>
    <p:extLst>
      <p:ext uri="{BB962C8B-B14F-4D97-AF65-F5344CB8AC3E}">
        <p14:creationId xmlns:p14="http://schemas.microsoft.com/office/powerpoint/2010/main" val="1204357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 Discourse Treebank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PDTB (Prasad et al, 2008)</a:t>
            </a:r>
          </a:p>
          <a:p>
            <a:pPr lvl="1"/>
            <a:r>
              <a:rPr lang="en-US" dirty="0" smtClean="0"/>
              <a:t>“Theory-neutral” discourse model</a:t>
            </a:r>
          </a:p>
          <a:p>
            <a:pPr lvl="1"/>
            <a:r>
              <a:rPr lang="en-US" dirty="0" smtClean="0"/>
              <a:t>No stipulation of overall structure, identifies local </a:t>
            </a:r>
            <a:r>
              <a:rPr lang="en-US" dirty="0" err="1" smtClean="0"/>
              <a:t>rels</a:t>
            </a:r>
            <a:endParaRPr lang="en-US" dirty="0" smtClean="0"/>
          </a:p>
          <a:p>
            <a:r>
              <a:rPr lang="en-US" dirty="0" smtClean="0"/>
              <a:t>Two types of annotation:</a:t>
            </a:r>
          </a:p>
          <a:p>
            <a:pPr lvl="1"/>
            <a:r>
              <a:rPr lang="en-US" dirty="0" smtClean="0"/>
              <a:t>Explicit: triggered by lexical markers (‘but’) b/t spans</a:t>
            </a:r>
          </a:p>
          <a:p>
            <a:pPr lvl="2"/>
            <a:r>
              <a:rPr lang="en-US" dirty="0" smtClean="0"/>
              <a:t>Arg2: syntactically bound to discourse connective, </a:t>
            </a:r>
            <a:r>
              <a:rPr lang="en-US" dirty="0" err="1" smtClean="0"/>
              <a:t>ow</a:t>
            </a:r>
            <a:r>
              <a:rPr lang="en-US" dirty="0" smtClean="0"/>
              <a:t> Arg1</a:t>
            </a:r>
          </a:p>
          <a:p>
            <a:pPr lvl="1"/>
            <a:r>
              <a:rPr lang="en-US" dirty="0" smtClean="0"/>
              <a:t>Implicit: Adjacent sentences assumed related </a:t>
            </a:r>
          </a:p>
          <a:p>
            <a:pPr lvl="2"/>
            <a:r>
              <a:rPr lang="en-US" dirty="0" smtClean="0"/>
              <a:t>Arg1: first sentence in sequence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37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 Discourse Treebank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PDTB (Prasad et al, 2008)</a:t>
            </a:r>
          </a:p>
          <a:p>
            <a:pPr lvl="1"/>
            <a:r>
              <a:rPr lang="en-US" dirty="0" smtClean="0"/>
              <a:t>“Theory-neutral” discourse model</a:t>
            </a:r>
          </a:p>
          <a:p>
            <a:pPr lvl="1"/>
            <a:r>
              <a:rPr lang="en-US" dirty="0" smtClean="0"/>
              <a:t>No stipulation of overall structure, identifies local </a:t>
            </a:r>
            <a:r>
              <a:rPr lang="en-US" dirty="0" err="1" smtClean="0"/>
              <a:t>rels</a:t>
            </a:r>
            <a:endParaRPr lang="en-US" dirty="0" smtClean="0"/>
          </a:p>
          <a:p>
            <a:r>
              <a:rPr lang="en-US" dirty="0" smtClean="0"/>
              <a:t>Two types of annotation:</a:t>
            </a:r>
          </a:p>
          <a:p>
            <a:pPr lvl="1"/>
            <a:r>
              <a:rPr lang="en-US" dirty="0" smtClean="0"/>
              <a:t>Explicit: triggered by lexical markers (‘but’) b/t spans</a:t>
            </a:r>
          </a:p>
          <a:p>
            <a:pPr lvl="2"/>
            <a:r>
              <a:rPr lang="en-US" dirty="0" smtClean="0"/>
              <a:t>Arg2: syntactically bound to discourse connective, </a:t>
            </a:r>
            <a:r>
              <a:rPr lang="en-US" dirty="0" err="1" smtClean="0"/>
              <a:t>ow</a:t>
            </a:r>
            <a:r>
              <a:rPr lang="en-US" dirty="0" smtClean="0"/>
              <a:t> Arg1</a:t>
            </a:r>
          </a:p>
          <a:p>
            <a:pPr lvl="1"/>
            <a:r>
              <a:rPr lang="en-US" dirty="0" smtClean="0"/>
              <a:t>Implicit: Adjacent sentences assumed related </a:t>
            </a:r>
          </a:p>
          <a:p>
            <a:pPr lvl="2"/>
            <a:r>
              <a:rPr lang="en-US" dirty="0" smtClean="0"/>
              <a:t>Arg1: first sentence in sequence</a:t>
            </a:r>
          </a:p>
          <a:p>
            <a:r>
              <a:rPr lang="en-US" dirty="0" smtClean="0"/>
              <a:t>Senses/Relations:</a:t>
            </a:r>
          </a:p>
          <a:p>
            <a:pPr lvl="1"/>
            <a:r>
              <a:rPr lang="en-US" dirty="0" smtClean="0"/>
              <a:t>Comparison, Contingency, Expansion, Temporal</a:t>
            </a:r>
          </a:p>
          <a:p>
            <a:pPr lvl="2"/>
            <a:r>
              <a:rPr lang="en-US" dirty="0" smtClean="0"/>
              <a:t>Broken down into finer-grained senses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237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&amp;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Intuitively, discourse should be useful</a:t>
            </a:r>
          </a:p>
          <a:p>
            <a:pPr lvl="1"/>
            <a:r>
              <a:rPr lang="en-US" dirty="0" smtClean="0"/>
              <a:t>Selection, ordering, realization</a:t>
            </a:r>
          </a:p>
        </p:txBody>
      </p:sp>
    </p:spTree>
    <p:extLst>
      <p:ext uri="{BB962C8B-B14F-4D97-AF65-F5344CB8AC3E}">
        <p14:creationId xmlns:p14="http://schemas.microsoft.com/office/powerpoint/2010/main" val="3277048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&amp;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Intuitively, discourse should be useful</a:t>
            </a:r>
          </a:p>
          <a:p>
            <a:pPr lvl="1"/>
            <a:r>
              <a:rPr lang="en-US" dirty="0" smtClean="0"/>
              <a:t>Selection, ordering, realization</a:t>
            </a:r>
          </a:p>
          <a:p>
            <a:r>
              <a:rPr lang="en-US" dirty="0" smtClean="0"/>
              <a:t>Selection:</a:t>
            </a:r>
          </a:p>
          <a:p>
            <a:pPr lvl="1"/>
            <a:r>
              <a:rPr lang="en-US" dirty="0" smtClean="0"/>
              <a:t>Sense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106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&amp;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Intuitively, discourse should be useful</a:t>
            </a:r>
          </a:p>
          <a:p>
            <a:pPr lvl="1"/>
            <a:r>
              <a:rPr lang="en-US" dirty="0" smtClean="0"/>
              <a:t>Selection, ordering, realization</a:t>
            </a:r>
          </a:p>
          <a:p>
            <a:r>
              <a:rPr lang="en-US" dirty="0" smtClean="0"/>
              <a:t>Selection:</a:t>
            </a:r>
          </a:p>
          <a:p>
            <a:pPr lvl="1"/>
            <a:r>
              <a:rPr lang="en-US" dirty="0" smtClean="0"/>
              <a:t>Sense: some relations more important </a:t>
            </a:r>
          </a:p>
          <a:p>
            <a:pPr lvl="2"/>
            <a:r>
              <a:rPr lang="en-US" dirty="0" smtClean="0"/>
              <a:t>E.g. cause </a:t>
            </a:r>
            <a:r>
              <a:rPr lang="en-US" dirty="0" err="1" smtClean="0"/>
              <a:t>vs</a:t>
            </a:r>
            <a:r>
              <a:rPr lang="en-US" dirty="0" smtClean="0"/>
              <a:t> elaboration</a:t>
            </a:r>
          </a:p>
          <a:p>
            <a:pPr lvl="1"/>
            <a:r>
              <a:rPr lang="en-US" dirty="0" smtClean="0"/>
              <a:t>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35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5774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Cohesion – repetition, </a:t>
            </a:r>
            <a:r>
              <a:rPr lang="en-US" dirty="0" err="1" smtClean="0"/>
              <a:t>etc</a:t>
            </a:r>
            <a:r>
              <a:rPr lang="en-US" dirty="0" smtClean="0"/>
              <a:t> – does not imply coherence</a:t>
            </a:r>
          </a:p>
          <a:p>
            <a:r>
              <a:rPr lang="en-US" dirty="0" smtClean="0"/>
              <a:t>Coherence relations:</a:t>
            </a:r>
          </a:p>
          <a:p>
            <a:pPr lvl="1"/>
            <a:r>
              <a:rPr lang="en-US" dirty="0" smtClean="0"/>
              <a:t>Possible meaning relations between </a:t>
            </a:r>
            <a:r>
              <a:rPr lang="en-US" dirty="0" err="1" smtClean="0"/>
              <a:t>utts</a:t>
            </a:r>
            <a:r>
              <a:rPr lang="en-US" dirty="0" smtClean="0"/>
              <a:t> in discourse</a:t>
            </a:r>
          </a:p>
        </p:txBody>
      </p:sp>
    </p:spTree>
    <p:extLst>
      <p:ext uri="{BB962C8B-B14F-4D97-AF65-F5344CB8AC3E}">
        <p14:creationId xmlns:p14="http://schemas.microsoft.com/office/powerpoint/2010/main" val="2745375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&amp;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Intuitively, discourse should be useful</a:t>
            </a:r>
          </a:p>
          <a:p>
            <a:pPr lvl="1"/>
            <a:r>
              <a:rPr lang="en-US" dirty="0" smtClean="0"/>
              <a:t>Selection, ordering, realization</a:t>
            </a:r>
          </a:p>
          <a:p>
            <a:r>
              <a:rPr lang="en-US" dirty="0" smtClean="0"/>
              <a:t>Selection:</a:t>
            </a:r>
          </a:p>
          <a:p>
            <a:pPr lvl="1"/>
            <a:r>
              <a:rPr lang="en-US" dirty="0" smtClean="0"/>
              <a:t>Sense: some relations more important </a:t>
            </a:r>
          </a:p>
          <a:p>
            <a:pPr lvl="2"/>
            <a:r>
              <a:rPr lang="en-US" dirty="0" smtClean="0"/>
              <a:t>E.g. cause </a:t>
            </a:r>
            <a:r>
              <a:rPr lang="en-US" dirty="0" err="1" smtClean="0"/>
              <a:t>vs</a:t>
            </a:r>
            <a:r>
              <a:rPr lang="en-US" dirty="0" smtClean="0"/>
              <a:t> elaboration</a:t>
            </a:r>
          </a:p>
          <a:p>
            <a:pPr lvl="1"/>
            <a:r>
              <a:rPr lang="en-US" dirty="0" smtClean="0"/>
              <a:t>Structure: some information more core</a:t>
            </a:r>
          </a:p>
          <a:p>
            <a:pPr lvl="2"/>
            <a:r>
              <a:rPr lang="en-US" dirty="0" smtClean="0"/>
              <a:t>Nucleus </a:t>
            </a:r>
            <a:r>
              <a:rPr lang="en-US" dirty="0" err="1" smtClean="0"/>
              <a:t>vs</a:t>
            </a:r>
            <a:r>
              <a:rPr lang="en-US" dirty="0" smtClean="0"/>
              <a:t> satellite, promotion, centrality</a:t>
            </a:r>
          </a:p>
          <a:p>
            <a:r>
              <a:rPr lang="en-US" dirty="0" smtClean="0"/>
              <a:t>Compare these, contrast with lexical info	</a:t>
            </a:r>
          </a:p>
          <a:p>
            <a:pPr lvl="1"/>
            <a:r>
              <a:rPr lang="en-US" dirty="0" smtClean="0"/>
              <a:t>Louis et al,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10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 with extractive summary sentences</a:t>
            </a:r>
          </a:p>
          <a:p>
            <a:pPr lvl="1"/>
            <a:r>
              <a:rPr lang="en-US" dirty="0" smtClean="0"/>
              <a:t>Statistical analysis</a:t>
            </a:r>
          </a:p>
          <a:p>
            <a:pPr lvl="2"/>
            <a:r>
              <a:rPr lang="en-US" dirty="0" smtClean="0"/>
              <a:t>Chi-squared (categorical), t-test (continuous)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691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 with extractive summary sentences</a:t>
            </a:r>
          </a:p>
          <a:p>
            <a:pPr lvl="1"/>
            <a:r>
              <a:rPr lang="en-US" dirty="0" smtClean="0"/>
              <a:t>Statistical analysis</a:t>
            </a:r>
          </a:p>
          <a:p>
            <a:pPr lvl="2"/>
            <a:r>
              <a:rPr lang="en-US" dirty="0" smtClean="0"/>
              <a:t>Chi-squared (categorical), t-test (continuous)</a:t>
            </a:r>
          </a:p>
          <a:p>
            <a:pPr lvl="2"/>
            <a:endParaRPr lang="en-US" dirty="0"/>
          </a:p>
          <a:p>
            <a:r>
              <a:rPr lang="en-US" dirty="0" smtClean="0"/>
              <a:t>Classification:</a:t>
            </a:r>
          </a:p>
          <a:p>
            <a:pPr lvl="1"/>
            <a:r>
              <a:rPr lang="en-US" dirty="0" smtClean="0"/>
              <a:t>Logistic regression</a:t>
            </a:r>
          </a:p>
          <a:p>
            <a:pPr lvl="2"/>
            <a:r>
              <a:rPr lang="en-US" dirty="0" smtClean="0"/>
              <a:t>Different ensembles of features</a:t>
            </a:r>
          </a:p>
          <a:p>
            <a:pPr lvl="1"/>
            <a:r>
              <a:rPr lang="en-US" dirty="0" smtClean="0"/>
              <a:t>Classification F-measure</a:t>
            </a:r>
          </a:p>
          <a:p>
            <a:pPr lvl="1"/>
            <a:r>
              <a:rPr lang="en-US" dirty="0" smtClean="0"/>
              <a:t>ROUGE over summary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4120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RST </a:t>
            </a:r>
            <a:r>
              <a:rPr lang="en-US" dirty="0" smtClean="0"/>
              <a:t>Parsing</a:t>
            </a:r>
            <a:endParaRPr lang="en-US" sz="28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and apply classifiers for</a:t>
            </a:r>
          </a:p>
          <a:p>
            <a:pPr lvl="1"/>
            <a:r>
              <a:rPr lang="en-US" dirty="0"/>
              <a:t>Segmentation and parsing of </a:t>
            </a:r>
            <a:r>
              <a:rPr lang="en-US" dirty="0" smtClean="0"/>
              <a:t>discourse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52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RST </a:t>
            </a:r>
            <a:r>
              <a:rPr lang="en-US" dirty="0" smtClean="0"/>
              <a:t>Parsing</a:t>
            </a:r>
            <a:endParaRPr lang="en-US" sz="28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and apply classifiers for</a:t>
            </a:r>
          </a:p>
          <a:p>
            <a:pPr lvl="1"/>
            <a:r>
              <a:rPr lang="en-US" dirty="0"/>
              <a:t>Segmentation and parsing of </a:t>
            </a:r>
            <a:r>
              <a:rPr lang="en-US" dirty="0" smtClean="0"/>
              <a:t>discourse</a:t>
            </a:r>
            <a:endParaRPr lang="en-US" dirty="0"/>
          </a:p>
          <a:p>
            <a:r>
              <a:rPr lang="en-US" dirty="0"/>
              <a:t>Assign coherence relations between </a:t>
            </a:r>
            <a:r>
              <a:rPr lang="en-US" dirty="0" smtClean="0"/>
              <a:t>spans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186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RST </a:t>
            </a:r>
            <a:r>
              <a:rPr lang="en-US" dirty="0" smtClean="0"/>
              <a:t>Parsing</a:t>
            </a:r>
            <a:endParaRPr lang="en-US" sz="28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and apply classifiers for</a:t>
            </a:r>
          </a:p>
          <a:p>
            <a:pPr lvl="1"/>
            <a:r>
              <a:rPr lang="en-US" dirty="0"/>
              <a:t>Segmentation and parsing of </a:t>
            </a:r>
            <a:r>
              <a:rPr lang="en-US" dirty="0" smtClean="0"/>
              <a:t>discourse</a:t>
            </a:r>
            <a:endParaRPr lang="en-US" dirty="0"/>
          </a:p>
          <a:p>
            <a:r>
              <a:rPr lang="en-US" dirty="0"/>
              <a:t>Assign coherence relations between spans</a:t>
            </a:r>
          </a:p>
          <a:p>
            <a:r>
              <a:rPr lang="en-US" dirty="0"/>
              <a:t>Create a representation over whole text =&gt; </a:t>
            </a:r>
            <a:r>
              <a:rPr lang="en-US" dirty="0" smtClean="0"/>
              <a:t>parse</a:t>
            </a:r>
            <a:endParaRPr lang="en-US" dirty="0"/>
          </a:p>
          <a:p>
            <a:r>
              <a:rPr lang="en-US" dirty="0"/>
              <a:t>Discourse structure</a:t>
            </a:r>
          </a:p>
          <a:p>
            <a:pPr lvl="1"/>
            <a:r>
              <a:rPr lang="en-US" dirty="0"/>
              <a:t>RST trees</a:t>
            </a:r>
          </a:p>
          <a:p>
            <a:pPr lvl="2"/>
            <a:r>
              <a:rPr lang="en-US" dirty="0"/>
              <a:t>Fine-grained, hierarchical structure</a:t>
            </a:r>
          </a:p>
          <a:p>
            <a:pPr lvl="3"/>
            <a:r>
              <a:rPr lang="en-US" dirty="0"/>
              <a:t>Clause-based </a:t>
            </a:r>
            <a:r>
              <a:rPr lang="en-US" dirty="0" smtClean="0"/>
              <a:t>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09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1. [Mr. Watkins said] 2. [volume on </a:t>
            </a:r>
            <a:r>
              <a:rPr lang="en-US" dirty="0" err="1"/>
              <a:t>Interprovincial’s</a:t>
            </a:r>
            <a:r>
              <a:rPr lang="en-US" dirty="0"/>
              <a:t> </a:t>
            </a:r>
            <a:r>
              <a:rPr lang="en-US" dirty="0" smtClean="0"/>
              <a:t>system is </a:t>
            </a:r>
            <a:r>
              <a:rPr lang="en-US" dirty="0"/>
              <a:t>down about 2% since January] 3. [and is expected </a:t>
            </a:r>
            <a:r>
              <a:rPr lang="en-US" dirty="0" smtClean="0"/>
              <a:t>to fall </a:t>
            </a:r>
            <a:r>
              <a:rPr lang="en-US" dirty="0"/>
              <a:t>further,] 4. [making expansion unnecessary until </a:t>
            </a:r>
            <a:r>
              <a:rPr lang="en-US" dirty="0" smtClean="0"/>
              <a:t>perhaps the </a:t>
            </a:r>
            <a:r>
              <a:rPr lang="en-US" dirty="0"/>
              <a:t>mid-1990s.]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132" y="3154227"/>
            <a:ext cx="5180112" cy="296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9907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Satellite penalty:</a:t>
            </a:r>
          </a:p>
          <a:p>
            <a:pPr lvl="1"/>
            <a:r>
              <a:rPr lang="en-US" dirty="0" smtClean="0"/>
              <a:t>For each EDU: # of satellite nodes b/t it and root</a:t>
            </a:r>
          </a:p>
          <a:p>
            <a:pPr lvl="2"/>
            <a:r>
              <a:rPr lang="en-US" dirty="0" smtClean="0"/>
              <a:t>1 satellite in tree: (1), one step to root: penalty = 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3403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Satellite penalty:</a:t>
            </a:r>
          </a:p>
          <a:p>
            <a:pPr lvl="1"/>
            <a:r>
              <a:rPr lang="en-US" dirty="0" smtClean="0"/>
              <a:t>For each EDU: # of satellite nodes b/t it and root</a:t>
            </a:r>
          </a:p>
          <a:p>
            <a:pPr lvl="2"/>
            <a:r>
              <a:rPr lang="en-US" dirty="0" smtClean="0"/>
              <a:t>1 satellite in tree: (1), one step to root: penalty = 1</a:t>
            </a:r>
          </a:p>
          <a:p>
            <a:r>
              <a:rPr lang="en-US" dirty="0" smtClean="0"/>
              <a:t>Promotion set:</a:t>
            </a:r>
          </a:p>
          <a:p>
            <a:pPr lvl="1"/>
            <a:r>
              <a:rPr lang="en-US" dirty="0" smtClean="0"/>
              <a:t>Nuclear units at some level of tree</a:t>
            </a:r>
          </a:p>
          <a:p>
            <a:pPr lvl="2"/>
            <a:r>
              <a:rPr lang="en-US" dirty="0" smtClean="0"/>
              <a:t>At leaves, EDUs are themselves nuclear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93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Satellite penalty:</a:t>
            </a:r>
          </a:p>
          <a:p>
            <a:pPr lvl="1"/>
            <a:r>
              <a:rPr lang="en-US" dirty="0" smtClean="0"/>
              <a:t>For each EDU: # of satellite nodes b/t it and root</a:t>
            </a:r>
          </a:p>
          <a:p>
            <a:pPr lvl="2"/>
            <a:r>
              <a:rPr lang="en-US" dirty="0" smtClean="0"/>
              <a:t>1 satellite in tree: (1), one step to root: penalty = 1</a:t>
            </a:r>
          </a:p>
          <a:p>
            <a:r>
              <a:rPr lang="en-US" dirty="0" smtClean="0"/>
              <a:t>Promotion set:</a:t>
            </a:r>
          </a:p>
          <a:p>
            <a:pPr lvl="1"/>
            <a:r>
              <a:rPr lang="en-US" dirty="0" smtClean="0"/>
              <a:t>Nuclear units at some level of tree</a:t>
            </a:r>
          </a:p>
          <a:p>
            <a:pPr lvl="2"/>
            <a:r>
              <a:rPr lang="en-US" dirty="0" smtClean="0"/>
              <a:t>At leaves, EDUs are themselves nuclear	</a:t>
            </a:r>
          </a:p>
          <a:p>
            <a:r>
              <a:rPr lang="en-US" dirty="0" smtClean="0"/>
              <a:t>Depth score:</a:t>
            </a:r>
          </a:p>
          <a:p>
            <a:pPr lvl="1"/>
            <a:r>
              <a:rPr lang="en-US" dirty="0" smtClean="0"/>
              <a:t>Distance from lowest tree level to EDU’s highest rank</a:t>
            </a:r>
          </a:p>
          <a:p>
            <a:pPr lvl="2"/>
            <a:r>
              <a:rPr lang="en-US" dirty="0" smtClean="0"/>
              <a:t>2,3,4: score= 4; 1: score= 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36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5774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Cohesion – repetition, </a:t>
            </a:r>
            <a:r>
              <a:rPr lang="en-US" dirty="0" err="1" smtClean="0"/>
              <a:t>etc</a:t>
            </a:r>
            <a:r>
              <a:rPr lang="en-US" dirty="0" smtClean="0"/>
              <a:t> – does not imply coherence</a:t>
            </a:r>
          </a:p>
          <a:p>
            <a:r>
              <a:rPr lang="en-US" dirty="0" smtClean="0"/>
              <a:t>Coherence relations:</a:t>
            </a:r>
          </a:p>
          <a:p>
            <a:pPr lvl="1"/>
            <a:r>
              <a:rPr lang="en-US" dirty="0" smtClean="0"/>
              <a:t>Possible meaning relations between </a:t>
            </a:r>
            <a:r>
              <a:rPr lang="en-US" dirty="0" err="1" smtClean="0"/>
              <a:t>utts</a:t>
            </a:r>
            <a:r>
              <a:rPr lang="en-US" dirty="0" smtClean="0"/>
              <a:t> in discourse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b="1" dirty="0" smtClean="0"/>
              <a:t>Result: </a:t>
            </a:r>
            <a:r>
              <a:rPr lang="en-US" dirty="0" smtClean="0"/>
              <a:t>Infer state of S</a:t>
            </a:r>
            <a:r>
              <a:rPr lang="en-US" baseline="-25000" dirty="0" smtClean="0"/>
              <a:t>0</a:t>
            </a:r>
            <a:r>
              <a:rPr lang="en-US" dirty="0" smtClean="0"/>
              <a:t> cause state in S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lvl="3"/>
            <a:r>
              <a:rPr lang="en-US" dirty="0" smtClean="0"/>
              <a:t>The Tin Woodman was caught in the rain. His joints rusted.</a:t>
            </a:r>
          </a:p>
        </p:txBody>
      </p:sp>
    </p:spTree>
    <p:extLst>
      <p:ext uri="{BB962C8B-B14F-4D97-AF65-F5344CB8AC3E}">
        <p14:creationId xmlns:p14="http://schemas.microsoft.com/office/powerpoint/2010/main" val="643527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Satellite penalty:</a:t>
            </a:r>
          </a:p>
          <a:p>
            <a:pPr lvl="1"/>
            <a:r>
              <a:rPr lang="en-US" dirty="0" smtClean="0"/>
              <a:t>For each EDU: # of satellite nodes b/t it and root</a:t>
            </a:r>
          </a:p>
          <a:p>
            <a:pPr lvl="2"/>
            <a:r>
              <a:rPr lang="en-US" dirty="0" smtClean="0"/>
              <a:t>1 satellite in tree: (1), one step to root: penalty = 1</a:t>
            </a:r>
          </a:p>
          <a:p>
            <a:r>
              <a:rPr lang="en-US" dirty="0" smtClean="0"/>
              <a:t>Promotion set:</a:t>
            </a:r>
          </a:p>
          <a:p>
            <a:pPr lvl="1"/>
            <a:r>
              <a:rPr lang="en-US" dirty="0" smtClean="0"/>
              <a:t>Nuclear units at some level of tree</a:t>
            </a:r>
          </a:p>
          <a:p>
            <a:pPr lvl="2"/>
            <a:r>
              <a:rPr lang="en-US" dirty="0" smtClean="0"/>
              <a:t>At leaves, EDUs are themselves nuclear	</a:t>
            </a:r>
          </a:p>
          <a:p>
            <a:r>
              <a:rPr lang="en-US" dirty="0" smtClean="0"/>
              <a:t>Depth score:</a:t>
            </a:r>
          </a:p>
          <a:p>
            <a:pPr lvl="1"/>
            <a:r>
              <a:rPr lang="en-US" dirty="0" smtClean="0"/>
              <a:t>Distance from lowest tree level to EDU’s highest rank</a:t>
            </a:r>
          </a:p>
          <a:p>
            <a:pPr lvl="2"/>
            <a:r>
              <a:rPr lang="en-US" dirty="0" smtClean="0"/>
              <a:t>2,3,4: score= 4; 1: score= 3</a:t>
            </a:r>
          </a:p>
          <a:p>
            <a:r>
              <a:rPr lang="en-US" dirty="0" smtClean="0"/>
              <a:t>Promotion score:</a:t>
            </a:r>
          </a:p>
          <a:p>
            <a:pPr lvl="1"/>
            <a:r>
              <a:rPr lang="en-US" dirty="0" smtClean="0"/>
              <a:t># of levels span is promoted:</a:t>
            </a:r>
          </a:p>
          <a:p>
            <a:pPr lvl="2"/>
            <a:r>
              <a:rPr lang="en-US" dirty="0" smtClean="0"/>
              <a:t> 1: score = 0; 4: score = 2; 2,3: score = 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5165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Sentence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feature has:</a:t>
            </a:r>
          </a:p>
          <a:p>
            <a:pPr lvl="1"/>
            <a:r>
              <a:rPr lang="en-US" dirty="0" smtClean="0"/>
              <a:t>Raw score</a:t>
            </a:r>
          </a:p>
          <a:p>
            <a:pPr lvl="1"/>
            <a:r>
              <a:rPr lang="en-US" dirty="0" smtClean="0"/>
              <a:t>Normalized score: Raw/</a:t>
            </a:r>
            <a:r>
              <a:rPr lang="en-US" dirty="0" err="1" smtClean="0"/>
              <a:t>sentence_length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5971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Sentence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feature has:</a:t>
            </a:r>
          </a:p>
          <a:p>
            <a:pPr lvl="1"/>
            <a:r>
              <a:rPr lang="en-US" dirty="0" smtClean="0"/>
              <a:t>Raw score</a:t>
            </a:r>
          </a:p>
          <a:p>
            <a:pPr lvl="1"/>
            <a:r>
              <a:rPr lang="en-US" dirty="0" smtClean="0"/>
              <a:t>Normalized score: Raw/</a:t>
            </a:r>
            <a:r>
              <a:rPr lang="en-US" dirty="0" err="1" smtClean="0"/>
              <a:t>sentence_length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Sentence score for a feature:</a:t>
            </a:r>
          </a:p>
          <a:p>
            <a:pPr lvl="1"/>
            <a:r>
              <a:rPr lang="en-US" dirty="0" smtClean="0"/>
              <a:t>Max over EDUs in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1494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“Semantic” Features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Capture specific relations on spans</a:t>
            </a:r>
          </a:p>
          <a:p>
            <a:r>
              <a:rPr lang="en-US" dirty="0" smtClean="0"/>
              <a:t>Binary features over tuple of:</a:t>
            </a:r>
          </a:p>
          <a:p>
            <a:pPr lvl="1"/>
            <a:r>
              <a:rPr lang="en-US" dirty="0" smtClean="0"/>
              <a:t>Implicit </a:t>
            </a:r>
            <a:r>
              <a:rPr lang="en-US" dirty="0" err="1" smtClean="0"/>
              <a:t>vs</a:t>
            </a:r>
            <a:r>
              <a:rPr lang="en-US" dirty="0" smtClean="0"/>
              <a:t> Explicit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Name of relation that holds</a:t>
            </a:r>
          </a:p>
          <a:p>
            <a:pPr lvl="2"/>
            <a:r>
              <a:rPr lang="en-US" dirty="0" smtClean="0"/>
              <a:t>Top-level or second level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If relation is between sentences,</a:t>
            </a:r>
          </a:p>
          <a:p>
            <a:pPr lvl="2"/>
            <a:r>
              <a:rPr lang="en-US" dirty="0" smtClean="0"/>
              <a:t>Indicate whether Arg1 or Arg2</a:t>
            </a:r>
          </a:p>
          <a:p>
            <a:r>
              <a:rPr lang="en-US" dirty="0" smtClean="0"/>
              <a:t>E.g. </a:t>
            </a:r>
            <a:r>
              <a:rPr lang="en-US" dirty="0"/>
              <a:t>“</a:t>
            </a:r>
            <a:r>
              <a:rPr lang="en-US" dirty="0" smtClean="0"/>
              <a:t>contains Arg1 </a:t>
            </a:r>
            <a:r>
              <a:rPr lang="en-US" dirty="0"/>
              <a:t>of Implicit Restatement </a:t>
            </a:r>
            <a:r>
              <a:rPr lang="en-US" dirty="0" smtClean="0"/>
              <a:t>relation”</a:t>
            </a:r>
          </a:p>
          <a:p>
            <a:r>
              <a:rPr lang="en-US" dirty="0" smtClean="0"/>
              <a:t>Also, # of relations, distance b/t </a:t>
            </a:r>
            <a:r>
              <a:rPr lang="en-US" dirty="0" err="1" smtClean="0"/>
              <a:t>args</a:t>
            </a:r>
            <a:r>
              <a:rPr lang="en-US" dirty="0" smtClean="0"/>
              <a:t> w/in sentence</a:t>
            </a:r>
          </a:p>
        </p:txBody>
      </p:sp>
    </p:spTree>
    <p:extLst>
      <p:ext uri="{BB962C8B-B14F-4D97-AF65-F5344CB8AC3E}">
        <p14:creationId xmlns:p14="http://schemas.microsoft.com/office/powerpoint/2010/main" val="39129516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addition, its machines are easier to operate, so </a:t>
            </a:r>
            <a:r>
              <a:rPr lang="en-US" dirty="0" smtClean="0"/>
              <a:t>customers require </a:t>
            </a:r>
            <a:r>
              <a:rPr lang="en-US" dirty="0"/>
              <a:t>less assistance from software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Is there an explicit discourse marker?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6626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addition, its machines are easier to operate, so </a:t>
            </a:r>
            <a:r>
              <a:rPr lang="en-US" dirty="0" smtClean="0"/>
              <a:t>customers require </a:t>
            </a:r>
            <a:r>
              <a:rPr lang="en-US" dirty="0"/>
              <a:t>less assistance from software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Is there an explicit discourse marker?</a:t>
            </a:r>
          </a:p>
          <a:p>
            <a:pPr lvl="1"/>
            <a:r>
              <a:rPr lang="en-US" dirty="0" smtClean="0"/>
              <a:t>Yes, ‘so’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Discourse relation?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552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addition, its machines are easier to operate, so </a:t>
            </a:r>
            <a:r>
              <a:rPr lang="en-US" dirty="0" smtClean="0"/>
              <a:t>customers require </a:t>
            </a:r>
            <a:r>
              <a:rPr lang="en-US" dirty="0"/>
              <a:t>less assistance from software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Is there an explicit discourse marker?</a:t>
            </a:r>
          </a:p>
          <a:p>
            <a:pPr lvl="1"/>
            <a:r>
              <a:rPr lang="en-US" dirty="0" smtClean="0"/>
              <a:t>Yes, ‘so’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Discourse relation?</a:t>
            </a:r>
          </a:p>
          <a:p>
            <a:pPr lvl="1"/>
            <a:r>
              <a:rPr lang="en-US" dirty="0" smtClean="0"/>
              <a:t>‘Contingency’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7488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(1</a:t>
            </a:r>
            <a:r>
              <a:rPr lang="en-US" dirty="0" smtClean="0"/>
              <a:t>) Wednesday’s </a:t>
            </a:r>
            <a:r>
              <a:rPr lang="en-US" dirty="0"/>
              <a:t>dominant issue was Yasuda &amp; Marine Insurance</a:t>
            </a:r>
            <a:r>
              <a:rPr lang="en-US" dirty="0" smtClean="0"/>
              <a:t>, which </a:t>
            </a:r>
            <a:r>
              <a:rPr lang="en-US" dirty="0"/>
              <a:t>continued to surge on rumors of </a:t>
            </a:r>
            <a:r>
              <a:rPr lang="en-US" dirty="0" smtClean="0"/>
              <a:t>speculative buying</a:t>
            </a:r>
            <a:r>
              <a:rPr lang="en-US" dirty="0"/>
              <a:t>. (2) It ended the day up 80 yen to 1880 yen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there a discourse marker?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8405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</a:t>
            </a:r>
            <a:r>
              <a:rPr lang="en-US" dirty="0" smtClean="0"/>
              <a:t>1) Wednesday’s </a:t>
            </a:r>
            <a:r>
              <a:rPr lang="en-US" dirty="0"/>
              <a:t>dominant issue was Yasuda &amp; Marine Insurance</a:t>
            </a:r>
            <a:r>
              <a:rPr lang="en-US" dirty="0" smtClean="0"/>
              <a:t>, which </a:t>
            </a:r>
            <a:r>
              <a:rPr lang="en-US" dirty="0"/>
              <a:t>continued to surge on rumors of </a:t>
            </a:r>
            <a:r>
              <a:rPr lang="en-US" dirty="0" smtClean="0"/>
              <a:t>speculative buying</a:t>
            </a:r>
            <a:r>
              <a:rPr lang="en-US" dirty="0"/>
              <a:t>. (2) It ended the day up 80 yen to 1880 yen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there a discourse marker?</a:t>
            </a:r>
          </a:p>
          <a:p>
            <a:pPr lvl="1"/>
            <a:r>
              <a:rPr lang="en-US" dirty="0" smtClean="0"/>
              <a:t>No </a:t>
            </a:r>
          </a:p>
          <a:p>
            <a:r>
              <a:rPr lang="en-US" dirty="0" smtClean="0"/>
              <a:t>Is there a relation?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5423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(1</a:t>
            </a:r>
            <a:r>
              <a:rPr lang="en-US" dirty="0" smtClean="0"/>
              <a:t>) Wednesday’s </a:t>
            </a:r>
            <a:r>
              <a:rPr lang="en-US" dirty="0"/>
              <a:t>dominant issue was Yasuda &amp; Marine Insurance</a:t>
            </a:r>
            <a:r>
              <a:rPr lang="en-US" dirty="0" smtClean="0"/>
              <a:t>, which </a:t>
            </a:r>
            <a:r>
              <a:rPr lang="en-US" dirty="0"/>
              <a:t>continued to surge on rumors of </a:t>
            </a:r>
            <a:r>
              <a:rPr lang="en-US" dirty="0" smtClean="0"/>
              <a:t>speculative buying</a:t>
            </a:r>
            <a:r>
              <a:rPr lang="en-US" dirty="0"/>
              <a:t>. (2) It ended the day up 80 yen to 1880 yen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there a discourse marker?</a:t>
            </a:r>
          </a:p>
          <a:p>
            <a:pPr lvl="1"/>
            <a:r>
              <a:rPr lang="en-US" dirty="0" smtClean="0"/>
              <a:t>No </a:t>
            </a:r>
          </a:p>
          <a:p>
            <a:r>
              <a:rPr lang="en-US" dirty="0" smtClean="0"/>
              <a:t>Is there a relation?</a:t>
            </a:r>
          </a:p>
          <a:p>
            <a:pPr lvl="1"/>
            <a:r>
              <a:rPr lang="en-US" dirty="0" smtClean="0"/>
              <a:t>Implicit (by definition)</a:t>
            </a:r>
          </a:p>
          <a:p>
            <a:r>
              <a:rPr lang="en-US" dirty="0" smtClean="0"/>
              <a:t>What relation?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25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5774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Cohesion – repetition, </a:t>
            </a:r>
            <a:r>
              <a:rPr lang="en-US" dirty="0" err="1" smtClean="0"/>
              <a:t>etc</a:t>
            </a:r>
            <a:r>
              <a:rPr lang="en-US" dirty="0" smtClean="0"/>
              <a:t> – does not imply coherence</a:t>
            </a:r>
          </a:p>
          <a:p>
            <a:r>
              <a:rPr lang="en-US" dirty="0" smtClean="0"/>
              <a:t>Coherence relations:</a:t>
            </a:r>
          </a:p>
          <a:p>
            <a:pPr lvl="1"/>
            <a:r>
              <a:rPr lang="en-US" dirty="0" smtClean="0"/>
              <a:t>Possible meaning relations between </a:t>
            </a:r>
            <a:r>
              <a:rPr lang="en-US" dirty="0" err="1" smtClean="0"/>
              <a:t>utts</a:t>
            </a:r>
            <a:r>
              <a:rPr lang="en-US" dirty="0" smtClean="0"/>
              <a:t> in discourse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b="1" dirty="0" smtClean="0"/>
              <a:t>Result: </a:t>
            </a:r>
            <a:r>
              <a:rPr lang="en-US" dirty="0" smtClean="0"/>
              <a:t>Infer state of S</a:t>
            </a:r>
            <a:r>
              <a:rPr lang="en-US" baseline="-25000" dirty="0" smtClean="0"/>
              <a:t>0</a:t>
            </a:r>
            <a:r>
              <a:rPr lang="en-US" dirty="0" smtClean="0"/>
              <a:t> cause state in S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lvl="3"/>
            <a:r>
              <a:rPr lang="en-US" dirty="0" smtClean="0"/>
              <a:t>The Tin Woodman was caught in the rain. His joints rusted.</a:t>
            </a:r>
          </a:p>
          <a:p>
            <a:pPr lvl="2"/>
            <a:r>
              <a:rPr lang="en-US" b="1" dirty="0" smtClean="0"/>
              <a:t>Explanation</a:t>
            </a:r>
            <a:r>
              <a:rPr lang="en-US" dirty="0" smtClean="0"/>
              <a:t>: Infer state in S</a:t>
            </a:r>
            <a:r>
              <a:rPr lang="en-US" baseline="-25000" dirty="0" smtClean="0"/>
              <a:t>1</a:t>
            </a:r>
            <a:r>
              <a:rPr lang="en-US" dirty="0" smtClean="0"/>
              <a:t> causes state in S</a:t>
            </a:r>
            <a:r>
              <a:rPr lang="en-US" baseline="-25000" dirty="0" smtClean="0"/>
              <a:t>0</a:t>
            </a:r>
          </a:p>
          <a:p>
            <a:pPr lvl="3"/>
            <a:r>
              <a:rPr lang="en-US" dirty="0" smtClean="0"/>
              <a:t>John hid Bill’s car keys. He was drunk.</a:t>
            </a:r>
          </a:p>
        </p:txBody>
      </p:sp>
    </p:spTree>
    <p:extLst>
      <p:ext uri="{BB962C8B-B14F-4D97-AF65-F5344CB8AC3E}">
        <p14:creationId xmlns:p14="http://schemas.microsoft.com/office/powerpoint/2010/main" val="4165256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(1</a:t>
            </a:r>
            <a:r>
              <a:rPr lang="en-US" dirty="0" smtClean="0"/>
              <a:t>) Wednesday’s </a:t>
            </a:r>
            <a:r>
              <a:rPr lang="en-US" dirty="0"/>
              <a:t>dominant issue was Yasuda &amp; Marine Insurance</a:t>
            </a:r>
            <a:r>
              <a:rPr lang="en-US" dirty="0" smtClean="0"/>
              <a:t>, which </a:t>
            </a:r>
            <a:r>
              <a:rPr lang="en-US" dirty="0"/>
              <a:t>continued to surge on rumors of </a:t>
            </a:r>
            <a:r>
              <a:rPr lang="en-US" dirty="0" smtClean="0"/>
              <a:t>speculative buying</a:t>
            </a:r>
            <a:r>
              <a:rPr lang="en-US" dirty="0"/>
              <a:t>. (2) It ended the day up 80 yen to 1880 yen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there a discourse marker?</a:t>
            </a:r>
          </a:p>
          <a:p>
            <a:pPr lvl="1"/>
            <a:r>
              <a:rPr lang="en-US" dirty="0" smtClean="0"/>
              <a:t>No </a:t>
            </a:r>
          </a:p>
          <a:p>
            <a:r>
              <a:rPr lang="en-US" dirty="0" smtClean="0"/>
              <a:t>Is there a relation?</a:t>
            </a:r>
          </a:p>
          <a:p>
            <a:pPr lvl="1"/>
            <a:r>
              <a:rPr lang="en-US" dirty="0" smtClean="0"/>
              <a:t>Implicit (by definition)</a:t>
            </a:r>
          </a:p>
          <a:p>
            <a:r>
              <a:rPr lang="en-US" dirty="0" smtClean="0"/>
              <a:t>What relation?</a:t>
            </a:r>
          </a:p>
          <a:p>
            <a:pPr lvl="1"/>
            <a:r>
              <a:rPr lang="en-US" dirty="0" smtClean="0"/>
              <a:t>Expansion (or more specifically (level 2) restatement)</a:t>
            </a:r>
          </a:p>
          <a:p>
            <a:r>
              <a:rPr lang="en-US" dirty="0" smtClean="0"/>
              <a:t>What </a:t>
            </a:r>
            <a:r>
              <a:rPr lang="en-US" dirty="0" err="1" smtClean="0"/>
              <a:t>Args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6232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(</a:t>
            </a:r>
            <a:r>
              <a:rPr lang="en-US" dirty="0" smtClean="0"/>
              <a:t>1 )</a:t>
            </a:r>
            <a:r>
              <a:rPr lang="en-US" dirty="0"/>
              <a:t>Wednesday’s dominant issue was Yasuda &amp; Marine Insurance</a:t>
            </a:r>
            <a:r>
              <a:rPr lang="en-US" dirty="0" smtClean="0"/>
              <a:t>, which </a:t>
            </a:r>
            <a:r>
              <a:rPr lang="en-US" dirty="0"/>
              <a:t>continued to surge on rumors of </a:t>
            </a:r>
            <a:r>
              <a:rPr lang="en-US" dirty="0" smtClean="0"/>
              <a:t>speculative buying</a:t>
            </a:r>
            <a:r>
              <a:rPr lang="en-US" dirty="0"/>
              <a:t>. (2) It ended the day up 80 yen to 1880 yen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there a discourse marker?</a:t>
            </a:r>
          </a:p>
          <a:p>
            <a:pPr lvl="1"/>
            <a:r>
              <a:rPr lang="en-US" dirty="0" smtClean="0"/>
              <a:t>No </a:t>
            </a:r>
          </a:p>
          <a:p>
            <a:r>
              <a:rPr lang="en-US" dirty="0" smtClean="0"/>
              <a:t>Is there a relation?</a:t>
            </a:r>
          </a:p>
          <a:p>
            <a:pPr lvl="1"/>
            <a:r>
              <a:rPr lang="en-US" dirty="0" smtClean="0"/>
              <a:t>Implicit (by definition)</a:t>
            </a:r>
          </a:p>
          <a:p>
            <a:r>
              <a:rPr lang="en-US" dirty="0" smtClean="0"/>
              <a:t>What relation?</a:t>
            </a:r>
          </a:p>
          <a:p>
            <a:pPr lvl="1"/>
            <a:r>
              <a:rPr lang="en-US" dirty="0" smtClean="0"/>
              <a:t>Expansion (or more specifically (level 2) restatement)</a:t>
            </a:r>
          </a:p>
          <a:p>
            <a:r>
              <a:rPr lang="en-US" dirty="0" smtClean="0"/>
              <a:t>What </a:t>
            </a:r>
            <a:r>
              <a:rPr lang="en-US" dirty="0" err="1" smtClean="0"/>
              <a:t>Args</a:t>
            </a:r>
            <a:r>
              <a:rPr lang="en-US" dirty="0" smtClean="0"/>
              <a:t>? (1) is Arg1; (2) is Arg2 (by definition)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707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Non-discourse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features: </a:t>
            </a:r>
          </a:p>
        </p:txBody>
      </p:sp>
    </p:spTree>
    <p:extLst>
      <p:ext uri="{BB962C8B-B14F-4D97-AF65-F5344CB8AC3E}">
        <p14:creationId xmlns:p14="http://schemas.microsoft.com/office/powerpoint/2010/main" val="14295714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Non-discourse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features: </a:t>
            </a:r>
          </a:p>
          <a:p>
            <a:pPr lvl="1"/>
            <a:r>
              <a:rPr lang="en-US" dirty="0" smtClean="0"/>
              <a:t>Sentence length</a:t>
            </a:r>
          </a:p>
          <a:p>
            <a:pPr lvl="1"/>
            <a:r>
              <a:rPr lang="en-US" dirty="0" smtClean="0"/>
              <a:t>Sentence position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Probabilities of words in sent: mean, sum, product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# of signature words (LLR)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769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825" cy="4343400"/>
          </a:xfrm>
        </p:spPr>
        <p:txBody>
          <a:bodyPr/>
          <a:lstStyle/>
          <a:p>
            <a:r>
              <a:rPr lang="en-US" dirty="0" smtClean="0"/>
              <a:t>Associated with summary sentences</a:t>
            </a:r>
          </a:p>
          <a:p>
            <a:pPr lvl="1"/>
            <a:r>
              <a:rPr lang="en-US" dirty="0" smtClean="0"/>
              <a:t>Structure: depth score, promotion score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688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825" cy="4343400"/>
          </a:xfrm>
        </p:spPr>
        <p:txBody>
          <a:bodyPr/>
          <a:lstStyle/>
          <a:p>
            <a:r>
              <a:rPr lang="en-US" dirty="0" smtClean="0"/>
              <a:t>Associated with summary sentences</a:t>
            </a:r>
          </a:p>
          <a:p>
            <a:pPr lvl="1"/>
            <a:r>
              <a:rPr lang="en-US" dirty="0" smtClean="0"/>
              <a:t>Structure: depth score, promotion score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Semantic: Arg1 of Explicit Expansion, Implicit Contingency, Implicit Expansion, distance to </a:t>
            </a:r>
            <a:r>
              <a:rPr lang="en-US" dirty="0" err="1" smtClean="0"/>
              <a:t>arg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383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825" cy="4343400"/>
          </a:xfrm>
        </p:spPr>
        <p:txBody>
          <a:bodyPr/>
          <a:lstStyle/>
          <a:p>
            <a:r>
              <a:rPr lang="en-US" dirty="0" smtClean="0"/>
              <a:t>Associated with summary sentences</a:t>
            </a:r>
          </a:p>
          <a:p>
            <a:pPr lvl="1"/>
            <a:r>
              <a:rPr lang="en-US" dirty="0" smtClean="0"/>
              <a:t>Structure: depth score, promotion score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Semantic: Arg1 of Explicit Expansion, Implicit Contingency, Implicit Expansion, distance to </a:t>
            </a:r>
            <a:r>
              <a:rPr lang="en-US" dirty="0" err="1" smtClean="0"/>
              <a:t>arg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Non-discourse: length, 1</a:t>
            </a:r>
            <a:r>
              <a:rPr lang="en-US" baseline="30000" dirty="0" smtClean="0"/>
              <a:t>st</a:t>
            </a:r>
            <a:r>
              <a:rPr lang="en-US" dirty="0" smtClean="0"/>
              <a:t> in </a:t>
            </a:r>
            <a:r>
              <a:rPr lang="en-US" dirty="0" err="1" smtClean="0"/>
              <a:t>para</a:t>
            </a:r>
            <a:r>
              <a:rPr lang="en-US" dirty="0" smtClean="0"/>
              <a:t>, offset from end of </a:t>
            </a:r>
            <a:r>
              <a:rPr lang="en-US" dirty="0" err="1" smtClean="0"/>
              <a:t>para</a:t>
            </a:r>
            <a:r>
              <a:rPr lang="en-US" dirty="0" smtClean="0"/>
              <a:t>, # signature terms; mean, sum word probabilities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145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 non-summary sentences</a:t>
            </a:r>
          </a:p>
          <a:p>
            <a:pPr lvl="1"/>
            <a:r>
              <a:rPr lang="en-US" dirty="0" smtClean="0"/>
              <a:t>Structural: satellite penalty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90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 non-summary sentences</a:t>
            </a:r>
          </a:p>
          <a:p>
            <a:pPr lvl="1"/>
            <a:r>
              <a:rPr lang="en-US" dirty="0" smtClean="0"/>
              <a:t>Structural: satellite penalty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Semantic: Explicit expansion, explicit contingency, Arg2 of implicit temporal, implicit contingency,…</a:t>
            </a:r>
          </a:p>
          <a:p>
            <a:pPr lvl="2"/>
            <a:r>
              <a:rPr lang="en-US" dirty="0" smtClean="0"/>
              <a:t># shared relations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3201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 non-summary sentences</a:t>
            </a:r>
          </a:p>
          <a:p>
            <a:pPr lvl="1"/>
            <a:r>
              <a:rPr lang="en-US" dirty="0" smtClean="0"/>
              <a:t>Structural: satellite penalty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Semantic: Explicit expansion, explicit contingency, Arg2 of implicit temporal, implicit contingency,…</a:t>
            </a:r>
          </a:p>
          <a:p>
            <a:pPr lvl="2"/>
            <a:r>
              <a:rPr lang="en-US" dirty="0" smtClean="0"/>
              <a:t># shared relations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Non-discourse: offset from </a:t>
            </a:r>
            <a:r>
              <a:rPr lang="en-US" dirty="0" err="1" smtClean="0"/>
              <a:t>para</a:t>
            </a:r>
            <a:r>
              <a:rPr lang="en-US" dirty="0" smtClean="0"/>
              <a:t>, article beginning; sent.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327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57741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Cohesion – repetition, </a:t>
            </a:r>
            <a:r>
              <a:rPr lang="en-US" dirty="0" err="1" smtClean="0"/>
              <a:t>etc</a:t>
            </a:r>
            <a:r>
              <a:rPr lang="en-US" dirty="0" smtClean="0"/>
              <a:t> – does not imply coherence</a:t>
            </a:r>
          </a:p>
          <a:p>
            <a:r>
              <a:rPr lang="en-US" dirty="0" smtClean="0"/>
              <a:t>Coherence relations:</a:t>
            </a:r>
          </a:p>
          <a:p>
            <a:pPr lvl="1"/>
            <a:r>
              <a:rPr lang="en-US" dirty="0" smtClean="0"/>
              <a:t>Possible meaning relations between </a:t>
            </a:r>
            <a:r>
              <a:rPr lang="en-US" dirty="0" err="1" smtClean="0"/>
              <a:t>utts</a:t>
            </a:r>
            <a:r>
              <a:rPr lang="en-US" dirty="0" smtClean="0"/>
              <a:t> in discourse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b="1" dirty="0" smtClean="0"/>
              <a:t>Result: </a:t>
            </a:r>
            <a:r>
              <a:rPr lang="en-US" dirty="0" smtClean="0"/>
              <a:t>Infer state of S</a:t>
            </a:r>
            <a:r>
              <a:rPr lang="en-US" baseline="-25000" dirty="0" smtClean="0"/>
              <a:t>0</a:t>
            </a:r>
            <a:r>
              <a:rPr lang="en-US" dirty="0" smtClean="0"/>
              <a:t> cause state in S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lvl="3"/>
            <a:r>
              <a:rPr lang="en-US" dirty="0" smtClean="0"/>
              <a:t>The Tin Woodman was caught in the rain. His joints rusted.</a:t>
            </a:r>
          </a:p>
          <a:p>
            <a:pPr lvl="2"/>
            <a:r>
              <a:rPr lang="en-US" b="1" dirty="0" smtClean="0"/>
              <a:t>Explanation</a:t>
            </a:r>
            <a:r>
              <a:rPr lang="en-US" dirty="0" smtClean="0"/>
              <a:t>: Infer state in S</a:t>
            </a:r>
            <a:r>
              <a:rPr lang="en-US" baseline="-25000" dirty="0" smtClean="0"/>
              <a:t>1</a:t>
            </a:r>
            <a:r>
              <a:rPr lang="en-US" dirty="0" smtClean="0"/>
              <a:t> causes state in S</a:t>
            </a:r>
            <a:r>
              <a:rPr lang="en-US" baseline="-25000" dirty="0" smtClean="0"/>
              <a:t>0</a:t>
            </a:r>
          </a:p>
          <a:p>
            <a:pPr lvl="3"/>
            <a:r>
              <a:rPr lang="en-US" dirty="0" smtClean="0"/>
              <a:t>John hid Bill’s car keys. He was drunk.</a:t>
            </a:r>
          </a:p>
          <a:p>
            <a:pPr lvl="2"/>
            <a:r>
              <a:rPr lang="en-US" b="1" dirty="0" smtClean="0"/>
              <a:t>Elaboration</a:t>
            </a:r>
            <a:r>
              <a:rPr lang="en-US" dirty="0" smtClean="0"/>
              <a:t>: Infer same prop. from S</a:t>
            </a:r>
            <a:r>
              <a:rPr lang="en-US" baseline="-25000" dirty="0" smtClean="0"/>
              <a:t>0</a:t>
            </a:r>
            <a:r>
              <a:rPr lang="en-US" dirty="0" smtClean="0"/>
              <a:t> and S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Dorothy was from Kansas. She lived in the great Kansas prairie.</a:t>
            </a:r>
          </a:p>
          <a:p>
            <a:pPr lvl="1"/>
            <a:r>
              <a:rPr lang="en-US" dirty="0" smtClean="0"/>
              <a:t>Pair of locally coherent clauses: discourse segment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659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Non-discourse features good cues to summary</a:t>
            </a:r>
          </a:p>
          <a:p>
            <a:r>
              <a:rPr lang="en-US" dirty="0" smtClean="0"/>
              <a:t>Structural features match intuition</a:t>
            </a:r>
          </a:p>
          <a:p>
            <a:endParaRPr lang="en-US" dirty="0"/>
          </a:p>
          <a:p>
            <a:r>
              <a:rPr lang="en-US" dirty="0" smtClean="0"/>
              <a:t>Semantic features: </a:t>
            </a:r>
          </a:p>
        </p:txBody>
      </p:sp>
    </p:spTree>
    <p:extLst>
      <p:ext uri="{BB962C8B-B14F-4D97-AF65-F5344CB8AC3E}">
        <p14:creationId xmlns:p14="http://schemas.microsoft.com/office/powerpoint/2010/main" val="28551252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Non-discourse features good cues to summary</a:t>
            </a:r>
          </a:p>
          <a:p>
            <a:r>
              <a:rPr lang="en-US" dirty="0" smtClean="0"/>
              <a:t>Structural features match intuition</a:t>
            </a:r>
          </a:p>
          <a:p>
            <a:endParaRPr lang="en-US" dirty="0"/>
          </a:p>
          <a:p>
            <a:r>
              <a:rPr lang="en-US" dirty="0" smtClean="0"/>
              <a:t>Semantic features: </a:t>
            </a:r>
          </a:p>
          <a:p>
            <a:pPr lvl="1"/>
            <a:r>
              <a:rPr lang="en-US" dirty="0" smtClean="0"/>
              <a:t>Relatively few useful for selecting summary sentences</a:t>
            </a:r>
          </a:p>
          <a:p>
            <a:pPr lvl="2"/>
            <a:r>
              <a:rPr lang="en-US" dirty="0" smtClean="0"/>
              <a:t>Most associated with non-summary, but most sentences are non-summary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2831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52" y="3717224"/>
            <a:ext cx="7471875" cy="260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28734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best: </a:t>
            </a:r>
          </a:p>
          <a:p>
            <a:pPr lvl="1"/>
            <a:r>
              <a:rPr lang="en-US" dirty="0" smtClean="0"/>
              <a:t>Alone and in combination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52" y="3717224"/>
            <a:ext cx="7471875" cy="260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8923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best: </a:t>
            </a:r>
          </a:p>
          <a:p>
            <a:pPr lvl="1"/>
            <a:r>
              <a:rPr lang="en-US" dirty="0" smtClean="0"/>
              <a:t>Alone and in combination</a:t>
            </a:r>
          </a:p>
          <a:p>
            <a:r>
              <a:rPr lang="en-US" dirty="0" smtClean="0"/>
              <a:t>Best overall combine all types</a:t>
            </a:r>
          </a:p>
          <a:p>
            <a:pPr lvl="1"/>
            <a:r>
              <a:rPr lang="en-US" dirty="0" smtClean="0"/>
              <a:t>Both F-1 and ROUGE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52" y="3717224"/>
            <a:ext cx="7471875" cy="260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4642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Graph-Based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Page-Rank-based centrality computed over:</a:t>
            </a:r>
          </a:p>
          <a:p>
            <a:pPr lvl="1"/>
            <a:r>
              <a:rPr lang="en-US" dirty="0" smtClean="0"/>
              <a:t>RST link structure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Graphbank</a:t>
            </a:r>
            <a:r>
              <a:rPr lang="en-US" dirty="0" smtClean="0"/>
              <a:t> link structure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LexRank</a:t>
            </a:r>
            <a:r>
              <a:rPr lang="en-US" dirty="0" smtClean="0"/>
              <a:t> (sentence cosine similarity)</a:t>
            </a:r>
          </a:p>
        </p:txBody>
      </p:sp>
    </p:spTree>
    <p:extLst>
      <p:ext uri="{BB962C8B-B14F-4D97-AF65-F5344CB8AC3E}">
        <p14:creationId xmlns:p14="http://schemas.microsoft.com/office/powerpoint/2010/main" val="215217284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Graph-Based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Page-Rank-based centrality computed over:</a:t>
            </a:r>
          </a:p>
          <a:p>
            <a:pPr lvl="1"/>
            <a:r>
              <a:rPr lang="en-US" dirty="0" smtClean="0"/>
              <a:t>RST link structure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Graphbank</a:t>
            </a:r>
            <a:r>
              <a:rPr lang="en-US" dirty="0" smtClean="0"/>
              <a:t> link structure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LexRank</a:t>
            </a:r>
            <a:r>
              <a:rPr lang="en-US" dirty="0" smtClean="0"/>
              <a:t> (sentence cosine similarity)</a:t>
            </a:r>
          </a:p>
          <a:p>
            <a:r>
              <a:rPr lang="en-US" dirty="0" smtClean="0"/>
              <a:t>Quite similar:</a:t>
            </a:r>
          </a:p>
          <a:p>
            <a:pPr lvl="1"/>
            <a:r>
              <a:rPr lang="en-US" dirty="0" smtClean="0"/>
              <a:t>F1: LR &gt; GB &gt; RST</a:t>
            </a:r>
          </a:p>
          <a:p>
            <a:pPr lvl="1"/>
            <a:r>
              <a:rPr lang="en-US" dirty="0" smtClean="0"/>
              <a:t>ROUGE: RST &gt; LR &gt; GB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3756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9415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document, short (100 </a:t>
            </a:r>
            <a:r>
              <a:rPr lang="en-US" dirty="0" err="1" smtClean="0"/>
              <a:t>wd</a:t>
            </a:r>
            <a:r>
              <a:rPr lang="en-US" dirty="0" smtClean="0"/>
              <a:t>) summaries</a:t>
            </a:r>
          </a:p>
          <a:p>
            <a:pPr lvl="1"/>
            <a:r>
              <a:rPr lang="en-US" dirty="0" smtClean="0"/>
              <a:t>What about multi-document?  Longer?</a:t>
            </a:r>
          </a:p>
          <a:p>
            <a:pPr lvl="1"/>
            <a:endParaRPr lang="en-US" dirty="0" smtClean="0"/>
          </a:p>
          <a:p>
            <a:r>
              <a:rPr lang="en-US" dirty="0"/>
              <a:t>Structure relatively better, </a:t>
            </a:r>
            <a:r>
              <a:rPr lang="en-US" dirty="0" smtClean="0"/>
              <a:t>all contribute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2649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document, short (100 </a:t>
            </a:r>
            <a:r>
              <a:rPr lang="en-US" dirty="0" err="1" smtClean="0"/>
              <a:t>wd</a:t>
            </a:r>
            <a:r>
              <a:rPr lang="en-US" dirty="0" smtClean="0"/>
              <a:t>) summaries</a:t>
            </a:r>
          </a:p>
          <a:p>
            <a:pPr lvl="1"/>
            <a:r>
              <a:rPr lang="en-US" dirty="0" smtClean="0"/>
              <a:t>What about multi-document?  Longer?</a:t>
            </a:r>
          </a:p>
          <a:p>
            <a:pPr lvl="1"/>
            <a:endParaRPr lang="en-US" dirty="0" smtClean="0"/>
          </a:p>
          <a:p>
            <a:r>
              <a:rPr lang="en-US" dirty="0"/>
              <a:t>Structure relatively better, </a:t>
            </a:r>
            <a:r>
              <a:rPr lang="en-US" dirty="0" smtClean="0"/>
              <a:t>all contribute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Manually labeled discourse structure, relations</a:t>
            </a:r>
          </a:p>
          <a:p>
            <a:pPr lvl="1"/>
            <a:r>
              <a:rPr lang="en-US" dirty="0" smtClean="0"/>
              <a:t>Some automatic systems, but not perfect</a:t>
            </a:r>
          </a:p>
          <a:p>
            <a:pPr lvl="2"/>
            <a:r>
              <a:rPr lang="en-US" dirty="0" smtClean="0"/>
              <a:t>However, better at structure than relation ID</a:t>
            </a:r>
          </a:p>
          <a:p>
            <a:pPr lvl="3"/>
            <a:r>
              <a:rPr lang="en-US" dirty="0" smtClean="0"/>
              <a:t>Esp. implicit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498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Rhetorical Structure Theory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Mann &amp; Thompson (1987)</a:t>
            </a:r>
          </a:p>
          <a:p>
            <a:r>
              <a:rPr lang="en-US"/>
              <a:t>Goal: Identify hierarchical structure of text</a:t>
            </a:r>
          </a:p>
          <a:p>
            <a:pPr lvl="1"/>
            <a:r>
              <a:rPr lang="en-US"/>
              <a:t>Cover wide range of TEXT types</a:t>
            </a:r>
          </a:p>
          <a:p>
            <a:pPr lvl="2"/>
            <a:r>
              <a:rPr lang="en-US"/>
              <a:t>Language contrasts</a:t>
            </a:r>
          </a:p>
          <a:p>
            <a:pPr lvl="1"/>
            <a:r>
              <a:rPr lang="en-US"/>
              <a:t>Relational propositions (intentions)</a:t>
            </a:r>
          </a:p>
          <a:p>
            <a:r>
              <a:rPr lang="en-US"/>
              <a:t>Derives from functional relations b/t clauses</a:t>
            </a:r>
          </a:p>
        </p:txBody>
      </p:sp>
    </p:spTree>
    <p:extLst>
      <p:ext uri="{BB962C8B-B14F-4D97-AF65-F5344CB8AC3E}">
        <p14:creationId xmlns:p14="http://schemas.microsoft.com/office/powerpoint/2010/main" val="2304166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Orientation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024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(aka ”query-focused”, “guided”)</a:t>
            </a:r>
          </a:p>
          <a:p>
            <a:r>
              <a:rPr lang="en-US" dirty="0" smtClean="0"/>
              <a:t>Motivations:</a:t>
            </a:r>
          </a:p>
          <a:p>
            <a:pPr lvl="1"/>
            <a:r>
              <a:rPr lang="en-US" dirty="0" smtClean="0"/>
              <a:t>Extrinsic task </a:t>
            </a:r>
            <a:r>
              <a:rPr lang="en-US" dirty="0" err="1" smtClean="0"/>
              <a:t>vs</a:t>
            </a:r>
            <a:r>
              <a:rPr lang="en-US" dirty="0" smtClean="0"/>
              <a:t>  generic</a:t>
            </a:r>
          </a:p>
          <a:p>
            <a:pPr lvl="2"/>
            <a:r>
              <a:rPr lang="en-US" dirty="0" smtClean="0"/>
              <a:t>Why are we creating this summary?</a:t>
            </a:r>
          </a:p>
          <a:p>
            <a:pPr lvl="3"/>
            <a:r>
              <a:rPr lang="en-US" dirty="0" smtClean="0"/>
              <a:t>Viewed as complex question answering (</a:t>
            </a:r>
            <a:r>
              <a:rPr lang="en-US" dirty="0" err="1" smtClean="0"/>
              <a:t>vs</a:t>
            </a:r>
            <a:r>
              <a:rPr lang="en-US" dirty="0" smtClean="0"/>
              <a:t> factoid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704326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(aka ”query-focused”, “guided”)</a:t>
            </a:r>
          </a:p>
          <a:p>
            <a:r>
              <a:rPr lang="en-US" dirty="0" smtClean="0"/>
              <a:t>Motivations:</a:t>
            </a:r>
          </a:p>
          <a:p>
            <a:pPr lvl="1"/>
            <a:r>
              <a:rPr lang="en-US" dirty="0" smtClean="0"/>
              <a:t>Extrinsic task </a:t>
            </a:r>
            <a:r>
              <a:rPr lang="en-US" dirty="0" err="1" smtClean="0"/>
              <a:t>vs</a:t>
            </a:r>
            <a:r>
              <a:rPr lang="en-US" dirty="0" smtClean="0"/>
              <a:t>  generic</a:t>
            </a:r>
          </a:p>
          <a:p>
            <a:pPr lvl="2"/>
            <a:r>
              <a:rPr lang="en-US" dirty="0" smtClean="0"/>
              <a:t>Why are we creating this summary?</a:t>
            </a:r>
          </a:p>
          <a:p>
            <a:pPr lvl="3"/>
            <a:r>
              <a:rPr lang="en-US" dirty="0" smtClean="0"/>
              <a:t>Viewed as complex question answering (</a:t>
            </a:r>
            <a:r>
              <a:rPr lang="en-US" dirty="0" err="1" smtClean="0"/>
              <a:t>vs</a:t>
            </a:r>
            <a:r>
              <a:rPr lang="en-US" dirty="0" smtClean="0"/>
              <a:t> factoid)</a:t>
            </a:r>
          </a:p>
          <a:p>
            <a:pPr lvl="1"/>
            <a:r>
              <a:rPr lang="en-US" dirty="0" smtClean="0"/>
              <a:t>High variation in human summaries</a:t>
            </a:r>
          </a:p>
          <a:p>
            <a:pPr lvl="2"/>
            <a:r>
              <a:rPr lang="en-US" dirty="0" smtClean="0"/>
              <a:t>Depending on perspective different content </a:t>
            </a:r>
            <a:r>
              <a:rPr lang="en-US" dirty="0" smtClean="0"/>
              <a:t>focused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519265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(aka ”query-focused”, “guided”)</a:t>
            </a:r>
          </a:p>
          <a:p>
            <a:r>
              <a:rPr lang="en-US" dirty="0" smtClean="0"/>
              <a:t>Motivations:</a:t>
            </a:r>
          </a:p>
          <a:p>
            <a:pPr lvl="1"/>
            <a:r>
              <a:rPr lang="en-US" dirty="0" smtClean="0"/>
              <a:t>Extrinsic task </a:t>
            </a:r>
            <a:r>
              <a:rPr lang="en-US" dirty="0" err="1" smtClean="0"/>
              <a:t>vs</a:t>
            </a:r>
            <a:r>
              <a:rPr lang="en-US" dirty="0" smtClean="0"/>
              <a:t>  generic</a:t>
            </a:r>
          </a:p>
          <a:p>
            <a:pPr lvl="2"/>
            <a:r>
              <a:rPr lang="en-US" dirty="0" smtClean="0"/>
              <a:t>Why are we creating this summary?</a:t>
            </a:r>
          </a:p>
          <a:p>
            <a:pPr lvl="3"/>
            <a:r>
              <a:rPr lang="en-US" dirty="0" smtClean="0"/>
              <a:t>Viewed as complex question answering (</a:t>
            </a:r>
            <a:r>
              <a:rPr lang="en-US" dirty="0" err="1" smtClean="0"/>
              <a:t>vs</a:t>
            </a:r>
            <a:r>
              <a:rPr lang="en-US" dirty="0" smtClean="0"/>
              <a:t> factoid)</a:t>
            </a:r>
          </a:p>
          <a:p>
            <a:pPr lvl="1"/>
            <a:r>
              <a:rPr lang="en-US" dirty="0" smtClean="0"/>
              <a:t>High variation in human summaries</a:t>
            </a:r>
          </a:p>
          <a:p>
            <a:pPr lvl="2"/>
            <a:r>
              <a:rPr lang="en-US" dirty="0" smtClean="0"/>
              <a:t>Depending on perspective different content focused</a:t>
            </a:r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Target response to specific question, topic in docs</a:t>
            </a:r>
          </a:p>
          <a:p>
            <a:pPr lvl="2"/>
            <a:r>
              <a:rPr lang="en-US" dirty="0" smtClean="0"/>
              <a:t>Later TACs identify topic categories and aspects</a:t>
            </a:r>
          </a:p>
          <a:p>
            <a:pPr lvl="3"/>
            <a:r>
              <a:rPr lang="en-US" dirty="0" err="1" smtClean="0"/>
              <a:t>E.g</a:t>
            </a:r>
            <a:r>
              <a:rPr lang="en-US" dirty="0" smtClean="0"/>
              <a:t> Natural disasters: who, what, where, when..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84946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Query-focused </a:t>
            </a:r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sentences relevant  to query </a:t>
            </a:r>
          </a:p>
          <a:p>
            <a:pPr lvl="1"/>
            <a:r>
              <a:rPr lang="en-US" dirty="0" smtClean="0"/>
              <a:t>Rather than uniform </a:t>
            </a:r>
            <a:r>
              <a:rPr lang="en-US" dirty="0" smtClean="0"/>
              <a:t>jump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67625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Query-focused </a:t>
            </a:r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sentences relevant  to query </a:t>
            </a:r>
          </a:p>
          <a:p>
            <a:pPr lvl="1"/>
            <a:r>
              <a:rPr lang="en-US" dirty="0" smtClean="0"/>
              <a:t>Rather than uniform jump</a:t>
            </a:r>
          </a:p>
          <a:p>
            <a:r>
              <a:rPr lang="en-US" dirty="0" smtClean="0"/>
              <a:t>How do we measure relevance?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0301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Query-focused </a:t>
            </a:r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sentences relevant  to query </a:t>
            </a:r>
          </a:p>
          <a:p>
            <a:pPr lvl="1"/>
            <a:r>
              <a:rPr lang="en-US" dirty="0" smtClean="0"/>
              <a:t>Rather than uniform jump</a:t>
            </a:r>
          </a:p>
          <a:p>
            <a:r>
              <a:rPr lang="en-US" dirty="0" smtClean="0"/>
              <a:t>How do we measure relevance?</a:t>
            </a:r>
          </a:p>
          <a:p>
            <a:pPr lvl="1"/>
            <a:r>
              <a:rPr lang="en-US" dirty="0" err="1" smtClean="0"/>
              <a:t>Tf</a:t>
            </a:r>
            <a:r>
              <a:rPr lang="en-US" dirty="0" smtClean="0"/>
              <a:t>*</a:t>
            </a:r>
            <a:r>
              <a:rPr lang="en-US" dirty="0" err="1" smtClean="0"/>
              <a:t>idf</a:t>
            </a:r>
            <a:r>
              <a:rPr lang="en-US" dirty="0" smtClean="0"/>
              <a:t>-like measure over sentences &amp; query</a:t>
            </a:r>
          </a:p>
          <a:p>
            <a:pPr lvl="2"/>
            <a:r>
              <a:rPr lang="en-US" dirty="0" smtClean="0"/>
              <a:t>Compute sentence-level “</a:t>
            </a:r>
            <a:r>
              <a:rPr lang="en-US" dirty="0" err="1" smtClean="0"/>
              <a:t>idf</a:t>
            </a:r>
            <a:r>
              <a:rPr lang="en-US" dirty="0" smtClean="0"/>
              <a:t>”</a:t>
            </a:r>
          </a:p>
          <a:p>
            <a:pPr lvl="3"/>
            <a:r>
              <a:rPr lang="en-US" dirty="0" smtClean="0"/>
              <a:t>N = # of sentences in cluster; </a:t>
            </a:r>
            <a:r>
              <a:rPr lang="en-US" dirty="0" err="1" smtClean="0"/>
              <a:t>sf</a:t>
            </a:r>
            <a:r>
              <a:rPr lang="en-US" baseline="-25000" dirty="0" err="1" smtClean="0"/>
              <a:t>w</a:t>
            </a:r>
            <a:r>
              <a:rPr lang="en-US" baseline="-25000" dirty="0" smtClean="0"/>
              <a:t> </a:t>
            </a:r>
            <a:r>
              <a:rPr lang="en-US" dirty="0" smtClean="0"/>
              <a:t>= # of sentences with w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48628"/>
              </p:ext>
            </p:extLst>
          </p:nvPr>
        </p:nvGraphicFramePr>
        <p:xfrm>
          <a:off x="1512455" y="4158669"/>
          <a:ext cx="2874818" cy="1092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270000" imgH="482600" progId="Equation.3">
                  <p:embed/>
                </p:oleObj>
              </mc:Choice>
              <mc:Fallback>
                <p:oleObj name="Equation" r:id="rId3" imgW="1270000" imgH="4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2455" y="4158669"/>
                        <a:ext cx="2874818" cy="10924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132340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Query-focused </a:t>
            </a:r>
            <a:r>
              <a:rPr lang="en-US" dirty="0" err="1" smtClean="0"/>
              <a:t>LexRank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sentences relevant  to query </a:t>
            </a:r>
          </a:p>
          <a:p>
            <a:pPr lvl="1"/>
            <a:r>
              <a:rPr lang="en-US" dirty="0" smtClean="0"/>
              <a:t>Rather than uniform jump</a:t>
            </a:r>
          </a:p>
          <a:p>
            <a:r>
              <a:rPr lang="en-US" dirty="0" smtClean="0"/>
              <a:t>How do we measure relevance?</a:t>
            </a:r>
          </a:p>
          <a:p>
            <a:pPr lvl="1"/>
            <a:r>
              <a:rPr lang="en-US" dirty="0" err="1" smtClean="0"/>
              <a:t>Tf</a:t>
            </a:r>
            <a:r>
              <a:rPr lang="en-US" dirty="0" smtClean="0"/>
              <a:t>*</a:t>
            </a:r>
            <a:r>
              <a:rPr lang="en-US" dirty="0" err="1" smtClean="0"/>
              <a:t>idf</a:t>
            </a:r>
            <a:r>
              <a:rPr lang="en-US" dirty="0" smtClean="0"/>
              <a:t>-like measure over sentences &amp; query</a:t>
            </a:r>
          </a:p>
          <a:p>
            <a:pPr lvl="2"/>
            <a:r>
              <a:rPr lang="en-US" dirty="0" smtClean="0"/>
              <a:t>Compute sentence-level “</a:t>
            </a:r>
            <a:r>
              <a:rPr lang="en-US" dirty="0" err="1" smtClean="0"/>
              <a:t>idf</a:t>
            </a:r>
            <a:r>
              <a:rPr lang="en-US" dirty="0" smtClean="0"/>
              <a:t>”</a:t>
            </a:r>
          </a:p>
          <a:p>
            <a:pPr lvl="3"/>
            <a:r>
              <a:rPr lang="en-US" dirty="0" smtClean="0"/>
              <a:t>N = # of sentences in cluster; </a:t>
            </a:r>
            <a:r>
              <a:rPr lang="en-US" dirty="0" err="1" smtClean="0"/>
              <a:t>sf</a:t>
            </a:r>
            <a:r>
              <a:rPr lang="en-US" baseline="-25000" dirty="0" err="1" smtClean="0"/>
              <a:t>w</a:t>
            </a:r>
            <a:r>
              <a:rPr lang="en-US" baseline="-25000" dirty="0" smtClean="0"/>
              <a:t> </a:t>
            </a:r>
            <a:r>
              <a:rPr lang="en-US" dirty="0" smtClean="0"/>
              <a:t>= # of sentences with w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105394"/>
              </p:ext>
            </p:extLst>
          </p:nvPr>
        </p:nvGraphicFramePr>
        <p:xfrm>
          <a:off x="1512455" y="4158669"/>
          <a:ext cx="2874818" cy="1092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1270000" imgH="482600" progId="Equation.3">
                  <p:embed/>
                </p:oleObj>
              </mc:Choice>
              <mc:Fallback>
                <p:oleObj name="Equation" r:id="rId3" imgW="1270000" imgH="4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2455" y="4158669"/>
                        <a:ext cx="2874818" cy="10924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006289"/>
              </p:ext>
            </p:extLst>
          </p:nvPr>
        </p:nvGraphicFramePr>
        <p:xfrm>
          <a:off x="1313294" y="5474969"/>
          <a:ext cx="6500379" cy="937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5" imgW="2730500" imgH="393700" progId="Equation.3">
                  <p:embed/>
                </p:oleObj>
              </mc:Choice>
              <mc:Fallback>
                <p:oleObj name="Equation" r:id="rId5" imgW="27305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13294" y="5474969"/>
                        <a:ext cx="6500379" cy="937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942023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</a:t>
            </a:r>
            <a:r>
              <a:rPr lang="en-US" dirty="0" err="1" smtClean="0"/>
              <a:t>LexRank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original similarity weighting w/query</a:t>
            </a:r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4125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</a:t>
            </a:r>
            <a:r>
              <a:rPr lang="en-US" dirty="0" err="1" smtClean="0"/>
              <a:t>LexRank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original similarity weighting w/query</a:t>
            </a:r>
          </a:p>
          <a:p>
            <a:pPr lvl="1"/>
            <a:r>
              <a:rPr lang="en-US" dirty="0" smtClean="0"/>
              <a:t>Mixture model of query relevance, sentence similarity</a:t>
            </a:r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560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RST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Relations: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Hold b/t two text spans, nucleus and </a:t>
            </a:r>
            <a:r>
              <a:rPr lang="en-US" sz="2400" dirty="0" smtClean="0"/>
              <a:t>satellite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Nucleus core element, satellite </a:t>
            </a:r>
            <a:r>
              <a:rPr lang="en-US" dirty="0" smtClean="0"/>
              <a:t>peripheral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sz="2000" dirty="0"/>
              <a:t>Constraints on each, </a:t>
            </a:r>
            <a:r>
              <a:rPr lang="en-US" sz="2000" dirty="0" smtClean="0"/>
              <a:t>between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Units: Elementary discourse units (EDUs), e.g. clauses</a:t>
            </a:r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 lvl="2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729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</a:t>
            </a:r>
            <a:r>
              <a:rPr lang="en-US" dirty="0" err="1" smtClean="0"/>
              <a:t>LexRank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original similarity weighting w/query</a:t>
            </a:r>
          </a:p>
          <a:p>
            <a:pPr lvl="1"/>
            <a:r>
              <a:rPr lang="en-US" dirty="0" smtClean="0"/>
              <a:t>Mixture model of query relevance, sentence similarity</a:t>
            </a:r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d controls ‘bias’: i.e. relative weighting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433077"/>
              </p:ext>
            </p:extLst>
          </p:nvPr>
        </p:nvGraphicFramePr>
        <p:xfrm>
          <a:off x="1015999" y="2637559"/>
          <a:ext cx="6587669" cy="964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3556000" imgH="520700" progId="Equation.3">
                  <p:embed/>
                </p:oleObj>
              </mc:Choice>
              <mc:Fallback>
                <p:oleObj name="Equation" r:id="rId3" imgW="3556000" imgH="520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5999" y="2637559"/>
                        <a:ext cx="6587669" cy="964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220097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&amp;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Parameters:</a:t>
            </a:r>
          </a:p>
          <a:p>
            <a:pPr lvl="1"/>
            <a:r>
              <a:rPr lang="en-US" dirty="0" smtClean="0"/>
              <a:t>Similarity threshold: filters adjacency matrix</a:t>
            </a:r>
          </a:p>
          <a:p>
            <a:pPr lvl="1"/>
            <a:r>
              <a:rPr lang="en-US" dirty="0" smtClean="0"/>
              <a:t>Question bias: Weights emphasis on question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6046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&amp;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Parameters:</a:t>
            </a:r>
          </a:p>
          <a:p>
            <a:pPr lvl="1"/>
            <a:r>
              <a:rPr lang="en-US" dirty="0" smtClean="0"/>
              <a:t>Similarity threshold: filters adjacency matrix</a:t>
            </a:r>
          </a:p>
          <a:p>
            <a:pPr lvl="1"/>
            <a:r>
              <a:rPr lang="en-US" dirty="0" smtClean="0"/>
              <a:t>Question bias: Weights emphasis on question focus</a:t>
            </a:r>
            <a:endParaRPr lang="en-US" dirty="0"/>
          </a:p>
          <a:p>
            <a:r>
              <a:rPr lang="en-US" dirty="0" smtClean="0"/>
              <a:t>Parameter sweep:</a:t>
            </a:r>
          </a:p>
          <a:p>
            <a:pPr lvl="1"/>
            <a:r>
              <a:rPr lang="en-US" dirty="0" smtClean="0"/>
              <a:t>Best similarity threshold: 0.14-0.2</a:t>
            </a:r>
          </a:p>
          <a:p>
            <a:pPr lvl="2"/>
            <a:r>
              <a:rPr lang="en-US" dirty="0" smtClean="0"/>
              <a:t>As before</a:t>
            </a:r>
          </a:p>
          <a:p>
            <a:pPr lvl="1"/>
            <a:r>
              <a:rPr lang="en-US" dirty="0" smtClean="0"/>
              <a:t>Best question bias: high: 0.8-0.95</a:t>
            </a:r>
          </a:p>
        </p:txBody>
      </p:sp>
    </p:spTree>
    <p:extLst>
      <p:ext uri="{BB962C8B-B14F-4D97-AF65-F5344CB8AC3E}">
        <p14:creationId xmlns:p14="http://schemas.microsoft.com/office/powerpoint/2010/main" val="39362823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&amp;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Parameters:</a:t>
            </a:r>
          </a:p>
          <a:p>
            <a:pPr lvl="1"/>
            <a:r>
              <a:rPr lang="en-US" dirty="0" smtClean="0"/>
              <a:t>Similarity threshold: filters adjacency matrix</a:t>
            </a:r>
          </a:p>
          <a:p>
            <a:pPr lvl="1"/>
            <a:r>
              <a:rPr lang="en-US" dirty="0" smtClean="0"/>
              <a:t>Question bias: Weights emphasis on question focus</a:t>
            </a:r>
            <a:endParaRPr lang="en-US" dirty="0"/>
          </a:p>
          <a:p>
            <a:r>
              <a:rPr lang="en-US" dirty="0" smtClean="0"/>
              <a:t>Parameter sweep:</a:t>
            </a:r>
          </a:p>
          <a:p>
            <a:pPr lvl="1"/>
            <a:r>
              <a:rPr lang="en-US" dirty="0" smtClean="0"/>
              <a:t>Best similarity threshold: 0.14-0.2</a:t>
            </a:r>
          </a:p>
          <a:p>
            <a:pPr lvl="2"/>
            <a:r>
              <a:rPr lang="en-US" dirty="0" smtClean="0"/>
              <a:t>As before</a:t>
            </a:r>
          </a:p>
          <a:p>
            <a:pPr lvl="1"/>
            <a:r>
              <a:rPr lang="en-US" dirty="0" smtClean="0"/>
              <a:t>Best question bias: high: 0.8-0.95</a:t>
            </a:r>
          </a:p>
          <a:p>
            <a:r>
              <a:rPr lang="en-US" dirty="0" smtClean="0"/>
              <a:t>Question bias in </a:t>
            </a:r>
            <a:r>
              <a:rPr lang="en-US" dirty="0" err="1" smtClean="0"/>
              <a:t>LexRank</a:t>
            </a:r>
            <a:r>
              <a:rPr lang="en-US" dirty="0" smtClean="0"/>
              <a:t> can improve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8425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Methods depend on base system design</a:t>
            </a:r>
          </a:p>
          <a:p>
            <a:pPr lvl="1"/>
            <a:r>
              <a:rPr lang="en-US" dirty="0" smtClean="0"/>
              <a:t>All aim to incorporate similarity with query/topic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9431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Methods depend on base system design</a:t>
            </a:r>
          </a:p>
          <a:p>
            <a:pPr lvl="1"/>
            <a:r>
              <a:rPr lang="en-US" dirty="0" smtClean="0"/>
              <a:t>All aim to incorporate similarity with query/topic</a:t>
            </a:r>
            <a:endParaRPr lang="en-US" dirty="0"/>
          </a:p>
          <a:p>
            <a:r>
              <a:rPr lang="en-US" dirty="0" smtClean="0"/>
              <a:t>CLASSY HMM: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30663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Methods depend on base system design</a:t>
            </a:r>
          </a:p>
          <a:p>
            <a:pPr lvl="1"/>
            <a:r>
              <a:rPr lang="en-US" dirty="0" smtClean="0"/>
              <a:t>All aim to incorporate similarity with query/topic</a:t>
            </a:r>
            <a:endParaRPr lang="en-US" dirty="0"/>
          </a:p>
          <a:p>
            <a:r>
              <a:rPr lang="en-US" dirty="0" smtClean="0"/>
              <a:t>CLASSY HMM: </a:t>
            </a:r>
          </a:p>
          <a:p>
            <a:pPr lvl="1"/>
            <a:r>
              <a:rPr lang="en-US" dirty="0" smtClean="0"/>
              <a:t>Add question overlap feature to HMM vector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695476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Methods depend on base system design</a:t>
            </a:r>
          </a:p>
          <a:p>
            <a:pPr lvl="1"/>
            <a:r>
              <a:rPr lang="en-US" dirty="0" smtClean="0"/>
              <a:t>All aim to incorporate similarity with query/topic</a:t>
            </a:r>
            <a:endParaRPr lang="en-US" dirty="0"/>
          </a:p>
          <a:p>
            <a:r>
              <a:rPr lang="en-US" dirty="0" smtClean="0"/>
              <a:t>CLASSY HMM: </a:t>
            </a:r>
          </a:p>
          <a:p>
            <a:pPr lvl="1"/>
            <a:r>
              <a:rPr lang="en-US" dirty="0" smtClean="0"/>
              <a:t>Add question overlap feature to HMM vector</a:t>
            </a:r>
          </a:p>
          <a:p>
            <a:pPr lvl="2"/>
            <a:r>
              <a:rPr lang="en-US" dirty="0" smtClean="0"/>
              <a:t>Log (# query tokens in sentence + 1)</a:t>
            </a:r>
          </a:p>
          <a:p>
            <a:pPr lvl="3"/>
            <a:r>
              <a:rPr lang="en-US" dirty="0" smtClean="0"/>
              <a:t>Query tokens: tagged as noun, verb, </a:t>
            </a:r>
            <a:r>
              <a:rPr lang="en-US" dirty="0" err="1" smtClean="0"/>
              <a:t>adj</a:t>
            </a:r>
            <a:r>
              <a:rPr lang="en-US" dirty="0" smtClean="0"/>
              <a:t>, </a:t>
            </a:r>
            <a:r>
              <a:rPr lang="en-US" dirty="0" err="1" smtClean="0"/>
              <a:t>adv</a:t>
            </a:r>
            <a:r>
              <a:rPr lang="en-US" dirty="0" smtClean="0"/>
              <a:t>, or proper nouns</a:t>
            </a:r>
          </a:p>
        </p:txBody>
      </p:sp>
    </p:spTree>
    <p:extLst>
      <p:ext uri="{BB962C8B-B14F-4D97-AF65-F5344CB8AC3E}">
        <p14:creationId xmlns:p14="http://schemas.microsoft.com/office/powerpoint/2010/main" val="371160832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Methods depend on base system design</a:t>
            </a:r>
          </a:p>
          <a:p>
            <a:pPr lvl="1"/>
            <a:r>
              <a:rPr lang="en-US" dirty="0" smtClean="0"/>
              <a:t>All aim to incorporate similarity with query/topic</a:t>
            </a:r>
            <a:endParaRPr lang="en-US" dirty="0"/>
          </a:p>
          <a:p>
            <a:r>
              <a:rPr lang="en-US" dirty="0" smtClean="0"/>
              <a:t>CLASSY HMM: </a:t>
            </a:r>
          </a:p>
          <a:p>
            <a:pPr lvl="1"/>
            <a:r>
              <a:rPr lang="en-US" dirty="0" smtClean="0"/>
              <a:t>Add question overlap feature to HMM vector</a:t>
            </a:r>
          </a:p>
          <a:p>
            <a:pPr lvl="2"/>
            <a:r>
              <a:rPr lang="en-US" dirty="0" smtClean="0"/>
              <a:t>Log (# query tokens in sentence + 1)</a:t>
            </a:r>
          </a:p>
          <a:p>
            <a:pPr lvl="3"/>
            <a:r>
              <a:rPr lang="en-US" dirty="0" smtClean="0"/>
              <a:t>Query tokens: tagged as noun, verb, </a:t>
            </a:r>
            <a:r>
              <a:rPr lang="en-US" dirty="0" err="1" smtClean="0"/>
              <a:t>adj</a:t>
            </a:r>
            <a:r>
              <a:rPr lang="en-US" dirty="0" smtClean="0"/>
              <a:t>, </a:t>
            </a:r>
            <a:r>
              <a:rPr lang="en-US" dirty="0" err="1" smtClean="0"/>
              <a:t>adv</a:t>
            </a:r>
            <a:r>
              <a:rPr lang="en-US" dirty="0" smtClean="0"/>
              <a:t>, or proper nouns</a:t>
            </a:r>
          </a:p>
          <a:p>
            <a:pPr lvl="1"/>
            <a:r>
              <a:rPr lang="en-US" dirty="0" smtClean="0"/>
              <a:t>Other, more aggressive approach detrimental</a:t>
            </a:r>
          </a:p>
          <a:p>
            <a:r>
              <a:rPr lang="en-US" dirty="0" err="1" smtClean="0"/>
              <a:t>FastSumm</a:t>
            </a:r>
            <a:r>
              <a:rPr lang="en-US" dirty="0" smtClean="0"/>
              <a:t>:  SVM regression on sentences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6703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Methods depend on base system design</a:t>
            </a:r>
          </a:p>
          <a:p>
            <a:pPr lvl="1"/>
            <a:r>
              <a:rPr lang="en-US" dirty="0" smtClean="0"/>
              <a:t>All aim to incorporate similarity with query/topic</a:t>
            </a:r>
            <a:endParaRPr lang="en-US" dirty="0"/>
          </a:p>
          <a:p>
            <a:r>
              <a:rPr lang="en-US" dirty="0" smtClean="0"/>
              <a:t>CLASSY HMM: </a:t>
            </a:r>
          </a:p>
          <a:p>
            <a:pPr lvl="1"/>
            <a:r>
              <a:rPr lang="en-US" dirty="0" smtClean="0"/>
              <a:t>Add question overlap feature to HMM vector</a:t>
            </a:r>
          </a:p>
          <a:p>
            <a:pPr lvl="2"/>
            <a:r>
              <a:rPr lang="en-US" dirty="0" smtClean="0"/>
              <a:t>Log (# query tokens in sentence + 1)</a:t>
            </a:r>
          </a:p>
          <a:p>
            <a:pPr lvl="3"/>
            <a:r>
              <a:rPr lang="en-US" dirty="0" smtClean="0"/>
              <a:t>Query tokens: tagged as noun, verb, </a:t>
            </a:r>
            <a:r>
              <a:rPr lang="en-US" dirty="0" err="1" smtClean="0"/>
              <a:t>adj</a:t>
            </a:r>
            <a:r>
              <a:rPr lang="en-US" dirty="0" smtClean="0"/>
              <a:t>, </a:t>
            </a:r>
            <a:r>
              <a:rPr lang="en-US" dirty="0" err="1" smtClean="0"/>
              <a:t>adv</a:t>
            </a:r>
            <a:r>
              <a:rPr lang="en-US" dirty="0" smtClean="0"/>
              <a:t>, or proper nouns</a:t>
            </a:r>
          </a:p>
          <a:p>
            <a:pPr lvl="1"/>
            <a:r>
              <a:rPr lang="en-US" dirty="0" smtClean="0"/>
              <a:t>Other, more aggressive approach detrimental</a:t>
            </a:r>
          </a:p>
          <a:p>
            <a:r>
              <a:rPr lang="en-US" dirty="0" err="1" smtClean="0"/>
              <a:t>FastSumm</a:t>
            </a:r>
            <a:r>
              <a:rPr lang="en-US" dirty="0" smtClean="0"/>
              <a:t>:  SVM regression on sentences</a:t>
            </a:r>
          </a:p>
          <a:p>
            <a:pPr lvl="1"/>
            <a:r>
              <a:rPr lang="en-US" dirty="0" smtClean="0"/>
              <a:t>Adds topic title frequency feature:</a:t>
            </a:r>
          </a:p>
          <a:p>
            <a:pPr lvl="2"/>
            <a:r>
              <a:rPr lang="en-US" dirty="0" smtClean="0"/>
              <a:t>Proportion of words in sent which appear in title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39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RST Relations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686800" cy="2151737"/>
          </a:xfrm>
        </p:spPr>
        <p:txBody>
          <a:bodyPr>
            <a:normAutofit/>
          </a:bodyPr>
          <a:lstStyle/>
          <a:p>
            <a:r>
              <a:rPr lang="en-US" sz="2800" dirty="0"/>
              <a:t>Evidence </a:t>
            </a:r>
          </a:p>
          <a:p>
            <a:pPr lvl="2"/>
            <a:r>
              <a:rPr lang="en-US" sz="2000" dirty="0" smtClean="0"/>
              <a:t>The </a:t>
            </a:r>
            <a:r>
              <a:rPr lang="en-US" sz="2000" dirty="0"/>
              <a:t>program really works. (N)</a:t>
            </a:r>
          </a:p>
          <a:p>
            <a:pPr lvl="2"/>
            <a:r>
              <a:rPr lang="en-US" sz="2000" dirty="0"/>
              <a:t>I entered all my info and it matched my results. (S) 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2819400" y="5715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2590800" y="6553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724150" y="6553200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1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3352800" y="6553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733800" y="6553200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2</a:t>
            </a:r>
          </a:p>
        </p:txBody>
      </p:sp>
      <p:cxnSp>
        <p:nvCxnSpPr>
          <p:cNvPr id="30730" name="AutoShape 10"/>
          <p:cNvCxnSpPr>
            <a:cxnSpLocks noChangeShapeType="1"/>
          </p:cNvCxnSpPr>
          <p:nvPr/>
        </p:nvCxnSpPr>
        <p:spPr bwMode="auto">
          <a:xfrm rot="16200000" flipH="1" flipV="1">
            <a:off x="3352006" y="6049169"/>
            <a:ext cx="1588" cy="1009650"/>
          </a:xfrm>
          <a:prstGeom prst="curvedConnector3">
            <a:avLst>
              <a:gd name="adj1" fmla="val -38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3565525" y="5726113"/>
            <a:ext cx="846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Evidence</a:t>
            </a:r>
          </a:p>
        </p:txBody>
      </p:sp>
      <p:pic>
        <p:nvPicPr>
          <p:cNvPr id="11" name="Picture 1027" descr="un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0770"/>
            <a:ext cx="7315200" cy="148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714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Many similar strategies:</a:t>
            </a:r>
          </a:p>
          <a:p>
            <a:pPr lvl="1"/>
            <a:r>
              <a:rPr lang="en-US" dirty="0" smtClean="0"/>
              <a:t>Features, weighting, ranking: overlap based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35921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Many similar strategies:</a:t>
            </a:r>
          </a:p>
          <a:p>
            <a:pPr lvl="1"/>
            <a:r>
              <a:rPr lang="en-US" dirty="0" smtClean="0"/>
              <a:t>Features, weighting, ranking: overlap based</a:t>
            </a:r>
          </a:p>
          <a:p>
            <a:r>
              <a:rPr lang="en-US" dirty="0" smtClean="0"/>
              <a:t>Actual evaluation impact:</a:t>
            </a:r>
          </a:p>
          <a:p>
            <a:pPr lvl="1"/>
            <a:r>
              <a:rPr lang="en-US" dirty="0" smtClean="0"/>
              <a:t>Not necessarily very large (e.g. 0.003 ROUGE)</a:t>
            </a:r>
          </a:p>
          <a:p>
            <a:pPr lvl="2"/>
            <a:r>
              <a:rPr lang="en-US" dirty="0" smtClean="0"/>
              <a:t>But can be useful 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07582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Many similar strategies:</a:t>
            </a:r>
          </a:p>
          <a:p>
            <a:pPr lvl="1"/>
            <a:r>
              <a:rPr lang="en-US" dirty="0" smtClean="0"/>
              <a:t>Features, weighting, ranking: overlap based</a:t>
            </a:r>
          </a:p>
          <a:p>
            <a:r>
              <a:rPr lang="en-US" dirty="0" smtClean="0"/>
              <a:t>Actual evaluation impact:</a:t>
            </a:r>
          </a:p>
          <a:p>
            <a:pPr lvl="1"/>
            <a:r>
              <a:rPr lang="en-US" dirty="0" smtClean="0"/>
              <a:t>Not necessarily very large (e.g. 0.003 ROUGE)</a:t>
            </a:r>
          </a:p>
          <a:p>
            <a:pPr lvl="2"/>
            <a:r>
              <a:rPr lang="en-US" dirty="0" smtClean="0"/>
              <a:t>But can be useful 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Aggressive approaches can have large negative impact</a:t>
            </a:r>
          </a:p>
          <a:p>
            <a:pPr lvl="2"/>
            <a:r>
              <a:rPr lang="en-US" dirty="0" smtClean="0"/>
              <a:t>I.e. explicitly adding NER spans 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41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RST Relations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Core of RST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RST analysis requires building tree of relations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Relations include: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Circumstance</a:t>
            </a:r>
            <a:r>
              <a:rPr lang="en-US" dirty="0"/>
              <a:t>, </a:t>
            </a:r>
            <a:r>
              <a:rPr lang="en-US" dirty="0" err="1"/>
              <a:t>Solutionhood</a:t>
            </a:r>
            <a:r>
              <a:rPr lang="en-US" dirty="0"/>
              <a:t>, Elaboration. Background, Enablement, Motivation, Evidence,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Captured in: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RST </a:t>
            </a:r>
            <a:r>
              <a:rPr lang="en-US" dirty="0" err="1" smtClean="0"/>
              <a:t>treebank</a:t>
            </a:r>
            <a:r>
              <a:rPr lang="en-US" dirty="0" smtClean="0"/>
              <a:t>: corpus of WSJ articles with analysis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RST parsers: </a:t>
            </a:r>
            <a:r>
              <a:rPr lang="en-US" dirty="0" err="1" smtClean="0"/>
              <a:t>Marcu</a:t>
            </a:r>
            <a:r>
              <a:rPr lang="en-US" dirty="0" smtClean="0"/>
              <a:t>, </a:t>
            </a:r>
            <a:r>
              <a:rPr lang="en-US" dirty="0" err="1" smtClean="0"/>
              <a:t>Peng</a:t>
            </a:r>
            <a:r>
              <a:rPr lang="en-US" dirty="0" smtClean="0"/>
              <a:t> and </a:t>
            </a:r>
            <a:r>
              <a:rPr lang="en-US" dirty="0" err="1" smtClean="0"/>
              <a:t>Hirst</a:t>
            </a:r>
            <a:r>
              <a:rPr lang="en-US" dirty="0"/>
              <a:t> </a:t>
            </a:r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2987</Words>
  <Application>Microsoft Macintosh PowerPoint</Application>
  <PresentationFormat>On-screen Show (4:3)</PresentationFormat>
  <Paragraphs>528</Paragraphs>
  <Slides>82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82</vt:i4>
      </vt:variant>
    </vt:vector>
  </HeadingPairs>
  <TitlesOfParts>
    <vt:vector size="85" baseType="lpstr">
      <vt:lpstr>Breeze</vt:lpstr>
      <vt:lpstr>Microsoft Equation</vt:lpstr>
      <vt:lpstr>Equation</vt:lpstr>
      <vt:lpstr>Discourse Structure for Content Selection</vt:lpstr>
      <vt:lpstr>Text Coherence</vt:lpstr>
      <vt:lpstr>Text Coherence</vt:lpstr>
      <vt:lpstr>Text Coherence</vt:lpstr>
      <vt:lpstr>Text Coherence</vt:lpstr>
      <vt:lpstr>Rhetorical Structure Theory</vt:lpstr>
      <vt:lpstr>Components of RST</vt:lpstr>
      <vt:lpstr>RST Relations</vt:lpstr>
      <vt:lpstr>RST Relations</vt:lpstr>
      <vt:lpstr>GraphBank </vt:lpstr>
      <vt:lpstr>GraphBank </vt:lpstr>
      <vt:lpstr>GraphBank </vt:lpstr>
      <vt:lpstr>Penn Discourse Treebank</vt:lpstr>
      <vt:lpstr>Penn Discourse Treebank</vt:lpstr>
      <vt:lpstr>Penn Discourse Treebank</vt:lpstr>
      <vt:lpstr>Penn Discourse Treebank</vt:lpstr>
      <vt:lpstr>Discourse &amp; Summarization</vt:lpstr>
      <vt:lpstr>Discourse &amp; Summarization</vt:lpstr>
      <vt:lpstr>Discourse &amp; Summarization</vt:lpstr>
      <vt:lpstr>Discourse &amp; Summarization</vt:lpstr>
      <vt:lpstr>Framework</vt:lpstr>
      <vt:lpstr>Framework</vt:lpstr>
      <vt:lpstr>RST Parsing</vt:lpstr>
      <vt:lpstr>RST Parsing</vt:lpstr>
      <vt:lpstr>RST Parsing</vt:lpstr>
      <vt:lpstr>Discourse Structure Example</vt:lpstr>
      <vt:lpstr>Discourse Structure Features</vt:lpstr>
      <vt:lpstr>Discourse Structure Features</vt:lpstr>
      <vt:lpstr>Discourse Structure Features</vt:lpstr>
      <vt:lpstr>Discourse Structure Features</vt:lpstr>
      <vt:lpstr>Converting to Sentence Level</vt:lpstr>
      <vt:lpstr>Converting to Sentence Level</vt:lpstr>
      <vt:lpstr>“Semantic” Features </vt:lpstr>
      <vt:lpstr>Example I</vt:lpstr>
      <vt:lpstr>Example I</vt:lpstr>
      <vt:lpstr>Example I</vt:lpstr>
      <vt:lpstr>Example II</vt:lpstr>
      <vt:lpstr>Example II</vt:lpstr>
      <vt:lpstr>Example II</vt:lpstr>
      <vt:lpstr>Example II</vt:lpstr>
      <vt:lpstr>Example II</vt:lpstr>
      <vt:lpstr>Non-discourse Features</vt:lpstr>
      <vt:lpstr>Non-discourse Features</vt:lpstr>
      <vt:lpstr>Significant Features</vt:lpstr>
      <vt:lpstr>Significant Features</vt:lpstr>
      <vt:lpstr>Significant Features</vt:lpstr>
      <vt:lpstr>Significant Features</vt:lpstr>
      <vt:lpstr>Significant Features</vt:lpstr>
      <vt:lpstr>Significant Features</vt:lpstr>
      <vt:lpstr>Observations</vt:lpstr>
      <vt:lpstr>Observations</vt:lpstr>
      <vt:lpstr>Evaluation</vt:lpstr>
      <vt:lpstr>Evaluation</vt:lpstr>
      <vt:lpstr>Evaluation</vt:lpstr>
      <vt:lpstr>Graph-Based Comparison</vt:lpstr>
      <vt:lpstr>Graph-Based Comparison</vt:lpstr>
      <vt:lpstr>Notes</vt:lpstr>
      <vt:lpstr>Notes</vt:lpstr>
      <vt:lpstr>Notes</vt:lpstr>
      <vt:lpstr>Topic Orientation</vt:lpstr>
      <vt:lpstr>Key Idea</vt:lpstr>
      <vt:lpstr>Key Idea</vt:lpstr>
      <vt:lpstr>Key Idea</vt:lpstr>
      <vt:lpstr>Query-focused LexRank</vt:lpstr>
      <vt:lpstr>Query-focused LexRank</vt:lpstr>
      <vt:lpstr>Query-focused LexRank</vt:lpstr>
      <vt:lpstr>Query-focused LexRank</vt:lpstr>
      <vt:lpstr>Updated LexRank Model</vt:lpstr>
      <vt:lpstr>Updated LexRank Model</vt:lpstr>
      <vt:lpstr>Updated LexRank Model</vt:lpstr>
      <vt:lpstr>Tuning &amp; Assessment</vt:lpstr>
      <vt:lpstr>Tuning &amp; Assessment</vt:lpstr>
      <vt:lpstr>Tuning &amp; Assessment</vt:lpstr>
      <vt:lpstr>Other Strategies</vt:lpstr>
      <vt:lpstr>Other Strategies</vt:lpstr>
      <vt:lpstr>Other Strategies</vt:lpstr>
      <vt:lpstr>Other Strategies</vt:lpstr>
      <vt:lpstr>Other Strategies</vt:lpstr>
      <vt:lpstr>Other Strategies</vt:lpstr>
      <vt:lpstr>Overview</vt:lpstr>
      <vt:lpstr>Overview</vt:lpstr>
      <vt:lpstr>Overview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Discourse Structure for Content Selection</dc:title>
  <dc:creator>Gina-Anne Levow</dc:creator>
  <cp:lastModifiedBy>Gina-Anne Levow</cp:lastModifiedBy>
  <cp:revision>3</cp:revision>
  <dcterms:created xsi:type="dcterms:W3CDTF">2017-04-13T04:39:37Z</dcterms:created>
  <dcterms:modified xsi:type="dcterms:W3CDTF">2017-04-13T19:11:34Z</dcterms:modified>
</cp:coreProperties>
</file>