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47" r:id="rId3"/>
    <p:sldId id="348" r:id="rId4"/>
    <p:sldId id="280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312" r:id="rId27"/>
    <p:sldId id="314" r:id="rId28"/>
    <p:sldId id="315" r:id="rId29"/>
    <p:sldId id="313" r:id="rId30"/>
    <p:sldId id="316" r:id="rId31"/>
    <p:sldId id="317" r:id="rId32"/>
    <p:sldId id="318" r:id="rId33"/>
    <p:sldId id="319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320" r:id="rId44"/>
    <p:sldId id="274" r:id="rId45"/>
    <p:sldId id="321" r:id="rId46"/>
    <p:sldId id="322" r:id="rId47"/>
    <p:sldId id="275" r:id="rId48"/>
    <p:sldId id="276" r:id="rId49"/>
    <p:sldId id="277" r:id="rId50"/>
    <p:sldId id="278" r:id="rId51"/>
    <p:sldId id="279" r:id="rId52"/>
    <p:sldId id="281" r:id="rId53"/>
    <p:sldId id="282" r:id="rId54"/>
    <p:sldId id="292" r:id="rId55"/>
    <p:sldId id="293" r:id="rId56"/>
    <p:sldId id="294" r:id="rId57"/>
    <p:sldId id="283" r:id="rId58"/>
    <p:sldId id="295" r:id="rId59"/>
    <p:sldId id="285" r:id="rId60"/>
    <p:sldId id="284" r:id="rId61"/>
    <p:sldId id="296" r:id="rId62"/>
    <p:sldId id="323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3ECBC0F-AF47-3344-BB18-2A97B7B2031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77B032C-540F-8849-B814-F148287A2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&amp; </a:t>
            </a:r>
            <a:br>
              <a:rPr lang="en-US" dirty="0" smtClean="0"/>
            </a:br>
            <a:r>
              <a:rPr lang="en-US" dirty="0" smtClean="0"/>
              <a:t>Topic-orientation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	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4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7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Structure: some information more core</a:t>
            </a:r>
          </a:p>
          <a:p>
            <a:pPr lvl="2"/>
            <a:r>
              <a:rPr lang="en-US" dirty="0" smtClean="0"/>
              <a:t>Nucleus </a:t>
            </a:r>
            <a:r>
              <a:rPr lang="en-US" dirty="0" err="1" smtClean="0"/>
              <a:t>vs</a:t>
            </a:r>
            <a:r>
              <a:rPr lang="en-US" dirty="0" smtClean="0"/>
              <a:t> satellite, promotion, centrality</a:t>
            </a:r>
          </a:p>
          <a:p>
            <a:r>
              <a:rPr lang="en-US" dirty="0" smtClean="0"/>
              <a:t>Compare these, contrast with lexical info	</a:t>
            </a:r>
          </a:p>
          <a:p>
            <a:pPr lvl="1"/>
            <a:r>
              <a:rPr lang="en-US" dirty="0" smtClean="0"/>
              <a:t>Louis et al,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5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45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Logistic regression</a:t>
            </a:r>
          </a:p>
          <a:p>
            <a:pPr lvl="2"/>
            <a:r>
              <a:rPr lang="en-US" dirty="0" smtClean="0"/>
              <a:t>Different ensembles of features</a:t>
            </a:r>
          </a:p>
          <a:p>
            <a:pPr lvl="1"/>
            <a:r>
              <a:rPr lang="en-US" dirty="0" smtClean="0"/>
              <a:t>Classification F-measure</a:t>
            </a:r>
          </a:p>
          <a:p>
            <a:pPr lvl="1"/>
            <a:r>
              <a:rPr lang="en-US" dirty="0" smtClean="0"/>
              <a:t>ROUGE over summary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1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1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</a:t>
            </a:r>
            <a:r>
              <a:rPr lang="en-US" dirty="0" smtClean="0"/>
              <a:t>spans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1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spans</a:t>
            </a:r>
          </a:p>
          <a:p>
            <a:r>
              <a:rPr lang="en-US" dirty="0"/>
              <a:t>Create a representation over whole text =&gt; </a:t>
            </a:r>
            <a:r>
              <a:rPr lang="en-US" dirty="0" smtClean="0"/>
              <a:t>parse</a:t>
            </a:r>
            <a:endParaRPr lang="en-US" dirty="0"/>
          </a:p>
          <a:p>
            <a:r>
              <a:rPr lang="en-US" dirty="0"/>
              <a:t>Discourse structure</a:t>
            </a:r>
          </a:p>
          <a:p>
            <a:pPr lvl="1"/>
            <a:r>
              <a:rPr lang="en-US" dirty="0"/>
              <a:t>RST trees</a:t>
            </a:r>
          </a:p>
          <a:p>
            <a:pPr lvl="2"/>
            <a:r>
              <a:rPr lang="en-US" dirty="0"/>
              <a:t>Fine-grained, hierarchical structure</a:t>
            </a:r>
          </a:p>
          <a:p>
            <a:pPr lvl="3"/>
            <a:r>
              <a:rPr lang="en-US" dirty="0"/>
              <a:t>Clause-based </a:t>
            </a:r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6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1. [Mr. Watkins said] 2. [volume on </a:t>
            </a:r>
            <a:r>
              <a:rPr lang="en-US" dirty="0" err="1"/>
              <a:t>Interprovincial’s</a:t>
            </a:r>
            <a:r>
              <a:rPr lang="en-US" dirty="0"/>
              <a:t> </a:t>
            </a:r>
            <a:r>
              <a:rPr lang="en-US" dirty="0" smtClean="0"/>
              <a:t>system is </a:t>
            </a:r>
            <a:r>
              <a:rPr lang="en-US" dirty="0"/>
              <a:t>down about 2% since January] 3. [and is expected </a:t>
            </a:r>
            <a:r>
              <a:rPr lang="en-US" dirty="0" smtClean="0"/>
              <a:t>to fall </a:t>
            </a:r>
            <a:r>
              <a:rPr lang="en-US" dirty="0"/>
              <a:t>further,] 4. [making expansion unnecessary until </a:t>
            </a:r>
            <a:r>
              <a:rPr lang="en-US" dirty="0" smtClean="0"/>
              <a:t>perhaps the </a:t>
            </a:r>
            <a:r>
              <a:rPr lang="en-US" dirty="0"/>
              <a:t>mid-1990s.]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132" y="3154227"/>
            <a:ext cx="5180112" cy="296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2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8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2010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context:</a:t>
            </a:r>
          </a:p>
          <a:p>
            <a:pPr lvl="1"/>
            <a:r>
              <a:rPr lang="en-US" dirty="0" smtClean="0"/>
              <a:t>LEAD baseline: first 100 words of chron. last article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43054"/>
              </p:ext>
            </p:extLst>
          </p:nvPr>
        </p:nvGraphicFramePr>
        <p:xfrm>
          <a:off x="1524000" y="2713180"/>
          <a:ext cx="6096000" cy="259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49432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ROUGE-2</a:t>
                      </a:r>
                      <a:endParaRPr lang="en-US" dirty="0"/>
                    </a:p>
                  </a:txBody>
                  <a:tcPr/>
                </a:tc>
              </a:tr>
              <a:tr h="6494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LEAD baseline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0.05376</a:t>
                      </a:r>
                      <a:endParaRPr lang="en-US" sz="2000" dirty="0"/>
                    </a:p>
                  </a:txBody>
                  <a:tcPr/>
                </a:tc>
              </a:tr>
              <a:tr h="6494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0.05927</a:t>
                      </a:r>
                      <a:endParaRPr lang="en-US" sz="2000" dirty="0"/>
                    </a:p>
                  </a:txBody>
                  <a:tcPr/>
                </a:tc>
              </a:tr>
              <a:tr h="6494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Best </a:t>
                      </a:r>
                      <a:r>
                        <a:rPr lang="en-US" sz="2000" dirty="0" smtClean="0"/>
                        <a:t>(peer</a:t>
                      </a:r>
                      <a:r>
                        <a:rPr lang="en-US" sz="2000" baseline="0" dirty="0" smtClean="0"/>
                        <a:t> 22: IIIT)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0.09574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9685" y="5675586"/>
            <a:ext cx="4614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41 official submissions: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10 below LEAD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14 below MEAD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668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73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EDUs 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55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EDUs 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r>
              <a:rPr lang="en-US" dirty="0" smtClean="0"/>
              <a:t>Promotion score:</a:t>
            </a:r>
          </a:p>
          <a:p>
            <a:pPr lvl="1"/>
            <a:r>
              <a:rPr lang="en-US" dirty="0" smtClean="0"/>
              <a:t># of levels span is promoted:</a:t>
            </a:r>
          </a:p>
          <a:p>
            <a:pPr lvl="2"/>
            <a:r>
              <a:rPr lang="en-US" dirty="0" smtClean="0"/>
              <a:t> 1: score = 0; 4: score = 2; 2,3: score 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03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066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</a:t>
            </a:r>
            <a:r>
              <a:rPr lang="en-US" dirty="0" smtClean="0"/>
              <a:t>/</a:t>
            </a:r>
            <a:r>
              <a:rPr lang="en-US" dirty="0" smtClean="0"/>
              <a:t># </a:t>
            </a:r>
            <a:r>
              <a:rPr lang="en-US" dirty="0" err="1" smtClean="0"/>
              <a:t>wds</a:t>
            </a:r>
            <a:r>
              <a:rPr lang="en-US" dirty="0" smtClean="0"/>
              <a:t> in document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Sentence score for a feature:</a:t>
            </a:r>
          </a:p>
          <a:p>
            <a:pPr lvl="1"/>
            <a:r>
              <a:rPr lang="en-US" dirty="0" smtClean="0"/>
              <a:t>Max over EDUs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91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“Semantic”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Capture specific relations on spans</a:t>
            </a:r>
          </a:p>
          <a:p>
            <a:r>
              <a:rPr lang="en-US" dirty="0" smtClean="0"/>
              <a:t>Binary features over tuple of:</a:t>
            </a:r>
          </a:p>
          <a:p>
            <a:pPr lvl="1"/>
            <a:r>
              <a:rPr lang="en-US" dirty="0" smtClean="0"/>
              <a:t>Implicit </a:t>
            </a:r>
            <a:r>
              <a:rPr lang="en-US" dirty="0" err="1" smtClean="0"/>
              <a:t>vs</a:t>
            </a:r>
            <a:r>
              <a:rPr lang="en-US" dirty="0" smtClean="0"/>
              <a:t> Explicit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Name of relation that holds</a:t>
            </a:r>
          </a:p>
          <a:p>
            <a:pPr lvl="2"/>
            <a:r>
              <a:rPr lang="en-US" dirty="0" smtClean="0"/>
              <a:t>Top-level or second level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relation is between sentences,</a:t>
            </a:r>
          </a:p>
          <a:p>
            <a:pPr lvl="2"/>
            <a:r>
              <a:rPr lang="en-US" dirty="0" smtClean="0"/>
              <a:t>Indicate whether Arg1 or Arg2</a:t>
            </a:r>
          </a:p>
          <a:p>
            <a:r>
              <a:rPr lang="en-US" dirty="0" smtClean="0"/>
              <a:t>E.g. </a:t>
            </a:r>
            <a:r>
              <a:rPr lang="en-US" dirty="0"/>
              <a:t>“</a:t>
            </a:r>
            <a:r>
              <a:rPr lang="en-US" dirty="0" smtClean="0"/>
              <a:t>contains Arg1 </a:t>
            </a:r>
            <a:r>
              <a:rPr lang="en-US" dirty="0"/>
              <a:t>of Implicit Restatement </a:t>
            </a:r>
            <a:r>
              <a:rPr lang="en-US" dirty="0" smtClean="0"/>
              <a:t>relation”</a:t>
            </a:r>
          </a:p>
          <a:p>
            <a:r>
              <a:rPr lang="en-US" dirty="0" smtClean="0"/>
              <a:t>Also, # of relations, distance b/t </a:t>
            </a:r>
            <a:r>
              <a:rPr lang="en-US" dirty="0" err="1" smtClean="0"/>
              <a:t>args</a:t>
            </a:r>
            <a:r>
              <a:rPr lang="en-US" dirty="0" smtClean="0"/>
              <a:t> w/in sentence</a:t>
            </a:r>
          </a:p>
        </p:txBody>
      </p:sp>
    </p:spTree>
    <p:extLst>
      <p:ext uri="{BB962C8B-B14F-4D97-AF65-F5344CB8AC3E}">
        <p14:creationId xmlns:p14="http://schemas.microsoft.com/office/powerpoint/2010/main" val="1054968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17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8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pPr lvl="1"/>
            <a:r>
              <a:rPr lang="en-US" dirty="0" smtClean="0"/>
              <a:t>‘Contingency’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38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1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IIIT System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main features:</a:t>
            </a:r>
          </a:p>
          <a:p>
            <a:pPr lvl="1"/>
            <a:r>
              <a:rPr lang="en-US" dirty="0" smtClean="0"/>
              <a:t>DFS:</a:t>
            </a:r>
          </a:p>
          <a:p>
            <a:pPr lvl="2"/>
            <a:r>
              <a:rPr lang="en-US" dirty="0" smtClean="0"/>
              <a:t>Ratio of # docs w/word to total # docs in cluster</a:t>
            </a:r>
          </a:p>
          <a:p>
            <a:pPr lvl="1"/>
            <a:r>
              <a:rPr lang="en-US" dirty="0" smtClean="0"/>
              <a:t>SP: </a:t>
            </a:r>
          </a:p>
          <a:p>
            <a:pPr lvl="2"/>
            <a:r>
              <a:rPr lang="en-US" dirty="0" smtClean="0"/>
              <a:t>Sentence position</a:t>
            </a:r>
          </a:p>
          <a:p>
            <a:pPr lvl="1"/>
            <a:r>
              <a:rPr lang="en-US" dirty="0" smtClean="0"/>
              <a:t>KL:</a:t>
            </a:r>
            <a:br>
              <a:rPr lang="en-US" dirty="0" smtClean="0"/>
            </a:br>
            <a:r>
              <a:rPr lang="en-US" dirty="0" smtClean="0"/>
              <a:t>	KL divergence</a:t>
            </a:r>
          </a:p>
          <a:p>
            <a:r>
              <a:rPr lang="en-US" dirty="0" smtClean="0"/>
              <a:t>Weighted by support vector regression</a:t>
            </a:r>
          </a:p>
          <a:p>
            <a:r>
              <a:rPr lang="en-US" dirty="0" smtClean="0"/>
              <a:t>Tried novel,</a:t>
            </a:r>
            <a:r>
              <a:rPr lang="en-US" dirty="0"/>
              <a:t> </a:t>
            </a:r>
            <a:r>
              <a:rPr lang="en-US" dirty="0" smtClean="0"/>
              <a:t>sophisticated model </a:t>
            </a:r>
          </a:p>
          <a:p>
            <a:pPr lvl="1"/>
            <a:r>
              <a:rPr lang="en-US" dirty="0" smtClean="0"/>
              <a:t>0.03 WORSE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9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65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75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13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 (1) is Arg1; (2) is Arg2 (</a:t>
            </a:r>
            <a:r>
              <a:rPr lang="en-US" smtClean="0"/>
              <a:t>by definition)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18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</p:txBody>
      </p:sp>
    </p:spTree>
    <p:extLst>
      <p:ext uri="{BB962C8B-B14F-4D97-AF65-F5344CB8AC3E}">
        <p14:creationId xmlns:p14="http://schemas.microsoft.com/office/powerpoint/2010/main" val="2298220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  <a:p>
            <a:pPr lvl="1"/>
            <a:r>
              <a:rPr lang="en-US" dirty="0" smtClean="0"/>
              <a:t>Sentence length</a:t>
            </a:r>
          </a:p>
          <a:p>
            <a:pPr lvl="1"/>
            <a:r>
              <a:rPr lang="en-US" dirty="0" smtClean="0"/>
              <a:t>Sentence position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Probabilities of words in sent: mean, sum, product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# of signature words (LLR)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2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</a:t>
            </a:r>
            <a:r>
              <a:rPr lang="en-US" b="1" dirty="0" smtClean="0"/>
              <a:t>summary</a:t>
            </a:r>
            <a:r>
              <a:rPr lang="en-US" dirty="0" smtClean="0"/>
              <a:t>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71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</a:t>
            </a:r>
            <a:r>
              <a:rPr lang="en-US" b="1" dirty="0" smtClean="0"/>
              <a:t>summary</a:t>
            </a:r>
            <a:r>
              <a:rPr lang="en-US" dirty="0" smtClean="0"/>
              <a:t>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90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</a:t>
            </a:r>
            <a:r>
              <a:rPr lang="en-US" b="1" dirty="0" smtClean="0"/>
              <a:t>summary</a:t>
            </a:r>
            <a:r>
              <a:rPr lang="en-US" dirty="0" smtClean="0"/>
              <a:t>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Non-discourse: length, 1</a:t>
            </a:r>
            <a:r>
              <a:rPr lang="en-US" baseline="30000" dirty="0" smtClean="0"/>
              <a:t>st</a:t>
            </a:r>
            <a:r>
              <a:rPr lang="en-US" dirty="0" smtClean="0"/>
              <a:t> in </a:t>
            </a:r>
            <a:r>
              <a:rPr lang="en-US" dirty="0" err="1" smtClean="0"/>
              <a:t>para</a:t>
            </a:r>
            <a:r>
              <a:rPr lang="en-US" dirty="0" smtClean="0"/>
              <a:t>, offset from end of </a:t>
            </a:r>
            <a:r>
              <a:rPr lang="en-US" dirty="0" err="1" smtClean="0"/>
              <a:t>para</a:t>
            </a:r>
            <a:r>
              <a:rPr lang="en-US" dirty="0" smtClean="0"/>
              <a:t>, # signature terms; mean, sum word probabilities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39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</a:t>
            </a:r>
            <a:r>
              <a:rPr lang="en-US" b="1" dirty="0" smtClean="0"/>
              <a:t>non-summary </a:t>
            </a:r>
            <a:r>
              <a:rPr lang="en-US" dirty="0" smtClean="0"/>
              <a:t>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0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for content selection:</a:t>
            </a:r>
          </a:p>
          <a:p>
            <a:pPr lvl="1"/>
            <a:r>
              <a:rPr lang="en-US" dirty="0" smtClean="0"/>
              <a:t>Discourse Structure</a:t>
            </a:r>
          </a:p>
          <a:p>
            <a:pPr lvl="1"/>
            <a:r>
              <a:rPr lang="en-US" dirty="0" smtClean="0"/>
              <a:t>Discourse Relations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Topic-orientation</a:t>
            </a:r>
          </a:p>
          <a:p>
            <a:pPr lvl="1"/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Common strategies</a:t>
            </a:r>
          </a:p>
        </p:txBody>
      </p:sp>
    </p:spTree>
    <p:extLst>
      <p:ext uri="{BB962C8B-B14F-4D97-AF65-F5344CB8AC3E}">
        <p14:creationId xmlns:p14="http://schemas.microsoft.com/office/powerpoint/2010/main" val="11726998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</a:t>
            </a:r>
            <a:r>
              <a:rPr lang="en-US" b="1" dirty="0" smtClean="0"/>
              <a:t>non-summary </a:t>
            </a:r>
            <a:r>
              <a:rPr lang="en-US" dirty="0" smtClean="0"/>
              <a:t>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57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</a:t>
            </a:r>
            <a:r>
              <a:rPr lang="en-US" b="1" dirty="0" smtClean="0"/>
              <a:t>non-summary </a:t>
            </a:r>
            <a:r>
              <a:rPr lang="en-US" dirty="0" smtClean="0"/>
              <a:t>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Non-discourse: offset from </a:t>
            </a:r>
            <a:r>
              <a:rPr lang="en-US" dirty="0" err="1" smtClean="0"/>
              <a:t>para</a:t>
            </a:r>
            <a:r>
              <a:rPr lang="en-US" dirty="0" smtClean="0"/>
              <a:t>, article beginning; sent.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21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</p:txBody>
      </p:sp>
    </p:spTree>
    <p:extLst>
      <p:ext uri="{BB962C8B-B14F-4D97-AF65-F5344CB8AC3E}">
        <p14:creationId xmlns:p14="http://schemas.microsoft.com/office/powerpoint/2010/main" val="42297421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  <a:p>
            <a:pPr lvl="1"/>
            <a:r>
              <a:rPr lang="en-US" dirty="0" smtClean="0"/>
              <a:t>Relatively few useful for selecting summary sentences</a:t>
            </a:r>
          </a:p>
          <a:p>
            <a:pPr lvl="2"/>
            <a:r>
              <a:rPr lang="en-US" dirty="0" smtClean="0"/>
              <a:t>Most associated with non-summary, but most sentences are non-summary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43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745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37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r>
              <a:rPr lang="en-US" dirty="0" smtClean="0"/>
              <a:t>Best overall combine all types</a:t>
            </a:r>
          </a:p>
          <a:p>
            <a:pPr lvl="1"/>
            <a:r>
              <a:rPr lang="en-US" dirty="0" smtClean="0"/>
              <a:t>Both F-1 and ROUGE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569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</p:txBody>
      </p:sp>
    </p:spTree>
    <p:extLst>
      <p:ext uri="{BB962C8B-B14F-4D97-AF65-F5344CB8AC3E}">
        <p14:creationId xmlns:p14="http://schemas.microsoft.com/office/powerpoint/2010/main" val="7637137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  <a:p>
            <a:r>
              <a:rPr lang="en-US" dirty="0" smtClean="0"/>
              <a:t>Quite similar:</a:t>
            </a:r>
          </a:p>
          <a:p>
            <a:pPr lvl="1"/>
            <a:r>
              <a:rPr lang="en-US" dirty="0" smtClean="0"/>
              <a:t>F1: LR &gt; GB &gt; RST</a:t>
            </a:r>
          </a:p>
          <a:p>
            <a:pPr lvl="1"/>
            <a:r>
              <a:rPr lang="en-US" dirty="0" smtClean="0"/>
              <a:t>ROUGE: RST &gt; LR &gt; 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772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5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7716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512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Manually labeled discourse structure, relations</a:t>
            </a:r>
          </a:p>
          <a:p>
            <a:pPr lvl="1"/>
            <a:r>
              <a:rPr lang="en-US" dirty="0" smtClean="0"/>
              <a:t>Some automatic systems, but not perfect</a:t>
            </a:r>
          </a:p>
          <a:p>
            <a:pPr lvl="2"/>
            <a:r>
              <a:rPr lang="en-US" dirty="0" smtClean="0"/>
              <a:t>However, better at structure than relation ID</a:t>
            </a:r>
          </a:p>
          <a:p>
            <a:pPr lvl="3"/>
            <a:r>
              <a:rPr lang="en-US" dirty="0" smtClean="0"/>
              <a:t>Esp. implicit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824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Topic-Orientation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7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772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</p:txBody>
      </p:sp>
    </p:spTree>
    <p:extLst>
      <p:ext uri="{BB962C8B-B14F-4D97-AF65-F5344CB8AC3E}">
        <p14:creationId xmlns:p14="http://schemas.microsoft.com/office/powerpoint/2010/main" val="3953554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</a:t>
            </a:r>
            <a:r>
              <a:rPr lang="en-US" dirty="0" smtClean="0"/>
              <a:t>perspective, </a:t>
            </a:r>
            <a:r>
              <a:rPr lang="en-US" dirty="0" smtClean="0"/>
              <a:t>different content focused</a:t>
            </a:r>
          </a:p>
        </p:txBody>
      </p:sp>
    </p:spTree>
    <p:extLst>
      <p:ext uri="{BB962C8B-B14F-4D97-AF65-F5344CB8AC3E}">
        <p14:creationId xmlns:p14="http://schemas.microsoft.com/office/powerpoint/2010/main" val="36035861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</a:t>
            </a:r>
            <a:r>
              <a:rPr lang="en-US" dirty="0" smtClean="0"/>
              <a:t>perspective, </a:t>
            </a:r>
            <a:r>
              <a:rPr lang="en-US" dirty="0" smtClean="0"/>
              <a:t>different content focused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Target response to specific question, topic in docs</a:t>
            </a:r>
          </a:p>
          <a:p>
            <a:pPr lvl="2"/>
            <a:r>
              <a:rPr lang="en-US" dirty="0" smtClean="0"/>
              <a:t>Later TACs identify topic categories and aspects</a:t>
            </a:r>
          </a:p>
          <a:p>
            <a:pPr lvl="3"/>
            <a:r>
              <a:rPr lang="en-US" dirty="0" err="1" smtClean="0"/>
              <a:t>E.g</a:t>
            </a:r>
            <a:r>
              <a:rPr lang="en-US" dirty="0" smtClean="0"/>
              <a:t> Natural disasters: who, what, where, when..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562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existing generic summarization strategies </a:t>
            </a:r>
          </a:p>
          <a:p>
            <a:pPr lvl="1"/>
            <a:r>
              <a:rPr lang="en-US" dirty="0" smtClean="0"/>
              <a:t>Augment techniques to focus on query/topic</a:t>
            </a:r>
          </a:p>
          <a:p>
            <a:pPr lvl="2"/>
            <a:r>
              <a:rPr lang="en-US" dirty="0" smtClean="0"/>
              <a:t>E.g. query-focused </a:t>
            </a:r>
            <a:r>
              <a:rPr lang="en-US" dirty="0" err="1" smtClean="0"/>
              <a:t>LexRank</a:t>
            </a:r>
            <a:r>
              <a:rPr lang="en-US" dirty="0" smtClean="0"/>
              <a:t>, query-focused CLASSY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77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existing generic summarization strategies </a:t>
            </a:r>
          </a:p>
          <a:p>
            <a:pPr lvl="1"/>
            <a:r>
              <a:rPr lang="en-US" dirty="0" smtClean="0"/>
              <a:t>Augment techniques to focus on query/topic</a:t>
            </a:r>
          </a:p>
          <a:p>
            <a:pPr lvl="2"/>
            <a:r>
              <a:rPr lang="en-US" dirty="0" smtClean="0"/>
              <a:t>E.g. query-focused </a:t>
            </a:r>
            <a:r>
              <a:rPr lang="en-US" dirty="0" err="1" smtClean="0"/>
              <a:t>LexRank</a:t>
            </a:r>
            <a:r>
              <a:rPr lang="en-US" dirty="0" smtClean="0"/>
              <a:t>, query-focused CLASSY</a:t>
            </a:r>
          </a:p>
          <a:p>
            <a:pPr lvl="2"/>
            <a:endParaRPr lang="en-US" dirty="0"/>
          </a:p>
          <a:p>
            <a:r>
              <a:rPr lang="en-US" dirty="0" smtClean="0"/>
              <a:t>Information extraction strategies</a:t>
            </a:r>
          </a:p>
          <a:p>
            <a:pPr lvl="1"/>
            <a:r>
              <a:rPr lang="en-US" dirty="0" smtClean="0"/>
              <a:t>View topic category + aspects as template</a:t>
            </a:r>
          </a:p>
          <a:p>
            <a:pPr lvl="2"/>
            <a:r>
              <a:rPr lang="en-US" dirty="0" smtClean="0"/>
              <a:t>Similar to earlier MUC tasks</a:t>
            </a:r>
          </a:p>
          <a:p>
            <a:pPr lvl="1"/>
            <a:r>
              <a:rPr lang="en-US" dirty="0" smtClean="0"/>
              <a:t>Identify entities, sentences to complete</a:t>
            </a:r>
          </a:p>
          <a:p>
            <a:pPr lvl="1"/>
            <a:r>
              <a:rPr lang="en-US" dirty="0" smtClean="0"/>
              <a:t>Generate summary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601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Most common approach </a:t>
            </a:r>
            <a:r>
              <a:rPr lang="en-US" b="1" dirty="0" smtClean="0">
                <a:sym typeface="Wingdings"/>
              </a:rPr>
              <a:t></a:t>
            </a:r>
            <a:endParaRPr lang="en-US" b="1" dirty="0" smtClean="0"/>
          </a:p>
          <a:p>
            <a:r>
              <a:rPr lang="en-US" b="1" dirty="0" smtClean="0"/>
              <a:t>Adapt existing generic summarization strategies </a:t>
            </a:r>
          </a:p>
          <a:p>
            <a:pPr lvl="1"/>
            <a:r>
              <a:rPr lang="en-US" dirty="0" smtClean="0"/>
              <a:t>Augment techniques to focus on query/topic</a:t>
            </a:r>
          </a:p>
          <a:p>
            <a:pPr lvl="2"/>
            <a:r>
              <a:rPr lang="en-US" dirty="0" smtClean="0"/>
              <a:t>E.g. query-focused </a:t>
            </a:r>
            <a:r>
              <a:rPr lang="en-US" dirty="0" err="1" smtClean="0"/>
              <a:t>LexRank</a:t>
            </a:r>
            <a:r>
              <a:rPr lang="en-US" dirty="0" smtClean="0"/>
              <a:t>, query-focused CLASSY</a:t>
            </a:r>
          </a:p>
          <a:p>
            <a:pPr lvl="2"/>
            <a:endParaRPr lang="en-US" dirty="0"/>
          </a:p>
          <a:p>
            <a:r>
              <a:rPr lang="en-US" dirty="0" smtClean="0"/>
              <a:t>Information extraction strategies</a:t>
            </a:r>
          </a:p>
          <a:p>
            <a:pPr lvl="1"/>
            <a:r>
              <a:rPr lang="en-US" dirty="0" smtClean="0"/>
              <a:t>View topic category + aspects as template</a:t>
            </a:r>
          </a:p>
          <a:p>
            <a:pPr lvl="2"/>
            <a:r>
              <a:rPr lang="en-US" dirty="0" smtClean="0"/>
              <a:t>Similar to earlier MUC tasks</a:t>
            </a:r>
          </a:p>
          <a:p>
            <a:pPr lvl="1"/>
            <a:r>
              <a:rPr lang="en-US" dirty="0" smtClean="0"/>
              <a:t>Identify entities, sentences to complete</a:t>
            </a:r>
          </a:p>
          <a:p>
            <a:pPr lvl="1"/>
            <a:r>
              <a:rPr lang="en-US" dirty="0" smtClean="0"/>
              <a:t>Generate summary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3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</p:txBody>
      </p:sp>
    </p:spTree>
    <p:extLst>
      <p:ext uri="{BB962C8B-B14F-4D97-AF65-F5344CB8AC3E}">
        <p14:creationId xmlns:p14="http://schemas.microsoft.com/office/powerpoint/2010/main" val="3469328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Original Continuous </a:t>
            </a:r>
            <a:r>
              <a:rPr lang="en-US" dirty="0" err="1" smtClean="0"/>
              <a:t>LexRank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Compute sentence centrality by similarity graph</a:t>
            </a:r>
          </a:p>
          <a:p>
            <a:pPr lvl="1"/>
            <a:r>
              <a:rPr lang="en-US" dirty="0" smtClean="0"/>
              <a:t>Weighting: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080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Original Continuous </a:t>
            </a:r>
            <a:r>
              <a:rPr lang="en-US" dirty="0" err="1" smtClean="0"/>
              <a:t>LexRank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Compute sentence centrality by similarity graph</a:t>
            </a:r>
          </a:p>
          <a:p>
            <a:pPr lvl="1"/>
            <a:r>
              <a:rPr lang="en-US" dirty="0" smtClean="0"/>
              <a:t>Weighting: cosine similarity between sentences</a:t>
            </a:r>
          </a:p>
          <a:p>
            <a:pPr lvl="1"/>
            <a:r>
              <a:rPr lang="en-US" dirty="0" smtClean="0"/>
              <a:t>Damping factor ‘d’ to jump to other clusters (uniform)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27745"/>
              </p:ext>
            </p:extLst>
          </p:nvPr>
        </p:nvGraphicFramePr>
        <p:xfrm>
          <a:off x="1752600" y="3423269"/>
          <a:ext cx="5255318" cy="108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2819400" imgH="584200" progId="Equation.3">
                  <p:embed/>
                </p:oleObj>
              </mc:Choice>
              <mc:Fallback>
                <p:oleObj name="Equation" r:id="rId3" imgW="28194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423269"/>
                        <a:ext cx="5255318" cy="108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9024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Original Continuous </a:t>
            </a:r>
            <a:r>
              <a:rPr lang="en-US" dirty="0" err="1" smtClean="0"/>
              <a:t>LexRank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Compute sentence centrality by similarity graph</a:t>
            </a:r>
          </a:p>
          <a:p>
            <a:pPr lvl="1"/>
            <a:r>
              <a:rPr lang="en-US" dirty="0" smtClean="0"/>
              <a:t>Weighting: cosine similarity between sentences</a:t>
            </a:r>
          </a:p>
          <a:p>
            <a:pPr lvl="1"/>
            <a:r>
              <a:rPr lang="en-US" dirty="0" smtClean="0"/>
              <a:t>Damping factor ‘d’ to jump to other clusters (uniform)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Given a topic ( </a:t>
            </a:r>
            <a:r>
              <a:rPr lang="en-US" dirty="0"/>
              <a:t>American Tobacco Companies </a:t>
            </a:r>
            <a:r>
              <a:rPr lang="en-US" dirty="0" smtClean="0"/>
              <a:t>Overseas)</a:t>
            </a:r>
          </a:p>
          <a:p>
            <a:pPr lvl="1"/>
            <a:r>
              <a:rPr lang="en-US" dirty="0" smtClean="0"/>
              <a:t>How can we focus the summary?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731082"/>
              </p:ext>
            </p:extLst>
          </p:nvPr>
        </p:nvGraphicFramePr>
        <p:xfrm>
          <a:off x="1752600" y="3423269"/>
          <a:ext cx="5255318" cy="108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2819400" imgH="584200" progId="Equation.3">
                  <p:embed/>
                </p:oleObj>
              </mc:Choice>
              <mc:Fallback>
                <p:oleObj name="Equation" r:id="rId3" imgW="28194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423269"/>
                        <a:ext cx="5255318" cy="108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9462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</p:txBody>
      </p:sp>
    </p:spTree>
    <p:extLst>
      <p:ext uri="{BB962C8B-B14F-4D97-AF65-F5344CB8AC3E}">
        <p14:creationId xmlns:p14="http://schemas.microsoft.com/office/powerpoint/2010/main" val="5285661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888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04146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66721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43598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975809"/>
              </p:ext>
            </p:extLst>
          </p:nvPr>
        </p:nvGraphicFramePr>
        <p:xfrm>
          <a:off x="1313294" y="5474969"/>
          <a:ext cx="6500379" cy="9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5" imgW="2730500" imgH="393700" progId="Equation.3">
                  <p:embed/>
                </p:oleObj>
              </mc:Choice>
              <mc:Fallback>
                <p:oleObj name="Equation" r:id="rId5" imgW="2730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3294" y="5474969"/>
                        <a:ext cx="6500379" cy="937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0193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335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56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 controls ‘bias’: i.e. relative weighting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430257"/>
              </p:ext>
            </p:extLst>
          </p:nvPr>
        </p:nvGraphicFramePr>
        <p:xfrm>
          <a:off x="1015999" y="2637559"/>
          <a:ext cx="6587669" cy="96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3556000" imgH="520700" progId="Equation.3">
                  <p:embed/>
                </p:oleObj>
              </mc:Choice>
              <mc:Fallback>
                <p:oleObj name="Equation" r:id="rId3" imgW="35560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999" y="2637559"/>
                        <a:ext cx="6587669" cy="96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04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594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885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</p:txBody>
      </p:sp>
    </p:spTree>
    <p:extLst>
      <p:ext uri="{BB962C8B-B14F-4D97-AF65-F5344CB8AC3E}">
        <p14:creationId xmlns:p14="http://schemas.microsoft.com/office/powerpoint/2010/main" val="406117288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  <a:p>
            <a:r>
              <a:rPr lang="en-US" dirty="0" smtClean="0"/>
              <a:t>Question bias in </a:t>
            </a:r>
            <a:r>
              <a:rPr lang="en-US" dirty="0" err="1" smtClean="0"/>
              <a:t>LexRank</a:t>
            </a:r>
            <a:r>
              <a:rPr lang="en-US" dirty="0" smtClean="0"/>
              <a:t> can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1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r>
              <a:rPr lang="en-US" dirty="0" smtClean="0"/>
              <a:t>Senses/Relations:</a:t>
            </a:r>
          </a:p>
          <a:p>
            <a:pPr lvl="1"/>
            <a:r>
              <a:rPr lang="en-US" dirty="0" smtClean="0"/>
              <a:t>Comparison, Contingency, Expansion, Temporal</a:t>
            </a:r>
          </a:p>
          <a:p>
            <a:pPr lvl="2"/>
            <a:r>
              <a:rPr lang="en-US" dirty="0" smtClean="0"/>
              <a:t>Broken down into finer-grained senses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6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</p:txBody>
      </p:sp>
    </p:spTree>
    <p:extLst>
      <p:ext uri="{BB962C8B-B14F-4D97-AF65-F5344CB8AC3E}">
        <p14:creationId xmlns:p14="http://schemas.microsoft.com/office/powerpoint/2010/main" val="3931334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5820</TotalTime>
  <Words>2478</Words>
  <Application>Microsoft Macintosh PowerPoint</Application>
  <PresentationFormat>On-screen Show (4:3)</PresentationFormat>
  <Paragraphs>471</Paragraphs>
  <Slides>72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Breeze</vt:lpstr>
      <vt:lpstr>Equation</vt:lpstr>
      <vt:lpstr>Discourse &amp;  Topic-orientation</vt:lpstr>
      <vt:lpstr>TAC 2010 Results</vt:lpstr>
      <vt:lpstr>IIIT System Highlights</vt:lpstr>
      <vt:lpstr>Roadmap</vt:lpstr>
      <vt:lpstr>Penn Discourse Treebank</vt:lpstr>
      <vt:lpstr>Penn Discourse Treebank</vt:lpstr>
      <vt:lpstr>Penn Discourse Treebank</vt:lpstr>
      <vt:lpstr>Penn Discourse Treebank</vt:lpstr>
      <vt:lpstr>Discourse &amp; Summarization</vt:lpstr>
      <vt:lpstr>Discourse &amp; Summarization</vt:lpstr>
      <vt:lpstr>Discourse &amp; Summarization</vt:lpstr>
      <vt:lpstr>Discourse &amp; Summarization</vt:lpstr>
      <vt:lpstr>Framework</vt:lpstr>
      <vt:lpstr>Framework</vt:lpstr>
      <vt:lpstr>RST Parsing</vt:lpstr>
      <vt:lpstr>RST Parsing</vt:lpstr>
      <vt:lpstr>RST Parsing</vt:lpstr>
      <vt:lpstr>Discourse Structure Example</vt:lpstr>
      <vt:lpstr>Discourse Structure Features</vt:lpstr>
      <vt:lpstr>Discourse Structure Features</vt:lpstr>
      <vt:lpstr>Discourse Structure Features</vt:lpstr>
      <vt:lpstr>Discourse Structure Features</vt:lpstr>
      <vt:lpstr>Converting to Sentence Level</vt:lpstr>
      <vt:lpstr>Converting to Sentence Level</vt:lpstr>
      <vt:lpstr>“Semantic” Features </vt:lpstr>
      <vt:lpstr>Example I</vt:lpstr>
      <vt:lpstr>Example I</vt:lpstr>
      <vt:lpstr>Example I</vt:lpstr>
      <vt:lpstr>Example II</vt:lpstr>
      <vt:lpstr>Example II</vt:lpstr>
      <vt:lpstr>Example II</vt:lpstr>
      <vt:lpstr>Example II</vt:lpstr>
      <vt:lpstr>Example II</vt:lpstr>
      <vt:lpstr>Non-discourse Features</vt:lpstr>
      <vt:lpstr>Non-discourse Features</vt:lpstr>
      <vt:lpstr>Significant Features</vt:lpstr>
      <vt:lpstr>Significant Features</vt:lpstr>
      <vt:lpstr>Significant Features</vt:lpstr>
      <vt:lpstr>Significant Features</vt:lpstr>
      <vt:lpstr>Significant Features</vt:lpstr>
      <vt:lpstr>Significant Features</vt:lpstr>
      <vt:lpstr>Observations</vt:lpstr>
      <vt:lpstr>Observations</vt:lpstr>
      <vt:lpstr>Evaluation</vt:lpstr>
      <vt:lpstr>Evaluation</vt:lpstr>
      <vt:lpstr>Evaluation</vt:lpstr>
      <vt:lpstr>Graph-Based Comparison</vt:lpstr>
      <vt:lpstr>Graph-Based Comparison</vt:lpstr>
      <vt:lpstr>Notes</vt:lpstr>
      <vt:lpstr>Notes</vt:lpstr>
      <vt:lpstr>Notes</vt:lpstr>
      <vt:lpstr>Topic-Orientation</vt:lpstr>
      <vt:lpstr>Key Idea</vt:lpstr>
      <vt:lpstr>Key Idea</vt:lpstr>
      <vt:lpstr>Key Idea</vt:lpstr>
      <vt:lpstr>Key Idea</vt:lpstr>
      <vt:lpstr>Basic Strategies</vt:lpstr>
      <vt:lpstr>Basic Strategies</vt:lpstr>
      <vt:lpstr>Basic Strategies</vt:lpstr>
      <vt:lpstr>Focusing LexRank</vt:lpstr>
      <vt:lpstr>Focusing LexRank</vt:lpstr>
      <vt:lpstr>Focusing LexRank</vt:lpstr>
      <vt:lpstr>Query-focused LexRank</vt:lpstr>
      <vt:lpstr>Query-focused LexRank</vt:lpstr>
      <vt:lpstr>Query-focused LexRank</vt:lpstr>
      <vt:lpstr>Query-focused LexRank</vt:lpstr>
      <vt:lpstr>Updated LexRank Model</vt:lpstr>
      <vt:lpstr>Updated LexRank Model</vt:lpstr>
      <vt:lpstr>Updated LexRank Model</vt:lpstr>
      <vt:lpstr>Tuning &amp; Assessment</vt:lpstr>
      <vt:lpstr>Tuning &amp; Assessment</vt:lpstr>
      <vt:lpstr>Tuning &amp; Assessment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31</cp:revision>
  <cp:lastPrinted>2015-04-21T20:28:35Z</cp:lastPrinted>
  <dcterms:created xsi:type="dcterms:W3CDTF">2015-04-18T01:59:34Z</dcterms:created>
  <dcterms:modified xsi:type="dcterms:W3CDTF">2016-04-19T18:43:56Z</dcterms:modified>
</cp:coreProperties>
</file>