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334" r:id="rId5"/>
    <p:sldId id="335" r:id="rId6"/>
    <p:sldId id="336" r:id="rId7"/>
    <p:sldId id="337" r:id="rId8"/>
    <p:sldId id="263" r:id="rId9"/>
    <p:sldId id="338" r:id="rId10"/>
    <p:sldId id="339" r:id="rId11"/>
    <p:sldId id="340" r:id="rId12"/>
    <p:sldId id="341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95" r:id="rId23"/>
    <p:sldId id="273" r:id="rId24"/>
    <p:sldId id="274" r:id="rId25"/>
    <p:sldId id="342" r:id="rId26"/>
    <p:sldId id="275" r:id="rId27"/>
    <p:sldId id="276" r:id="rId28"/>
    <p:sldId id="277" r:id="rId29"/>
    <p:sldId id="279" r:id="rId30"/>
    <p:sldId id="343" r:id="rId31"/>
    <p:sldId id="344" r:id="rId32"/>
    <p:sldId id="345" r:id="rId33"/>
    <p:sldId id="349" r:id="rId34"/>
    <p:sldId id="350" r:id="rId35"/>
    <p:sldId id="351" r:id="rId36"/>
    <p:sldId id="346" r:id="rId37"/>
    <p:sldId id="352" r:id="rId38"/>
    <p:sldId id="353" r:id="rId39"/>
    <p:sldId id="354" r:id="rId40"/>
    <p:sldId id="355" r:id="rId41"/>
    <p:sldId id="347" r:id="rId42"/>
    <p:sldId id="356" r:id="rId43"/>
    <p:sldId id="357" r:id="rId44"/>
    <p:sldId id="358" r:id="rId45"/>
    <p:sldId id="348" r:id="rId46"/>
    <p:sldId id="280" r:id="rId47"/>
    <p:sldId id="281" r:id="rId48"/>
    <p:sldId id="296" r:id="rId49"/>
    <p:sldId id="297" r:id="rId50"/>
    <p:sldId id="298" r:id="rId51"/>
    <p:sldId id="299" r:id="rId52"/>
    <p:sldId id="282" r:id="rId53"/>
    <p:sldId id="300" r:id="rId54"/>
    <p:sldId id="301" r:id="rId55"/>
    <p:sldId id="302" r:id="rId56"/>
    <p:sldId id="303" r:id="rId57"/>
    <p:sldId id="284" r:id="rId58"/>
    <p:sldId id="285" r:id="rId59"/>
    <p:sldId id="286" r:id="rId60"/>
    <p:sldId id="287" r:id="rId61"/>
    <p:sldId id="304" r:id="rId62"/>
    <p:sldId id="305" r:id="rId63"/>
    <p:sldId id="306" r:id="rId64"/>
    <p:sldId id="283" r:id="rId65"/>
    <p:sldId id="288" r:id="rId66"/>
    <p:sldId id="307" r:id="rId67"/>
    <p:sldId id="308" r:id="rId68"/>
    <p:sldId id="289" r:id="rId69"/>
    <p:sldId id="309" r:id="rId70"/>
    <p:sldId id="310" r:id="rId71"/>
    <p:sldId id="290" r:id="rId72"/>
    <p:sldId id="311" r:id="rId73"/>
    <p:sldId id="312" r:id="rId74"/>
    <p:sldId id="313" r:id="rId75"/>
    <p:sldId id="314" r:id="rId76"/>
    <p:sldId id="315" r:id="rId77"/>
    <p:sldId id="316" r:id="rId78"/>
    <p:sldId id="317" r:id="rId79"/>
    <p:sldId id="318" r:id="rId80"/>
    <p:sldId id="319" r:id="rId81"/>
    <p:sldId id="320" r:id="rId82"/>
    <p:sldId id="321" r:id="rId83"/>
    <p:sldId id="322" r:id="rId84"/>
    <p:sldId id="323" r:id="rId85"/>
    <p:sldId id="324" r:id="rId86"/>
    <p:sldId id="325" r:id="rId87"/>
    <p:sldId id="326" r:id="rId88"/>
    <p:sldId id="327" r:id="rId89"/>
    <p:sldId id="328" r:id="rId90"/>
    <p:sldId id="329" r:id="rId91"/>
    <p:sldId id="330" r:id="rId92"/>
    <p:sldId id="332" r:id="rId93"/>
    <p:sldId id="333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printerSettings" Target="printerSettings/printerSettings1.bin"/><Relationship Id="rId96" Type="http://schemas.openxmlformats.org/officeDocument/2006/relationships/presProps" Target="presProps.xml"/><Relationship Id="rId97" Type="http://schemas.openxmlformats.org/officeDocument/2006/relationships/viewProps" Target="viewProps.xml"/><Relationship Id="rId98" Type="http://schemas.openxmlformats.org/officeDocument/2006/relationships/theme" Target="theme/theme1.xml"/><Relationship Id="rId9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77254-9877-AE49-8923-8987CEE0C311}" type="datetimeFigureOut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6.bin"/><Relationship Id="rId6" Type="http://schemas.openxmlformats.org/officeDocument/2006/relationships/image" Target="../media/image6.emf"/><Relationship Id="rId7" Type="http://schemas.openxmlformats.org/officeDocument/2006/relationships/oleObject" Target="../embeddings/Microsoft_Equation7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Topic-Orientation &amp;</a:t>
            </a:r>
            <a:br>
              <a:rPr lang="en-US" dirty="0" smtClean="0"/>
            </a:br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18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3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34797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36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032790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428868"/>
              </p:ext>
            </p:extLst>
          </p:nvPr>
        </p:nvGraphicFramePr>
        <p:xfrm>
          <a:off x="1313294" y="5474969"/>
          <a:ext cx="6500379" cy="9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5" imgW="2730500" imgH="393700" progId="Equation.3">
                  <p:embed/>
                </p:oleObj>
              </mc:Choice>
              <mc:Fallback>
                <p:oleObj name="Equation" r:id="rId5" imgW="2730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294" y="5474969"/>
                        <a:ext cx="6500379" cy="937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254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79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91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 controls ‘bias’: i.e. relative weighting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27720"/>
              </p:ext>
            </p:extLst>
          </p:nvPr>
        </p:nvGraphicFramePr>
        <p:xfrm>
          <a:off x="1015999" y="2637559"/>
          <a:ext cx="6587669" cy="96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3" imgW="3556000" imgH="520700" progId="Equation.3">
                  <p:embed/>
                </p:oleObj>
              </mc:Choice>
              <mc:Fallback>
                <p:oleObj name="Equation" r:id="rId3" imgW="35560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999" y="2637559"/>
                        <a:ext cx="6587669" cy="96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129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7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</p:txBody>
      </p:sp>
    </p:spTree>
    <p:extLst>
      <p:ext uri="{BB962C8B-B14F-4D97-AF65-F5344CB8AC3E}">
        <p14:creationId xmlns:p14="http://schemas.microsoft.com/office/powerpoint/2010/main" val="82402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  <a:p>
            <a:r>
              <a:rPr lang="en-US" dirty="0" smtClean="0"/>
              <a:t>Question bias in </a:t>
            </a:r>
            <a:r>
              <a:rPr lang="en-US" dirty="0" err="1" smtClean="0"/>
              <a:t>LexRank</a:t>
            </a:r>
            <a:r>
              <a:rPr lang="en-US" dirty="0" smtClean="0"/>
              <a:t> can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13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7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Focusing existing approaches</a:t>
            </a:r>
          </a:p>
          <a:p>
            <a:pPr lvl="2"/>
            <a:r>
              <a:rPr lang="en-US" dirty="0" err="1" smtClean="0"/>
              <a:t>LexRank</a:t>
            </a:r>
            <a:endParaRPr lang="en-US" dirty="0" smtClean="0"/>
          </a:p>
          <a:p>
            <a:pPr lvl="2"/>
            <a:r>
              <a:rPr lang="en-US" dirty="0" smtClean="0"/>
              <a:t>CLASSY, </a:t>
            </a:r>
            <a:r>
              <a:rPr lang="en-US" dirty="0" err="1" smtClean="0"/>
              <a:t>FastSum</a:t>
            </a:r>
            <a:endParaRPr lang="en-US" dirty="0" smtClean="0"/>
          </a:p>
          <a:p>
            <a:r>
              <a:rPr lang="en-US" dirty="0" smtClean="0"/>
              <a:t>Summarization with LSA</a:t>
            </a:r>
          </a:p>
          <a:p>
            <a:r>
              <a:rPr lang="en-US" dirty="0" smtClean="0"/>
              <a:t>Summarization as optimization</a:t>
            </a:r>
            <a:endParaRPr lang="en-US" dirty="0"/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Basic approaches</a:t>
            </a:r>
          </a:p>
          <a:p>
            <a:pPr lvl="2"/>
            <a:r>
              <a:rPr lang="en-US" dirty="0" smtClean="0"/>
              <a:t>Variants on chronological ordering</a:t>
            </a:r>
          </a:p>
          <a:p>
            <a:pPr lvl="1"/>
            <a:r>
              <a:rPr lang="en-US" dirty="0" smtClean="0"/>
              <a:t>Enhancing cohesion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22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53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004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</p:txBody>
      </p:sp>
    </p:spTree>
    <p:extLst>
      <p:ext uri="{BB962C8B-B14F-4D97-AF65-F5344CB8AC3E}">
        <p14:creationId xmlns:p14="http://schemas.microsoft.com/office/powerpoint/2010/main" val="3324982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</a:t>
            </a:r>
            <a:r>
              <a:rPr lang="en-US" dirty="0" smtClean="0"/>
              <a:t>:  </a:t>
            </a:r>
            <a:r>
              <a:rPr lang="en-US" dirty="0" smtClean="0"/>
              <a:t>SVM regression on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34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</a:t>
            </a:r>
            <a:r>
              <a:rPr lang="en-US" dirty="0" smtClean="0"/>
              <a:t>:  </a:t>
            </a:r>
            <a:r>
              <a:rPr lang="en-US" dirty="0" smtClean="0"/>
              <a:t>SVM regression on sentences</a:t>
            </a:r>
          </a:p>
          <a:p>
            <a:pPr lvl="1"/>
            <a:r>
              <a:rPr lang="en-US" dirty="0" smtClean="0"/>
              <a:t>Adds topic title frequency feature:</a:t>
            </a:r>
          </a:p>
          <a:p>
            <a:pPr lvl="2"/>
            <a:r>
              <a:rPr lang="en-US" dirty="0" smtClean="0"/>
              <a:t>Proportion of words in sent which appear in </a:t>
            </a:r>
            <a:r>
              <a:rPr lang="en-US" dirty="0" smtClean="0"/>
              <a:t>title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62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</a:t>
            </a:r>
            <a:r>
              <a:rPr lang="en-US" dirty="0" smtClean="0"/>
              <a:t>:  </a:t>
            </a:r>
            <a:r>
              <a:rPr lang="en-US" dirty="0" smtClean="0"/>
              <a:t>SVM regression on sentences</a:t>
            </a:r>
          </a:p>
          <a:p>
            <a:pPr lvl="1"/>
            <a:r>
              <a:rPr lang="en-US" dirty="0" smtClean="0"/>
              <a:t>Adds topic title frequency feature:</a:t>
            </a:r>
          </a:p>
          <a:p>
            <a:pPr lvl="2"/>
            <a:r>
              <a:rPr lang="en-US" dirty="0" smtClean="0"/>
              <a:t>Proportion of words in sent which appear in </a:t>
            </a:r>
            <a:r>
              <a:rPr lang="en-US" dirty="0" smtClean="0"/>
              <a:t>title</a:t>
            </a:r>
          </a:p>
          <a:p>
            <a:r>
              <a:rPr lang="en-US" dirty="0" smtClean="0"/>
              <a:t>Others: Require minimum number of topic words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27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79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44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Aggressive approaches can have large negative impact</a:t>
            </a:r>
          </a:p>
          <a:p>
            <a:pPr lvl="2"/>
            <a:r>
              <a:rPr lang="en-US" dirty="0" smtClean="0"/>
              <a:t>I.e. explicitly adding NER spans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09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Approaches to Reducing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600201"/>
            <a:ext cx="865909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DPP: </a:t>
            </a:r>
            <a:r>
              <a:rPr lang="en-US" dirty="0" err="1" smtClean="0"/>
              <a:t>Determinantal</a:t>
            </a:r>
            <a:r>
              <a:rPr lang="en-US" dirty="0" smtClean="0"/>
              <a:t> Point Processes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Kulesza</a:t>
            </a:r>
            <a:r>
              <a:rPr lang="en-US" sz="2000" dirty="0"/>
              <a:t> &amp;</a:t>
            </a:r>
            <a:r>
              <a:rPr lang="en-US" sz="2000" dirty="0" err="1"/>
              <a:t>Taskar</a:t>
            </a:r>
            <a:r>
              <a:rPr lang="en-US" sz="2000" dirty="0"/>
              <a:t>, ‘12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Set models balancing information importance w/diversity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ICSISumm</a:t>
            </a:r>
            <a:r>
              <a:rPr lang="en-US" dirty="0" smtClean="0"/>
              <a:t>: Uses Integer Linear Programming frame</a:t>
            </a:r>
          </a:p>
          <a:p>
            <a:pPr lvl="1"/>
            <a:r>
              <a:rPr lang="en-US" dirty="0" smtClean="0"/>
              <a:t>Optimizes coverage of key bigrams weighted by doc </a:t>
            </a:r>
            <a:r>
              <a:rPr lang="en-US" dirty="0" err="1" smtClean="0"/>
              <a:t>freq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OCCAMS_V</a:t>
            </a:r>
          </a:p>
          <a:p>
            <a:pPr lvl="1"/>
            <a:r>
              <a:rPr lang="en-US" dirty="0" smtClean="0"/>
              <a:t>Uses LSA (Latent Semantic Analysis) to weight terms</a:t>
            </a:r>
            <a:endParaRPr lang="en-US" dirty="0"/>
          </a:p>
          <a:p>
            <a:pPr lvl="1"/>
            <a:r>
              <a:rPr lang="en-US" dirty="0" smtClean="0"/>
              <a:t>Sentence selection via optimization problems:</a:t>
            </a:r>
          </a:p>
          <a:p>
            <a:pPr lvl="2"/>
            <a:r>
              <a:rPr lang="en-US" dirty="0" smtClean="0"/>
              <a:t>Budgeted maximal coverage; knapsack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aka ”query-focused”, “guided”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4576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ICSISumm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Cast summarization as optimization problem</a:t>
            </a:r>
          </a:p>
          <a:p>
            <a:pPr marL="34925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Identify important “concepts” to incorporate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Build best such summary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Implemented as integer linear programming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147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ILP</a:t>
            </a:r>
          </a:p>
          <a:p>
            <a:r>
              <a:rPr lang="en-US" dirty="0" smtClean="0"/>
              <a:t>An integer linear program specifies: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single linear maximization term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Subject to linear equality/inequality constraints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Involving integer valued variables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616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summary requirements to ILP elements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37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summary requirements to ILP elements</a:t>
            </a:r>
          </a:p>
          <a:p>
            <a:r>
              <a:rPr lang="en-US" dirty="0" smtClean="0"/>
              <a:t>Summary goal: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34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summary requirements to ILP elements</a:t>
            </a:r>
          </a:p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r>
              <a:rPr lang="en-US" dirty="0" smtClean="0"/>
              <a:t>Summary requirements: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4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summary requirements to ILP elements</a:t>
            </a:r>
          </a:p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064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Maximization term: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47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Maximization term: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654711"/>
              </p:ext>
            </p:extLst>
          </p:nvPr>
        </p:nvGraphicFramePr>
        <p:xfrm>
          <a:off x="5255505" y="2016785"/>
          <a:ext cx="1243575" cy="76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444500" imgH="368300" progId="Equation.3">
                  <p:embed/>
                </p:oleObj>
              </mc:Choice>
              <mc:Fallback>
                <p:oleObj name="Equation" r:id="rId3" imgW="4445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5505" y="2016785"/>
                        <a:ext cx="1243575" cy="76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450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Maximization term: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Implicit:</a:t>
            </a:r>
          </a:p>
          <a:p>
            <a:r>
              <a:rPr lang="en-US" dirty="0" smtClean="0"/>
              <a:t>Length constraint: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20300"/>
              </p:ext>
            </p:extLst>
          </p:nvPr>
        </p:nvGraphicFramePr>
        <p:xfrm>
          <a:off x="5255505" y="2016785"/>
          <a:ext cx="1243575" cy="76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444500" imgH="368300" progId="Equation.3">
                  <p:embed/>
                </p:oleObj>
              </mc:Choice>
              <mc:Fallback>
                <p:oleObj name="Equation" r:id="rId3" imgW="4445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5505" y="2016785"/>
                        <a:ext cx="1243575" cy="76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935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Maximization term: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Implicit:</a:t>
            </a:r>
          </a:p>
          <a:p>
            <a:r>
              <a:rPr lang="en-US" dirty="0" smtClean="0"/>
              <a:t>Length constraint: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Coverage constraint: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533474"/>
              </p:ext>
            </p:extLst>
          </p:nvPr>
        </p:nvGraphicFramePr>
        <p:xfrm>
          <a:off x="5255505" y="2016785"/>
          <a:ext cx="1243575" cy="76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3" imgW="444500" imgH="368300" progId="Equation.3">
                  <p:embed/>
                </p:oleObj>
              </mc:Choice>
              <mc:Fallback>
                <p:oleObj name="Equation" r:id="rId3" imgW="4445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5505" y="2016785"/>
                        <a:ext cx="1243575" cy="76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119473"/>
              </p:ext>
            </p:extLst>
          </p:nvPr>
        </p:nvGraphicFramePr>
        <p:xfrm>
          <a:off x="5255504" y="4084861"/>
          <a:ext cx="1243575" cy="755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5" imgW="647700" imgH="393700" progId="Equation.3">
                  <p:embed/>
                </p:oleObj>
              </mc:Choice>
              <mc:Fallback>
                <p:oleObj name="Equation" r:id="rId5" imgW="647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5504" y="4084861"/>
                        <a:ext cx="1243575" cy="755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48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8215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as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 goal:</a:t>
            </a:r>
          </a:p>
          <a:p>
            <a:pPr lvl="1"/>
            <a:r>
              <a:rPr lang="en-US" dirty="0" smtClean="0"/>
              <a:t>“best” summary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Summary requirements:</a:t>
            </a:r>
          </a:p>
          <a:p>
            <a:pPr lvl="1"/>
            <a:r>
              <a:rPr lang="en-US" dirty="0" smtClean="0"/>
              <a:t>Minimize redundancy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Within desired length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Maximization term: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Implicit:</a:t>
            </a:r>
          </a:p>
          <a:p>
            <a:r>
              <a:rPr lang="en-US" dirty="0" smtClean="0"/>
              <a:t>Length constraint: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Coverage constraint:</a:t>
            </a:r>
          </a:p>
          <a:p>
            <a:pPr lvl="1"/>
            <a:r>
              <a:rPr lang="en-US" dirty="0" smtClean="0"/>
              <a:t>Concept covered by sent</a:t>
            </a:r>
          </a:p>
          <a:p>
            <a:pPr lvl="1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76588"/>
              </p:ext>
            </p:extLst>
          </p:nvPr>
        </p:nvGraphicFramePr>
        <p:xfrm>
          <a:off x="5255505" y="2016785"/>
          <a:ext cx="1243575" cy="76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444500" imgH="368300" progId="Equation.3">
                  <p:embed/>
                </p:oleObj>
              </mc:Choice>
              <mc:Fallback>
                <p:oleObj name="Equation" r:id="rId3" imgW="4445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5505" y="2016785"/>
                        <a:ext cx="1243575" cy="76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26583"/>
              </p:ext>
            </p:extLst>
          </p:nvPr>
        </p:nvGraphicFramePr>
        <p:xfrm>
          <a:off x="5255504" y="4084861"/>
          <a:ext cx="1243575" cy="755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647700" imgH="393700" progId="Equation.3">
                  <p:embed/>
                </p:oleObj>
              </mc:Choice>
              <mc:Fallback>
                <p:oleObj name="Equation" r:id="rId5" imgW="647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5504" y="4084861"/>
                        <a:ext cx="1243575" cy="755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66036"/>
              </p:ext>
            </p:extLst>
          </p:nvPr>
        </p:nvGraphicFramePr>
        <p:xfrm>
          <a:off x="5106134" y="5423845"/>
          <a:ext cx="1806295" cy="134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7" imgW="850900" imgH="635000" progId="Equation.3">
                  <p:embed/>
                </p:oleObj>
              </mc:Choice>
              <mc:Fallback>
                <p:oleObj name="Equation" r:id="rId7" imgW="850900" imgH="63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6134" y="5423845"/>
                        <a:ext cx="1806295" cy="1347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9923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=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53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=  Bigrams</a:t>
            </a:r>
          </a:p>
          <a:p>
            <a:pPr lvl="1"/>
            <a:r>
              <a:rPr lang="en-US" dirty="0" smtClean="0"/>
              <a:t>Stemmed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stopword</a:t>
            </a:r>
            <a:r>
              <a:rPr lang="en-US" dirty="0" smtClean="0"/>
              <a:t>-only bigrams</a:t>
            </a:r>
          </a:p>
          <a:p>
            <a:pPr lvl="1"/>
            <a:r>
              <a:rPr lang="en-US" dirty="0" smtClean="0"/>
              <a:t>Occurring in at least 3 documents</a:t>
            </a:r>
            <a:endParaRPr lang="en-US" dirty="0"/>
          </a:p>
          <a:p>
            <a:r>
              <a:rPr lang="en-US" dirty="0" smtClean="0"/>
              <a:t>Weights: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985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=  Bigrams</a:t>
            </a:r>
          </a:p>
          <a:p>
            <a:pPr lvl="1"/>
            <a:r>
              <a:rPr lang="en-US" dirty="0" smtClean="0"/>
              <a:t>Stemmed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stopword</a:t>
            </a:r>
            <a:r>
              <a:rPr lang="en-US" dirty="0" smtClean="0"/>
              <a:t>-only bigrams</a:t>
            </a:r>
          </a:p>
          <a:p>
            <a:pPr lvl="1"/>
            <a:r>
              <a:rPr lang="en-US" dirty="0" smtClean="0"/>
              <a:t>Occurring in at least 3 documents</a:t>
            </a:r>
            <a:endParaRPr lang="en-US" dirty="0"/>
          </a:p>
          <a:p>
            <a:r>
              <a:rPr lang="en-US" dirty="0" smtClean="0"/>
              <a:t>Weights:</a:t>
            </a:r>
          </a:p>
          <a:p>
            <a:pPr lvl="1"/>
            <a:r>
              <a:rPr lang="en-US" dirty="0" smtClean="0"/>
              <a:t>Document frequency:</a:t>
            </a:r>
          </a:p>
          <a:p>
            <a:pPr lvl="1"/>
            <a:r>
              <a:rPr lang="en-US" dirty="0" smtClean="0"/>
              <a:t> # of documents (from cluster) for bigram 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52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=  Bigrams</a:t>
            </a:r>
          </a:p>
          <a:p>
            <a:pPr lvl="1"/>
            <a:r>
              <a:rPr lang="en-US" dirty="0" smtClean="0"/>
              <a:t>Stemmed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stopword</a:t>
            </a:r>
            <a:r>
              <a:rPr lang="en-US" dirty="0" smtClean="0"/>
              <a:t>-only bigrams</a:t>
            </a:r>
          </a:p>
          <a:p>
            <a:pPr lvl="1"/>
            <a:r>
              <a:rPr lang="en-US" dirty="0" smtClean="0"/>
              <a:t>Occurring in at least 3 documents</a:t>
            </a:r>
            <a:endParaRPr lang="en-US" dirty="0"/>
          </a:p>
          <a:p>
            <a:r>
              <a:rPr lang="en-US" dirty="0" smtClean="0"/>
              <a:t>Weights:</a:t>
            </a:r>
          </a:p>
          <a:p>
            <a:pPr lvl="1"/>
            <a:r>
              <a:rPr lang="en-US" dirty="0" smtClean="0"/>
              <a:t>Document frequency:</a:t>
            </a:r>
          </a:p>
          <a:p>
            <a:pPr lvl="1"/>
            <a:r>
              <a:rPr lang="en-US" dirty="0" smtClean="0"/>
              <a:t> # of documents (from cluster) for bigram </a:t>
            </a:r>
          </a:p>
          <a:p>
            <a:r>
              <a:rPr lang="en-US" dirty="0" smtClean="0"/>
              <a:t>Selected sentences must contain &gt;= 2 query terms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26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using open source solver</a:t>
            </a:r>
          </a:p>
          <a:p>
            <a:endParaRPr lang="en-US" dirty="0" smtClean="0"/>
          </a:p>
          <a:p>
            <a:r>
              <a:rPr lang="en-US" dirty="0" smtClean="0"/>
              <a:t>2009 results:</a:t>
            </a:r>
            <a:endParaRPr lang="en-US" dirty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best pyramid, ROUGE-2</a:t>
            </a:r>
          </a:p>
          <a:p>
            <a:pPr lvl="1"/>
            <a:r>
              <a:rPr lang="en-US" dirty="0" smtClean="0"/>
              <a:t>Best ROUGE-3, ROUGE-4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  <a:p>
            <a:pPr marL="349250" lvl="1" indent="0">
              <a:buNone/>
            </a:pPr>
            <a:r>
              <a:rPr lang="en-US" dirty="0" smtClean="0"/>
              <a:t>(Interesting sentence compression: later…)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07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78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924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</p:txBody>
      </p:sp>
    </p:spTree>
    <p:extLst>
      <p:ext uri="{BB962C8B-B14F-4D97-AF65-F5344CB8AC3E}">
        <p14:creationId xmlns:p14="http://schemas.microsoft.com/office/powerpoint/2010/main" val="8943485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338174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focused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648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</p:txBody>
      </p:sp>
    </p:spTree>
    <p:extLst>
      <p:ext uri="{BB962C8B-B14F-4D97-AF65-F5344CB8AC3E}">
        <p14:creationId xmlns:p14="http://schemas.microsoft.com/office/powerpoint/2010/main" val="10238466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  <a:p>
            <a:pPr lvl="2"/>
            <a:r>
              <a:rPr lang="en-US" dirty="0" smtClean="0"/>
              <a:t>Cohesion: Adjacent sentences talk about same thing</a:t>
            </a:r>
          </a:p>
          <a:p>
            <a:pPr lvl="2"/>
            <a:r>
              <a:rPr lang="en-US" dirty="0" smtClean="0"/>
              <a:t>Coherence: Adjacent sentences naturally related (PDTB)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15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36488755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6305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</p:txBody>
      </p:sp>
    </p:spTree>
    <p:extLst>
      <p:ext uri="{BB962C8B-B14F-4D97-AF65-F5344CB8AC3E}">
        <p14:creationId xmlns:p14="http://schemas.microsoft.com/office/powerpoint/2010/main" val="24070711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6486098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</a:t>
            </a:r>
          </a:p>
          <a:p>
            <a:pPr lvl="1"/>
            <a:r>
              <a:rPr lang="en-US" dirty="0" smtClean="0"/>
              <a:t>Coherence?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704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Ok Cohesion? Ok Coherence? Iffy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  Probably poor</a:t>
            </a:r>
          </a:p>
          <a:p>
            <a:pPr lvl="1"/>
            <a:r>
              <a:rPr lang="en-US" dirty="0" smtClean="0"/>
              <a:t>Coherence? Probably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96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118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</a:t>
            </a:r>
            <a:r>
              <a:rPr lang="en-US" smtClean="0"/>
              <a:t>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1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focused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Target response to specific question, topic in </a:t>
            </a:r>
            <a:r>
              <a:rPr lang="en-US" dirty="0" smtClean="0"/>
              <a:t>docs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1315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552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2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910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pPr lvl="2"/>
            <a:r>
              <a:rPr lang="en-US" dirty="0" smtClean="0"/>
              <a:t>By original sentence ordering</a:t>
            </a:r>
          </a:p>
          <a:p>
            <a:r>
              <a:rPr lang="en-US" dirty="0" smtClean="0"/>
              <a:t>Clearly not ideal, but used in some </a:t>
            </a:r>
            <a:r>
              <a:rPr lang="en-US" dirty="0" err="1" smtClean="0"/>
              <a:t>eval</a:t>
            </a:r>
            <a:r>
              <a:rPr lang="en-US" dirty="0" smtClean="0"/>
              <a:t>. submissions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664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80" y="1600201"/>
            <a:ext cx="8593504" cy="4343400"/>
          </a:xfrm>
        </p:spPr>
        <p:txBody>
          <a:bodyPr/>
          <a:lstStyle/>
          <a:p>
            <a:r>
              <a:rPr lang="en-US" dirty="0" smtClean="0"/>
              <a:t>Improve some set of chronology, cohesion, coherence</a:t>
            </a:r>
          </a:p>
          <a:p>
            <a:r>
              <a:rPr lang="en-US" dirty="0" smtClean="0"/>
              <a:t>Chronology, cohesion (</a:t>
            </a:r>
            <a:r>
              <a:rPr lang="en-US" dirty="0" err="1" smtClean="0"/>
              <a:t>Barzilay</a:t>
            </a:r>
            <a:r>
              <a:rPr lang="en-US" dirty="0" smtClean="0"/>
              <a:t> et al, ‘02)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Summarization and chronology over “themes”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Identifying cohesive blocks within articles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Combining constraints for cohesion within time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302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73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6149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pPr lvl="1"/>
            <a:r>
              <a:rPr lang="en-US" dirty="0" smtClean="0"/>
              <a:t>As good or better than originals</a:t>
            </a:r>
          </a:p>
          <a:p>
            <a:r>
              <a:rPr lang="en-US" dirty="0" smtClean="0"/>
              <a:t>Argues that people are sensitive to ordering, ordering can improve assessment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239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</p:txBody>
      </p:sp>
    </p:spTree>
    <p:extLst>
      <p:ext uri="{BB962C8B-B14F-4D97-AF65-F5344CB8AC3E}">
        <p14:creationId xmlns:p14="http://schemas.microsoft.com/office/powerpoint/2010/main" val="13410480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25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Topic-focused summarization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focused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Target response to specific question, topic in docs</a:t>
            </a:r>
          </a:p>
          <a:p>
            <a:pPr lvl="2"/>
            <a:r>
              <a:rPr lang="en-US" dirty="0" smtClean="0"/>
              <a:t>Later TACs identify topic categories and aspects</a:t>
            </a:r>
          </a:p>
          <a:p>
            <a:pPr lvl="3"/>
            <a:r>
              <a:rPr lang="en-US" dirty="0" err="1" smtClean="0"/>
              <a:t>E.g</a:t>
            </a:r>
            <a:r>
              <a:rPr lang="en-US" dirty="0" smtClean="0"/>
              <a:t> Natural disasters: who, what, where, when..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717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r>
              <a:rPr lang="en-US" dirty="0" smtClean="0"/>
              <a:t>Ordering is done on this selected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5217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</p:txBody>
      </p:sp>
    </p:spTree>
    <p:extLst>
      <p:ext uri="{BB962C8B-B14F-4D97-AF65-F5344CB8AC3E}">
        <p14:creationId xmlns:p14="http://schemas.microsoft.com/office/powerpoint/2010/main" val="38867035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6690668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</p:txBody>
      </p:sp>
    </p:spTree>
    <p:extLst>
      <p:ext uri="{BB962C8B-B14F-4D97-AF65-F5344CB8AC3E}">
        <p14:creationId xmlns:p14="http://schemas.microsoft.com/office/powerpoint/2010/main" val="660774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</a:t>
            </a:r>
            <a:r>
              <a:rPr lang="en-US" b="1" dirty="0" smtClean="0"/>
              <a:t> themes </a:t>
            </a:r>
            <a:r>
              <a:rPr lang="en-US" dirty="0" smtClean="0"/>
              <a:t>have same date?</a:t>
            </a:r>
          </a:p>
        </p:txBody>
      </p:sp>
    </p:spTree>
    <p:extLst>
      <p:ext uri="{BB962C8B-B14F-4D97-AF65-F5344CB8AC3E}">
        <p14:creationId xmlns:p14="http://schemas.microsoft.com/office/powerpoint/2010/main" val="203487080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 </a:t>
            </a:r>
            <a:r>
              <a:rPr lang="en-US" b="1" dirty="0" smtClean="0"/>
              <a:t>themes</a:t>
            </a:r>
            <a:r>
              <a:rPr lang="en-US" dirty="0" smtClean="0"/>
              <a:t> have same date?</a:t>
            </a:r>
          </a:p>
          <a:p>
            <a:pPr lvl="2"/>
            <a:r>
              <a:rPr lang="en-US" dirty="0" smtClean="0"/>
              <a:t>Same article, so use article order</a:t>
            </a:r>
          </a:p>
          <a:p>
            <a:r>
              <a:rPr lang="en-US" dirty="0" smtClean="0"/>
              <a:t>Slightly more sophisticated than simplest model</a:t>
            </a:r>
          </a:p>
        </p:txBody>
      </p:sp>
    </p:spTree>
    <p:extLst>
      <p:ext uri="{BB962C8B-B14F-4D97-AF65-F5344CB8AC3E}">
        <p14:creationId xmlns:p14="http://schemas.microsoft.com/office/powerpoint/2010/main" val="3543545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7575783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</p:txBody>
      </p:sp>
    </p:spTree>
    <p:extLst>
      <p:ext uri="{BB962C8B-B14F-4D97-AF65-F5344CB8AC3E}">
        <p14:creationId xmlns:p14="http://schemas.microsoft.com/office/powerpoint/2010/main" val="34428967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</a:t>
            </a:r>
          </a:p>
        </p:txBody>
      </p:sp>
    </p:spTree>
    <p:extLst>
      <p:ext uri="{BB962C8B-B14F-4D97-AF65-F5344CB8AC3E}">
        <p14:creationId xmlns:p14="http://schemas.microsoft.com/office/powerpoint/2010/main" val="4988211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</p:txBody>
      </p:sp>
    </p:spTree>
    <p:extLst>
      <p:ext uri="{BB962C8B-B14F-4D97-AF65-F5344CB8AC3E}">
        <p14:creationId xmlns:p14="http://schemas.microsoft.com/office/powerpoint/2010/main" val="87054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</a:t>
            </a:r>
            <a:r>
              <a:rPr lang="en-US" dirty="0" smtClean="0"/>
              <a:t>jump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2830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15307258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25058431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71270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4257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30515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382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r>
              <a:rPr lang="en-US" dirty="0" smtClean="0"/>
              <a:t>CO problematic on:</a:t>
            </a:r>
          </a:p>
          <a:p>
            <a:pPr lvl="1"/>
            <a:r>
              <a:rPr lang="en-US" dirty="0" smtClean="0"/>
              <a:t>Themes that aren’t tied to document order</a:t>
            </a:r>
          </a:p>
          <a:p>
            <a:pPr lvl="2"/>
            <a:r>
              <a:rPr lang="en-US" dirty="0" smtClean="0"/>
              <a:t>E.g. quotes about reactions to events</a:t>
            </a:r>
          </a:p>
          <a:p>
            <a:pPr lvl="1"/>
            <a:r>
              <a:rPr lang="en-US" dirty="0" smtClean="0"/>
              <a:t>Multiple topics not constrained by chronology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0323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653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909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0971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016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927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r>
              <a:rPr lang="en-US" dirty="0" smtClean="0"/>
              <a:t>Order over groups of themes by CO, </a:t>
            </a:r>
          </a:p>
          <a:p>
            <a:pPr lvl="1"/>
            <a:r>
              <a:rPr lang="en-US" dirty="0" smtClean="0"/>
              <a:t>Then order within groups by CO</a:t>
            </a:r>
          </a:p>
          <a:p>
            <a:r>
              <a:rPr lang="en-US" dirty="0" smtClean="0"/>
              <a:t>Significantly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1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5485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497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0910" y="4156363"/>
            <a:ext cx="953654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397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Focus on information ordering</a:t>
            </a:r>
          </a:p>
          <a:p>
            <a:pPr lvl="2"/>
            <a:r>
              <a:rPr lang="en-US" dirty="0" smtClean="0"/>
              <a:t>Using one or more of:</a:t>
            </a:r>
          </a:p>
          <a:p>
            <a:pPr lvl="3"/>
            <a:r>
              <a:rPr lang="en-US" dirty="0" smtClean="0"/>
              <a:t>Chronology, Cohesion, Coherence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Continue to improve content selection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Incorporate some guided/topic-orientation</a:t>
            </a:r>
          </a:p>
          <a:p>
            <a:r>
              <a:rPr lang="en-US" dirty="0" smtClean="0"/>
              <a:t>Same deliverable structure as D#2	</a:t>
            </a:r>
          </a:p>
          <a:p>
            <a:pPr lvl="1"/>
            <a:r>
              <a:rPr lang="en-US" dirty="0" smtClean="0"/>
              <a:t>Due in 3 weeks:</a:t>
            </a:r>
          </a:p>
          <a:p>
            <a:pPr lvl="2"/>
            <a:r>
              <a:rPr lang="en-US" dirty="0" smtClean="0"/>
              <a:t> Code/results; </a:t>
            </a:r>
            <a:r>
              <a:rPr lang="en-US" smtClean="0"/>
              <a:t>Updated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2168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Deliverable 2:</a:t>
            </a:r>
          </a:p>
          <a:p>
            <a:pPr lvl="1"/>
            <a:r>
              <a:rPr lang="en-US" dirty="0" smtClean="0"/>
              <a:t>Code/results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project report</a:t>
            </a:r>
            <a:endParaRPr lang="en-US" dirty="0"/>
          </a:p>
          <a:p>
            <a:pPr lvl="1"/>
            <a:r>
              <a:rPr lang="en-US" dirty="0" smtClean="0"/>
              <a:t>Presentations next week:</a:t>
            </a:r>
          </a:p>
          <a:p>
            <a:pPr lvl="2"/>
            <a:r>
              <a:rPr lang="en-US" dirty="0" smtClean="0"/>
              <a:t>Doodle poll will be sent after class</a:t>
            </a:r>
          </a:p>
          <a:p>
            <a:pPr lvl="2"/>
            <a:r>
              <a:rPr lang="en-US" dirty="0" smtClean="0"/>
              <a:t>Please email me slide deck (or pointer) by noon </a:t>
            </a:r>
          </a:p>
          <a:p>
            <a:pPr lvl="2"/>
            <a:r>
              <a:rPr lang="en-US" dirty="0" smtClean="0"/>
              <a:t>If planning to present remotely, contact me to check audio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5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15506</TotalTime>
  <Words>3525</Words>
  <Application>Microsoft Macintosh PowerPoint</Application>
  <PresentationFormat>On-screen Show (4:3)</PresentationFormat>
  <Paragraphs>747</Paragraphs>
  <Slides>93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Breeze</vt:lpstr>
      <vt:lpstr>Equation</vt:lpstr>
      <vt:lpstr>Microsoft Equation</vt:lpstr>
      <vt:lpstr>Topic-Orientation &amp; Information Ordering</vt:lpstr>
      <vt:lpstr>Roadmap </vt:lpstr>
      <vt:lpstr>Key Idea</vt:lpstr>
      <vt:lpstr>Key Idea</vt:lpstr>
      <vt:lpstr>Key Idea</vt:lpstr>
      <vt:lpstr>Key Idea</vt:lpstr>
      <vt:lpstr>Key Idea</vt:lpstr>
      <vt:lpstr>Query-focused LexRank</vt:lpstr>
      <vt:lpstr>Query-focused LexRank</vt:lpstr>
      <vt:lpstr>Query-focused LexRank</vt:lpstr>
      <vt:lpstr>Query-focused LexRank</vt:lpstr>
      <vt:lpstr>Query-focused LexRank</vt:lpstr>
      <vt:lpstr>Updated LexRank Model</vt:lpstr>
      <vt:lpstr>Updated LexRank Model</vt:lpstr>
      <vt:lpstr>Updated LexRank Model</vt:lpstr>
      <vt:lpstr>Tuning &amp; Assessment</vt:lpstr>
      <vt:lpstr>Tuning &amp; Assessment</vt:lpstr>
      <vt:lpstr>Tuning &amp; Assessment</vt:lpstr>
      <vt:lpstr>Other Strategies</vt:lpstr>
      <vt:lpstr>Other Strategies</vt:lpstr>
      <vt:lpstr>Other Strategies</vt:lpstr>
      <vt:lpstr>Other Strategies</vt:lpstr>
      <vt:lpstr>Other Strategies</vt:lpstr>
      <vt:lpstr>Other Strategies</vt:lpstr>
      <vt:lpstr>Other Strategies</vt:lpstr>
      <vt:lpstr>Overview</vt:lpstr>
      <vt:lpstr>Overview</vt:lpstr>
      <vt:lpstr>Overview</vt:lpstr>
      <vt:lpstr>Optimization Approaches to Reducing Redundancy</vt:lpstr>
      <vt:lpstr>ICSISumm</vt:lpstr>
      <vt:lpstr>Integer Linear Programming</vt:lpstr>
      <vt:lpstr>Summarization as ILP</vt:lpstr>
      <vt:lpstr>Summarization as ILP</vt:lpstr>
      <vt:lpstr>Summarization as ILP</vt:lpstr>
      <vt:lpstr>Summarization as ILP</vt:lpstr>
      <vt:lpstr>Summarization as ILP</vt:lpstr>
      <vt:lpstr>Summarization as ILP</vt:lpstr>
      <vt:lpstr>Summarization as ILP</vt:lpstr>
      <vt:lpstr>Summarization as ILP</vt:lpstr>
      <vt:lpstr>Summarization as ILP</vt:lpstr>
      <vt:lpstr>Representing Concepts</vt:lpstr>
      <vt:lpstr>Representing Concepts</vt:lpstr>
      <vt:lpstr>Representing Concepts</vt:lpstr>
      <vt:lpstr>Representing Concepts</vt:lpstr>
      <vt:lpstr>Results</vt:lpstr>
      <vt:lpstr>Information Ordering</vt:lpstr>
      <vt:lpstr>Basics</vt:lpstr>
      <vt:lpstr>Basics</vt:lpstr>
      <vt:lpstr>Basics</vt:lpstr>
      <vt:lpstr>Basics</vt:lpstr>
      <vt:lpstr>Basics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Example</vt:lpstr>
      <vt:lpstr>A Bad Example</vt:lpstr>
      <vt:lpstr>A Basic Approach</vt:lpstr>
      <vt:lpstr>A Basic Approach</vt:lpstr>
      <vt:lpstr>A Basic Approach</vt:lpstr>
      <vt:lpstr>A Basic Approach</vt:lpstr>
      <vt:lpstr>Improving Ordering</vt:lpstr>
      <vt:lpstr>Importance of Ordering</vt:lpstr>
      <vt:lpstr>Importance of Ordering</vt:lpstr>
      <vt:lpstr>Importance of Ordering</vt:lpstr>
      <vt:lpstr>Framework</vt:lpstr>
      <vt:lpstr>Framework</vt:lpstr>
      <vt:lpstr>Framework</vt:lpstr>
      <vt:lpstr>Chronological Orderings I</vt:lpstr>
      <vt:lpstr>Chronological Orderings I</vt:lpstr>
      <vt:lpstr>Chronological Orderings I</vt:lpstr>
      <vt:lpstr>Chronological Orderings I</vt:lpstr>
      <vt:lpstr>Chronological Orderings 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CO vs MO</vt:lpstr>
      <vt:lpstr>CO vs MO</vt:lpstr>
      <vt:lpstr>CO vs MO</vt:lpstr>
      <vt:lpstr>New Approach</vt:lpstr>
      <vt:lpstr>New Approach</vt:lpstr>
      <vt:lpstr>New Approach</vt:lpstr>
      <vt:lpstr>New Approach</vt:lpstr>
      <vt:lpstr>New Approach</vt:lpstr>
      <vt:lpstr>Before and After</vt:lpstr>
      <vt:lpstr>Before and After</vt:lpstr>
      <vt:lpstr>Deliverable #3</vt:lpstr>
      <vt:lpstr>Notes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Topic-Orientation &amp; Information Ordering</dc:title>
  <dc:creator>Gina-Anne Levow</dc:creator>
  <cp:lastModifiedBy>Gina-Anne Levow</cp:lastModifiedBy>
  <cp:revision>50</cp:revision>
  <cp:lastPrinted>2015-04-23T19:35:41Z</cp:lastPrinted>
  <dcterms:created xsi:type="dcterms:W3CDTF">2015-04-22T22:19:09Z</dcterms:created>
  <dcterms:modified xsi:type="dcterms:W3CDTF">2017-04-18T20:04:00Z</dcterms:modified>
</cp:coreProperties>
</file>