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31" r:id="rId3"/>
    <p:sldId id="332" r:id="rId4"/>
    <p:sldId id="257" r:id="rId5"/>
    <p:sldId id="258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95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96" r:id="rId26"/>
    <p:sldId id="297" r:id="rId27"/>
    <p:sldId id="298" r:id="rId28"/>
    <p:sldId id="299" r:id="rId29"/>
    <p:sldId id="282" r:id="rId30"/>
    <p:sldId id="300" r:id="rId31"/>
    <p:sldId id="301" r:id="rId32"/>
    <p:sldId id="302" r:id="rId33"/>
    <p:sldId id="303" r:id="rId34"/>
    <p:sldId id="284" r:id="rId35"/>
    <p:sldId id="285" r:id="rId36"/>
    <p:sldId id="286" r:id="rId37"/>
    <p:sldId id="287" r:id="rId38"/>
    <p:sldId id="304" r:id="rId39"/>
    <p:sldId id="305" r:id="rId40"/>
    <p:sldId id="306" r:id="rId41"/>
    <p:sldId id="283" r:id="rId42"/>
    <p:sldId id="288" r:id="rId43"/>
    <p:sldId id="307" r:id="rId44"/>
    <p:sldId id="308" r:id="rId45"/>
    <p:sldId id="289" r:id="rId46"/>
    <p:sldId id="309" r:id="rId47"/>
    <p:sldId id="310" r:id="rId48"/>
    <p:sldId id="29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777254-9877-AE49-8923-8987CEE0C311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Topic-Orientation &amp;</a:t>
            </a:r>
            <a:br>
              <a:rPr lang="en-US" dirty="0" smtClean="0"/>
            </a:br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	</a:t>
            </a:r>
          </a:p>
          <a:p>
            <a:r>
              <a:rPr lang="en-US" dirty="0" smtClean="0"/>
              <a:t>Systems &amp; Applications</a:t>
            </a:r>
          </a:p>
          <a:p>
            <a:r>
              <a:rPr lang="en-US" dirty="0" smtClean="0"/>
              <a:t>April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11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Similarity threshold: filters adjacency matrix</a:t>
            </a:r>
          </a:p>
          <a:p>
            <a:pPr lvl="1"/>
            <a:r>
              <a:rPr lang="en-US" dirty="0" smtClean="0"/>
              <a:t>Question bias: Weights emphasis on question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77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Similarity threshold: filters adjacency matrix</a:t>
            </a:r>
          </a:p>
          <a:p>
            <a:pPr lvl="1"/>
            <a:r>
              <a:rPr lang="en-US" dirty="0" smtClean="0"/>
              <a:t>Question bias: Weights emphasis on question focus</a:t>
            </a:r>
            <a:endParaRPr lang="en-US" dirty="0"/>
          </a:p>
          <a:p>
            <a:r>
              <a:rPr lang="en-US" dirty="0" smtClean="0"/>
              <a:t>Parameter sweep:</a:t>
            </a:r>
          </a:p>
          <a:p>
            <a:pPr lvl="1"/>
            <a:r>
              <a:rPr lang="en-US" dirty="0" smtClean="0"/>
              <a:t>Best similarity threshold: 0.14-0.2</a:t>
            </a:r>
          </a:p>
          <a:p>
            <a:pPr lvl="2"/>
            <a:r>
              <a:rPr lang="en-US" dirty="0" smtClean="0"/>
              <a:t>As before</a:t>
            </a:r>
          </a:p>
          <a:p>
            <a:pPr lvl="1"/>
            <a:r>
              <a:rPr lang="en-US" dirty="0" smtClean="0"/>
              <a:t>Best question bias: high: 0.8-0.95</a:t>
            </a:r>
          </a:p>
        </p:txBody>
      </p:sp>
    </p:spTree>
    <p:extLst>
      <p:ext uri="{BB962C8B-B14F-4D97-AF65-F5344CB8AC3E}">
        <p14:creationId xmlns:p14="http://schemas.microsoft.com/office/powerpoint/2010/main" val="824029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Similarity threshold: filters adjacency matrix</a:t>
            </a:r>
          </a:p>
          <a:p>
            <a:pPr lvl="1"/>
            <a:r>
              <a:rPr lang="en-US" dirty="0" smtClean="0"/>
              <a:t>Question bias: Weights emphasis on question focus</a:t>
            </a:r>
            <a:endParaRPr lang="en-US" dirty="0"/>
          </a:p>
          <a:p>
            <a:r>
              <a:rPr lang="en-US" dirty="0" smtClean="0"/>
              <a:t>Parameter sweep:</a:t>
            </a:r>
          </a:p>
          <a:p>
            <a:pPr lvl="1"/>
            <a:r>
              <a:rPr lang="en-US" dirty="0" smtClean="0"/>
              <a:t>Best similarity threshold: 0.14-0.2</a:t>
            </a:r>
          </a:p>
          <a:p>
            <a:pPr lvl="2"/>
            <a:r>
              <a:rPr lang="en-US" dirty="0" smtClean="0"/>
              <a:t>As before</a:t>
            </a:r>
          </a:p>
          <a:p>
            <a:pPr lvl="1"/>
            <a:r>
              <a:rPr lang="en-US" dirty="0" smtClean="0"/>
              <a:t>Best question bias: high: 0.8-0.95</a:t>
            </a:r>
          </a:p>
          <a:p>
            <a:r>
              <a:rPr lang="en-US" dirty="0" smtClean="0"/>
              <a:t>Question bias in </a:t>
            </a:r>
            <a:r>
              <a:rPr lang="en-US" dirty="0" err="1" smtClean="0"/>
              <a:t>LexRank</a:t>
            </a:r>
            <a:r>
              <a:rPr lang="en-US" dirty="0" smtClean="0"/>
              <a:t> can improve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1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271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53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pPr lvl="1"/>
            <a:r>
              <a:rPr lang="en-US" dirty="0" smtClean="0"/>
              <a:t>Add question overlap feature to HMM vector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004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pPr lvl="1"/>
            <a:r>
              <a:rPr lang="en-US" dirty="0" smtClean="0"/>
              <a:t>Add question overlap feature to HMM vector</a:t>
            </a:r>
          </a:p>
          <a:p>
            <a:pPr lvl="2"/>
            <a:r>
              <a:rPr lang="en-US" dirty="0" smtClean="0"/>
              <a:t>Log (# query tokens in sentence + 1)</a:t>
            </a:r>
          </a:p>
          <a:p>
            <a:pPr lvl="3"/>
            <a:r>
              <a:rPr lang="en-US" dirty="0" smtClean="0"/>
              <a:t>Query tokens: tagged as noun, verb, </a:t>
            </a:r>
            <a:r>
              <a:rPr lang="en-US" dirty="0" err="1" smtClean="0"/>
              <a:t>adj</a:t>
            </a:r>
            <a:r>
              <a:rPr lang="en-US" dirty="0" smtClean="0"/>
              <a:t>, </a:t>
            </a:r>
            <a:r>
              <a:rPr lang="en-US" dirty="0" err="1" smtClean="0"/>
              <a:t>adv</a:t>
            </a:r>
            <a:r>
              <a:rPr lang="en-US" dirty="0" smtClean="0"/>
              <a:t>, or proper nouns</a:t>
            </a:r>
          </a:p>
        </p:txBody>
      </p:sp>
    </p:spTree>
    <p:extLst>
      <p:ext uri="{BB962C8B-B14F-4D97-AF65-F5344CB8AC3E}">
        <p14:creationId xmlns:p14="http://schemas.microsoft.com/office/powerpoint/2010/main" val="3324982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pPr lvl="1"/>
            <a:r>
              <a:rPr lang="en-US" dirty="0" smtClean="0"/>
              <a:t>Add question overlap feature to HMM vector</a:t>
            </a:r>
          </a:p>
          <a:p>
            <a:pPr lvl="2"/>
            <a:r>
              <a:rPr lang="en-US" dirty="0" smtClean="0"/>
              <a:t>Log (# query tokens in sentence + 1)</a:t>
            </a:r>
          </a:p>
          <a:p>
            <a:pPr lvl="3"/>
            <a:r>
              <a:rPr lang="en-US" dirty="0" smtClean="0"/>
              <a:t>Query tokens: tagged as noun, verb, </a:t>
            </a:r>
            <a:r>
              <a:rPr lang="en-US" dirty="0" err="1" smtClean="0"/>
              <a:t>adj</a:t>
            </a:r>
            <a:r>
              <a:rPr lang="en-US" dirty="0" smtClean="0"/>
              <a:t>, </a:t>
            </a:r>
            <a:r>
              <a:rPr lang="en-US" dirty="0" err="1" smtClean="0"/>
              <a:t>adv</a:t>
            </a:r>
            <a:r>
              <a:rPr lang="en-US" dirty="0" smtClean="0"/>
              <a:t>, or proper nouns</a:t>
            </a:r>
          </a:p>
          <a:p>
            <a:pPr lvl="1"/>
            <a:r>
              <a:rPr lang="en-US" dirty="0" smtClean="0"/>
              <a:t>Other, more aggressive approach detrimental</a:t>
            </a:r>
          </a:p>
          <a:p>
            <a:r>
              <a:rPr lang="en-US" dirty="0" err="1" smtClean="0"/>
              <a:t>FastSumm</a:t>
            </a:r>
            <a:r>
              <a:rPr lang="en-US" dirty="0" smtClean="0"/>
              <a:t>:  SVM regression on sentences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34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pPr lvl="1"/>
            <a:r>
              <a:rPr lang="en-US" dirty="0" smtClean="0"/>
              <a:t>Add question overlap feature to HMM vector</a:t>
            </a:r>
          </a:p>
          <a:p>
            <a:pPr lvl="2"/>
            <a:r>
              <a:rPr lang="en-US" dirty="0" smtClean="0"/>
              <a:t>Log (# query tokens in sentence + 1)</a:t>
            </a:r>
          </a:p>
          <a:p>
            <a:pPr lvl="3"/>
            <a:r>
              <a:rPr lang="en-US" dirty="0" smtClean="0"/>
              <a:t>Query tokens: tagged as noun, verb, </a:t>
            </a:r>
            <a:r>
              <a:rPr lang="en-US" dirty="0" err="1" smtClean="0"/>
              <a:t>adj</a:t>
            </a:r>
            <a:r>
              <a:rPr lang="en-US" dirty="0" smtClean="0"/>
              <a:t>, </a:t>
            </a:r>
            <a:r>
              <a:rPr lang="en-US" dirty="0" err="1" smtClean="0"/>
              <a:t>adv</a:t>
            </a:r>
            <a:r>
              <a:rPr lang="en-US" dirty="0" smtClean="0"/>
              <a:t>, or proper nouns</a:t>
            </a:r>
          </a:p>
          <a:p>
            <a:pPr lvl="1"/>
            <a:r>
              <a:rPr lang="en-US" dirty="0" smtClean="0"/>
              <a:t>Other, more aggressive approach detrimental</a:t>
            </a:r>
          </a:p>
          <a:p>
            <a:r>
              <a:rPr lang="en-US" dirty="0" err="1" smtClean="0"/>
              <a:t>FastSumm</a:t>
            </a:r>
            <a:r>
              <a:rPr lang="en-US" dirty="0" smtClean="0"/>
              <a:t>:  SVM regression on sentences</a:t>
            </a:r>
          </a:p>
          <a:p>
            <a:pPr lvl="1"/>
            <a:r>
              <a:rPr lang="en-US" dirty="0" smtClean="0"/>
              <a:t>Adds topic title frequency feature:</a:t>
            </a:r>
          </a:p>
          <a:p>
            <a:pPr lvl="2"/>
            <a:r>
              <a:rPr lang="en-US" dirty="0" smtClean="0"/>
              <a:t>Proportion of words in sent which appear in title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62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Many similar strategies:</a:t>
            </a:r>
          </a:p>
          <a:p>
            <a:pPr lvl="1"/>
            <a:r>
              <a:rPr lang="en-US" dirty="0" smtClean="0"/>
              <a:t>Features, weighting, ranking: overlap based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79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Deliverable 2:</a:t>
            </a:r>
          </a:p>
          <a:p>
            <a:pPr lvl="1"/>
            <a:r>
              <a:rPr lang="en-US" dirty="0" smtClean="0"/>
              <a:t>Code/results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Updated project report</a:t>
            </a:r>
            <a:endParaRPr lang="en-US" dirty="0"/>
          </a:p>
          <a:p>
            <a:pPr lvl="1"/>
            <a:r>
              <a:rPr lang="en-US" dirty="0" smtClean="0"/>
              <a:t>Presentations next week:</a:t>
            </a:r>
          </a:p>
          <a:p>
            <a:pPr lvl="2"/>
            <a:r>
              <a:rPr lang="en-US" dirty="0" smtClean="0"/>
              <a:t>Doodle poll will be sent after class</a:t>
            </a:r>
          </a:p>
          <a:p>
            <a:pPr lvl="2"/>
            <a:r>
              <a:rPr lang="en-US" dirty="0" smtClean="0"/>
              <a:t>Please email me slide deck (or pointer) by noon </a:t>
            </a:r>
          </a:p>
          <a:p>
            <a:pPr lvl="2"/>
            <a:r>
              <a:rPr lang="en-US" dirty="0" smtClean="0"/>
              <a:t>If planning to present remotely, contact me to check audio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32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Many similar strategies:</a:t>
            </a:r>
          </a:p>
          <a:p>
            <a:pPr lvl="1"/>
            <a:r>
              <a:rPr lang="en-US" dirty="0" smtClean="0"/>
              <a:t>Features, weighting, ranking: overlap based</a:t>
            </a:r>
          </a:p>
          <a:p>
            <a:r>
              <a:rPr lang="en-US" dirty="0" smtClean="0"/>
              <a:t>Actual evaluation impact:</a:t>
            </a:r>
          </a:p>
          <a:p>
            <a:pPr lvl="1"/>
            <a:r>
              <a:rPr lang="en-US" dirty="0" smtClean="0"/>
              <a:t>Not necessarily very large (e.g. 0.003 ROUGE)</a:t>
            </a:r>
          </a:p>
          <a:p>
            <a:pPr lvl="2"/>
            <a:r>
              <a:rPr lang="en-US" dirty="0" smtClean="0"/>
              <a:t>But can be useful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144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Many similar strategies:</a:t>
            </a:r>
          </a:p>
          <a:p>
            <a:pPr lvl="1"/>
            <a:r>
              <a:rPr lang="en-US" dirty="0" smtClean="0"/>
              <a:t>Features, weighting, ranking: overlap based</a:t>
            </a:r>
          </a:p>
          <a:p>
            <a:r>
              <a:rPr lang="en-US" dirty="0" smtClean="0"/>
              <a:t>Actual evaluation impact:</a:t>
            </a:r>
          </a:p>
          <a:p>
            <a:pPr lvl="1"/>
            <a:r>
              <a:rPr lang="en-US" dirty="0" smtClean="0"/>
              <a:t>Not necessarily very large (e.g. 0.003 ROUGE)</a:t>
            </a:r>
          </a:p>
          <a:p>
            <a:pPr lvl="2"/>
            <a:r>
              <a:rPr lang="en-US" dirty="0" smtClean="0"/>
              <a:t>But can be useful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Aggressive approaches can have large negative impact</a:t>
            </a:r>
          </a:p>
          <a:p>
            <a:pPr lvl="2"/>
            <a:r>
              <a:rPr lang="en-US" dirty="0" smtClean="0"/>
              <a:t>I.e. explicitly adding NER spans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09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Approaches to Reducing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2" y="1600201"/>
            <a:ext cx="865909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DPP: </a:t>
            </a:r>
            <a:r>
              <a:rPr lang="en-US" dirty="0" err="1" smtClean="0"/>
              <a:t>Determinantal</a:t>
            </a:r>
            <a:r>
              <a:rPr lang="en-US" dirty="0" smtClean="0"/>
              <a:t> Point Processes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Kulesza</a:t>
            </a:r>
            <a:r>
              <a:rPr lang="en-US" sz="2000" dirty="0"/>
              <a:t> &amp;</a:t>
            </a:r>
            <a:r>
              <a:rPr lang="en-US" sz="2000" dirty="0" err="1"/>
              <a:t>Taskar</a:t>
            </a:r>
            <a:r>
              <a:rPr lang="en-US" sz="2000" dirty="0"/>
              <a:t>, ‘12</a:t>
            </a:r>
            <a:r>
              <a:rPr lang="en-US" sz="2000" dirty="0" smtClean="0"/>
              <a:t>)</a:t>
            </a:r>
          </a:p>
          <a:p>
            <a:pPr lvl="1"/>
            <a:r>
              <a:rPr lang="en-US" dirty="0" smtClean="0"/>
              <a:t>Set models balancing information importance w/diversity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ICSISumm</a:t>
            </a:r>
            <a:r>
              <a:rPr lang="en-US" dirty="0" smtClean="0"/>
              <a:t>: Uses Integer Linear Programming frame</a:t>
            </a:r>
          </a:p>
          <a:p>
            <a:pPr lvl="1"/>
            <a:r>
              <a:rPr lang="en-US" dirty="0" smtClean="0"/>
              <a:t>Optimizes coverage of key bigrams weighted by doc </a:t>
            </a:r>
            <a:r>
              <a:rPr lang="en-US" dirty="0" err="1" smtClean="0"/>
              <a:t>freq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OCCAMS_V</a:t>
            </a:r>
          </a:p>
          <a:p>
            <a:pPr lvl="1"/>
            <a:r>
              <a:rPr lang="en-US" dirty="0" smtClean="0"/>
              <a:t>Uses LSA (Latent Semantic Analysis) to weight terms</a:t>
            </a:r>
            <a:endParaRPr lang="en-US" dirty="0"/>
          </a:p>
          <a:p>
            <a:pPr lvl="1"/>
            <a:r>
              <a:rPr lang="en-US" dirty="0" smtClean="0"/>
              <a:t>Sentence selection via optimization problems:</a:t>
            </a:r>
          </a:p>
          <a:p>
            <a:pPr lvl="2"/>
            <a:r>
              <a:rPr lang="en-US" dirty="0" smtClean="0"/>
              <a:t>Budgeted maximal coverage; knapsack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0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78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92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inearize selected content into a smooth-flowing text</a:t>
            </a:r>
          </a:p>
        </p:txBody>
      </p:sp>
    </p:spTree>
    <p:extLst>
      <p:ext uri="{BB962C8B-B14F-4D97-AF65-F5344CB8AC3E}">
        <p14:creationId xmlns:p14="http://schemas.microsoft.com/office/powerpoint/2010/main" val="8943485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inearize selected content into a smooth-flowing text</a:t>
            </a:r>
          </a:p>
          <a:p>
            <a:r>
              <a:rPr lang="en-US" dirty="0" smtClean="0"/>
              <a:t>Factors:</a:t>
            </a:r>
          </a:p>
          <a:p>
            <a:pPr lvl="1"/>
            <a:r>
              <a:rPr lang="en-US" dirty="0" smtClean="0"/>
              <a:t>Semantics</a:t>
            </a:r>
          </a:p>
        </p:txBody>
      </p:sp>
    </p:spTree>
    <p:extLst>
      <p:ext uri="{BB962C8B-B14F-4D97-AF65-F5344CB8AC3E}">
        <p14:creationId xmlns:p14="http://schemas.microsoft.com/office/powerpoint/2010/main" val="3381742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inearize selected content into a smooth-flowing text</a:t>
            </a:r>
          </a:p>
          <a:p>
            <a:r>
              <a:rPr lang="en-US" dirty="0" smtClean="0"/>
              <a:t>Factors:</a:t>
            </a:r>
          </a:p>
          <a:p>
            <a:pPr lvl="1"/>
            <a:r>
              <a:rPr lang="en-US" dirty="0" smtClean="0"/>
              <a:t>Semantics</a:t>
            </a:r>
          </a:p>
          <a:p>
            <a:pPr lvl="2"/>
            <a:r>
              <a:rPr lang="en-US" dirty="0" smtClean="0"/>
              <a:t>Chronology: respect sequential flow of content (esp. events)</a:t>
            </a:r>
          </a:p>
          <a:p>
            <a:pPr lvl="1"/>
            <a:r>
              <a:rPr lang="en-US" dirty="0" smtClean="0"/>
              <a:t>Discourse</a:t>
            </a:r>
          </a:p>
        </p:txBody>
      </p:sp>
    </p:spTree>
    <p:extLst>
      <p:ext uri="{BB962C8B-B14F-4D97-AF65-F5344CB8AC3E}">
        <p14:creationId xmlns:p14="http://schemas.microsoft.com/office/powerpoint/2010/main" val="1023846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inearize selected content into a smooth-flowing text</a:t>
            </a:r>
          </a:p>
          <a:p>
            <a:r>
              <a:rPr lang="en-US" dirty="0" smtClean="0"/>
              <a:t>Factors:</a:t>
            </a:r>
          </a:p>
          <a:p>
            <a:pPr lvl="1"/>
            <a:r>
              <a:rPr lang="en-US" dirty="0" smtClean="0"/>
              <a:t>Semantics</a:t>
            </a:r>
          </a:p>
          <a:p>
            <a:pPr lvl="2"/>
            <a:r>
              <a:rPr lang="en-US" dirty="0" smtClean="0"/>
              <a:t>Chronology: respect sequential flow of content (esp. events)</a:t>
            </a:r>
          </a:p>
          <a:p>
            <a:pPr lvl="1"/>
            <a:r>
              <a:rPr lang="en-US" dirty="0" smtClean="0"/>
              <a:t>Discourse</a:t>
            </a:r>
          </a:p>
          <a:p>
            <a:pPr lvl="2"/>
            <a:r>
              <a:rPr lang="en-US" dirty="0" smtClean="0"/>
              <a:t>Cohesion: Adjacent sentences talk about same thing</a:t>
            </a:r>
          </a:p>
          <a:p>
            <a:pPr lvl="2"/>
            <a:r>
              <a:rPr lang="en-US" dirty="0" smtClean="0"/>
              <a:t>Coherence: Adjacent sentences naturally related (PDTB)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115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</p:txBody>
      </p:sp>
    </p:spTree>
    <p:extLst>
      <p:ext uri="{BB962C8B-B14F-4D97-AF65-F5344CB8AC3E}">
        <p14:creationId xmlns:p14="http://schemas.microsoft.com/office/powerpoint/2010/main" val="364887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Focus on information ordering</a:t>
            </a:r>
          </a:p>
          <a:p>
            <a:pPr lvl="2"/>
            <a:r>
              <a:rPr lang="en-US" dirty="0" smtClean="0"/>
              <a:t>Using one or more of:</a:t>
            </a:r>
          </a:p>
          <a:p>
            <a:pPr lvl="3"/>
            <a:r>
              <a:rPr lang="en-US" dirty="0" smtClean="0"/>
              <a:t>Chronology, Cohesion, Coherence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Continue to improve content selection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Incorporate some guided/topic-orientation</a:t>
            </a:r>
          </a:p>
          <a:p>
            <a:r>
              <a:rPr lang="en-US" dirty="0" smtClean="0"/>
              <a:t>Same deliverable structure as D#2	</a:t>
            </a:r>
          </a:p>
          <a:p>
            <a:pPr lvl="1"/>
            <a:r>
              <a:rPr lang="en-US" dirty="0" smtClean="0"/>
              <a:t>Due in 3 weeks:</a:t>
            </a:r>
          </a:p>
          <a:p>
            <a:pPr lvl="2"/>
            <a:r>
              <a:rPr lang="en-US" dirty="0" smtClean="0"/>
              <a:t> Code/results; </a:t>
            </a:r>
            <a:r>
              <a:rPr lang="en-US" smtClean="0"/>
              <a:t>Updated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05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Cohesion? Coherence?</a:t>
            </a:r>
          </a:p>
          <a:p>
            <a:r>
              <a:rPr lang="en-US" dirty="0" smtClean="0"/>
              <a:t>Multi-document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26305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Cohesion? Coherence?</a:t>
            </a:r>
          </a:p>
          <a:p>
            <a:r>
              <a:rPr lang="en-US" dirty="0" smtClean="0"/>
              <a:t>Multi-document</a:t>
            </a:r>
          </a:p>
          <a:p>
            <a:pPr lvl="1"/>
            <a:r>
              <a:rPr lang="en-US" dirty="0" smtClean="0"/>
              <a:t>“Original order” can be problematic</a:t>
            </a:r>
          </a:p>
          <a:p>
            <a:pPr lvl="1"/>
            <a:r>
              <a:rPr lang="en-US" dirty="0" smtClean="0"/>
              <a:t>Chronology?</a:t>
            </a:r>
          </a:p>
        </p:txBody>
      </p:sp>
    </p:spTree>
    <p:extLst>
      <p:ext uri="{BB962C8B-B14F-4D97-AF65-F5344CB8AC3E}">
        <p14:creationId xmlns:p14="http://schemas.microsoft.com/office/powerpoint/2010/main" val="24070711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Cohesion? Coherence?</a:t>
            </a:r>
          </a:p>
          <a:p>
            <a:r>
              <a:rPr lang="en-US" dirty="0" smtClean="0"/>
              <a:t>Multi-document</a:t>
            </a:r>
          </a:p>
          <a:p>
            <a:pPr lvl="1"/>
            <a:r>
              <a:rPr lang="en-US" dirty="0" smtClean="0"/>
              <a:t>“Original order” can be problematic</a:t>
            </a:r>
          </a:p>
          <a:p>
            <a:pPr lvl="1"/>
            <a:r>
              <a:rPr lang="en-US" dirty="0" smtClean="0"/>
              <a:t>Chronology?</a:t>
            </a:r>
          </a:p>
          <a:p>
            <a:pPr lvl="2"/>
            <a:r>
              <a:rPr lang="en-US" dirty="0" smtClean="0"/>
              <a:t>Publication order </a:t>
            </a:r>
            <a:r>
              <a:rPr lang="en-US" dirty="0" err="1" smtClean="0"/>
              <a:t>vs</a:t>
            </a:r>
            <a:r>
              <a:rPr lang="en-US" dirty="0" smtClean="0"/>
              <a:t> document-internal order</a:t>
            </a:r>
          </a:p>
          <a:p>
            <a:pPr lvl="2"/>
            <a:r>
              <a:rPr lang="en-US" dirty="0" smtClean="0"/>
              <a:t>Differences in document ordering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6486098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Cohesion? Coherence?</a:t>
            </a:r>
          </a:p>
          <a:p>
            <a:r>
              <a:rPr lang="en-US" dirty="0" smtClean="0"/>
              <a:t>Multi-document</a:t>
            </a:r>
          </a:p>
          <a:p>
            <a:pPr lvl="1"/>
            <a:r>
              <a:rPr lang="en-US" dirty="0" smtClean="0"/>
              <a:t>“Original order” can be problematic</a:t>
            </a:r>
          </a:p>
          <a:p>
            <a:pPr lvl="1"/>
            <a:r>
              <a:rPr lang="en-US" dirty="0" smtClean="0"/>
              <a:t>Chronology?</a:t>
            </a:r>
          </a:p>
          <a:p>
            <a:pPr lvl="2"/>
            <a:r>
              <a:rPr lang="en-US" dirty="0" smtClean="0"/>
              <a:t>Publication order </a:t>
            </a:r>
            <a:r>
              <a:rPr lang="en-US" dirty="0" err="1" smtClean="0"/>
              <a:t>vs</a:t>
            </a:r>
            <a:r>
              <a:rPr lang="en-US" dirty="0" smtClean="0"/>
              <a:t> document-internal order</a:t>
            </a:r>
          </a:p>
          <a:p>
            <a:pPr lvl="2"/>
            <a:r>
              <a:rPr lang="en-US" dirty="0" smtClean="0"/>
              <a:t>Differences in document ordering of information</a:t>
            </a:r>
          </a:p>
          <a:p>
            <a:pPr lvl="1"/>
            <a:r>
              <a:rPr lang="en-US" dirty="0" smtClean="0"/>
              <a:t>Cohesion?</a:t>
            </a:r>
          </a:p>
          <a:p>
            <a:pPr lvl="1"/>
            <a:r>
              <a:rPr lang="en-US" dirty="0" smtClean="0"/>
              <a:t>Coherence?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704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Ok Cohesion? Ok Coherence? Iffy</a:t>
            </a:r>
          </a:p>
          <a:p>
            <a:r>
              <a:rPr lang="en-US" dirty="0" smtClean="0"/>
              <a:t>Multi-document</a:t>
            </a:r>
          </a:p>
          <a:p>
            <a:pPr lvl="1"/>
            <a:r>
              <a:rPr lang="en-US" dirty="0" smtClean="0"/>
              <a:t>“Original order” can be problematic</a:t>
            </a:r>
          </a:p>
          <a:p>
            <a:pPr lvl="1"/>
            <a:r>
              <a:rPr lang="en-US" dirty="0" smtClean="0"/>
              <a:t>Chronology?</a:t>
            </a:r>
          </a:p>
          <a:p>
            <a:pPr lvl="2"/>
            <a:r>
              <a:rPr lang="en-US" dirty="0" smtClean="0"/>
              <a:t>Publication order </a:t>
            </a:r>
            <a:r>
              <a:rPr lang="en-US" dirty="0" err="1" smtClean="0"/>
              <a:t>vs</a:t>
            </a:r>
            <a:r>
              <a:rPr lang="en-US" dirty="0" smtClean="0"/>
              <a:t> document-internal order</a:t>
            </a:r>
          </a:p>
          <a:p>
            <a:pPr lvl="2"/>
            <a:r>
              <a:rPr lang="en-US" dirty="0" smtClean="0"/>
              <a:t>Differences in document ordering of information</a:t>
            </a:r>
          </a:p>
          <a:p>
            <a:pPr lvl="1"/>
            <a:r>
              <a:rPr lang="en-US" dirty="0" smtClean="0"/>
              <a:t>Cohesion?  Probably poor</a:t>
            </a:r>
          </a:p>
          <a:p>
            <a:pPr lvl="1"/>
            <a:r>
              <a:rPr lang="en-US" dirty="0" smtClean="0"/>
              <a:t>Coherence? Probably poor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96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Hemingway, 69, died of natural causes in a Miami jail after being arrested for indecent exposure.</a:t>
            </a:r>
          </a:p>
          <a:p>
            <a:r>
              <a:rPr lang="en-US" dirty="0" smtClean="0"/>
              <a:t>A book he wrote about his father, “Papa: A Personal Memoir”, was published in 1976.</a:t>
            </a:r>
          </a:p>
          <a:p>
            <a:r>
              <a:rPr lang="en-US" dirty="0" smtClean="0"/>
              <a:t>He was picked up last Wednesday after walking naked  in Miami.</a:t>
            </a:r>
          </a:p>
          <a:p>
            <a:r>
              <a:rPr lang="en-US" dirty="0" smtClean="0"/>
              <a:t>“He had a difficult life.”</a:t>
            </a:r>
          </a:p>
          <a:p>
            <a:r>
              <a:rPr lang="en-US" dirty="0" smtClean="0"/>
              <a:t>A transvestite who later had a sex-change operation, he suffered bouts of drinking, depressio</a:t>
            </a:r>
            <a:r>
              <a:rPr lang="en-US" dirty="0"/>
              <a:t>n</a:t>
            </a:r>
            <a:r>
              <a:rPr lang="en-US" dirty="0" smtClean="0"/>
              <a:t> and drifting according to acquaintances.</a:t>
            </a:r>
          </a:p>
          <a:p>
            <a:r>
              <a:rPr lang="en-US" dirty="0" smtClean="0"/>
              <a:t>“It’s not easy to be the son of a great man,” Scott Donaldson, told Reuters.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118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Hemingway, 69, died of natural causes in a Miami jail after being arrested for indecent exposure.</a:t>
            </a:r>
          </a:p>
          <a:p>
            <a:r>
              <a:rPr lang="en-US" dirty="0" smtClean="0"/>
              <a:t>A book he wrote about his father, “Papa: A Personal Memoir”, was published in 1976.</a:t>
            </a:r>
          </a:p>
          <a:p>
            <a:r>
              <a:rPr lang="en-US" dirty="0" smtClean="0"/>
              <a:t>He was picked up last Wednesday after walking naked  in Miami.</a:t>
            </a:r>
          </a:p>
          <a:p>
            <a:r>
              <a:rPr lang="en-US" dirty="0" smtClean="0"/>
              <a:t>“He had a difficult life.”</a:t>
            </a:r>
          </a:p>
          <a:p>
            <a:r>
              <a:rPr lang="en-US" dirty="0" smtClean="0"/>
              <a:t>A transvestite who later had a sex-change operation, he suffered bouts of drinking, depressio</a:t>
            </a:r>
            <a:r>
              <a:rPr lang="en-US" dirty="0"/>
              <a:t>n</a:t>
            </a:r>
            <a:r>
              <a:rPr lang="en-US" dirty="0" smtClean="0"/>
              <a:t> and drifting according to acquaintances.</a:t>
            </a:r>
          </a:p>
          <a:p>
            <a:r>
              <a:rPr lang="en-US" dirty="0" smtClean="0"/>
              <a:t>“It’s not easy to be the son of a great man,” Scott Donaldson, </a:t>
            </a:r>
            <a:r>
              <a:rPr lang="en-US" smtClean="0"/>
              <a:t>told Reuters.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131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41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 chronology:</a:t>
            </a:r>
          </a:p>
          <a:p>
            <a:r>
              <a:rPr lang="en-US" dirty="0" smtClean="0"/>
              <a:t>Given a set of ranked extracted sentences</a:t>
            </a:r>
          </a:p>
          <a:p>
            <a:r>
              <a:rPr lang="en-US" dirty="0" smtClean="0"/>
              <a:t>Order by: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552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41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 chronology:</a:t>
            </a:r>
          </a:p>
          <a:p>
            <a:r>
              <a:rPr lang="en-US" dirty="0" smtClean="0"/>
              <a:t>Given a set of ranked extracted sentences</a:t>
            </a:r>
          </a:p>
          <a:p>
            <a:r>
              <a:rPr lang="en-US" dirty="0" smtClean="0"/>
              <a:t>Order by:</a:t>
            </a:r>
          </a:p>
          <a:p>
            <a:pPr lvl="1"/>
            <a:r>
              <a:rPr lang="en-US" dirty="0" smtClean="0"/>
              <a:t>Across articles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2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41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 chronology:</a:t>
            </a:r>
          </a:p>
          <a:p>
            <a:r>
              <a:rPr lang="en-US" dirty="0" smtClean="0"/>
              <a:t>Given a set of ranked extracted sentences</a:t>
            </a:r>
          </a:p>
          <a:p>
            <a:r>
              <a:rPr lang="en-US" dirty="0" smtClean="0"/>
              <a:t>Order by:</a:t>
            </a:r>
          </a:p>
          <a:p>
            <a:pPr lvl="1"/>
            <a:r>
              <a:rPr lang="en-US" dirty="0" smtClean="0"/>
              <a:t>Across articles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y publication date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Within articles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59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Topic-focused summarization</a:t>
            </a:r>
          </a:p>
          <a:p>
            <a:pPr lvl="1"/>
            <a:r>
              <a:rPr lang="en-US" dirty="0" smtClean="0"/>
              <a:t>Focusing existing approaches</a:t>
            </a:r>
          </a:p>
          <a:p>
            <a:pPr lvl="2"/>
            <a:r>
              <a:rPr lang="en-US" dirty="0" err="1" smtClean="0"/>
              <a:t>LexRank</a:t>
            </a:r>
            <a:endParaRPr lang="en-US" dirty="0" smtClean="0"/>
          </a:p>
          <a:p>
            <a:pPr lvl="2"/>
            <a:r>
              <a:rPr lang="en-US" dirty="0" smtClean="0"/>
              <a:t>CLASSY, </a:t>
            </a:r>
            <a:r>
              <a:rPr lang="en-US" dirty="0" err="1" smtClean="0"/>
              <a:t>FastSumm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 smtClean="0"/>
              <a:t>Basic approaches</a:t>
            </a:r>
          </a:p>
          <a:p>
            <a:pPr lvl="2"/>
            <a:r>
              <a:rPr lang="en-US" dirty="0" smtClean="0"/>
              <a:t>Variants on chronological ordering</a:t>
            </a:r>
          </a:p>
          <a:p>
            <a:pPr lvl="1"/>
            <a:r>
              <a:rPr lang="en-US" dirty="0" smtClean="0"/>
              <a:t>Enhancing cohesion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229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41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 chronology:</a:t>
            </a:r>
          </a:p>
          <a:p>
            <a:r>
              <a:rPr lang="en-US" dirty="0" smtClean="0"/>
              <a:t>Given a set of ranked extracted sentences</a:t>
            </a:r>
          </a:p>
          <a:p>
            <a:r>
              <a:rPr lang="en-US" dirty="0" smtClean="0"/>
              <a:t>Order by:</a:t>
            </a:r>
          </a:p>
          <a:p>
            <a:pPr lvl="1"/>
            <a:r>
              <a:rPr lang="en-US" dirty="0" smtClean="0"/>
              <a:t>Across articles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y publication date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Within articles</a:t>
            </a:r>
          </a:p>
          <a:p>
            <a:pPr lvl="2"/>
            <a:r>
              <a:rPr lang="en-US" dirty="0" smtClean="0"/>
              <a:t>By original sentence ordering</a:t>
            </a:r>
          </a:p>
          <a:p>
            <a:r>
              <a:rPr lang="en-US" dirty="0" smtClean="0"/>
              <a:t>Clearly not ideal, but used in some </a:t>
            </a:r>
            <a:r>
              <a:rPr lang="en-US" dirty="0" err="1" smtClean="0"/>
              <a:t>eval</a:t>
            </a:r>
            <a:r>
              <a:rPr lang="en-US" dirty="0" smtClean="0"/>
              <a:t>. submissions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664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80" y="1600201"/>
            <a:ext cx="8593504" cy="4343400"/>
          </a:xfrm>
        </p:spPr>
        <p:txBody>
          <a:bodyPr/>
          <a:lstStyle/>
          <a:p>
            <a:r>
              <a:rPr lang="en-US" dirty="0" smtClean="0"/>
              <a:t>Improve some set of chronology, cohesion, coherence</a:t>
            </a:r>
          </a:p>
          <a:p>
            <a:r>
              <a:rPr lang="en-US" dirty="0" smtClean="0"/>
              <a:t>Chronology, cohesion (</a:t>
            </a:r>
            <a:r>
              <a:rPr lang="en-US" dirty="0" err="1" smtClean="0"/>
              <a:t>Barzilay</a:t>
            </a:r>
            <a:r>
              <a:rPr lang="en-US" dirty="0" smtClean="0"/>
              <a:t> et al, ‘02)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Summarization and chronology over “themes”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Identifying cohesive blocks within articles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Combining constraints for cohesion within time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302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DUC summaries scoring poor on ordering</a:t>
            </a:r>
          </a:p>
          <a:p>
            <a:r>
              <a:rPr lang="en-US" dirty="0" smtClean="0"/>
              <a:t>Manually reordered existing sentences to improve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773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DUC summaries scoring poor on ordering</a:t>
            </a:r>
          </a:p>
          <a:p>
            <a:r>
              <a:rPr lang="en-US" dirty="0" smtClean="0"/>
              <a:t>Manually reordered existing sentences to improve</a:t>
            </a:r>
          </a:p>
          <a:p>
            <a:r>
              <a:rPr lang="en-US" dirty="0" smtClean="0"/>
              <a:t>Human judges scored both sets:</a:t>
            </a:r>
          </a:p>
          <a:p>
            <a:pPr lvl="1"/>
            <a:r>
              <a:rPr lang="en-US" dirty="0" smtClean="0"/>
              <a:t>Incomprehensible, Somewhat Comprehensible, Comp.</a:t>
            </a:r>
          </a:p>
          <a:p>
            <a:r>
              <a:rPr lang="en-US" dirty="0" smtClean="0"/>
              <a:t>Manually </a:t>
            </a:r>
            <a:r>
              <a:rPr lang="en-US" dirty="0" err="1" smtClean="0"/>
              <a:t>reorderings</a:t>
            </a:r>
            <a:r>
              <a:rPr lang="en-US" dirty="0" smtClean="0"/>
              <a:t> judged: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614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DUC summaries scoring poor on ordering</a:t>
            </a:r>
          </a:p>
          <a:p>
            <a:r>
              <a:rPr lang="en-US" dirty="0" smtClean="0"/>
              <a:t>Manually reordered existing sentences to improve</a:t>
            </a:r>
          </a:p>
          <a:p>
            <a:r>
              <a:rPr lang="en-US" dirty="0" smtClean="0"/>
              <a:t>Human judges scored both sets:</a:t>
            </a:r>
          </a:p>
          <a:p>
            <a:pPr lvl="1"/>
            <a:r>
              <a:rPr lang="en-US" dirty="0" smtClean="0"/>
              <a:t>Incomprehensible, Somewhat Comprehensible, Comp.</a:t>
            </a:r>
          </a:p>
          <a:p>
            <a:r>
              <a:rPr lang="en-US" dirty="0" smtClean="0"/>
              <a:t>Manually </a:t>
            </a:r>
            <a:r>
              <a:rPr lang="en-US" dirty="0" err="1" smtClean="0"/>
              <a:t>reorderings</a:t>
            </a:r>
            <a:r>
              <a:rPr lang="en-US" dirty="0" smtClean="0"/>
              <a:t> judged:</a:t>
            </a:r>
          </a:p>
          <a:p>
            <a:pPr lvl="1"/>
            <a:r>
              <a:rPr lang="en-US" dirty="0" smtClean="0"/>
              <a:t>As good or better than originals</a:t>
            </a:r>
          </a:p>
          <a:p>
            <a:r>
              <a:rPr lang="en-US" dirty="0" smtClean="0"/>
              <a:t>Argues that people are sensitive to ordering, ordering can improve assessment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239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their existing systems (</a:t>
            </a:r>
            <a:r>
              <a:rPr lang="en-US" dirty="0" err="1" smtClean="0"/>
              <a:t>Multigen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Motivated by issues of similarity and difference</a:t>
            </a:r>
          </a:p>
          <a:p>
            <a:pPr lvl="1"/>
            <a:r>
              <a:rPr lang="en-US" dirty="0" smtClean="0"/>
              <a:t>Managing redundancy and contradiction in docs</a:t>
            </a:r>
          </a:p>
        </p:txBody>
      </p:sp>
    </p:spTree>
    <p:extLst>
      <p:ext uri="{BB962C8B-B14F-4D97-AF65-F5344CB8AC3E}">
        <p14:creationId xmlns:p14="http://schemas.microsoft.com/office/powerpoint/2010/main" val="13410480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their existing systems (</a:t>
            </a:r>
            <a:r>
              <a:rPr lang="en-US" dirty="0" err="1" smtClean="0"/>
              <a:t>Multigen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Motivated by issues of similarity and difference</a:t>
            </a:r>
          </a:p>
          <a:p>
            <a:pPr lvl="1"/>
            <a:r>
              <a:rPr lang="en-US" dirty="0" smtClean="0"/>
              <a:t>Managing redundancy and contradiction in docs</a:t>
            </a:r>
          </a:p>
          <a:p>
            <a:r>
              <a:rPr lang="en-US" dirty="0" smtClean="0"/>
              <a:t>Analysis groups sentences into “themes”</a:t>
            </a:r>
          </a:p>
          <a:p>
            <a:pPr lvl="1"/>
            <a:r>
              <a:rPr lang="en-US" dirty="0" smtClean="0"/>
              <a:t>Text units from </a:t>
            </a:r>
            <a:r>
              <a:rPr lang="en-US" dirty="0" err="1" smtClean="0"/>
              <a:t>diff’t</a:t>
            </a:r>
            <a:r>
              <a:rPr lang="en-US" dirty="0" smtClean="0"/>
              <a:t> docs with repeated information</a:t>
            </a:r>
          </a:p>
          <a:p>
            <a:pPr lvl="1"/>
            <a:r>
              <a:rPr lang="en-US" dirty="0" smtClean="0"/>
              <a:t>Roughly clusters of sentences with similar content</a:t>
            </a:r>
          </a:p>
          <a:p>
            <a:pPr lvl="1"/>
            <a:r>
              <a:rPr lang="en-US" dirty="0" smtClean="0"/>
              <a:t>Intersection of their information is summarized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52547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their existing systems (</a:t>
            </a:r>
            <a:r>
              <a:rPr lang="en-US" dirty="0" err="1" smtClean="0"/>
              <a:t>Multigen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Motivated by issues of similarity and difference</a:t>
            </a:r>
          </a:p>
          <a:p>
            <a:pPr lvl="1"/>
            <a:r>
              <a:rPr lang="en-US" dirty="0" smtClean="0"/>
              <a:t>Managing redundancy and contradiction in docs</a:t>
            </a:r>
          </a:p>
          <a:p>
            <a:r>
              <a:rPr lang="en-US" dirty="0" smtClean="0"/>
              <a:t>Analysis groups sentences into “themes”</a:t>
            </a:r>
          </a:p>
          <a:p>
            <a:pPr lvl="1"/>
            <a:r>
              <a:rPr lang="en-US" dirty="0" smtClean="0"/>
              <a:t>Text units from </a:t>
            </a:r>
            <a:r>
              <a:rPr lang="en-US" dirty="0" err="1" smtClean="0"/>
              <a:t>diff’t</a:t>
            </a:r>
            <a:r>
              <a:rPr lang="en-US" dirty="0" smtClean="0"/>
              <a:t> docs with repeated information</a:t>
            </a:r>
          </a:p>
          <a:p>
            <a:pPr lvl="1"/>
            <a:r>
              <a:rPr lang="en-US" dirty="0" smtClean="0"/>
              <a:t>Roughly clusters of sentences with similar content</a:t>
            </a:r>
          </a:p>
          <a:p>
            <a:pPr lvl="1"/>
            <a:r>
              <a:rPr lang="en-US" dirty="0" smtClean="0"/>
              <a:t>Intersection of their information is summarized</a:t>
            </a:r>
          </a:p>
          <a:p>
            <a:r>
              <a:rPr lang="en-US" dirty="0" smtClean="0"/>
              <a:t>Ordering is done on this selected content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95217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</p:txBody>
      </p:sp>
    </p:spTree>
    <p:extLst>
      <p:ext uri="{BB962C8B-B14F-4D97-AF65-F5344CB8AC3E}">
        <p14:creationId xmlns:p14="http://schemas.microsoft.com/office/powerpoint/2010/main" val="38867035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</a:t>
            </a:r>
          </a:p>
        </p:txBody>
      </p:sp>
    </p:spTree>
    <p:extLst>
      <p:ext uri="{BB962C8B-B14F-4D97-AF65-F5344CB8AC3E}">
        <p14:creationId xmlns:p14="http://schemas.microsoft.com/office/powerpoint/2010/main" val="66906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(aka ”query-focused”, “guided”)</a:t>
            </a:r>
          </a:p>
          <a:p>
            <a:r>
              <a:rPr lang="en-US" dirty="0" smtClean="0"/>
              <a:t>Motivations:</a:t>
            </a:r>
          </a:p>
          <a:p>
            <a:pPr lvl="1"/>
            <a:r>
              <a:rPr lang="en-US" dirty="0" smtClean="0"/>
              <a:t>Extrinsic task </a:t>
            </a:r>
            <a:r>
              <a:rPr lang="en-US" dirty="0" err="1" smtClean="0"/>
              <a:t>vs</a:t>
            </a:r>
            <a:r>
              <a:rPr lang="en-US" dirty="0" smtClean="0"/>
              <a:t>  generic</a:t>
            </a:r>
          </a:p>
          <a:p>
            <a:pPr lvl="2"/>
            <a:r>
              <a:rPr lang="en-US" dirty="0" smtClean="0"/>
              <a:t>Why are we creating this summary?</a:t>
            </a:r>
          </a:p>
          <a:p>
            <a:pPr lvl="3"/>
            <a:r>
              <a:rPr lang="en-US" dirty="0" smtClean="0"/>
              <a:t>Viewed as complex question answering (</a:t>
            </a:r>
            <a:r>
              <a:rPr lang="en-US" dirty="0" err="1" smtClean="0"/>
              <a:t>vs</a:t>
            </a:r>
            <a:r>
              <a:rPr lang="en-US" dirty="0" smtClean="0"/>
              <a:t> factoid)</a:t>
            </a:r>
          </a:p>
          <a:p>
            <a:pPr lvl="1"/>
            <a:r>
              <a:rPr lang="en-US" dirty="0" smtClean="0"/>
              <a:t>High variation in human summaries</a:t>
            </a:r>
          </a:p>
          <a:p>
            <a:pPr lvl="2"/>
            <a:r>
              <a:rPr lang="en-US" dirty="0" smtClean="0"/>
              <a:t>Depending on perspective different content focused</a:t>
            </a:r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Target response to specific question, topic in docs</a:t>
            </a:r>
          </a:p>
          <a:p>
            <a:pPr lvl="2"/>
            <a:r>
              <a:rPr lang="en-US" dirty="0" smtClean="0"/>
              <a:t>Later TACs identify topic categories and aspects</a:t>
            </a:r>
          </a:p>
          <a:p>
            <a:pPr lvl="3"/>
            <a:r>
              <a:rPr lang="en-US" dirty="0" err="1" smtClean="0"/>
              <a:t>E.g</a:t>
            </a:r>
            <a:r>
              <a:rPr lang="en-US" dirty="0" smtClean="0"/>
              <a:t> Natural disasters: who, what, where, when..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761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 is hard, try simple sub.</a:t>
            </a:r>
          </a:p>
          <a:p>
            <a:pPr lvl="3"/>
            <a:r>
              <a:rPr lang="en-US" dirty="0" smtClean="0"/>
              <a:t>Doc publication date: what about duplicates?</a:t>
            </a:r>
          </a:p>
        </p:txBody>
      </p:sp>
    </p:spTree>
    <p:extLst>
      <p:ext uri="{BB962C8B-B14F-4D97-AF65-F5344CB8AC3E}">
        <p14:creationId xmlns:p14="http://schemas.microsoft.com/office/powerpoint/2010/main" val="660774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 is hard, try simple sub.</a:t>
            </a:r>
          </a:p>
          <a:p>
            <a:pPr lvl="3"/>
            <a:r>
              <a:rPr lang="en-US" dirty="0" smtClean="0"/>
              <a:t>Doc publication date: what about duplicates?</a:t>
            </a:r>
          </a:p>
          <a:p>
            <a:pPr lvl="2"/>
            <a:r>
              <a:rPr lang="en-US" b="1" dirty="0" smtClean="0"/>
              <a:t>Theme</a:t>
            </a:r>
            <a:r>
              <a:rPr lang="en-US" dirty="0" smtClean="0"/>
              <a:t> date: earlier pub date for theme sentence</a:t>
            </a:r>
          </a:p>
          <a:p>
            <a:pPr lvl="1"/>
            <a:r>
              <a:rPr lang="en-US" dirty="0" smtClean="0"/>
              <a:t>Order </a:t>
            </a:r>
            <a:r>
              <a:rPr lang="en-US" b="1" dirty="0" smtClean="0"/>
              <a:t>themes</a:t>
            </a:r>
            <a:r>
              <a:rPr lang="en-US" dirty="0" smtClean="0"/>
              <a:t> by date</a:t>
            </a:r>
          </a:p>
          <a:p>
            <a:pPr lvl="1"/>
            <a:r>
              <a:rPr lang="en-US" dirty="0" smtClean="0"/>
              <a:t>If different</a:t>
            </a:r>
            <a:r>
              <a:rPr lang="en-US" b="1" dirty="0" smtClean="0"/>
              <a:t> themes </a:t>
            </a:r>
            <a:r>
              <a:rPr lang="en-US" dirty="0" smtClean="0"/>
              <a:t>have same date?</a:t>
            </a:r>
          </a:p>
        </p:txBody>
      </p:sp>
    </p:spTree>
    <p:extLst>
      <p:ext uri="{BB962C8B-B14F-4D97-AF65-F5344CB8AC3E}">
        <p14:creationId xmlns:p14="http://schemas.microsoft.com/office/powerpoint/2010/main" val="20348708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 is hard, try simple sub.</a:t>
            </a:r>
          </a:p>
          <a:p>
            <a:pPr lvl="3"/>
            <a:r>
              <a:rPr lang="en-US" dirty="0" smtClean="0"/>
              <a:t>Doc publication date: what about duplicates?</a:t>
            </a:r>
          </a:p>
          <a:p>
            <a:pPr lvl="2"/>
            <a:r>
              <a:rPr lang="en-US" b="1" dirty="0" smtClean="0"/>
              <a:t>Theme</a:t>
            </a:r>
            <a:r>
              <a:rPr lang="en-US" dirty="0" smtClean="0"/>
              <a:t> date: earlier pub date for theme sentence</a:t>
            </a:r>
          </a:p>
          <a:p>
            <a:pPr lvl="1"/>
            <a:r>
              <a:rPr lang="en-US" dirty="0" smtClean="0"/>
              <a:t>Order </a:t>
            </a:r>
            <a:r>
              <a:rPr lang="en-US" b="1" dirty="0" smtClean="0"/>
              <a:t>themes</a:t>
            </a:r>
            <a:r>
              <a:rPr lang="en-US" dirty="0" smtClean="0"/>
              <a:t> by date</a:t>
            </a:r>
          </a:p>
          <a:p>
            <a:pPr lvl="1"/>
            <a:r>
              <a:rPr lang="en-US" dirty="0" smtClean="0"/>
              <a:t>If different </a:t>
            </a:r>
            <a:r>
              <a:rPr lang="en-US" b="1" dirty="0" smtClean="0"/>
              <a:t>themes</a:t>
            </a:r>
            <a:r>
              <a:rPr lang="en-US" dirty="0" smtClean="0"/>
              <a:t> have same date?</a:t>
            </a:r>
          </a:p>
          <a:p>
            <a:pPr lvl="2"/>
            <a:r>
              <a:rPr lang="en-US" dirty="0" smtClean="0"/>
              <a:t>Same article, so use article order</a:t>
            </a:r>
          </a:p>
          <a:p>
            <a:r>
              <a:rPr lang="en-US" dirty="0" smtClean="0"/>
              <a:t>Slightly more sophisticated than simplest model</a:t>
            </a:r>
          </a:p>
        </p:txBody>
      </p:sp>
    </p:spTree>
    <p:extLst>
      <p:ext uri="{BB962C8B-B14F-4D97-AF65-F5344CB8AC3E}">
        <p14:creationId xmlns:p14="http://schemas.microsoft.com/office/powerpoint/2010/main" val="3543545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to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37575783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</p:txBody>
      </p:sp>
    </p:spTree>
    <p:extLst>
      <p:ext uri="{BB962C8B-B14F-4D97-AF65-F5344CB8AC3E}">
        <p14:creationId xmlns:p14="http://schemas.microsoft.com/office/powerpoint/2010/main" val="34428967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</a:t>
            </a:r>
          </a:p>
        </p:txBody>
      </p:sp>
    </p:spTree>
    <p:extLst>
      <p:ext uri="{BB962C8B-B14F-4D97-AF65-F5344CB8AC3E}">
        <p14:creationId xmlns:p14="http://schemas.microsoft.com/office/powerpoint/2010/main" val="4988211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Majority rule</a:t>
            </a:r>
          </a:p>
          <a:p>
            <a:pPr lvl="4"/>
            <a:r>
              <a:rPr lang="en-US" dirty="0" smtClean="0"/>
              <a:t>Problematic b/c not guaranteed transitive</a:t>
            </a:r>
          </a:p>
          <a:p>
            <a:pPr lvl="2"/>
            <a:r>
              <a:rPr lang="en-US" dirty="0" smtClean="0"/>
              <a:t>Create an ordering by modified topological sort over graph</a:t>
            </a:r>
          </a:p>
        </p:txBody>
      </p:sp>
    </p:spTree>
    <p:extLst>
      <p:ext uri="{BB962C8B-B14F-4D97-AF65-F5344CB8AC3E}">
        <p14:creationId xmlns:p14="http://schemas.microsoft.com/office/powerpoint/2010/main" val="8705488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Majority rule</a:t>
            </a:r>
          </a:p>
          <a:p>
            <a:pPr lvl="4"/>
            <a:r>
              <a:rPr lang="en-US" dirty="0" smtClean="0"/>
              <a:t>Problematic b/c not guaranteed transitive</a:t>
            </a:r>
          </a:p>
          <a:p>
            <a:pPr lvl="2"/>
            <a:r>
              <a:rPr lang="en-US" dirty="0" smtClean="0"/>
              <a:t>Create an ordering by modified topological sort over graph</a:t>
            </a:r>
          </a:p>
          <a:p>
            <a:pPr lvl="3"/>
            <a:r>
              <a:rPr lang="en-US" dirty="0" smtClean="0"/>
              <a:t>Nodes are themes: </a:t>
            </a:r>
          </a:p>
          <a:p>
            <a:pPr lvl="4"/>
            <a:r>
              <a:rPr lang="en-US" dirty="0" smtClean="0"/>
              <a:t>Weight: sum of outgoing edges minus sum of incoming edges</a:t>
            </a:r>
          </a:p>
          <a:p>
            <a:pPr lvl="3"/>
            <a:r>
              <a:rPr lang="en-US" dirty="0" smtClean="0"/>
              <a:t>Edges  E(</a:t>
            </a:r>
            <a:r>
              <a:rPr lang="en-US" dirty="0" err="1" smtClean="0"/>
              <a:t>x,y</a:t>
            </a:r>
            <a:r>
              <a:rPr lang="en-US" dirty="0" smtClean="0"/>
              <a:t>): precedence, weighted by # texts </a:t>
            </a:r>
          </a:p>
          <a:p>
            <a:pPr lvl="4"/>
            <a:r>
              <a:rPr lang="en-US" dirty="0" smtClean="0"/>
              <a:t>where sentences in x precede those in y</a:t>
            </a:r>
          </a:p>
        </p:txBody>
      </p:sp>
    </p:spTree>
    <p:extLst>
      <p:ext uri="{BB962C8B-B14F-4D97-AF65-F5344CB8AC3E}">
        <p14:creationId xmlns:p14="http://schemas.microsoft.com/office/powerpoint/2010/main" val="15307258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Majority rule</a:t>
            </a:r>
          </a:p>
          <a:p>
            <a:pPr lvl="4"/>
            <a:r>
              <a:rPr lang="en-US" dirty="0" smtClean="0"/>
              <a:t>Problematic b/c not guaranteed transitive</a:t>
            </a:r>
          </a:p>
          <a:p>
            <a:pPr lvl="2"/>
            <a:r>
              <a:rPr lang="en-US" dirty="0" smtClean="0"/>
              <a:t>Create an ordering by modified topological sort over graph</a:t>
            </a:r>
          </a:p>
          <a:p>
            <a:pPr lvl="3"/>
            <a:r>
              <a:rPr lang="en-US" dirty="0" smtClean="0"/>
              <a:t>Nodes are themes: </a:t>
            </a:r>
          </a:p>
          <a:p>
            <a:pPr lvl="4"/>
            <a:r>
              <a:rPr lang="en-US" dirty="0" smtClean="0"/>
              <a:t>Weight: sum of outgoing edges minus sum of incoming edges</a:t>
            </a:r>
          </a:p>
          <a:p>
            <a:pPr lvl="3"/>
            <a:r>
              <a:rPr lang="en-US" dirty="0" smtClean="0"/>
              <a:t>Edges  E(</a:t>
            </a:r>
            <a:r>
              <a:rPr lang="en-US" dirty="0" err="1" smtClean="0"/>
              <a:t>x,y</a:t>
            </a:r>
            <a:r>
              <a:rPr lang="en-US" dirty="0" smtClean="0"/>
              <a:t>): precedence, weighted by # texts </a:t>
            </a:r>
          </a:p>
          <a:p>
            <a:pPr lvl="4"/>
            <a:r>
              <a:rPr lang="en-US" dirty="0" smtClean="0"/>
              <a:t>where sentences in x precede those in y</a:t>
            </a:r>
          </a:p>
        </p:txBody>
      </p:sp>
    </p:spTree>
    <p:extLst>
      <p:ext uri="{BB962C8B-B14F-4D97-AF65-F5344CB8AC3E}">
        <p14:creationId xmlns:p14="http://schemas.microsoft.com/office/powerpoint/2010/main" val="25058431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vs</a:t>
            </a:r>
            <a:r>
              <a:rPr lang="en-US" dirty="0" smtClean="0"/>
              <a:t> 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971270"/>
              </p:ext>
            </p:extLst>
          </p:nvPr>
        </p:nvGraphicFramePr>
        <p:xfrm>
          <a:off x="1359057" y="227126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425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Query-focused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sentences relevant  to query </a:t>
            </a:r>
          </a:p>
          <a:p>
            <a:pPr lvl="1"/>
            <a:r>
              <a:rPr lang="en-US" dirty="0" smtClean="0"/>
              <a:t>Rather than uniform jump</a:t>
            </a:r>
          </a:p>
          <a:p>
            <a:r>
              <a:rPr lang="en-US" dirty="0" smtClean="0"/>
              <a:t>How do we measure relevance?</a:t>
            </a:r>
          </a:p>
          <a:p>
            <a:pPr lvl="1"/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-like measure over sentences &amp; query</a:t>
            </a:r>
          </a:p>
          <a:p>
            <a:pPr lvl="2"/>
            <a:r>
              <a:rPr lang="en-US" dirty="0" smtClean="0"/>
              <a:t>Compute sentence-level “</a:t>
            </a:r>
            <a:r>
              <a:rPr lang="en-US" dirty="0" err="1" smtClean="0"/>
              <a:t>idf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N = # of sentences in cluster; </a:t>
            </a:r>
            <a:r>
              <a:rPr lang="en-US" dirty="0" err="1" smtClean="0"/>
              <a:t>sf</a:t>
            </a:r>
            <a:r>
              <a:rPr lang="en-US" baseline="-25000" dirty="0" err="1" smtClean="0"/>
              <a:t>w</a:t>
            </a:r>
            <a:r>
              <a:rPr lang="en-US" baseline="-25000" dirty="0" smtClean="0"/>
              <a:t> </a:t>
            </a:r>
            <a:r>
              <a:rPr lang="en-US" dirty="0" smtClean="0"/>
              <a:t>= # of sentences with w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506729"/>
              </p:ext>
            </p:extLst>
          </p:nvPr>
        </p:nvGraphicFramePr>
        <p:xfrm>
          <a:off x="1512455" y="4158669"/>
          <a:ext cx="2874818" cy="1092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3" imgW="1270000" imgH="482600" progId="Equation.3">
                  <p:embed/>
                </p:oleObj>
              </mc:Choice>
              <mc:Fallback>
                <p:oleObj name="Equation" r:id="rId3" imgW="12700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2455" y="4158669"/>
                        <a:ext cx="2874818" cy="1092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813055"/>
              </p:ext>
            </p:extLst>
          </p:nvPr>
        </p:nvGraphicFramePr>
        <p:xfrm>
          <a:off x="1313294" y="5474969"/>
          <a:ext cx="6500379" cy="937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5" imgW="2730500" imgH="393700" progId="Equation.3">
                  <p:embed/>
                </p:oleObj>
              </mc:Choice>
              <mc:Fallback>
                <p:oleObj name="Equation" r:id="rId5" imgW="2730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3294" y="5474969"/>
                        <a:ext cx="6500379" cy="937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92830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vs</a:t>
            </a:r>
            <a:r>
              <a:rPr lang="en-US" dirty="0" smtClean="0"/>
              <a:t> 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Neither of these is particularly good: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 works when presentation order consistent</a:t>
            </a:r>
          </a:p>
          <a:p>
            <a:pPr lvl="1"/>
            <a:r>
              <a:rPr lang="en-US" dirty="0" smtClean="0"/>
              <a:t>When inconsistent, produces own brand new order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430515"/>
              </p:ext>
            </p:extLst>
          </p:nvPr>
        </p:nvGraphicFramePr>
        <p:xfrm>
          <a:off x="1359057" y="227126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5382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vs</a:t>
            </a:r>
            <a:r>
              <a:rPr lang="en-US" dirty="0" smtClean="0"/>
              <a:t> 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Neither of these is particularly good: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 works when presentation order consistent</a:t>
            </a:r>
          </a:p>
          <a:p>
            <a:pPr lvl="1"/>
            <a:r>
              <a:rPr lang="en-US" dirty="0" smtClean="0"/>
              <a:t>When inconsistent, produces own brand new order</a:t>
            </a:r>
          </a:p>
          <a:p>
            <a:r>
              <a:rPr lang="en-US" dirty="0" smtClean="0"/>
              <a:t>CO problematic on:</a:t>
            </a:r>
          </a:p>
          <a:p>
            <a:pPr lvl="1"/>
            <a:r>
              <a:rPr lang="en-US" dirty="0" smtClean="0"/>
              <a:t>Themes that aren’t tied to document order</a:t>
            </a:r>
          </a:p>
          <a:p>
            <a:pPr lvl="2"/>
            <a:r>
              <a:rPr lang="en-US" dirty="0" smtClean="0"/>
              <a:t>E.g. quotes about reactions to events</a:t>
            </a:r>
          </a:p>
          <a:p>
            <a:pPr lvl="1"/>
            <a:r>
              <a:rPr lang="en-US" dirty="0" smtClean="0"/>
              <a:t>Multiple topics not constrained by chronology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10323"/>
              </p:ext>
            </p:extLst>
          </p:nvPr>
        </p:nvGraphicFramePr>
        <p:xfrm>
          <a:off x="1359057" y="227126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96530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690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097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r>
              <a:rPr lang="en-US" dirty="0" smtClean="0"/>
              <a:t>Perform topic segmentation on original texts</a:t>
            </a:r>
          </a:p>
          <a:p>
            <a:r>
              <a:rPr lang="en-US" dirty="0" smtClean="0"/>
              <a:t>Themes “related” if,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601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r>
              <a:rPr lang="en-US" dirty="0" smtClean="0"/>
              <a:t>Perform topic segmentation on original texts</a:t>
            </a:r>
          </a:p>
          <a:p>
            <a:r>
              <a:rPr lang="en-US" dirty="0" smtClean="0"/>
              <a:t>Themes “related” if, when two themes appear in same text, they frequently appear in same segment (threshold)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927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r>
              <a:rPr lang="en-US" dirty="0" smtClean="0"/>
              <a:t>Perform topic segmentation on original texts</a:t>
            </a:r>
          </a:p>
          <a:p>
            <a:r>
              <a:rPr lang="en-US" dirty="0" smtClean="0"/>
              <a:t>Themes “related” if, when two themes appear in same text, they frequently appear in same segment (threshold)</a:t>
            </a:r>
          </a:p>
          <a:p>
            <a:r>
              <a:rPr lang="en-US" dirty="0" smtClean="0"/>
              <a:t>Order over groups of themes by CO, </a:t>
            </a:r>
          </a:p>
          <a:p>
            <a:pPr lvl="1"/>
            <a:r>
              <a:rPr lang="en-US" dirty="0" smtClean="0"/>
              <a:t>Then order within groups by CO</a:t>
            </a:r>
          </a:p>
          <a:p>
            <a:r>
              <a:rPr lang="en-US" dirty="0" smtClean="0"/>
              <a:t>Significantly better!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1625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1"/>
            <a:ext cx="9144000" cy="212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2497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1"/>
            <a:ext cx="9144000" cy="21277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0910" y="4156363"/>
            <a:ext cx="9536546" cy="242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53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err="1" smtClean="0"/>
              <a:t>LexRank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original similarity weighting w/query</a:t>
            </a:r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7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err="1" smtClean="0"/>
              <a:t>LexRank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original similarity weighting w/query</a:t>
            </a:r>
          </a:p>
          <a:p>
            <a:pPr lvl="1"/>
            <a:r>
              <a:rPr lang="en-US" dirty="0" smtClean="0"/>
              <a:t>Mixture model of query relevance, sentence similarity</a:t>
            </a:r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91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err="1" smtClean="0"/>
              <a:t>LexRank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original similarity weighting w/query</a:t>
            </a:r>
          </a:p>
          <a:p>
            <a:pPr lvl="1"/>
            <a:r>
              <a:rPr lang="en-US" dirty="0" smtClean="0"/>
              <a:t>Mixture model of query relevance, sentence similarity</a:t>
            </a:r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 controls ‘bias’: i.e. relative weighting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927720"/>
              </p:ext>
            </p:extLst>
          </p:nvPr>
        </p:nvGraphicFramePr>
        <p:xfrm>
          <a:off x="1015999" y="2637559"/>
          <a:ext cx="6587669" cy="964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3" imgW="3556000" imgH="520700" progId="Equation.3">
                  <p:embed/>
                </p:oleObj>
              </mc:Choice>
              <mc:Fallback>
                <p:oleObj name="Equation" r:id="rId3" imgW="35560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5999" y="2637559"/>
                        <a:ext cx="6587669" cy="964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129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10243</TotalTime>
  <Words>2774</Words>
  <Application>Microsoft Macintosh PowerPoint</Application>
  <PresentationFormat>On-screen Show (4:3)</PresentationFormat>
  <Paragraphs>521</Paragraphs>
  <Slides>68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0" baseType="lpstr">
      <vt:lpstr>Breeze</vt:lpstr>
      <vt:lpstr>Equation</vt:lpstr>
      <vt:lpstr>Topic-Orientation &amp; Information Ordering</vt:lpstr>
      <vt:lpstr>Notes </vt:lpstr>
      <vt:lpstr>Deliverable #3</vt:lpstr>
      <vt:lpstr>Roadmap </vt:lpstr>
      <vt:lpstr>Key Idea</vt:lpstr>
      <vt:lpstr>Query-focused LexRank</vt:lpstr>
      <vt:lpstr>Updated LexRank Model</vt:lpstr>
      <vt:lpstr>Updated LexRank Model</vt:lpstr>
      <vt:lpstr>Updated LexRank Model</vt:lpstr>
      <vt:lpstr>Tuning &amp; Assessment</vt:lpstr>
      <vt:lpstr>Tuning &amp; Assessment</vt:lpstr>
      <vt:lpstr>Tuning &amp; Assessment</vt:lpstr>
      <vt:lpstr>Other Strategies</vt:lpstr>
      <vt:lpstr>Other Strategies</vt:lpstr>
      <vt:lpstr>Other Strategies</vt:lpstr>
      <vt:lpstr>Other Strategies</vt:lpstr>
      <vt:lpstr>Other Strategies</vt:lpstr>
      <vt:lpstr>Other Strategies</vt:lpstr>
      <vt:lpstr>Overview</vt:lpstr>
      <vt:lpstr>Overview</vt:lpstr>
      <vt:lpstr>Overview</vt:lpstr>
      <vt:lpstr>Optimization Approaches to Reducing Redundancy</vt:lpstr>
      <vt:lpstr>Information Ordering</vt:lpstr>
      <vt:lpstr>Basics</vt:lpstr>
      <vt:lpstr>Basics</vt:lpstr>
      <vt:lpstr>Basics</vt:lpstr>
      <vt:lpstr>Basics</vt:lpstr>
      <vt:lpstr>Basics</vt:lpstr>
      <vt:lpstr>Single vs Multi-Document</vt:lpstr>
      <vt:lpstr>Single vs Multi-Document</vt:lpstr>
      <vt:lpstr>Single vs Multi-Document</vt:lpstr>
      <vt:lpstr>Single vs Multi-Document</vt:lpstr>
      <vt:lpstr>Single vs Multi-Document</vt:lpstr>
      <vt:lpstr>Single vs Multi-Document</vt:lpstr>
      <vt:lpstr>Example</vt:lpstr>
      <vt:lpstr>A Bad Example</vt:lpstr>
      <vt:lpstr>A Basic Approach</vt:lpstr>
      <vt:lpstr>A Basic Approach</vt:lpstr>
      <vt:lpstr>A Basic Approach</vt:lpstr>
      <vt:lpstr>A Basic Approach</vt:lpstr>
      <vt:lpstr>Improving Ordering</vt:lpstr>
      <vt:lpstr>Importance of Ordering</vt:lpstr>
      <vt:lpstr>Importance of Ordering</vt:lpstr>
      <vt:lpstr>Importance of Ordering</vt:lpstr>
      <vt:lpstr>Framework</vt:lpstr>
      <vt:lpstr>Framework</vt:lpstr>
      <vt:lpstr>Framework</vt:lpstr>
      <vt:lpstr>Chronological Orderings I</vt:lpstr>
      <vt:lpstr>Chronological Orderings I</vt:lpstr>
      <vt:lpstr>Chronological Orderings I</vt:lpstr>
      <vt:lpstr>Chronological Orderings I</vt:lpstr>
      <vt:lpstr>Chronological Orderings I</vt:lpstr>
      <vt:lpstr>Chronological Orderings II</vt:lpstr>
      <vt:lpstr>Chronological Orderings II</vt:lpstr>
      <vt:lpstr>Chronological Orderings II</vt:lpstr>
      <vt:lpstr>Chronological Orderings II</vt:lpstr>
      <vt:lpstr>Chronological Orderings II</vt:lpstr>
      <vt:lpstr>Chronological Orderings II</vt:lpstr>
      <vt:lpstr>CO vs MO</vt:lpstr>
      <vt:lpstr>CO vs MO</vt:lpstr>
      <vt:lpstr>CO vs MO</vt:lpstr>
      <vt:lpstr>New Approach</vt:lpstr>
      <vt:lpstr>New Approach</vt:lpstr>
      <vt:lpstr>New Approach</vt:lpstr>
      <vt:lpstr>New Approach</vt:lpstr>
      <vt:lpstr>New Approach</vt:lpstr>
      <vt:lpstr>Before and After</vt:lpstr>
      <vt:lpstr>Before and After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Topic-Orientation &amp; Information Ordering</dc:title>
  <dc:creator>Gina-Anne Levow</dc:creator>
  <cp:lastModifiedBy>Gina-Anne Levow</cp:lastModifiedBy>
  <cp:revision>42</cp:revision>
  <cp:lastPrinted>2015-04-23T19:35:41Z</cp:lastPrinted>
  <dcterms:created xsi:type="dcterms:W3CDTF">2015-04-22T22:19:09Z</dcterms:created>
  <dcterms:modified xsi:type="dcterms:W3CDTF">2016-04-21T20:02:04Z</dcterms:modified>
</cp:coreProperties>
</file>