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740" r:id="rId2"/>
  </p:sldMasterIdLst>
  <p:notesMasterIdLst>
    <p:notesMasterId r:id="rId11"/>
  </p:notesMasterIdLst>
  <p:handoutMasterIdLst>
    <p:handoutMasterId r:id="rId12"/>
  </p:handoutMasterIdLst>
  <p:sldIdLst>
    <p:sldId id="263" r:id="rId3"/>
    <p:sldId id="264" r:id="rId4"/>
    <p:sldId id="265" r:id="rId5"/>
    <p:sldId id="266" r:id="rId6"/>
    <p:sldId id="267" r:id="rId7"/>
    <p:sldId id="269" r:id="rId8"/>
    <p:sldId id="268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>
        <p:scale>
          <a:sx n="100" d="100"/>
          <a:sy n="100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09DC4D6-251A-4E32-9F58-5EF63A864BC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8457CA08-D0DF-4B92-803D-2F678DDCE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7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1E7E57-1F10-4268-99D2-CEDBAC6DAB5A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2386A3-2E31-4C9B-B0BE-45709ADB9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3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9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3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6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DA7-12A5-4168-87FD-0A7BA931419B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34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5A2C-8CF9-418C-929E-59F23F70E5F3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7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9BAF-DF50-49A9-A24B-E772F34D4EE8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6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9F9C-0FE7-4725-BBF1-3A439DEFF6B8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2ABE-290F-4556-9BE6-EA283C4356C3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1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137221-B4EC-499E-8F13-52A4FCD99E36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4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042D-FBEA-40C8-ACF1-388DE857BC66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9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80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009" y="1219200"/>
            <a:ext cx="7543801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algn="r"/>
            <a:fld id="{1A33440A-D04E-4FB0-ACBB-D1FD42651063}" type="datetime1">
              <a:rPr lang="en-US" smtClean="0"/>
              <a:pPr algn="r"/>
              <a:t>6/5/2013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22959" y="107109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norahh\Desktop\mandarinspeech\capture_mandarinexpress.swf" TargetMode="External"/><Relationship Id="rId2" Type="http://schemas.openxmlformats.org/officeDocument/2006/relationships/hyperlink" Target="file:///C:\Users\norahh\Desktop\mandarinspeech\capture_tonegame.sw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Mandarin Language Learning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Norah Hogoboom</a:t>
            </a:r>
          </a:p>
          <a:p>
            <a:r>
              <a:rPr lang="en-US" dirty="0" smtClean="0"/>
              <a:t>LING 575 </a:t>
            </a:r>
            <a:r>
              <a:rPr lang="en-US" dirty="0"/>
              <a:t>– Spoken Dialog </a:t>
            </a:r>
            <a:r>
              <a:rPr lang="en-US" dirty="0" smtClean="0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59" y="1219201"/>
            <a:ext cx="7543801" cy="4649893"/>
          </a:xfrm>
        </p:spPr>
        <p:txBody>
          <a:bodyPr/>
          <a:lstStyle/>
          <a:p>
            <a:r>
              <a:rPr lang="en-US" dirty="0" smtClean="0"/>
              <a:t>I worked on two parallel projects as I didn’t know which I would be technically able to do:</a:t>
            </a:r>
          </a:p>
          <a:p>
            <a:pPr lvl="1"/>
            <a:r>
              <a:rPr lang="en-US" dirty="0" smtClean="0"/>
              <a:t>Tone Matching Game</a:t>
            </a:r>
          </a:p>
          <a:p>
            <a:pPr marL="1408560" lvl="7" indent="0">
              <a:buNone/>
            </a:pPr>
            <a:r>
              <a:rPr lang="en-US" sz="1600" dirty="0"/>
              <a:t>First tone, or high-level tone (</a:t>
            </a:r>
            <a:r>
              <a:rPr lang="en-US" sz="1600" dirty="0" err="1"/>
              <a:t>陰平</a:t>
            </a:r>
            <a:r>
              <a:rPr lang="en-US" sz="1600" dirty="0"/>
              <a:t>/</a:t>
            </a:r>
            <a:r>
              <a:rPr lang="en-US" sz="1600" dirty="0" err="1"/>
              <a:t>阴平</a:t>
            </a:r>
            <a:r>
              <a:rPr lang="en-US" sz="1600" dirty="0"/>
              <a:t> </a:t>
            </a:r>
            <a:r>
              <a:rPr lang="en-US" sz="1600" dirty="0" err="1"/>
              <a:t>yīnpíng</a:t>
            </a:r>
            <a:r>
              <a:rPr lang="en-US" sz="1600" dirty="0"/>
              <a:t>) </a:t>
            </a:r>
          </a:p>
          <a:p>
            <a:pPr marL="1408560" lvl="7" indent="0">
              <a:buNone/>
            </a:pPr>
            <a:r>
              <a:rPr lang="en-US" sz="1600" dirty="0"/>
              <a:t>Second tone, or rising tone (</a:t>
            </a:r>
            <a:r>
              <a:rPr lang="en-US" sz="1600" dirty="0" err="1"/>
              <a:t>陽平</a:t>
            </a:r>
            <a:r>
              <a:rPr lang="en-US" sz="1600" dirty="0"/>
              <a:t>/</a:t>
            </a:r>
            <a:r>
              <a:rPr lang="en-US" sz="1600" dirty="0" err="1"/>
              <a:t>阳平</a:t>
            </a:r>
            <a:r>
              <a:rPr lang="en-US" sz="1600" dirty="0"/>
              <a:t> </a:t>
            </a:r>
            <a:r>
              <a:rPr lang="en-US" sz="1600" dirty="0" err="1"/>
              <a:t>yángpíng</a:t>
            </a:r>
            <a:r>
              <a:rPr lang="en-US" sz="1600" dirty="0"/>
              <a:t>) high-rising: </a:t>
            </a:r>
          </a:p>
          <a:p>
            <a:pPr marL="1408560" lvl="7" indent="0">
              <a:buNone/>
            </a:pPr>
            <a:r>
              <a:rPr lang="en-US" sz="1600" dirty="0"/>
              <a:t>Third tone, low or dipping tone (上 </a:t>
            </a:r>
            <a:r>
              <a:rPr lang="en-US" sz="1600" dirty="0" err="1"/>
              <a:t>shǎng</a:t>
            </a:r>
            <a:r>
              <a:rPr lang="en-US" sz="1600" dirty="0"/>
              <a:t>) </a:t>
            </a:r>
          </a:p>
          <a:p>
            <a:pPr marL="1408560" lvl="7" indent="0">
              <a:buNone/>
            </a:pPr>
            <a:r>
              <a:rPr lang="en-US" sz="1600" dirty="0"/>
              <a:t>Fourth tone, falling tone, or high-falling (去 </a:t>
            </a:r>
            <a:r>
              <a:rPr lang="en-US" sz="1600" dirty="0" err="1"/>
              <a:t>qù</a:t>
            </a:r>
            <a:r>
              <a:rPr lang="en-US" sz="1600" dirty="0"/>
              <a:t>)</a:t>
            </a:r>
          </a:p>
          <a:p>
            <a:pPr marL="1408560" lvl="7" indent="0">
              <a:buNone/>
            </a:pPr>
            <a:r>
              <a:rPr lang="en-US" sz="1600" dirty="0"/>
              <a:t>Fifth tone or </a:t>
            </a:r>
            <a:r>
              <a:rPr lang="en-US" sz="1600" dirty="0" err="1"/>
              <a:t>zeroth</a:t>
            </a:r>
            <a:r>
              <a:rPr lang="en-US" sz="1600" dirty="0"/>
              <a:t> tone (</a:t>
            </a:r>
            <a:r>
              <a:rPr lang="en-US" sz="1600" dirty="0" err="1"/>
              <a:t>輕聲</a:t>
            </a:r>
            <a:r>
              <a:rPr lang="en-US" sz="1600" dirty="0"/>
              <a:t>/</a:t>
            </a:r>
            <a:r>
              <a:rPr lang="en-US" sz="1600" dirty="0" err="1"/>
              <a:t>轻声</a:t>
            </a:r>
            <a:r>
              <a:rPr lang="en-US" sz="1600" dirty="0"/>
              <a:t> </a:t>
            </a:r>
            <a:r>
              <a:rPr lang="en-US" sz="1600" dirty="0" err="1"/>
              <a:t>qīng</a:t>
            </a:r>
            <a:r>
              <a:rPr lang="en-US" sz="1600" dirty="0"/>
              <a:t> </a:t>
            </a:r>
            <a:r>
              <a:rPr lang="en-US" sz="1600" dirty="0" smtClean="0"/>
              <a:t>sheng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lvl="1" indent="-182563"/>
            <a:r>
              <a:rPr lang="en-US" dirty="0" smtClean="0"/>
              <a:t>“Mandarin Express” commuter assisted </a:t>
            </a:r>
            <a:br>
              <a:rPr lang="en-US" dirty="0" smtClean="0"/>
            </a:br>
            <a:r>
              <a:rPr lang="en-US" dirty="0" smtClean="0"/>
              <a:t>language learning</a:t>
            </a:r>
          </a:p>
          <a:p>
            <a:pPr marL="525780" lvl="2" indent="-182563"/>
            <a:r>
              <a:rPr lang="en-US" sz="1600" dirty="0" smtClean="0"/>
              <a:t>happens to be my textbook for my Mandarin class…</a:t>
            </a:r>
          </a:p>
        </p:txBody>
      </p:sp>
      <p:pic>
        <p:nvPicPr>
          <p:cNvPr id="11" name="Picture 10" descr="http://upload.wikimedia.org/wikipedia/commons/thumb/5/58/Pinyin_Tone_Chart.svg/115px-Pinyin_Tone_Chart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51797"/>
            <a:ext cx="967742" cy="155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810000"/>
            <a:ext cx="1600200" cy="22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Recognition Grammar Specification Version </a:t>
            </a:r>
            <a:r>
              <a:rPr lang="en-US" dirty="0"/>
              <a:t>1.0</a:t>
            </a:r>
          </a:p>
          <a:p>
            <a:r>
              <a:rPr lang="en-US" dirty="0" smtClean="0"/>
              <a:t>Microsoft Windows 8 Client (</a:t>
            </a:r>
            <a:r>
              <a:rPr lang="en-US" dirty="0" err="1" smtClean="0"/>
              <a:t>zh-CN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Microsoft </a:t>
            </a:r>
            <a:r>
              <a:rPr lang="en-US" dirty="0"/>
              <a:t>Speech Platform SDK v 11.0</a:t>
            </a:r>
          </a:p>
          <a:p>
            <a:r>
              <a:rPr lang="en-US" dirty="0"/>
              <a:t>Microsoft Speech Platform Runtime v 11.0</a:t>
            </a:r>
          </a:p>
          <a:p>
            <a:r>
              <a:rPr lang="fr-FR" dirty="0" err="1"/>
              <a:t>Redistributable</a:t>
            </a:r>
            <a:r>
              <a:rPr lang="fr-FR" dirty="0"/>
              <a:t> Language Packs v 11.0</a:t>
            </a:r>
            <a:endParaRPr lang="en-US" dirty="0"/>
          </a:p>
          <a:p>
            <a:r>
              <a:rPr lang="en-US" dirty="0" err="1"/>
              <a:t>MSSpeech_SR_zh-CN_TELE.msi</a:t>
            </a:r>
            <a:endParaRPr lang="en-US" dirty="0"/>
          </a:p>
          <a:p>
            <a:r>
              <a:rPr lang="en-US" dirty="0" err="1" smtClean="0"/>
              <a:t>MSSpeech_TTS_zh-CN_HuiHui.msi</a:t>
            </a:r>
            <a:endParaRPr lang="en-US" dirty="0" smtClean="0"/>
          </a:p>
          <a:p>
            <a:r>
              <a:rPr lang="en-US" dirty="0" smtClean="0"/>
              <a:t>Visual Studio International Feature Pack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155680"/>
            <a:ext cx="746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operating system has to be entirely Chinese, including the underlying code page in order for speech and non-Unicode features (like the command prompt) to work and display Chinese.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Learning the Microsoft Speech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complicated constructions in </a:t>
            </a:r>
            <a:r>
              <a:rPr lang="en-US" dirty="0" err="1" smtClean="0"/>
              <a:t>SRGS</a:t>
            </a:r>
            <a:r>
              <a:rPr lang="en-US" dirty="0" smtClean="0"/>
              <a:t> (and writing well-formed XML in general)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Developing a UI in </a:t>
            </a:r>
            <a:r>
              <a:rPr lang="en-US" dirty="0" err="1" smtClean="0"/>
              <a:t>WPF</a:t>
            </a:r>
            <a:r>
              <a:rPr lang="en-US" dirty="0" smtClean="0"/>
              <a:t> (never have done that before)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Preparing all of the </a:t>
            </a:r>
            <a:r>
              <a:rPr lang="en-US" dirty="0"/>
              <a:t>C</a:t>
            </a:r>
            <a:r>
              <a:rPr lang="en-US" dirty="0" smtClean="0"/>
              <a:t>hinese text, especially converting back and forth from </a:t>
            </a:r>
            <a:r>
              <a:rPr lang="en-US" dirty="0" err="1" smtClean="0"/>
              <a:t>Hanzi</a:t>
            </a:r>
            <a:r>
              <a:rPr lang="en-US" dirty="0" smtClean="0"/>
              <a:t> to </a:t>
            </a:r>
            <a:r>
              <a:rPr lang="en-US" dirty="0" err="1" smtClean="0"/>
              <a:t>PInyin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648" y="1184255"/>
            <a:ext cx="7724423" cy="4344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" y="1155680"/>
            <a:ext cx="7724423" cy="43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598" y="1189672"/>
            <a:ext cx="7772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Tone Matching Game</a:t>
            </a:r>
          </a:p>
          <a:p>
            <a:r>
              <a:rPr lang="en-US" dirty="0" smtClean="0">
                <a:hlinkClick r:id="rId2" action="ppaction://hlinkfile"/>
              </a:rPr>
              <a:t>C:\Users\</a:t>
            </a:r>
            <a:r>
              <a:rPr lang="en-US" dirty="0" err="1" smtClean="0">
                <a:hlinkClick r:id="rId2" action="ppaction://hlinkfile"/>
              </a:rPr>
              <a:t>norahh</a:t>
            </a:r>
            <a:r>
              <a:rPr lang="en-US" dirty="0" smtClean="0">
                <a:hlinkClick r:id="rId2" action="ppaction://hlinkfile"/>
              </a:rPr>
              <a:t>\Desktop\</a:t>
            </a:r>
            <a:r>
              <a:rPr lang="en-US" dirty="0" err="1" smtClean="0">
                <a:hlinkClick r:id="rId2" action="ppaction://hlinkfile"/>
              </a:rPr>
              <a:t>mandarinspeech</a:t>
            </a:r>
            <a:r>
              <a:rPr lang="en-US" dirty="0" smtClean="0">
                <a:hlinkClick r:id="rId2" action="ppaction://hlinkfile"/>
              </a:rPr>
              <a:t>\</a:t>
            </a:r>
            <a:r>
              <a:rPr lang="en-US" dirty="0" err="1" smtClean="0">
                <a:hlinkClick r:id="rId2" action="ppaction://hlinkfile"/>
              </a:rPr>
              <a:t>capture_tonegame.swf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Mandarin Express </a:t>
            </a:r>
            <a:endParaRPr lang="en-US" dirty="0"/>
          </a:p>
          <a:p>
            <a:r>
              <a:rPr lang="en-US" dirty="0" smtClean="0">
                <a:hlinkClick r:id="rId3" action="ppaction://hlinkfile"/>
              </a:rPr>
              <a:t>C:\Users\</a:t>
            </a:r>
            <a:r>
              <a:rPr lang="en-US" dirty="0" err="1" smtClean="0">
                <a:hlinkClick r:id="rId3" action="ppaction://hlinkfile"/>
              </a:rPr>
              <a:t>norahh</a:t>
            </a:r>
            <a:r>
              <a:rPr lang="en-US" dirty="0" smtClean="0">
                <a:hlinkClick r:id="rId3" action="ppaction://hlinkfile"/>
              </a:rPr>
              <a:t>\Desktop\</a:t>
            </a:r>
            <a:r>
              <a:rPr lang="en-US" dirty="0" err="1" smtClean="0">
                <a:hlinkClick r:id="rId3" action="ppaction://hlinkfile"/>
              </a:rPr>
              <a:t>mandarinspeech</a:t>
            </a:r>
            <a:r>
              <a:rPr lang="en-US" dirty="0" smtClean="0">
                <a:hlinkClick r:id="rId3" action="ppaction://hlinkfile"/>
              </a:rPr>
              <a:t>\</a:t>
            </a:r>
            <a:r>
              <a:rPr lang="en-US" dirty="0" err="1" smtClean="0">
                <a:hlinkClick r:id="rId3" action="ppaction://hlinkfile"/>
              </a:rPr>
              <a:t>capture_mandarinexpress.swf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r>
              <a:rPr lang="en-US" dirty="0" smtClean="0"/>
              <a:t>Mandarin Tone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5358" y="5410200"/>
            <a:ext cx="7543801" cy="761999"/>
          </a:xfrm>
        </p:spPr>
        <p:txBody>
          <a:bodyPr/>
          <a:lstStyle/>
          <a:p>
            <a:r>
              <a:rPr lang="en-US" dirty="0" smtClean="0"/>
              <a:t>- Created text file to read into application.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43200"/>
            <a:ext cx="48387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975359" y="1371601"/>
            <a:ext cx="7543801" cy="15239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- Used list of recognized phonemes in SAPI</a:t>
            </a:r>
          </a:p>
          <a:p>
            <a:r>
              <a:rPr lang="en-US" dirty="0" smtClean="0"/>
              <a:t>- Looked up </a:t>
            </a:r>
            <a:r>
              <a:rPr lang="en-US" dirty="0" err="1" smtClean="0"/>
              <a:t>hanzi</a:t>
            </a:r>
            <a:r>
              <a:rPr lang="en-US" dirty="0" smtClean="0"/>
              <a:t> candidates for each of the tones</a:t>
            </a:r>
          </a:p>
          <a:p>
            <a:r>
              <a:rPr lang="en-US" dirty="0" smtClean="0"/>
              <a:t>- Converted from numbered tones to tone 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>
            <a:normAutofit fontScale="90000"/>
          </a:bodyPr>
          <a:lstStyle/>
          <a:p>
            <a:r>
              <a:rPr lang="en-US" dirty="0"/>
              <a:t>Mandarin Express </a:t>
            </a:r>
            <a:r>
              <a:rPr lang="en-US" dirty="0" smtClean="0"/>
              <a:t>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362200"/>
            <a:ext cx="3703320" cy="403859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  </a:t>
            </a:r>
            <a:r>
              <a:rPr lang="en-US" dirty="0"/>
              <a:t>&lt;rule id="</a:t>
            </a:r>
            <a:r>
              <a:rPr lang="en-US" dirty="0" err="1"/>
              <a:t>wherefrom_ch3</a:t>
            </a:r>
            <a:r>
              <a:rPr lang="en-US" dirty="0"/>
              <a:t>" scope="public"&gt;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&lt;item&gt;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</a:t>
            </a:r>
            <a:r>
              <a:rPr lang="en-US" dirty="0" err="1"/>
              <a:t>ruleref</a:t>
            </a:r>
            <a:r>
              <a:rPr lang="en-US" dirty="0"/>
              <a:t> </a:t>
            </a:r>
            <a:r>
              <a:rPr lang="en-US" dirty="0" err="1"/>
              <a:t>uri</a:t>
            </a:r>
            <a:r>
              <a:rPr lang="en-US" dirty="0"/>
              <a:t>="#pronouns"/&gt;</a:t>
            </a:r>
            <a:r>
              <a:rPr lang="zh-TW" altLang="en-US" dirty="0"/>
              <a:t>从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dirty="0"/>
              <a:t>	  </a:t>
            </a:r>
            <a:r>
              <a:rPr lang="en-US" altLang="zh-TW" dirty="0"/>
              <a:t>&lt;</a:t>
            </a:r>
            <a:r>
              <a:rPr lang="en-US" dirty="0" err="1"/>
              <a:t>ruleref</a:t>
            </a:r>
            <a:r>
              <a:rPr lang="en-US" dirty="0"/>
              <a:t> </a:t>
            </a:r>
            <a:r>
              <a:rPr lang="en-US" dirty="0" err="1"/>
              <a:t>uri</a:t>
            </a:r>
            <a:r>
              <a:rPr lang="en-US" dirty="0"/>
              <a:t>="#</a:t>
            </a:r>
            <a:r>
              <a:rPr lang="en-US" dirty="0" err="1"/>
              <a:t>country_regions</a:t>
            </a:r>
            <a:r>
              <a:rPr lang="en-US" dirty="0"/>
              <a:t>"/&gt;</a:t>
            </a:r>
            <a:r>
              <a:rPr lang="zh-TW" altLang="en-US" dirty="0"/>
              <a:t>来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dirty="0"/>
              <a:t>    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&lt;/rule&gt;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&lt;rule id="pronouns" scope="private"&gt;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&lt;example&gt;</a:t>
            </a:r>
            <a:r>
              <a:rPr lang="zh-TW" altLang="en-US" dirty="0"/>
              <a:t>我</a:t>
            </a:r>
            <a:r>
              <a:rPr lang="en-US" altLang="zh-TW" dirty="0"/>
              <a:t>&lt;/</a:t>
            </a:r>
            <a:r>
              <a:rPr lang="en-US" dirty="0"/>
              <a:t>example&gt;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&lt;one-of&gt;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我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你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您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她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他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我们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她们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他们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你们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&lt;/one-of&gt;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&lt;/rule&gt;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2362203"/>
            <a:ext cx="3703320" cy="403859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&lt;rule id="</a:t>
            </a:r>
            <a:r>
              <a:rPr lang="en-US" dirty="0" err="1"/>
              <a:t>country_regions</a:t>
            </a:r>
            <a:r>
              <a:rPr lang="en-US" dirty="0"/>
              <a:t>" scope="private"&gt;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&lt;example&gt;</a:t>
            </a:r>
            <a:r>
              <a:rPr lang="zh-TW" altLang="en-US" dirty="0"/>
              <a:t>中国</a:t>
            </a:r>
            <a:r>
              <a:rPr lang="en-US" altLang="zh-TW" dirty="0"/>
              <a:t>&lt;/</a:t>
            </a:r>
            <a:r>
              <a:rPr lang="en-US" dirty="0"/>
              <a:t>example&gt;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&lt;one-of&gt;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</a:t>
            </a:r>
            <a:r>
              <a:rPr lang="en-US" dirty="0"/>
              <a:t>item&gt;</a:t>
            </a:r>
            <a:r>
              <a:rPr lang="zh-TW" altLang="en-US" dirty="0"/>
              <a:t>德国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法国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美国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奥地利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中国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日本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加拿大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意大利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西班牙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韩国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马来西亚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瑞典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澳大利亚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新西兰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墨西哥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意大利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&lt;item&gt;</a:t>
            </a:r>
            <a:r>
              <a:rPr lang="zh-TW" altLang="en-US" dirty="0"/>
              <a:t>瑞士</a:t>
            </a:r>
            <a:r>
              <a:rPr lang="en-US" altLang="zh-TW" dirty="0"/>
              <a:t>&lt;/</a:t>
            </a:r>
            <a:r>
              <a:rPr lang="en-US" dirty="0"/>
              <a:t>item&gt;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&lt;/one-of&gt;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&lt;/rule&gt;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&lt;/grammar&gt;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&lt;grammar version="1.0" </a:t>
            </a:r>
            <a:r>
              <a:rPr lang="en-US" sz="1200" dirty="0" err="1"/>
              <a:t>xmlns</a:t>
            </a:r>
            <a:r>
              <a:rPr lang="en-US" sz="1200" dirty="0"/>
              <a:t>="http://</a:t>
            </a:r>
            <a:r>
              <a:rPr lang="en-US" sz="1200" dirty="0" err="1"/>
              <a:t>www.w3.org</a:t>
            </a:r>
            <a:r>
              <a:rPr lang="en-US" sz="1200" dirty="0"/>
              <a:t>/2001/06/grammar"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 </a:t>
            </a:r>
            <a:r>
              <a:rPr lang="en-US" sz="1200" dirty="0" err="1"/>
              <a:t>xmlns:xsi</a:t>
            </a:r>
            <a:r>
              <a:rPr lang="en-US" sz="1200" dirty="0"/>
              <a:t>="http://</a:t>
            </a:r>
            <a:r>
              <a:rPr lang="en-US" sz="1200" dirty="0" err="1"/>
              <a:t>www.w3.org</a:t>
            </a:r>
            <a:r>
              <a:rPr lang="en-US" sz="1200" dirty="0"/>
              <a:t>/2001/</a:t>
            </a:r>
            <a:r>
              <a:rPr lang="en-US" sz="1200" dirty="0" err="1"/>
              <a:t>XMLSchema</a:t>
            </a:r>
            <a:r>
              <a:rPr lang="en-US" sz="1200" dirty="0"/>
              <a:t>-instance"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 </a:t>
            </a:r>
            <a:r>
              <a:rPr lang="en-US" sz="1200" dirty="0" err="1"/>
              <a:t>xsi:schemaLocation</a:t>
            </a:r>
            <a:r>
              <a:rPr lang="en-US" sz="1200" dirty="0"/>
              <a:t>="http://</a:t>
            </a:r>
            <a:r>
              <a:rPr lang="en-US" sz="1200" dirty="0" err="1"/>
              <a:t>www.w3.org</a:t>
            </a:r>
            <a:r>
              <a:rPr lang="en-US" sz="1200" dirty="0"/>
              <a:t>/2001/06/grammar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                     http://</a:t>
            </a:r>
            <a:r>
              <a:rPr lang="en-US" sz="1200" dirty="0" err="1"/>
              <a:t>www.w3.org</a:t>
            </a:r>
            <a:r>
              <a:rPr lang="en-US" sz="1200" dirty="0"/>
              <a:t>/</a:t>
            </a:r>
            <a:r>
              <a:rPr lang="en-US" sz="1200" dirty="0" err="1"/>
              <a:t>TR</a:t>
            </a:r>
            <a:r>
              <a:rPr lang="en-US" sz="1200" dirty="0"/>
              <a:t>/speech-grammar/</a:t>
            </a:r>
            <a:r>
              <a:rPr lang="en-US" sz="1200" dirty="0" err="1"/>
              <a:t>grammar.xsd</a:t>
            </a:r>
            <a:r>
              <a:rPr lang="en-US" sz="1200" dirty="0"/>
              <a:t>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 </a:t>
            </a:r>
            <a:r>
              <a:rPr lang="en-US" sz="1200" dirty="0" err="1"/>
              <a:t>xml:lang</a:t>
            </a:r>
            <a:r>
              <a:rPr lang="en-US" sz="1200" dirty="0"/>
              <a:t>="</a:t>
            </a:r>
            <a:r>
              <a:rPr lang="en-US" sz="1200" dirty="0" err="1"/>
              <a:t>zh</a:t>
            </a:r>
            <a:r>
              <a:rPr lang="en-US" sz="1200" dirty="0"/>
              <a:t>" mode="voice" root="</a:t>
            </a:r>
            <a:r>
              <a:rPr lang="en-US" sz="1200" dirty="0" err="1"/>
              <a:t>wherefrom_ch3</a:t>
            </a:r>
            <a:r>
              <a:rPr lang="en-US" sz="1200" dirty="0" smtClean="0"/>
              <a:t>"&gt;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05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working in Chinese was a bit more challenging than I expected, even for someone who works in non-English environments a great deal, researching Chinese phonetics and tones and applying them to a practical solution was very rewarding.</a:t>
            </a:r>
          </a:p>
          <a:p>
            <a:r>
              <a:rPr lang="en-US" dirty="0" smtClean="0"/>
              <a:t>Apply </a:t>
            </a:r>
            <a:r>
              <a:rPr lang="en-US" dirty="0" err="1" smtClean="0"/>
              <a:t>SDS</a:t>
            </a:r>
            <a:r>
              <a:rPr lang="en-US" dirty="0" smtClean="0"/>
              <a:t> to language learning was really, really neat and all the testing I did of my grammar was already helpful for my class.</a:t>
            </a:r>
          </a:p>
          <a:p>
            <a:r>
              <a:rPr lang="en-US" dirty="0" smtClean="0"/>
              <a:t>Next Steps:</a:t>
            </a:r>
          </a:p>
          <a:p>
            <a:r>
              <a:rPr lang="en-US" dirty="0" smtClean="0"/>
              <a:t>1. Complete the Tone Game UI</a:t>
            </a:r>
          </a:p>
          <a:p>
            <a:r>
              <a:rPr lang="en-US" dirty="0" smtClean="0"/>
              <a:t>2. Fix any outstanding Grammar bugs in Mandarin Express</a:t>
            </a:r>
          </a:p>
          <a:p>
            <a:r>
              <a:rPr lang="en-US" dirty="0" smtClean="0"/>
              <a:t>An for the future…</a:t>
            </a:r>
          </a:p>
          <a:p>
            <a:r>
              <a:rPr lang="en-US" dirty="0"/>
              <a:t>-</a:t>
            </a:r>
            <a:r>
              <a:rPr lang="en-US" dirty="0" smtClean="0"/>
              <a:t> Create UIs for both games for Windows 8 Phone</a:t>
            </a:r>
          </a:p>
        </p:txBody>
      </p:sp>
    </p:spTree>
    <p:extLst>
      <p:ext uri="{BB962C8B-B14F-4D97-AF65-F5344CB8AC3E}">
        <p14:creationId xmlns:p14="http://schemas.microsoft.com/office/powerpoint/2010/main" val="19822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DE0C9A-E7EA-4130-A638-8C6570FF0C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633</Words>
  <Application>Microsoft Office PowerPoint</Application>
  <PresentationFormat>On-screen Show (4:3)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PMingLiU</vt:lpstr>
      <vt:lpstr>Arial</vt:lpstr>
      <vt:lpstr>Calibri</vt:lpstr>
      <vt:lpstr>Calibri Light</vt:lpstr>
      <vt:lpstr>Retrospect</vt:lpstr>
      <vt:lpstr>Mandarin Language Learning</vt:lpstr>
      <vt:lpstr>Summary</vt:lpstr>
      <vt:lpstr>Technology</vt:lpstr>
      <vt:lpstr>Challenges</vt:lpstr>
      <vt:lpstr>Demos</vt:lpstr>
      <vt:lpstr>Mandarin Tone Game</vt:lpstr>
      <vt:lpstr>Mandarin Express Grammars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2013-06-05T18:52:22Z</dcterms:created>
  <dcterms:modified xsi:type="dcterms:W3CDTF">2013-06-05T20:44:25Z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TC101671299990</vt:lpwstr>
  </property>
</Properties>
</file>