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5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8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BF96CA-7E43-4352-9BBC-8AB7DE564FA3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258F2-EE4B-411E-A02F-53E64383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6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s.washington.edu/sksca/ordersSubmitted.php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762000"/>
            <a:ext cx="8574622" cy="1336194"/>
          </a:xfrm>
        </p:spPr>
        <p:txBody>
          <a:bodyPr/>
          <a:lstStyle/>
          <a:p>
            <a:r>
              <a:rPr lang="en-US" dirty="0" smtClean="0"/>
              <a:t>Final Project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230200"/>
            <a:ext cx="6987645" cy="953611"/>
          </a:xfrm>
        </p:spPr>
        <p:txBody>
          <a:bodyPr/>
          <a:lstStyle/>
          <a:p>
            <a:r>
              <a:rPr lang="en-US" dirty="0" smtClean="0"/>
              <a:t>A Spoken Dialog System using the </a:t>
            </a:r>
            <a:r>
              <a:rPr lang="en-US" dirty="0" err="1" smtClean="0"/>
              <a:t>VoiceXML</a:t>
            </a:r>
            <a:r>
              <a:rPr lang="en-US" dirty="0"/>
              <a:t> </a:t>
            </a:r>
            <a:r>
              <a:rPr lang="en-US" dirty="0" smtClean="0"/>
              <a:t>2.1 platform to automate the ordering process for a pizza restaurant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0897" y="5315817"/>
            <a:ext cx="557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Scott Simpson</a:t>
            </a:r>
          </a:p>
          <a:p>
            <a:pPr algn="r"/>
            <a:r>
              <a:rPr lang="en-US" dirty="0" smtClean="0"/>
              <a:t>Ling 575 Spoken Dialog Systems </a:t>
            </a:r>
          </a:p>
          <a:p>
            <a:pPr algn="r"/>
            <a:r>
              <a:rPr lang="en-US" dirty="0" smtClean="0"/>
              <a:t>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0"/>
            <a:ext cx="8930747" cy="5693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Original </a:t>
            </a:r>
            <a:r>
              <a:rPr lang="en-US" sz="2800" dirty="0" smtClean="0"/>
              <a:t>Project Goals/ Accomplished Goals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5978" y="569343"/>
            <a:ext cx="8930748" cy="6116129"/>
          </a:xfrm>
        </p:spPr>
        <p:txBody>
          <a:bodyPr>
            <a:noAutofit/>
          </a:bodyPr>
          <a:lstStyle/>
          <a:p>
            <a:pPr algn="l"/>
            <a:r>
              <a:rPr lang="en-US" sz="1050" dirty="0" smtClean="0"/>
              <a:t>The following are the original projects goals.  Accomplished goals are denoted with a check mark. </a:t>
            </a:r>
            <a:r>
              <a:rPr lang="en-US" sz="1050" dirty="0"/>
              <a:t> </a:t>
            </a:r>
            <a:r>
              <a:rPr lang="en-US" sz="1050" dirty="0" smtClean="0"/>
              <a:t>Pending goals are in red and goals to be excluded are struck through</a:t>
            </a:r>
            <a:r>
              <a:rPr lang="en-US" sz="1050" dirty="0" smtClean="0"/>
              <a:t>:</a:t>
            </a:r>
            <a:endParaRPr lang="en-US" sz="105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Allow the user to order a pizza from either one or both of the options below</a:t>
            </a:r>
            <a:r>
              <a:rPr lang="en-US" sz="1050" dirty="0" smtClean="0"/>
              <a:t>: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b="1" dirty="0" smtClean="0"/>
              <a:t>a specialty set of pizza options with predetermined crusts, topping and sauces. </a:t>
            </a:r>
            <a:r>
              <a:rPr lang="en-US" sz="1050" b="1" dirty="0" smtClean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✓</a:t>
            </a:r>
            <a:endParaRPr lang="en-US" sz="1050" b="1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b="1" dirty="0" smtClean="0"/>
              <a:t>Allow the user to hear descriptions of the specialty pizza available.</a:t>
            </a:r>
            <a:r>
              <a:rPr lang="en-US" sz="100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</a:t>
            </a:r>
            <a:r>
              <a:rPr lang="en-US" sz="1000" b="1" dirty="0" smtClean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✓</a:t>
            </a:r>
            <a:endParaRPr lang="en-US" sz="1000" b="1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b="1" strike="sngStrike" dirty="0" smtClean="0">
                <a:solidFill>
                  <a:schemeClr val="accent4"/>
                </a:solidFill>
              </a:rPr>
              <a:t>Allow </a:t>
            </a:r>
            <a:r>
              <a:rPr lang="en-US" sz="1000" b="1" strike="sngStrike" dirty="0">
                <a:solidFill>
                  <a:schemeClr val="accent4"/>
                </a:solidFill>
              </a:rPr>
              <a:t>the user to customize specialty selections (i.e. adding or deleting toppings, change crust or sauce type</a:t>
            </a:r>
            <a:r>
              <a:rPr lang="en-US" sz="1000" b="1" strike="sngStrike" dirty="0" smtClean="0">
                <a:solidFill>
                  <a:schemeClr val="accent4"/>
                </a:solidFill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create a “build your own”  pizza customized to the user’s specifications( e.g. crust type, toppings, sauces</a:t>
            </a:r>
            <a:r>
              <a:rPr lang="en-US" sz="1050" dirty="0" smtClean="0"/>
              <a:t>.)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b="1" strike="sngStrike" dirty="0" smtClean="0">
                <a:solidFill>
                  <a:schemeClr val="accent4"/>
                </a:solidFill>
              </a:rPr>
              <a:t>Give any special instructions regarding “build your own” pizzas</a:t>
            </a:r>
            <a:r>
              <a:rPr lang="en-US" sz="1000" strike="sngStrike" dirty="0" smtClean="0">
                <a:solidFill>
                  <a:schemeClr val="accent4"/>
                </a:solidFill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000" dirty="0" smtClean="0"/>
              <a:t>Hear a list of available topping, crust, and sauce </a:t>
            </a:r>
            <a:r>
              <a:rPr lang="en-US" sz="1000" dirty="0" smtClean="0"/>
              <a:t>options</a:t>
            </a:r>
            <a:r>
              <a:rPr lang="en-US" sz="100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Specify whether order is for Dine in or pickup</a:t>
            </a:r>
            <a:r>
              <a:rPr lang="en-US" sz="1050" dirty="0" smtClean="0"/>
              <a:t>.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Provide a time for pizza to be ready</a:t>
            </a:r>
            <a:r>
              <a:rPr lang="en-US" sz="1050" dirty="0" smtClean="0"/>
              <a:t>.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Provide the user with the total cost of the order and elicit payment choice</a:t>
            </a:r>
            <a:r>
              <a:rPr lang="en-US" sz="1050" dirty="0" smtClean="0"/>
              <a:t>.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accent4"/>
                </a:solidFill>
              </a:rPr>
              <a:t>Pay now with credit card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accent4"/>
                </a:solidFill>
              </a:rPr>
              <a:t>Pay at time of receipt of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Confirm order with the </a:t>
            </a:r>
            <a:r>
              <a:rPr lang="en-US" sz="1050" dirty="0" smtClean="0"/>
              <a:t>user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Allow changes 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✓</a:t>
            </a:r>
            <a:endParaRPr lang="en-US" sz="105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50" dirty="0" smtClean="0"/>
              <a:t>Restart from the beginning if desired</a:t>
            </a:r>
            <a:r>
              <a:rPr lang="en-US" sz="1050" dirty="0" smtClean="0"/>
              <a:t>.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Provide help on user request or when user input for a parameter exceeds set count</a:t>
            </a:r>
            <a:r>
              <a:rPr lang="en-US" sz="1050" dirty="0" smtClean="0"/>
              <a:t>.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05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dirty="0" smtClean="0"/>
              <a:t>Save user order input  to a backend database and view it via the web</a:t>
            </a:r>
            <a:r>
              <a:rPr lang="en-US" sz="1050" dirty="0" smtClean="0"/>
              <a:t>.</a:t>
            </a:r>
            <a:r>
              <a:rPr lang="en-US" sz="105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</a:t>
            </a:r>
            <a:r>
              <a:rPr lang="en-US" sz="1050" b="1" dirty="0" smtClean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✓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70C0"/>
                </a:solidFill>
                <a:latin typeface="Corbel" panose="020B050302020402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Added SMS text confirmation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rgbClr val="0070C0"/>
                </a:solidFill>
                <a:latin typeface="Corbel" panose="020B050302020402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Sent to </a:t>
            </a:r>
            <a:r>
              <a:rPr lang="en-US" sz="900" b="1" dirty="0" err="1" smtClean="0">
                <a:solidFill>
                  <a:srgbClr val="0070C0"/>
                </a:solidFill>
                <a:latin typeface="Corbel" panose="020B050302020402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callerID</a:t>
            </a:r>
            <a:r>
              <a:rPr lang="en-US" sz="900" b="1" dirty="0" smtClean="0">
                <a:solidFill>
                  <a:srgbClr val="0070C0"/>
                </a:solidFill>
                <a:latin typeface="Corbel" panose="020B0503020204020204" pitchFamily="34" charset="0"/>
                <a:ea typeface="Charis SIL" panose="02000500060000020004" pitchFamily="2" charset="0"/>
                <a:cs typeface="Charis SIL" panose="02000500060000020004" pitchFamily="2" charset="0"/>
              </a:rPr>
              <a:t>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70C0"/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Sent to user chosen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rgbClr val="0070C0"/>
                </a:solidFill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No SMS sent.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algn="l"/>
            <a:endParaRPr lang="en-US" sz="1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28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495300"/>
            <a:ext cx="8930747" cy="787400"/>
          </a:xfrm>
        </p:spPr>
        <p:txBody>
          <a:bodyPr/>
          <a:lstStyle/>
          <a:p>
            <a:r>
              <a:rPr lang="en-US" dirty="0" smtClean="0"/>
              <a:t>Project Limitations and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1422400"/>
            <a:ext cx="8930748" cy="4215381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Identifying user’s </a:t>
            </a:r>
            <a:r>
              <a:rPr lang="en-US" dirty="0" smtClean="0"/>
              <a:t>order – checks indicate challenges solved. 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trike="sngStrike" dirty="0" smtClean="0"/>
              <a:t>User’s first and last name – this presents problems when formulating a grammar.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trike="sngStrike" dirty="0" smtClean="0"/>
              <a:t>Possible solution is to use military alphabet and have user spell out name. </a:t>
            </a:r>
            <a:r>
              <a:rPr lang="en-US" strike="sngStrike" dirty="0"/>
              <a:t> </a:t>
            </a:r>
            <a:r>
              <a:rPr lang="en-US" strike="sngStrike" dirty="0" smtClean="0"/>
              <a:t>Not optimal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User’s telephone number – best option and can be captured automatically by the system</a:t>
            </a:r>
            <a:r>
              <a:rPr lang="en-US" sz="1700" dirty="0" smtClean="0"/>
              <a:t>.</a:t>
            </a:r>
            <a:r>
              <a:rPr lang="en-US" sz="1700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sz="17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Handling user customization of order in regards to task sequencing and returning user to proper place in the dialog</a:t>
            </a:r>
            <a:r>
              <a:rPr lang="en-US" dirty="0" smtClean="0"/>
              <a:t>.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Reprompt</a:t>
            </a:r>
            <a:r>
              <a:rPr lang="en-US" dirty="0" smtClean="0"/>
              <a:t> and error handling</a:t>
            </a:r>
            <a:r>
              <a:rPr lang="en-US" dirty="0" smtClean="0"/>
              <a:t>.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Collecting user input saving to MySQL database</a:t>
            </a:r>
            <a:r>
              <a:rPr lang="en-US" dirty="0" smtClean="0"/>
              <a:t>.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 web hosting – use &lt;submit&gt; tag element to </a:t>
            </a:r>
            <a:r>
              <a:rPr lang="en-US" dirty="0" smtClean="0"/>
              <a:t>process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Voxeo</a:t>
            </a:r>
            <a:r>
              <a:rPr lang="en-US" dirty="0" smtClean="0"/>
              <a:t> web hosting – use &lt;data&gt; element to post to external webpage and process input with script on external webpage</a:t>
            </a:r>
            <a:r>
              <a:rPr lang="en-US" dirty="0" smtClean="0"/>
              <a:t>.</a:t>
            </a:r>
            <a:r>
              <a:rPr lang="en-US" b="1" dirty="0">
                <a:latin typeface="Charis SIL" panose="02000500060000020004" pitchFamily="2" charset="0"/>
                <a:ea typeface="Charis SIL" panose="02000500060000020004" pitchFamily="2" charset="0"/>
                <a:cs typeface="Charis SIL" panose="02000500060000020004" pitchFamily="2" charset="0"/>
              </a:rPr>
              <a:t> ✓</a:t>
            </a:r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599" y="64700"/>
            <a:ext cx="3700164" cy="823822"/>
          </a:xfrm>
        </p:spPr>
        <p:txBody>
          <a:bodyPr/>
          <a:lstStyle/>
          <a:p>
            <a:pPr algn="l"/>
            <a:r>
              <a:rPr lang="en-US" dirty="0" smtClean="0"/>
              <a:t>SDS examples:</a:t>
            </a:r>
            <a:endParaRPr lang="en-US" dirty="0"/>
          </a:p>
        </p:txBody>
      </p:sp>
      <p:pic>
        <p:nvPicPr>
          <p:cNvPr id="3" name="gree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65570" y="1402844"/>
            <a:ext cx="487363" cy="487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286" y="1413791"/>
            <a:ext cx="229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Greeting and first two options selection</a:t>
            </a:r>
            <a:endParaRPr lang="en-US" dirty="0"/>
          </a:p>
        </p:txBody>
      </p:sp>
      <p:pic>
        <p:nvPicPr>
          <p:cNvPr id="5" name="SpecialtyMenuSamp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65570" y="2810069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6861" y="2651101"/>
            <a:ext cx="236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Specialty menu sample</a:t>
            </a:r>
            <a:endParaRPr lang="en-US" dirty="0"/>
          </a:p>
        </p:txBody>
      </p:sp>
      <p:pic>
        <p:nvPicPr>
          <p:cNvPr id="7" name="Size_Confirm_Chang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08599" y="4404518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6861" y="4325033"/>
            <a:ext cx="321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Selection, Confirmation, Change prompt</a:t>
            </a:r>
            <a:endParaRPr lang="en-US" dirty="0"/>
          </a:p>
        </p:txBody>
      </p:sp>
      <p:pic>
        <p:nvPicPr>
          <p:cNvPr id="9" name="addItem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17950" y="1323361"/>
            <a:ext cx="487363" cy="566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74554" y="1552290"/>
            <a:ext cx="280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items to order</a:t>
            </a:r>
            <a:endParaRPr lang="en-US" dirty="0"/>
          </a:p>
        </p:txBody>
      </p:sp>
      <p:pic>
        <p:nvPicPr>
          <p:cNvPr id="11" name="OrderTotal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 flipV="1">
            <a:off x="7517949" y="4407386"/>
            <a:ext cx="487363" cy="563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74554" y="4277276"/>
            <a:ext cx="255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Finalize order with totals and ready time.</a:t>
            </a:r>
            <a:endParaRPr lang="en-US" dirty="0"/>
          </a:p>
        </p:txBody>
      </p:sp>
      <p:pic>
        <p:nvPicPr>
          <p:cNvPr id="14" name="customPizzaOrd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17949" y="2810068"/>
            <a:ext cx="487363" cy="487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74554" y="2810068"/>
            <a:ext cx="21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order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4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36" y="1800225"/>
            <a:ext cx="10018713" cy="3390900"/>
          </a:xfrm>
        </p:spPr>
        <p:txBody>
          <a:bodyPr>
            <a:normAutofit/>
          </a:bodyPr>
          <a:lstStyle/>
          <a:p>
            <a:r>
              <a:rPr lang="en-US" dirty="0" smtClean="0"/>
              <a:t>Dial in number: 206-438-9362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URL to view submitted orders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>
                <a:hlinkClick r:id="rId2"/>
              </a:rPr>
              <a:t>http://students.washington.edu/sksca/ordersSubmitted.php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9405</TotalTime>
  <Words>471</Words>
  <Application>Microsoft Office PowerPoint</Application>
  <PresentationFormat>Widescreen</PresentationFormat>
  <Paragraphs>49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Charis SIL</vt:lpstr>
      <vt:lpstr>Corbel</vt:lpstr>
      <vt:lpstr>Parallax</vt:lpstr>
      <vt:lpstr>Final Project Presentation</vt:lpstr>
      <vt:lpstr>Original Project Goals/ Accomplished Goals</vt:lpstr>
      <vt:lpstr>Project Limitations and Challenges</vt:lpstr>
      <vt:lpstr>SDS examples:</vt:lpstr>
      <vt:lpstr>Dial in number: 206-438-9362  URL to view submitted orders  http://students.washington.edu/sksca/ordersSubmitted.php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Project Presentation</dc:title>
  <dc:creator>Scott Simpson</dc:creator>
  <cp:lastModifiedBy>Scott Simpson</cp:lastModifiedBy>
  <cp:revision>32</cp:revision>
  <dcterms:created xsi:type="dcterms:W3CDTF">2013-05-04T19:12:51Z</dcterms:created>
  <dcterms:modified xsi:type="dcterms:W3CDTF">2013-06-05T21:08:57Z</dcterms:modified>
</cp:coreProperties>
</file>