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465" r:id="rId3"/>
    <p:sldId id="463" r:id="rId4"/>
    <p:sldId id="464" r:id="rId5"/>
    <p:sldId id="467" r:id="rId6"/>
    <p:sldId id="4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2" autoAdjust="0"/>
    <p:restoredTop sz="64731" autoAdjust="0"/>
  </p:normalViewPr>
  <p:slideViewPr>
    <p:cSldViewPr snapToGrid="0" snapToObjects="1">
      <p:cViewPr varScale="1">
        <p:scale>
          <a:sx n="50" d="100"/>
          <a:sy n="50" d="100"/>
        </p:scale>
        <p:origin x="1326" y="54"/>
      </p:cViewPr>
      <p:guideLst>
        <p:guide orient="horz" pos="2160"/>
        <p:guide pos="2880"/>
      </p:guideLst>
    </p:cSldViewPr>
  </p:slideViewPr>
  <p:outlineViewPr>
    <p:cViewPr>
      <p:scale>
        <a:sx n="33" d="100"/>
        <a:sy n="33" d="100"/>
      </p:scale>
      <p:origin x="0" y="78264"/>
    </p:cViewPr>
  </p:outlineViewPr>
  <p:notesTextViewPr>
    <p:cViewPr>
      <p:scale>
        <a:sx n="100" d="100"/>
        <a:sy n="100" d="100"/>
      </p:scale>
      <p:origin x="0" y="0"/>
    </p:cViewPr>
  </p:notesTextViewPr>
  <p:sorterViewPr>
    <p:cViewPr>
      <p:scale>
        <a:sx n="66" d="100"/>
        <a:sy n="66" d="100"/>
      </p:scale>
      <p:origin x="0" y="59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083A2-EBD6-3141-9B12-95F003B3C342}" type="datetimeFigureOut">
              <a:rPr lang="en-US" smtClean="0"/>
              <a:t>6/5/2013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27265C-80A6-514E-94DE-D04C2E00B5E7}" type="slidenum">
              <a:rPr lang="en-US" smtClean="0"/>
              <a:t>‹#›</a:t>
            </a:fld>
            <a:endParaRPr lang="en-US"/>
          </a:p>
        </p:txBody>
      </p:sp>
    </p:spTree>
    <p:extLst>
      <p:ext uri="{BB962C8B-B14F-4D97-AF65-F5344CB8AC3E}">
        <p14:creationId xmlns:p14="http://schemas.microsoft.com/office/powerpoint/2010/main" val="18884266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dirty="0" smtClean="0"/>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最近ほっとなニュースで、韓国でウェブ見てるから知ってると思うけど、日本でホットなニュースで、韓国で、なんかあのーえっとーアタック。サイバーテロ、発生って知ってる？</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あーなんか見出しだけみたけど、何が原因なのかとか全然ひらいてないんでみてない。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サイバーテロってどうなったかって言うと、ある日。あれ</a:t>
            </a:r>
            <a:r>
              <a:rPr lang="en-US" sz="1200" kern="1200" dirty="0" smtClean="0">
                <a:solidFill>
                  <a:schemeClr val="tx1"/>
                </a:solidFill>
                <a:effectLst/>
                <a:latin typeface="+mn-lt"/>
                <a:ea typeface="+mn-ea"/>
                <a:cs typeface="+mn-cs"/>
              </a:rPr>
              <a:t>20</a:t>
            </a:r>
            <a:r>
              <a:rPr lang="ja-JP" altLang="en-US" sz="1200" kern="1200" dirty="0" smtClean="0">
                <a:solidFill>
                  <a:schemeClr val="tx1"/>
                </a:solidFill>
                <a:effectLst/>
                <a:latin typeface="+mn-lt"/>
                <a:ea typeface="+mn-ea"/>
                <a:cs typeface="+mn-cs"/>
              </a:rPr>
              <a:t>日だよね、</a:t>
            </a:r>
            <a:r>
              <a:rPr lang="en-US" sz="1200" kern="1200" dirty="0" smtClean="0">
                <a:solidFill>
                  <a:schemeClr val="tx1"/>
                </a:solidFill>
                <a:effectLst/>
                <a:latin typeface="+mn-lt"/>
                <a:ea typeface="+mn-ea"/>
                <a:cs typeface="+mn-cs"/>
              </a:rPr>
              <a:t>20</a:t>
            </a:r>
            <a:r>
              <a:rPr lang="ja-JP" altLang="en-US" sz="1200" kern="1200" dirty="0" smtClean="0">
                <a:solidFill>
                  <a:schemeClr val="tx1"/>
                </a:solidFill>
                <a:effectLst/>
                <a:latin typeface="+mn-lt"/>
                <a:ea typeface="+mn-ea"/>
                <a:cs typeface="+mn-cs"/>
              </a:rPr>
              <a:t>日、アメリカ時間０時で、に、いきなり、えーっと、あの、韓国の主要なサーバーで、あ、サーバーもクライアントも含めて、えっとー政府と銀行と、カードとかも全部、あと報道系もすべて、</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「再起動が必要ですっていう再起動しますか？」って言うポップアップがでてハイってすると、</a:t>
            </a:r>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再起動した後に</a:t>
            </a:r>
            <a:r>
              <a:rPr lang="en-US" sz="1200" kern="1200" dirty="0" smtClean="0">
                <a:solidFill>
                  <a:schemeClr val="tx1"/>
                </a:solidFill>
                <a:effectLst/>
                <a:latin typeface="+mn-lt"/>
                <a:ea typeface="+mn-ea"/>
                <a:cs typeface="+mn-cs"/>
              </a:rPr>
              <a:t>OS</a:t>
            </a:r>
            <a:r>
              <a:rPr lang="ja-JP" altLang="en-US" sz="1200" kern="1200" dirty="0" smtClean="0">
                <a:solidFill>
                  <a:schemeClr val="tx1"/>
                </a:solidFill>
                <a:effectLst/>
                <a:latin typeface="+mn-lt"/>
                <a:ea typeface="+mn-ea"/>
                <a:cs typeface="+mn-cs"/>
              </a:rPr>
              <a:t>が立ち上がらないっていう</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おーすごいね。</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で、大騒ぎしてるし</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結構、クリティカルで</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そうですよ</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預金のデータ消えちゃってるし、</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ウイルス？</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そう。</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マスターブートレコードに</a:t>
            </a:r>
            <a:r>
              <a:rPr lang="en-US" sz="1200" kern="1200" dirty="0" smtClean="0">
                <a:solidFill>
                  <a:schemeClr val="tx1"/>
                </a:solidFill>
                <a:effectLst/>
                <a:latin typeface="+mn-lt"/>
                <a:ea typeface="+mn-ea"/>
                <a:cs typeface="+mn-cs"/>
              </a:rPr>
              <a:t>OS</a:t>
            </a:r>
            <a:r>
              <a:rPr lang="ja-JP" altLang="en-US" sz="1200" kern="1200" dirty="0" smtClean="0">
                <a:solidFill>
                  <a:schemeClr val="tx1"/>
                </a:solidFill>
                <a:effectLst/>
                <a:latin typeface="+mn-lt"/>
                <a:ea typeface="+mn-ea"/>
                <a:cs typeface="+mn-cs"/>
              </a:rPr>
              <a:t>がつっこまれてるっていう結構まあ古い手なんだけど</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で、あと、主要なカード会社？</a:t>
            </a:r>
            <a:r>
              <a:rPr lang="en-US" sz="1200" kern="1200" dirty="0" smtClean="0">
                <a:solidFill>
                  <a:schemeClr val="tx1"/>
                </a:solidFill>
                <a:effectLst/>
                <a:latin typeface="+mn-lt"/>
                <a:ea typeface="+mn-ea"/>
                <a:cs typeface="+mn-cs"/>
              </a:rPr>
              <a:t>VISA</a:t>
            </a:r>
            <a:r>
              <a:rPr lang="ja-JP" altLang="en-US" sz="1200" kern="1200" dirty="0" smtClean="0">
                <a:solidFill>
                  <a:schemeClr val="tx1"/>
                </a:solidFill>
                <a:effectLst/>
                <a:latin typeface="+mn-lt"/>
                <a:ea typeface="+mn-ea"/>
                <a:cs typeface="+mn-cs"/>
              </a:rPr>
              <a:t>とか</a:t>
            </a:r>
            <a:r>
              <a:rPr lang="en-US" sz="1200" kern="1200" dirty="0" smtClean="0">
                <a:solidFill>
                  <a:schemeClr val="tx1"/>
                </a:solidFill>
                <a:effectLst/>
                <a:latin typeface="+mn-lt"/>
                <a:ea typeface="+mn-ea"/>
                <a:cs typeface="+mn-cs"/>
              </a:rPr>
              <a:t>MASTER</a:t>
            </a:r>
            <a:r>
              <a:rPr lang="ja-JP" altLang="en-US" sz="1200" kern="1200" dirty="0" smtClean="0">
                <a:solidFill>
                  <a:schemeClr val="tx1"/>
                </a:solidFill>
                <a:effectLst/>
                <a:latin typeface="+mn-lt"/>
                <a:ea typeface="+mn-ea"/>
                <a:cs typeface="+mn-cs"/>
              </a:rPr>
              <a:t>では今ウェブサイトでは韓国では使えないっていうふうになってるの。</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「使えない」？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あー今使えないって事か</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あーそんな大事なんだ？！やばいねー。</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で、今回避策としてその時間より、ま、</a:t>
            </a:r>
            <a:r>
              <a:rPr lang="en-US" sz="1200" kern="1200" dirty="0" smtClean="0">
                <a:solidFill>
                  <a:schemeClr val="tx1"/>
                </a:solidFill>
                <a:effectLst/>
                <a:latin typeface="+mn-lt"/>
                <a:ea typeface="+mn-ea"/>
                <a:cs typeface="+mn-cs"/>
              </a:rPr>
              <a:t>BIOS</a:t>
            </a:r>
            <a:r>
              <a:rPr lang="ja-JP" altLang="en-US" sz="1200" kern="1200" dirty="0" smtClean="0">
                <a:solidFill>
                  <a:schemeClr val="tx1"/>
                </a:solidFill>
                <a:effectLst/>
                <a:latin typeface="+mn-lt"/>
                <a:ea typeface="+mn-ea"/>
                <a:cs typeface="+mn-cs"/>
              </a:rPr>
              <a:t>の時間を、</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その時間よりも前にして、</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なるほど</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公共機関は全部それで回避してるんだって</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えーでもなんかそうするといろいろ</a:t>
            </a:r>
            <a:r>
              <a:rPr lang="en-US" sz="1200" kern="1200" dirty="0" smtClean="0">
                <a:solidFill>
                  <a:schemeClr val="tx1"/>
                </a:solidFill>
                <a:effectLst/>
                <a:latin typeface="+mn-lt"/>
                <a:ea typeface="+mn-ea"/>
                <a:cs typeface="+mn-cs"/>
              </a:rPr>
              <a:t>2</a:t>
            </a:r>
            <a:r>
              <a:rPr lang="ja-JP" altLang="en-US" sz="1200" kern="1200" dirty="0" smtClean="0">
                <a:solidFill>
                  <a:schemeClr val="tx1"/>
                </a:solidFill>
                <a:effectLst/>
                <a:latin typeface="+mn-lt"/>
                <a:ea typeface="+mn-ea"/>
                <a:cs typeface="+mn-cs"/>
              </a:rPr>
              <a:t>次的な問題があるよね。</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あーまああるよね、</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で、最初は北朝鮮からのサイバー攻撃だって言うふうに報道されてたんだけど</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どうやら違うらしい。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その時間が、ちょうど、あのー</a:t>
            </a:r>
            <a:r>
              <a:rPr lang="en-US" sz="1200" kern="1200" dirty="0" smtClean="0">
                <a:solidFill>
                  <a:schemeClr val="tx1"/>
                </a:solidFill>
                <a:effectLst/>
                <a:latin typeface="+mn-lt"/>
                <a:ea typeface="+mn-ea"/>
                <a:cs typeface="+mn-cs"/>
              </a:rPr>
              <a:t>Windows Update</a:t>
            </a:r>
            <a:r>
              <a:rPr lang="ja-JP" altLang="en-US" sz="1200" kern="1200" dirty="0" smtClean="0">
                <a:solidFill>
                  <a:schemeClr val="tx1"/>
                </a:solidFill>
                <a:effectLst/>
                <a:latin typeface="+mn-lt"/>
                <a:ea typeface="+mn-ea"/>
                <a:cs typeface="+mn-cs"/>
              </a:rPr>
              <a:t>　がかかる時間。</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あー怖い！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ははは</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であと、</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ちょっとこれ止めたほうがいいですか？</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ああ全然</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こっからはまあ、技術者の推測で、ｘｘはそうは言ってないんだけど</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おそらく海賊版の</a:t>
            </a:r>
            <a:r>
              <a:rPr lang="en-US" sz="1200" kern="1200" dirty="0" smtClean="0">
                <a:solidFill>
                  <a:schemeClr val="tx1"/>
                </a:solidFill>
                <a:effectLst/>
                <a:latin typeface="+mn-lt"/>
                <a:ea typeface="+mn-ea"/>
                <a:cs typeface="+mn-cs"/>
              </a:rPr>
              <a:t>OS</a:t>
            </a:r>
            <a:r>
              <a:rPr lang="ja-JP" alt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あーー</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で、海賊版の</a:t>
            </a:r>
            <a:r>
              <a:rPr lang="en-US" sz="1200" kern="1200" dirty="0" smtClean="0">
                <a:solidFill>
                  <a:schemeClr val="tx1"/>
                </a:solidFill>
                <a:effectLst/>
                <a:latin typeface="+mn-lt"/>
                <a:ea typeface="+mn-ea"/>
                <a:cs typeface="+mn-cs"/>
              </a:rPr>
              <a:t>OS</a:t>
            </a:r>
            <a:r>
              <a:rPr lang="ja-JP" altLang="en-US" sz="1200" kern="1200" dirty="0" smtClean="0">
                <a:solidFill>
                  <a:schemeClr val="tx1"/>
                </a:solidFill>
                <a:effectLst/>
                <a:latin typeface="+mn-lt"/>
                <a:ea typeface="+mn-ea"/>
                <a:cs typeface="+mn-cs"/>
              </a:rPr>
              <a:t>の</a:t>
            </a:r>
            <a:r>
              <a:rPr lang="en-US" sz="1200" kern="1200" dirty="0" smtClean="0">
                <a:solidFill>
                  <a:schemeClr val="tx1"/>
                </a:solidFill>
                <a:effectLst/>
                <a:latin typeface="+mn-lt"/>
                <a:ea typeface="+mn-ea"/>
                <a:cs typeface="+mn-cs"/>
              </a:rPr>
              <a:t>Behavior</a:t>
            </a:r>
            <a:r>
              <a:rPr lang="ja-JP" altLang="en-US" sz="1200" kern="1200" dirty="0" smtClean="0">
                <a:solidFill>
                  <a:schemeClr val="tx1"/>
                </a:solidFill>
                <a:effectLst/>
                <a:latin typeface="+mn-lt"/>
                <a:ea typeface="+mn-ea"/>
                <a:cs typeface="+mn-cs"/>
              </a:rPr>
              <a:t>として、</a:t>
            </a:r>
            <a:r>
              <a:rPr lang="en-US" sz="1200" kern="1200" dirty="0" smtClean="0">
                <a:solidFill>
                  <a:schemeClr val="tx1"/>
                </a:solidFill>
                <a:effectLst/>
                <a:latin typeface="+mn-lt"/>
                <a:ea typeface="+mn-ea"/>
                <a:cs typeface="+mn-cs"/>
              </a:rPr>
              <a:t>Windows Update</a:t>
            </a:r>
            <a:r>
              <a:rPr lang="ja-JP" altLang="en-US" sz="1200" kern="1200" dirty="0" smtClean="0">
                <a:solidFill>
                  <a:schemeClr val="tx1"/>
                </a:solidFill>
                <a:effectLst/>
                <a:latin typeface="+mn-lt"/>
                <a:ea typeface="+mn-ea"/>
                <a:cs typeface="+mn-cs"/>
              </a:rPr>
              <a:t>をある特定のところにしにいく、と。</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あ、何？</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ある特定のところにしに行くと</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 </a:t>
            </a:r>
            <a:r>
              <a:rPr lang="ja-JP" altLang="en-US" sz="1200" kern="1200" dirty="0" smtClean="0">
                <a:solidFill>
                  <a:schemeClr val="tx1"/>
                </a:solidFill>
                <a:effectLst/>
                <a:latin typeface="+mn-lt"/>
                <a:ea typeface="+mn-ea"/>
                <a:cs typeface="+mn-cs"/>
              </a:rPr>
              <a:t>はいはいはい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そうか</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だから、マイクロソフトのサイトにしに行かないで、ある特定のサイトにしに行って、そこからウイルスがダウンロードして、ウイルスが入って。。</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えーそれ噂？それともほんと？</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噂っていうか</a:t>
            </a:r>
            <a:r>
              <a:rPr lang="en-US" altLang="ja-JP"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たぶんそうなの。</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そういう研究をしている人が何人もいて</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恥ずかしい。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ま、自業自得っちゃ自業自得だよね。</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それで、あと</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a:t>
            </a:r>
            <a:r>
              <a:rPr lang="ja-JP" altLang="en-US" sz="1200" kern="1200" dirty="0" smtClean="0">
                <a:solidFill>
                  <a:schemeClr val="tx1"/>
                </a:solidFill>
                <a:effectLst/>
                <a:latin typeface="+mn-lt"/>
                <a:ea typeface="+mn-ea"/>
                <a:cs typeface="+mn-cs"/>
              </a:rPr>
              <a:t>いたーい</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あはは</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t>
            </a:r>
            <a:r>
              <a:rPr lang="ja-JP" altLang="en-US" sz="1200" kern="1200" dirty="0" smtClean="0">
                <a:solidFill>
                  <a:schemeClr val="tx1"/>
                </a:solidFill>
                <a:effectLst/>
                <a:latin typeface="+mn-lt"/>
                <a:ea typeface="+mn-ea"/>
                <a:cs typeface="+mn-cs"/>
              </a:rPr>
              <a:t>昨日またなんか</a:t>
            </a:r>
            <a:r>
              <a:rPr lang="en-US" sz="1200" kern="1200" dirty="0" smtClean="0">
                <a:solidFill>
                  <a:schemeClr val="tx1"/>
                </a:solidFill>
                <a:effectLst/>
                <a:latin typeface="+mn-lt"/>
                <a:ea typeface="+mn-ea"/>
                <a:cs typeface="+mn-cs"/>
              </a:rPr>
              <a:t>Update</a:t>
            </a:r>
            <a:r>
              <a:rPr lang="ja-JP" altLang="en-US" sz="1200" kern="1200" dirty="0" smtClean="0">
                <a:solidFill>
                  <a:schemeClr val="tx1"/>
                </a:solidFill>
                <a:effectLst/>
                <a:latin typeface="+mn-lt"/>
                <a:ea typeface="+mn-ea"/>
                <a:cs typeface="+mn-cs"/>
              </a:rPr>
              <a:t>があって、それは韓国の政府が</a:t>
            </a:r>
            <a:r>
              <a:rPr lang="en-US" sz="1200" kern="1200" dirty="0" smtClean="0">
                <a:solidFill>
                  <a:schemeClr val="tx1"/>
                </a:solidFill>
                <a:effectLst/>
                <a:latin typeface="+mn-lt"/>
                <a:ea typeface="+mn-ea"/>
                <a:cs typeface="+mn-cs"/>
              </a:rPr>
              <a:t>Update</a:t>
            </a:r>
            <a:r>
              <a:rPr lang="ja-JP" altLang="en-US" sz="1200" kern="1200" dirty="0" smtClean="0">
                <a:solidFill>
                  <a:schemeClr val="tx1"/>
                </a:solidFill>
                <a:effectLst/>
                <a:latin typeface="+mn-lt"/>
                <a:ea typeface="+mn-ea"/>
                <a:cs typeface="+mn-cs"/>
              </a:rPr>
              <a:t>したんだけど、最初は中国のサイトから攻撃を受けてて、中国のサイトからダウンロードしてましたっていう風になってたんだけど。</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 </a:t>
            </a:r>
            <a:r>
              <a:rPr lang="ja-JP" altLang="en-US" sz="1200" kern="1200" dirty="0" smtClean="0">
                <a:solidFill>
                  <a:schemeClr val="tx1"/>
                </a:solidFill>
                <a:effectLst/>
                <a:latin typeface="+mn-lt"/>
                <a:ea typeface="+mn-ea"/>
                <a:cs typeface="+mn-cs"/>
              </a:rPr>
              <a:t>「間違えてました。」</a:t>
            </a:r>
            <a:r>
              <a:rPr lang="en-US" sz="1200" kern="1200" dirty="0" smtClean="0">
                <a:solidFill>
                  <a:schemeClr val="tx1"/>
                </a:solidFill>
                <a:effectLst/>
                <a:latin typeface="+mn-lt"/>
                <a:ea typeface="+mn-ea"/>
                <a:cs typeface="+mn-cs"/>
              </a:rPr>
              <a:t>IP</a:t>
            </a:r>
            <a:r>
              <a:rPr lang="ja-JP" altLang="en-US" sz="1200" kern="1200" dirty="0" smtClean="0">
                <a:solidFill>
                  <a:schemeClr val="tx1"/>
                </a:solidFill>
                <a:effectLst/>
                <a:latin typeface="+mn-lt"/>
                <a:ea typeface="+mn-ea"/>
                <a:cs typeface="+mn-cs"/>
              </a:rPr>
              <a:t>アドレス</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727265C-80A6-514E-94DE-D04C2E00B5E7}" type="slidenum">
              <a:rPr lang="en-US" smtClean="0"/>
              <a:t>2</a:t>
            </a:fld>
            <a:endParaRPr lang="en-US"/>
          </a:p>
        </p:txBody>
      </p:sp>
    </p:spTree>
    <p:extLst>
      <p:ext uri="{BB962C8B-B14F-4D97-AF65-F5344CB8AC3E}">
        <p14:creationId xmlns:p14="http://schemas.microsoft.com/office/powerpoint/2010/main" val="2785362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727265C-80A6-514E-94DE-D04C2E00B5E7}" type="slidenum">
              <a:rPr lang="en-US" smtClean="0"/>
              <a:t>3</a:t>
            </a:fld>
            <a:endParaRPr lang="en-US"/>
          </a:p>
        </p:txBody>
      </p:sp>
    </p:spTree>
    <p:extLst>
      <p:ext uri="{BB962C8B-B14F-4D97-AF65-F5344CB8AC3E}">
        <p14:creationId xmlns:p14="http://schemas.microsoft.com/office/powerpoint/2010/main" val="155727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Semi-Markov Decision Process (SMDP) – States/Actions/Transition/</a:t>
            </a:r>
          </a:p>
          <a:p>
            <a:endParaRPr lang="en-US" dirty="0"/>
          </a:p>
        </p:txBody>
      </p:sp>
      <p:sp>
        <p:nvSpPr>
          <p:cNvPr id="4" name="Slide Number Placeholder 3"/>
          <p:cNvSpPr>
            <a:spLocks noGrp="1"/>
          </p:cNvSpPr>
          <p:nvPr>
            <p:ph type="sldNum" sz="quarter" idx="10"/>
          </p:nvPr>
        </p:nvSpPr>
        <p:spPr/>
        <p:txBody>
          <a:bodyPr/>
          <a:lstStyle/>
          <a:p>
            <a:fld id="{A727265C-80A6-514E-94DE-D04C2E00B5E7}" type="slidenum">
              <a:rPr lang="en-US" smtClean="0"/>
              <a:t>4</a:t>
            </a:fld>
            <a:endParaRPr lang="en-US"/>
          </a:p>
        </p:txBody>
      </p:sp>
    </p:spTree>
    <p:extLst>
      <p:ext uri="{BB962C8B-B14F-4D97-AF65-F5344CB8AC3E}">
        <p14:creationId xmlns:p14="http://schemas.microsoft.com/office/powerpoint/2010/main" val="340626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Semi-Markov Decision Process (SMDP) – States/Actions/Transition/</a:t>
            </a:r>
          </a:p>
          <a:p>
            <a:endParaRPr lang="en-US" dirty="0"/>
          </a:p>
        </p:txBody>
      </p:sp>
      <p:sp>
        <p:nvSpPr>
          <p:cNvPr id="4" name="Slide Number Placeholder 3"/>
          <p:cNvSpPr>
            <a:spLocks noGrp="1"/>
          </p:cNvSpPr>
          <p:nvPr>
            <p:ph type="sldNum" sz="quarter" idx="10"/>
          </p:nvPr>
        </p:nvSpPr>
        <p:spPr/>
        <p:txBody>
          <a:bodyPr/>
          <a:lstStyle/>
          <a:p>
            <a:fld id="{A727265C-80A6-514E-94DE-D04C2E00B5E7}" type="slidenum">
              <a:rPr lang="en-US" smtClean="0"/>
              <a:t>5</a:t>
            </a:fld>
            <a:endParaRPr lang="en-US"/>
          </a:p>
        </p:txBody>
      </p:sp>
    </p:spTree>
    <p:extLst>
      <p:ext uri="{BB962C8B-B14F-4D97-AF65-F5344CB8AC3E}">
        <p14:creationId xmlns:p14="http://schemas.microsoft.com/office/powerpoint/2010/main" val="350606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7265C-80A6-514E-94DE-D04C2E00B5E7}" type="slidenum">
              <a:rPr lang="en-US" smtClean="0"/>
              <a:t>6</a:t>
            </a:fld>
            <a:endParaRPr lang="en-US"/>
          </a:p>
        </p:txBody>
      </p:sp>
    </p:spTree>
    <p:extLst>
      <p:ext uri="{BB962C8B-B14F-4D97-AF65-F5344CB8AC3E}">
        <p14:creationId xmlns:p14="http://schemas.microsoft.com/office/powerpoint/2010/main" val="1816751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0CA38-3304-F244-9C0E-279245B2F645}"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C12F3-793B-534F-A4C6-C4E5C72B7AB6}"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0CA38-3304-F244-9C0E-279245B2F645}"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650CA38-3304-F244-9C0E-279245B2F645}"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650CA38-3304-F244-9C0E-279245B2F645}" type="datetimeFigureOut">
              <a:rPr lang="en-US" smtClean="0"/>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650CA38-3304-F244-9C0E-279245B2F645}" type="datetimeFigureOut">
              <a:rPr lang="en-US" smtClean="0"/>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0CA38-3304-F244-9C0E-279245B2F645}" type="datetimeFigureOut">
              <a:rPr lang="en-US" smtClean="0"/>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0CA38-3304-F244-9C0E-279245B2F645}"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C12F3-793B-534F-A4C6-C4E5C72B7A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650CA38-3304-F244-9C0E-279245B2F645}" type="datetimeFigureOut">
              <a:rPr lang="en-US" smtClean="0"/>
              <a:t>6/5/2013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3FC12F3-793B-534F-A4C6-C4E5C72B7A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Act of Feedback</a:t>
            </a:r>
            <a:br>
              <a:rPr lang="en-US" dirty="0" smtClean="0"/>
            </a:br>
            <a:r>
              <a:rPr lang="en-US" sz="2800" dirty="0" smtClean="0"/>
              <a:t>”When should I backchannel/barge-in?” </a:t>
            </a:r>
            <a:br>
              <a:rPr lang="en-US" sz="2800" dirty="0" smtClean="0"/>
            </a:br>
            <a:endParaRPr lang="en-US" sz="2800" dirty="0"/>
          </a:p>
        </p:txBody>
      </p:sp>
      <p:sp>
        <p:nvSpPr>
          <p:cNvPr id="3" name="Subtitle 2"/>
          <p:cNvSpPr>
            <a:spLocks noGrp="1"/>
          </p:cNvSpPr>
          <p:nvPr>
            <p:ph type="subTitle" idx="1"/>
          </p:nvPr>
        </p:nvSpPr>
        <p:spPr>
          <a:xfrm>
            <a:off x="1322921" y="3419066"/>
            <a:ext cx="6498159" cy="2239612"/>
          </a:xfrm>
        </p:spPr>
        <p:txBody>
          <a:bodyPr>
            <a:normAutofit/>
          </a:bodyPr>
          <a:lstStyle/>
          <a:p>
            <a:r>
              <a:rPr lang="en-US" dirty="0" smtClean="0"/>
              <a:t>Ling575</a:t>
            </a:r>
          </a:p>
          <a:p>
            <a:r>
              <a:rPr lang="en-US" dirty="0" smtClean="0"/>
              <a:t>Spoken Dialog Systems</a:t>
            </a:r>
          </a:p>
          <a:p>
            <a:r>
              <a:rPr lang="en-US" dirty="0" smtClean="0"/>
              <a:t>June </a:t>
            </a:r>
            <a:r>
              <a:rPr lang="en-US" dirty="0"/>
              <a:t>5</a:t>
            </a:r>
            <a:r>
              <a:rPr lang="en-US" dirty="0" smtClean="0"/>
              <a:t>, 2013</a:t>
            </a:r>
          </a:p>
          <a:p>
            <a:endParaRPr lang="en-US" dirty="0"/>
          </a:p>
          <a:p>
            <a:endParaRPr lang="en-US" dirty="0" smtClean="0"/>
          </a:p>
          <a:p>
            <a:r>
              <a:rPr lang="en-US" dirty="0" smtClean="0"/>
              <a:t>Sanae Sato</a:t>
            </a:r>
            <a:endParaRPr lang="en-US" dirty="0"/>
          </a:p>
        </p:txBody>
      </p:sp>
    </p:spTree>
    <p:extLst>
      <p:ext uri="{BB962C8B-B14F-4D97-AF65-F5344CB8AC3E}">
        <p14:creationId xmlns:p14="http://schemas.microsoft.com/office/powerpoint/2010/main" val="216196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Some Experiment…</a:t>
            </a:r>
            <a:r>
              <a:rPr lang="en-US" dirty="0" smtClean="0"/>
              <a:t/>
            </a:r>
            <a:br>
              <a:rPr lang="en-US" dirty="0" smtClean="0"/>
            </a:br>
            <a:endParaRPr lang="en-US" dirty="0"/>
          </a:p>
        </p:txBody>
      </p:sp>
      <p:sp>
        <p:nvSpPr>
          <p:cNvPr id="4" name="Content Placeholder 2"/>
          <p:cNvSpPr>
            <a:spLocks noGrp="1"/>
          </p:cNvSpPr>
          <p:nvPr>
            <p:ph idx="1"/>
          </p:nvPr>
        </p:nvSpPr>
        <p:spPr>
          <a:xfrm>
            <a:off x="549275" y="834189"/>
            <a:ext cx="7856788" cy="5109412"/>
          </a:xfrm>
        </p:spPr>
        <p:txBody>
          <a:bodyPr>
            <a:normAutofit/>
          </a:bodyPr>
          <a:lstStyle/>
          <a:p>
            <a:r>
              <a:rPr lang="en-US" dirty="0" smtClean="0"/>
              <a:t>Natural human-human conversation </a:t>
            </a:r>
          </a:p>
          <a:p>
            <a:pPr lvl="1"/>
            <a:r>
              <a:rPr lang="en-US" dirty="0" smtClean="0"/>
              <a:t>Three people / 60 min /  roughly 970 sentences.</a:t>
            </a:r>
          </a:p>
          <a:p>
            <a:pPr lvl="1"/>
            <a:r>
              <a:rPr lang="en-US" dirty="0" smtClean="0"/>
              <a:t>Context: dinner </a:t>
            </a:r>
            <a:r>
              <a:rPr lang="en-US" dirty="0"/>
              <a:t>table </a:t>
            </a:r>
            <a:r>
              <a:rPr lang="en-US" dirty="0" smtClean="0"/>
              <a:t>conversation </a:t>
            </a:r>
          </a:p>
          <a:p>
            <a:pPr marL="342900" lvl="1" indent="-342900">
              <a:spcBef>
                <a:spcPts val="2000"/>
              </a:spcBef>
              <a:buClr>
                <a:schemeClr val="accent1">
                  <a:lumMod val="60000"/>
                  <a:lumOff val="40000"/>
                </a:schemeClr>
              </a:buClr>
            </a:pPr>
            <a:r>
              <a:rPr lang="en-US" dirty="0" smtClean="0"/>
              <a:t>Back-channeling/Barge-in are used quite effectively among human-to-human conversation. (= 3-5 % of conversation) </a:t>
            </a:r>
          </a:p>
          <a:p>
            <a:pPr marL="342900" lvl="1" indent="-342900">
              <a:spcBef>
                <a:spcPts val="2000"/>
              </a:spcBef>
              <a:buClr>
                <a:schemeClr val="accent1">
                  <a:lumMod val="60000"/>
                  <a:lumOff val="40000"/>
                </a:schemeClr>
              </a:buClr>
            </a:pPr>
            <a:endParaRPr lang="en-US" dirty="0"/>
          </a:p>
          <a:p>
            <a:pPr marL="342900" lvl="1" indent="-342900">
              <a:spcBef>
                <a:spcPts val="2000"/>
              </a:spcBef>
              <a:buClr>
                <a:schemeClr val="accent1">
                  <a:lumMod val="60000"/>
                  <a:lumOff val="40000"/>
                </a:schemeClr>
              </a:buClr>
            </a:pPr>
            <a:endParaRPr lang="en-US" dirty="0" smtClean="0"/>
          </a:p>
          <a:p>
            <a:pPr marL="342900" lvl="1" indent="-342900">
              <a:spcBef>
                <a:spcPts val="2000"/>
              </a:spcBef>
              <a:buClr>
                <a:schemeClr val="accent1">
                  <a:lumMod val="60000"/>
                  <a:lumOff val="40000"/>
                </a:schemeClr>
              </a:buClr>
            </a:pPr>
            <a:endParaRPr lang="en-US" dirty="0"/>
          </a:p>
          <a:p>
            <a:pPr marL="342900" lvl="1" indent="-342900">
              <a:spcBef>
                <a:spcPts val="2000"/>
              </a:spcBef>
              <a:buClr>
                <a:schemeClr val="accent1">
                  <a:lumMod val="60000"/>
                  <a:lumOff val="40000"/>
                </a:schemeClr>
              </a:buClr>
            </a:pP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02536729"/>
              </p:ext>
            </p:extLst>
          </p:nvPr>
        </p:nvGraphicFramePr>
        <p:xfrm>
          <a:off x="917741" y="3276600"/>
          <a:ext cx="3329990" cy="2033338"/>
        </p:xfrm>
        <a:graphic>
          <a:graphicData uri="http://schemas.openxmlformats.org/drawingml/2006/table">
            <a:tbl>
              <a:tblPr/>
              <a:tblGrid>
                <a:gridCol w="2407396"/>
                <a:gridCol w="922594"/>
              </a:tblGrid>
              <a:tr h="299415">
                <a:tc>
                  <a:txBody>
                    <a:bodyPr/>
                    <a:lstStyle/>
                    <a:p>
                      <a:pPr algn="l" fontAlgn="b"/>
                      <a:r>
                        <a:rPr lang="en-US" sz="1600" b="0" i="0" u="none" strike="noStrike" dirty="0">
                          <a:solidFill>
                            <a:srgbClr val="000000"/>
                          </a:solidFill>
                          <a:effectLst/>
                          <a:latin typeface="Calibri" panose="020F0502020204030204" pitchFamily="34" charset="0"/>
                        </a:rPr>
                        <a:t>Barge-in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r" fontAlgn="b"/>
                      <a:r>
                        <a:rPr lang="en-US" sz="16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r>
              <a:tr h="384317">
                <a:tc>
                  <a:txBody>
                    <a:bodyPr/>
                    <a:lstStyle/>
                    <a:p>
                      <a:pPr algn="l" fontAlgn="b"/>
                      <a:r>
                        <a:rPr lang="en-US" sz="1600" b="0" i="0" u="none" strike="noStrike">
                          <a:solidFill>
                            <a:srgbClr val="000000"/>
                          </a:solidFill>
                          <a:effectLst/>
                          <a:latin typeface="Calibri" panose="020F0502020204030204" pitchFamily="34" charset="0"/>
                        </a:rPr>
                        <a:t>Confirmation of Context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697">
                <a:tc>
                  <a:txBody>
                    <a:bodyPr/>
                    <a:lstStyle/>
                    <a:p>
                      <a:pPr algn="l" fontAlgn="b"/>
                      <a:r>
                        <a:rPr lang="en-US" sz="1600" b="0" i="0" u="none" strike="noStrike" dirty="0">
                          <a:solidFill>
                            <a:srgbClr val="000000"/>
                          </a:solidFill>
                          <a:effectLst/>
                          <a:latin typeface="Calibri" panose="020F0502020204030204" pitchFamily="34" charset="0"/>
                        </a:rPr>
                        <a:t>Confirm speaker's intention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697">
                <a:tc>
                  <a:txBody>
                    <a:bodyPr/>
                    <a:lstStyle/>
                    <a:p>
                      <a:pPr algn="l" fontAlgn="b"/>
                      <a:r>
                        <a:rPr lang="en-US" sz="1600" b="0" i="0" u="none" strike="noStrike" dirty="0" smtClean="0">
                          <a:solidFill>
                            <a:srgbClr val="000000"/>
                          </a:solidFill>
                          <a:effectLst/>
                          <a:latin typeface="Calibri" panose="020F0502020204030204" pitchFamily="34" charset="0"/>
                        </a:rPr>
                        <a:t>Disagree*(“Really? “ “No” )</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2630">
                <a:tc>
                  <a:txBody>
                    <a:bodyPr/>
                    <a:lstStyle/>
                    <a:p>
                      <a:pPr algn="l" fontAlgn="b"/>
                      <a:r>
                        <a:rPr lang="en-US" sz="1600" b="0" i="0" u="none" strike="noStrike" dirty="0">
                          <a:solidFill>
                            <a:srgbClr val="000000"/>
                          </a:solidFill>
                          <a:effectLst/>
                          <a:latin typeface="Calibri" panose="020F0502020204030204" pitchFamily="34" charset="0"/>
                        </a:rPr>
                        <a:t>lost audio/did not </a:t>
                      </a:r>
                      <a:r>
                        <a:rPr lang="en-US" sz="1600" b="0" i="0" u="none" strike="noStrike" dirty="0" smtClean="0">
                          <a:solidFill>
                            <a:srgbClr val="000000"/>
                          </a:solidFill>
                          <a:effectLst/>
                          <a:latin typeface="Calibri" panose="020F0502020204030204" pitchFamily="34" charset="0"/>
                        </a:rPr>
                        <a:t>recognize (What? What did you say?)</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82">
                <a:tc>
                  <a:txBody>
                    <a:bodyPr/>
                    <a:lstStyle/>
                    <a:p>
                      <a:pPr algn="l" fontAlgn="b"/>
                      <a:r>
                        <a:rPr lang="en-US" sz="1600" b="0" i="0" u="none" strike="noStrike" dirty="0">
                          <a:solidFill>
                            <a:srgbClr val="000000"/>
                          </a:solidFill>
                          <a:effectLst/>
                          <a:latin typeface="Calibri" panose="020F0502020204030204" pitchFamily="34" charset="0"/>
                        </a:rPr>
                        <a:t>Repetition/Questions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1984912"/>
              </p:ext>
            </p:extLst>
          </p:nvPr>
        </p:nvGraphicFramePr>
        <p:xfrm>
          <a:off x="4570413" y="3314775"/>
          <a:ext cx="3477739" cy="1244191"/>
        </p:xfrm>
        <a:graphic>
          <a:graphicData uri="http://schemas.openxmlformats.org/presentationml/2006/ole">
            <mc:AlternateContent xmlns:mc="http://schemas.openxmlformats.org/markup-compatibility/2006">
              <mc:Choice xmlns:v="urn:schemas-microsoft-com:vml" Requires="v">
                <p:oleObj spid="_x0000_s1041" name="Worksheet" r:id="rId5" imgW="2209800" imgH="790687" progId="Excel.Sheet.12">
                  <p:embed/>
                </p:oleObj>
              </mc:Choice>
              <mc:Fallback>
                <p:oleObj name="Worksheet" r:id="rId5" imgW="2209800" imgH="790687" progId="Excel.Sheet.12">
                  <p:embed/>
                  <p:pic>
                    <p:nvPicPr>
                      <p:cNvPr id="0" name=""/>
                      <p:cNvPicPr/>
                      <p:nvPr/>
                    </p:nvPicPr>
                    <p:blipFill>
                      <a:blip r:embed="rId6"/>
                      <a:stretch>
                        <a:fillRect/>
                      </a:stretch>
                    </p:blipFill>
                    <p:spPr>
                      <a:xfrm>
                        <a:off x="4570413" y="3314775"/>
                        <a:ext cx="3477739" cy="1244191"/>
                      </a:xfrm>
                      <a:prstGeom prst="rect">
                        <a:avLst/>
                      </a:prstGeom>
                    </p:spPr>
                  </p:pic>
                </p:oleObj>
              </mc:Fallback>
            </mc:AlternateContent>
          </a:graphicData>
        </a:graphic>
      </p:graphicFrame>
    </p:spTree>
    <p:extLst>
      <p:ext uri="{BB962C8B-B14F-4D97-AF65-F5344CB8AC3E}">
        <p14:creationId xmlns:p14="http://schemas.microsoft.com/office/powerpoint/2010/main" val="817893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7920957" cy="1492625"/>
          </a:xfrm>
        </p:spPr>
        <p:txBody>
          <a:bodyPr/>
          <a:lstStyle/>
          <a:p>
            <a:r>
              <a:rPr lang="en-US" dirty="0"/>
              <a:t>Human Act of </a:t>
            </a:r>
            <a:r>
              <a:rPr lang="en-US" dirty="0" smtClean="0"/>
              <a:t>Feedback</a:t>
            </a:r>
            <a:br>
              <a:rPr lang="en-US" dirty="0" smtClean="0"/>
            </a:br>
            <a:endParaRPr lang="en-US" dirty="0"/>
          </a:p>
        </p:txBody>
      </p:sp>
      <p:sp>
        <p:nvSpPr>
          <p:cNvPr id="3" name="Content Placeholder 2"/>
          <p:cNvSpPr>
            <a:spLocks noGrp="1"/>
          </p:cNvSpPr>
          <p:nvPr>
            <p:ph idx="1"/>
          </p:nvPr>
        </p:nvSpPr>
        <p:spPr>
          <a:xfrm>
            <a:off x="433137" y="1074821"/>
            <a:ext cx="8158414" cy="5502442"/>
          </a:xfrm>
        </p:spPr>
        <p:txBody>
          <a:bodyPr>
            <a:noAutofit/>
          </a:bodyPr>
          <a:lstStyle/>
          <a:p>
            <a:r>
              <a:rPr lang="en-US" sz="1800" dirty="0"/>
              <a:t>From </a:t>
            </a:r>
            <a:r>
              <a:rPr lang="en-US" sz="1800" dirty="0" smtClean="0"/>
              <a:t>Observation…</a:t>
            </a:r>
          </a:p>
          <a:p>
            <a:pPr lvl="1"/>
            <a:r>
              <a:rPr lang="en-US" sz="1400" dirty="0" smtClean="0"/>
              <a:t>Both </a:t>
            </a:r>
            <a:r>
              <a:rPr lang="en-US" sz="1400" b="1" dirty="0"/>
              <a:t>backchannel</a:t>
            </a:r>
            <a:r>
              <a:rPr lang="en-US" sz="1400" dirty="0"/>
              <a:t> and </a:t>
            </a:r>
            <a:r>
              <a:rPr lang="en-US" sz="1400" b="1" dirty="0"/>
              <a:t>barge-ins</a:t>
            </a:r>
            <a:r>
              <a:rPr lang="en-US" sz="1400" dirty="0"/>
              <a:t> plays important role for grounding </a:t>
            </a:r>
            <a:r>
              <a:rPr lang="en-US" sz="1400" dirty="0" smtClean="0"/>
              <a:t>purpose. Especially</a:t>
            </a:r>
            <a:r>
              <a:rPr lang="en-US" sz="1400" dirty="0"/>
              <a:t>, Barge-in is </a:t>
            </a:r>
            <a:r>
              <a:rPr lang="en-US" sz="1400" dirty="0" smtClean="0"/>
              <a:t>extremely </a:t>
            </a:r>
            <a:r>
              <a:rPr lang="en-US" sz="1400" dirty="0"/>
              <a:t>powerful for listener to keep track of topic/context. </a:t>
            </a:r>
          </a:p>
          <a:p>
            <a:pPr marL="631825" lvl="2" indent="-349250">
              <a:spcBef>
                <a:spcPts val="2000"/>
              </a:spcBef>
            </a:pPr>
            <a:r>
              <a:rPr lang="en-US" sz="1600" dirty="0" smtClean="0"/>
              <a:t>Assumption1</a:t>
            </a:r>
            <a:r>
              <a:rPr lang="en-US" sz="1600" dirty="0"/>
              <a:t>: Generating </a:t>
            </a:r>
            <a:r>
              <a:rPr lang="en-US" sz="1600" b="1" dirty="0"/>
              <a:t>backchannels</a:t>
            </a:r>
            <a:r>
              <a:rPr lang="en-US" sz="1600" dirty="0"/>
              <a:t> </a:t>
            </a:r>
            <a:r>
              <a:rPr lang="en-US" sz="1600" dirty="0" smtClean="0"/>
              <a:t>is effective </a:t>
            </a:r>
            <a:r>
              <a:rPr lang="en-US" sz="1600" dirty="0"/>
              <a:t>in term of grounding.</a:t>
            </a:r>
          </a:p>
          <a:p>
            <a:pPr marL="631825" lvl="2" indent="-349250">
              <a:spcBef>
                <a:spcPts val="2000"/>
              </a:spcBef>
            </a:pPr>
            <a:r>
              <a:rPr lang="en-US" sz="1600" dirty="0"/>
              <a:t>Assumption2:  Similarly, generating effective </a:t>
            </a:r>
            <a:r>
              <a:rPr lang="en-US" sz="1600" b="1" dirty="0"/>
              <a:t>barge-ins</a:t>
            </a:r>
            <a:r>
              <a:rPr lang="en-US" sz="1600" dirty="0"/>
              <a:t> can lead to more beneficial interactions</a:t>
            </a:r>
            <a:r>
              <a:rPr lang="en-US" sz="1600" dirty="0" smtClean="0"/>
              <a:t>.</a:t>
            </a:r>
          </a:p>
          <a:p>
            <a:pPr marL="927100" lvl="3" indent="-349250">
              <a:spcBef>
                <a:spcPts val="2000"/>
              </a:spcBef>
            </a:pPr>
            <a:r>
              <a:rPr lang="en-US" sz="1400" i="1" dirty="0"/>
              <a:t>“Did you mean say Indian or Italian?” </a:t>
            </a:r>
            <a:r>
              <a:rPr lang="en-US" sz="1400" dirty="0">
                <a:sym typeface="Wingdings" panose="05000000000000000000" pitchFamily="2" charset="2"/>
              </a:rPr>
              <a:t> </a:t>
            </a:r>
            <a:r>
              <a:rPr lang="en-US" sz="1400" dirty="0"/>
              <a:t>Increase </a:t>
            </a:r>
            <a:r>
              <a:rPr lang="en-US" sz="1400" dirty="0" err="1"/>
              <a:t>confd</a:t>
            </a:r>
            <a:r>
              <a:rPr lang="en-US" sz="1400" dirty="0"/>
              <a:t>. </a:t>
            </a:r>
            <a:r>
              <a:rPr lang="en-US" sz="1400" dirty="0" smtClean="0"/>
              <a:t>Score</a:t>
            </a:r>
            <a:endParaRPr lang="en-US" sz="1600" dirty="0" smtClean="0"/>
          </a:p>
          <a:p>
            <a:pPr marL="349250" lvl="1" indent="-349250">
              <a:spcBef>
                <a:spcPts val="2000"/>
              </a:spcBef>
              <a:buClr>
                <a:schemeClr val="accent1">
                  <a:lumMod val="60000"/>
                  <a:lumOff val="40000"/>
                </a:schemeClr>
              </a:buClr>
            </a:pPr>
            <a:r>
              <a:rPr lang="en-US" sz="1800" dirty="0" smtClean="0"/>
              <a:t>Another scenario: Reaction </a:t>
            </a:r>
            <a:r>
              <a:rPr lang="en-US" sz="1800" dirty="0"/>
              <a:t>to barge-in </a:t>
            </a:r>
            <a:r>
              <a:rPr lang="en-US" sz="1800" dirty="0">
                <a:sym typeface="Wingdings" panose="05000000000000000000" pitchFamily="2" charset="2"/>
              </a:rPr>
              <a:t> Yield of keep the turn</a:t>
            </a:r>
            <a:r>
              <a:rPr lang="en-US" sz="1800" dirty="0" smtClean="0">
                <a:sym typeface="Wingdings" panose="05000000000000000000" pitchFamily="2" charset="2"/>
              </a:rPr>
              <a:t>?</a:t>
            </a:r>
            <a:endParaRPr lang="en-US" sz="1800" dirty="0" smtClean="0"/>
          </a:p>
          <a:p>
            <a:r>
              <a:rPr lang="en-US" sz="2000" b="1" dirty="0" smtClean="0"/>
              <a:t>Silence?</a:t>
            </a:r>
            <a:r>
              <a:rPr lang="en-US" sz="2000" dirty="0" smtClean="0"/>
              <a:t>: not considered for this project.</a:t>
            </a:r>
            <a:endParaRPr lang="en-US" sz="1800" dirty="0" smtClean="0"/>
          </a:p>
          <a:p>
            <a:r>
              <a:rPr lang="en-US" sz="2000" b="1" dirty="0" smtClean="0"/>
              <a:t>Question</a:t>
            </a:r>
            <a:r>
              <a:rPr lang="en-US" sz="2000" dirty="0" smtClean="0"/>
              <a:t>: When </a:t>
            </a:r>
            <a:r>
              <a:rPr lang="en-US" sz="2000" dirty="0"/>
              <a:t>should I (or system) backchannel/barge-in</a:t>
            </a:r>
            <a:r>
              <a:rPr lang="en-US" sz="2000" dirty="0" smtClean="0"/>
              <a:t>?</a:t>
            </a:r>
            <a:endParaRPr lang="en-US" sz="2000" dirty="0"/>
          </a:p>
        </p:txBody>
      </p:sp>
    </p:spTree>
    <p:extLst>
      <p:ext uri="{BB962C8B-B14F-4D97-AF65-F5344CB8AC3E}">
        <p14:creationId xmlns:p14="http://schemas.microsoft.com/office/powerpoint/2010/main" val="219297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t>
            </a:r>
            <a:r>
              <a:rPr lang="en-US" altLang="ja-JP" dirty="0" smtClean="0"/>
              <a:t>Topics</a:t>
            </a:r>
            <a:r>
              <a:rPr lang="en-US" dirty="0" smtClean="0"/>
              <a:t> to be Covered</a:t>
            </a:r>
            <a:br>
              <a:rPr lang="en-US" dirty="0" smtClean="0"/>
            </a:br>
            <a:endParaRPr lang="en-US" dirty="0"/>
          </a:p>
        </p:txBody>
      </p:sp>
      <p:sp>
        <p:nvSpPr>
          <p:cNvPr id="4" name="Content Placeholder 2"/>
          <p:cNvSpPr>
            <a:spLocks noGrp="1"/>
          </p:cNvSpPr>
          <p:nvPr>
            <p:ph idx="1"/>
          </p:nvPr>
        </p:nvSpPr>
        <p:spPr>
          <a:xfrm>
            <a:off x="549274" y="876300"/>
            <a:ext cx="8194675" cy="5600700"/>
          </a:xfrm>
        </p:spPr>
        <p:txBody>
          <a:bodyPr>
            <a:normAutofit/>
          </a:bodyPr>
          <a:lstStyle/>
          <a:p>
            <a:r>
              <a:rPr lang="en-US" altLang="ja-JP" dirty="0" smtClean="0"/>
              <a:t>Framework Model: </a:t>
            </a:r>
          </a:p>
          <a:p>
            <a:pPr lvl="1"/>
            <a:r>
              <a:rPr lang="en-US" altLang="ja-JP" dirty="0" err="1" smtClean="0"/>
              <a:t>Dethlefs</a:t>
            </a:r>
            <a:r>
              <a:rPr lang="en-US" altLang="ja-JP" dirty="0" smtClean="0"/>
              <a:t> </a:t>
            </a:r>
            <a:r>
              <a:rPr lang="en-US" altLang="ja-JP" dirty="0"/>
              <a:t>et al. </a:t>
            </a:r>
            <a:r>
              <a:rPr lang="en-US" altLang="ja-JP" dirty="0" smtClean="0"/>
              <a:t>2012</a:t>
            </a:r>
            <a:r>
              <a:rPr lang="en-US" altLang="ja-JP" dirty="0"/>
              <a:t> </a:t>
            </a:r>
            <a:r>
              <a:rPr lang="en-US" altLang="ja-JP" dirty="0" smtClean="0"/>
              <a:t>“</a:t>
            </a:r>
            <a:r>
              <a:rPr lang="en-US" dirty="0" err="1" smtClean="0"/>
              <a:t>Optimising</a:t>
            </a:r>
            <a:r>
              <a:rPr lang="en-US" dirty="0" smtClean="0"/>
              <a:t> Incremental Dialogue Decisions Using Information Density for Interactive Systems”</a:t>
            </a:r>
          </a:p>
          <a:p>
            <a:pPr lvl="1"/>
            <a:r>
              <a:rPr lang="en-US" dirty="0" smtClean="0"/>
              <a:t>Domain: Restaurant Recommendation Application</a:t>
            </a:r>
          </a:p>
          <a:p>
            <a:pPr lvl="2"/>
            <a:r>
              <a:rPr lang="en-US" dirty="0" smtClean="0"/>
              <a:t>Information Presentation</a:t>
            </a:r>
          </a:p>
          <a:p>
            <a:pPr lvl="2"/>
            <a:r>
              <a:rPr lang="en-US" dirty="0" smtClean="0"/>
              <a:t>Hierarchical </a:t>
            </a:r>
            <a:r>
              <a:rPr lang="en-US" dirty="0"/>
              <a:t>Learning</a:t>
            </a:r>
          </a:p>
          <a:p>
            <a:pPr lvl="2"/>
            <a:r>
              <a:rPr lang="en-US" dirty="0" smtClean="0"/>
              <a:t>Incremental Actions </a:t>
            </a:r>
          </a:p>
          <a:p>
            <a:pPr lvl="2"/>
            <a:r>
              <a:rPr lang="en-US" dirty="0" smtClean="0"/>
              <a:t>Semi-Markov Decision Process (SMDP)</a:t>
            </a:r>
            <a:endParaRPr lang="en-US" b="1" dirty="0" smtClean="0"/>
          </a:p>
          <a:p>
            <a:pPr lvl="3"/>
            <a:r>
              <a:rPr lang="en-US" dirty="0"/>
              <a:t>Slot-ordering &amp; Confidence Score</a:t>
            </a:r>
          </a:p>
          <a:p>
            <a:pPr lvl="2"/>
            <a:r>
              <a:rPr lang="en-US" b="1" dirty="0" smtClean="0"/>
              <a:t>…Good paper</a:t>
            </a:r>
            <a:r>
              <a:rPr lang="en-US" b="1" dirty="0"/>
              <a:t>, but it lacks of human </a:t>
            </a:r>
            <a:r>
              <a:rPr lang="en-US" b="1" dirty="0" smtClean="0"/>
              <a:t>data!</a:t>
            </a:r>
            <a:endParaRPr lang="en-US" dirty="0" smtClean="0"/>
          </a:p>
          <a:p>
            <a:pPr marL="685800" lvl="2" indent="0">
              <a:buNone/>
            </a:pPr>
            <a:r>
              <a:rPr lang="en-US" dirty="0" smtClean="0"/>
              <a:t>	</a:t>
            </a:r>
          </a:p>
          <a:p>
            <a:pPr marL="685800" lvl="2" indent="0">
              <a:buNone/>
            </a:pPr>
            <a:endParaRPr lang="en-US" dirty="0" smtClean="0"/>
          </a:p>
          <a:p>
            <a:pPr lvl="1"/>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84079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t>
            </a:r>
            <a:r>
              <a:rPr lang="en-US" altLang="ja-JP" dirty="0" smtClean="0"/>
              <a:t>Topics</a:t>
            </a:r>
            <a:r>
              <a:rPr lang="en-US" dirty="0" smtClean="0"/>
              <a:t> to be Covered</a:t>
            </a:r>
            <a:br>
              <a:rPr lang="en-US" dirty="0" smtClean="0"/>
            </a:br>
            <a:endParaRPr lang="en-US" dirty="0"/>
          </a:p>
        </p:txBody>
      </p:sp>
      <p:sp>
        <p:nvSpPr>
          <p:cNvPr id="4" name="Content Placeholder 2"/>
          <p:cNvSpPr>
            <a:spLocks noGrp="1"/>
          </p:cNvSpPr>
          <p:nvPr>
            <p:ph idx="1"/>
          </p:nvPr>
        </p:nvSpPr>
        <p:spPr>
          <a:xfrm>
            <a:off x="549274" y="876300"/>
            <a:ext cx="8194675" cy="5600700"/>
          </a:xfrm>
        </p:spPr>
        <p:txBody>
          <a:bodyPr>
            <a:normAutofit/>
          </a:bodyPr>
          <a:lstStyle/>
          <a:p>
            <a:r>
              <a:rPr lang="en-US" dirty="0" smtClean="0"/>
              <a:t>Information </a:t>
            </a:r>
            <a:r>
              <a:rPr lang="en-US" dirty="0"/>
              <a:t>Density (Jaeger 2010)</a:t>
            </a:r>
          </a:p>
          <a:p>
            <a:r>
              <a:rPr lang="en-US" dirty="0"/>
              <a:t>Dialogue Management</a:t>
            </a:r>
          </a:p>
          <a:p>
            <a:r>
              <a:rPr lang="en-US" dirty="0" smtClean="0"/>
              <a:t>Turn-Taking</a:t>
            </a:r>
          </a:p>
          <a:p>
            <a:r>
              <a:rPr lang="en-US" dirty="0" smtClean="0"/>
              <a:t>Data:</a:t>
            </a:r>
          </a:p>
          <a:p>
            <a:pPr lvl="1"/>
            <a:r>
              <a:rPr lang="en-US" dirty="0" smtClean="0"/>
              <a:t>Dinner table conversation</a:t>
            </a:r>
          </a:p>
          <a:p>
            <a:pPr lvl="1"/>
            <a:r>
              <a:rPr lang="en-US" dirty="0" smtClean="0"/>
              <a:t>CALLHOME  (telephone speech corpus)</a:t>
            </a:r>
          </a:p>
          <a:p>
            <a:pPr marL="685800" lvl="2" indent="0">
              <a:buNone/>
            </a:pPr>
            <a:endParaRPr lang="en-US" dirty="0" smtClean="0"/>
          </a:p>
          <a:p>
            <a:pPr lvl="1"/>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974198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r>
              <a:rPr lang="en-US" dirty="0"/>
              <a:t/>
            </a:r>
            <a:br>
              <a:rPr lang="en-US" dirty="0"/>
            </a:br>
            <a:endParaRPr lang="en-US" dirty="0"/>
          </a:p>
        </p:txBody>
      </p:sp>
      <p:sp>
        <p:nvSpPr>
          <p:cNvPr id="4" name="Content Placeholder 2"/>
          <p:cNvSpPr>
            <a:spLocks noGrp="1"/>
          </p:cNvSpPr>
          <p:nvPr>
            <p:ph idx="1"/>
          </p:nvPr>
        </p:nvSpPr>
        <p:spPr/>
        <p:txBody>
          <a:bodyPr>
            <a:normAutofit fontScale="77500" lnSpcReduction="20000"/>
          </a:bodyPr>
          <a:lstStyle/>
          <a:p>
            <a:r>
              <a:rPr lang="en-US" altLang="ja-JP" dirty="0"/>
              <a:t>Nina </a:t>
            </a:r>
            <a:r>
              <a:rPr lang="en-US" altLang="ja-JP" dirty="0" err="1"/>
              <a:t>Dethlefs</a:t>
            </a:r>
            <a:r>
              <a:rPr lang="en-US" altLang="ja-JP" dirty="0"/>
              <a:t>, Helen Hastie 2012 </a:t>
            </a:r>
            <a:r>
              <a:rPr lang="en-US" altLang="ja-JP" dirty="0" err="1"/>
              <a:t>Optimising</a:t>
            </a:r>
            <a:r>
              <a:rPr lang="en-US" altLang="ja-JP" dirty="0"/>
              <a:t> Incremental Dialogue Decisions Using Information Density for Interactive Systems. @ ACL </a:t>
            </a:r>
            <a:r>
              <a:rPr lang="en-US" altLang="ja-JP" dirty="0" smtClean="0"/>
              <a:t>2012</a:t>
            </a:r>
          </a:p>
          <a:p>
            <a:r>
              <a:rPr lang="en-US" altLang="ja-JP" dirty="0" smtClean="0"/>
              <a:t>T. Florian Jaeger 2010 Redundancy and reduction: Speakers manage </a:t>
            </a:r>
            <a:r>
              <a:rPr lang="en-US" altLang="ja-JP" dirty="0" err="1" smtClean="0"/>
              <a:t>sysntactic</a:t>
            </a:r>
            <a:r>
              <a:rPr lang="en-US" altLang="ja-JP" dirty="0" smtClean="0"/>
              <a:t> information density. (Cognitive Psychology 61:23-62)</a:t>
            </a:r>
          </a:p>
          <a:p>
            <a:r>
              <a:rPr lang="en-US" altLang="ja-JP" dirty="0" smtClean="0"/>
              <a:t>From Class Reading:</a:t>
            </a:r>
            <a:endParaRPr lang="en-US" altLang="ja-JP" dirty="0"/>
          </a:p>
          <a:p>
            <a:pPr lvl="1"/>
            <a:r>
              <a:rPr lang="en-US" altLang="ja-JP" dirty="0" smtClean="0"/>
              <a:t>David </a:t>
            </a:r>
            <a:r>
              <a:rPr lang="en-US" altLang="ja-JP" dirty="0" err="1" smtClean="0"/>
              <a:t>Schlangen</a:t>
            </a:r>
            <a:r>
              <a:rPr lang="en-US" altLang="ja-JP" dirty="0" smtClean="0"/>
              <a:t> &amp; Gabriel </a:t>
            </a:r>
            <a:r>
              <a:rPr lang="en-US" altLang="ja-JP" dirty="0" err="1" smtClean="0"/>
              <a:t>Skantze</a:t>
            </a:r>
            <a:r>
              <a:rPr lang="en-US" altLang="ja-JP" dirty="0" smtClean="0"/>
              <a:t> A General, Abstract Model of Incremental Dialogue Processing @ European ACL 2009</a:t>
            </a:r>
          </a:p>
          <a:p>
            <a:pPr lvl="1"/>
            <a:r>
              <a:rPr lang="en-US" altLang="ja-JP" dirty="0" smtClean="0"/>
              <a:t>Gabriel </a:t>
            </a:r>
            <a:r>
              <a:rPr lang="en-US" altLang="ja-JP" dirty="0" err="1" smtClean="0"/>
              <a:t>Skantze</a:t>
            </a:r>
            <a:r>
              <a:rPr lang="en-US" altLang="ja-JP" dirty="0" smtClean="0"/>
              <a:t> &amp; David </a:t>
            </a:r>
            <a:r>
              <a:rPr lang="en-US" altLang="ja-JP" dirty="0" err="1" smtClean="0"/>
              <a:t>Schlangen</a:t>
            </a:r>
            <a:r>
              <a:rPr lang="en-US" altLang="ja-JP" dirty="0" smtClean="0"/>
              <a:t>:</a:t>
            </a:r>
            <a:r>
              <a:rPr lang="ja-JP" altLang="en-US" dirty="0" smtClean="0"/>
              <a:t> </a:t>
            </a:r>
            <a:r>
              <a:rPr lang="en-US" altLang="ja-JP" dirty="0" smtClean="0"/>
              <a:t>Incremental</a:t>
            </a:r>
            <a:r>
              <a:rPr lang="ja-JP" altLang="en-US" dirty="0" smtClean="0"/>
              <a:t> </a:t>
            </a:r>
            <a:r>
              <a:rPr lang="en-US" altLang="ja-JP" dirty="0" err="1" smtClean="0"/>
              <a:t>Dialgue</a:t>
            </a:r>
            <a:r>
              <a:rPr lang="ja-JP" altLang="en-US" dirty="0" smtClean="0"/>
              <a:t> </a:t>
            </a:r>
            <a:r>
              <a:rPr lang="en-US" altLang="ja-JP" dirty="0" smtClean="0"/>
              <a:t>Processing</a:t>
            </a:r>
            <a:r>
              <a:rPr lang="ja-JP" altLang="en-US" dirty="0" smtClean="0"/>
              <a:t> </a:t>
            </a:r>
            <a:r>
              <a:rPr lang="en-US" altLang="ja-JP" dirty="0" smtClean="0"/>
              <a:t>in</a:t>
            </a:r>
            <a:r>
              <a:rPr lang="ja-JP" altLang="en-US" dirty="0" smtClean="0"/>
              <a:t> </a:t>
            </a:r>
            <a:r>
              <a:rPr lang="en-US" altLang="ja-JP" dirty="0" smtClean="0"/>
              <a:t>a</a:t>
            </a:r>
            <a:r>
              <a:rPr lang="ja-JP" altLang="en-US" dirty="0" smtClean="0"/>
              <a:t> </a:t>
            </a:r>
            <a:r>
              <a:rPr lang="en-US" altLang="ja-JP" dirty="0" smtClean="0"/>
              <a:t>Micro-Domain @ European ACL 2009</a:t>
            </a:r>
          </a:p>
          <a:p>
            <a:pPr lvl="1"/>
            <a:r>
              <a:rPr lang="en-US" altLang="ja-JP" dirty="0" smtClean="0"/>
              <a:t>David </a:t>
            </a:r>
            <a:r>
              <a:rPr lang="en-US" altLang="ja-JP" dirty="0" err="1" smtClean="0"/>
              <a:t>DeVault</a:t>
            </a:r>
            <a:r>
              <a:rPr lang="en-US" altLang="ja-JP" dirty="0" smtClean="0"/>
              <a:t>, Kenji Sage, and David </a:t>
            </a:r>
            <a:r>
              <a:rPr lang="en-US" altLang="ja-JP" dirty="0" err="1" smtClean="0"/>
              <a:t>Traum</a:t>
            </a:r>
            <a:r>
              <a:rPr lang="en-US" altLang="ja-JP" dirty="0" smtClean="0"/>
              <a:t>. 2009. Can I finish? Learning when to respond to incremental interpretations results in interactive dialogue. In Proc. </a:t>
            </a:r>
            <a:r>
              <a:rPr lang="en-US" altLang="ja-JP" dirty="0" err="1" smtClean="0"/>
              <a:t>SIGdial</a:t>
            </a:r>
            <a:r>
              <a:rPr lang="en-US" altLang="ja-JP" dirty="0" smtClean="0"/>
              <a:t> 2009 Conference, pages 11-20</a:t>
            </a:r>
          </a:p>
          <a:p>
            <a:pPr lvl="1"/>
            <a:r>
              <a:rPr lang="en-US" altLang="ja-JP" dirty="0" smtClean="0"/>
              <a:t>Ethan O. Selfridge, et al. 2011. Stability and accuracy in Incremental Speech Recognition</a:t>
            </a:r>
          </a:p>
          <a:p>
            <a:endParaRPr lang="en-US" altLang="ja-JP" dirty="0" smtClean="0"/>
          </a:p>
          <a:p>
            <a:endParaRPr lang="en-US" altLang="ja-JP" dirty="0"/>
          </a:p>
          <a:p>
            <a:endParaRPr lang="en-US" altLang="ja-JP" dirty="0"/>
          </a:p>
          <a:p>
            <a:endParaRPr lang="en-US" altLang="ja-JP" dirty="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088088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2423</TotalTime>
  <Words>426</Words>
  <Application>Microsoft Office PowerPoint</Application>
  <PresentationFormat>On-screen Show (4:3)</PresentationFormat>
  <Paragraphs>130</Paragraphs>
  <Slides>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ＭＳ Ｐゴシック</vt:lpstr>
      <vt:lpstr>News Gothic MT</vt:lpstr>
      <vt:lpstr>Calibri</vt:lpstr>
      <vt:lpstr>Wingdings</vt:lpstr>
      <vt:lpstr>Wingdings 2</vt:lpstr>
      <vt:lpstr>Breeze</vt:lpstr>
      <vt:lpstr>Worksheet</vt:lpstr>
      <vt:lpstr>Human Act of Feedback ”When should I backchannel/barge-in?”  </vt:lpstr>
      <vt:lpstr>Some Experiment… </vt:lpstr>
      <vt:lpstr>Human Act of Feedback </vt:lpstr>
      <vt:lpstr>Main Topics to be Covered </vt:lpstr>
      <vt:lpstr>Main Topics to be Covered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NLU &amp;  Advanced Dialog Models</dc:title>
  <dc:creator>Gina-Anne Levow</dc:creator>
  <cp:lastModifiedBy>sanae sato</cp:lastModifiedBy>
  <cp:revision>111</cp:revision>
  <dcterms:created xsi:type="dcterms:W3CDTF">2013-04-24T00:37:32Z</dcterms:created>
  <dcterms:modified xsi:type="dcterms:W3CDTF">2013-06-05T20:06:27Z</dcterms:modified>
</cp:coreProperties>
</file>