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7" r:id="rId6"/>
    <p:sldId id="268" r:id="rId7"/>
    <p:sldId id="269" r:id="rId8"/>
    <p:sldId id="270" r:id="rId9"/>
    <p:sldId id="271" r:id="rId10"/>
    <p:sldId id="260" r:id="rId11"/>
    <p:sldId id="261" r:id="rId12"/>
    <p:sldId id="272" r:id="rId13"/>
    <p:sldId id="273" r:id="rId14"/>
    <p:sldId id="274" r:id="rId15"/>
    <p:sldId id="262" r:id="rId16"/>
    <p:sldId id="263" r:id="rId17"/>
    <p:sldId id="264" r:id="rId18"/>
    <p:sldId id="275" r:id="rId19"/>
    <p:sldId id="276" r:id="rId20"/>
    <p:sldId id="277" r:id="rId21"/>
    <p:sldId id="278" r:id="rId22"/>
    <p:sldId id="265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560" y="1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6/14/13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6/14/13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6/14/13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6/14/13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Wrapping 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Ling575</a:t>
            </a:r>
          </a:p>
          <a:p>
            <a:r>
              <a:rPr lang="en-US" dirty="0" smtClean="0"/>
              <a:t>Spoken Dialog Systems</a:t>
            </a:r>
          </a:p>
          <a:p>
            <a:r>
              <a:rPr lang="en-US" dirty="0" smtClean="0"/>
              <a:t>June 5,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4132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Dialog System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HMM-based ASR models</a:t>
            </a:r>
          </a:p>
          <a:p>
            <a:r>
              <a:rPr lang="en-US" dirty="0" smtClean="0"/>
              <a:t>NLU: call-routing, semantic grammars</a:t>
            </a:r>
          </a:p>
          <a:p>
            <a:r>
              <a:rPr lang="en-US" dirty="0" smtClean="0"/>
              <a:t>Dialog acts and recognition</a:t>
            </a:r>
          </a:p>
          <a:p>
            <a:r>
              <a:rPr lang="en-US" dirty="0" smtClean="0"/>
              <a:t>Dialog management:</a:t>
            </a:r>
          </a:p>
          <a:p>
            <a:pPr lvl="1"/>
            <a:r>
              <a:rPr lang="en-US" dirty="0" smtClean="0"/>
              <a:t>Finite-state</a:t>
            </a:r>
          </a:p>
          <a:p>
            <a:pPr lvl="1"/>
            <a:r>
              <a:rPr lang="en-US" dirty="0" smtClean="0"/>
              <a:t>Frame-based</a:t>
            </a:r>
          </a:p>
          <a:p>
            <a:pPr lvl="2"/>
            <a:r>
              <a:rPr lang="en-US" dirty="0" err="1" smtClean="0"/>
              <a:t>VoiceXML</a:t>
            </a:r>
            <a:endParaRPr lang="en-US" dirty="0" smtClean="0"/>
          </a:p>
          <a:p>
            <a:pPr lvl="1"/>
            <a:r>
              <a:rPr lang="en-US" dirty="0" smtClean="0"/>
              <a:t>Information state</a:t>
            </a:r>
          </a:p>
          <a:p>
            <a:pPr lvl="1"/>
            <a:r>
              <a:rPr lang="en-US" dirty="0" smtClean="0"/>
              <a:t>Statistical dialog management</a:t>
            </a:r>
          </a:p>
          <a:p>
            <a:r>
              <a:rPr lang="en-US" dirty="0" smtClean="0"/>
              <a:t>Lots of examples!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128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467" y="1600201"/>
            <a:ext cx="8432800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In-depth discussions:</a:t>
            </a:r>
          </a:p>
          <a:p>
            <a:pPr lvl="1"/>
            <a:r>
              <a:rPr lang="en-US" dirty="0" smtClean="0"/>
              <a:t>Computational approaches to make human-computer interaction more like human-human interaction</a:t>
            </a:r>
          </a:p>
          <a:p>
            <a:pPr lvl="2"/>
            <a:r>
              <a:rPr lang="en-US" dirty="0" smtClean="0"/>
              <a:t>Many issues raised in characterizing dialog:</a:t>
            </a:r>
          </a:p>
          <a:p>
            <a:pPr lvl="3"/>
            <a:r>
              <a:rPr lang="en-US" dirty="0" smtClean="0"/>
              <a:t>Multi-party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0478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467" y="1600201"/>
            <a:ext cx="8432800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In-depth discussions:</a:t>
            </a:r>
          </a:p>
          <a:p>
            <a:pPr lvl="1"/>
            <a:r>
              <a:rPr lang="en-US" dirty="0" smtClean="0"/>
              <a:t>Computational approaches to make human-computer interaction more like human-human interaction</a:t>
            </a:r>
          </a:p>
          <a:p>
            <a:pPr lvl="2"/>
            <a:r>
              <a:rPr lang="en-US" dirty="0" smtClean="0"/>
              <a:t>Many issues raised in characterizing dialog:</a:t>
            </a:r>
          </a:p>
          <a:p>
            <a:pPr lvl="3"/>
            <a:r>
              <a:rPr lang="en-US" dirty="0" smtClean="0"/>
              <a:t>Multi-party: multi-party interaction, turn-taking, initiative</a:t>
            </a:r>
          </a:p>
          <a:p>
            <a:pPr lvl="3"/>
            <a:r>
              <a:rPr lang="en-US" dirty="0" smtClean="0"/>
              <a:t>Grounding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6039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467" y="1600201"/>
            <a:ext cx="8432800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In-depth discussions:</a:t>
            </a:r>
          </a:p>
          <a:p>
            <a:pPr lvl="1"/>
            <a:r>
              <a:rPr lang="en-US" dirty="0" smtClean="0"/>
              <a:t>Computational approaches to make human-computer interaction more like human-human interaction</a:t>
            </a:r>
          </a:p>
          <a:p>
            <a:pPr lvl="2"/>
            <a:r>
              <a:rPr lang="en-US" dirty="0" smtClean="0"/>
              <a:t>Many issues raised in characterizing dialog:</a:t>
            </a:r>
          </a:p>
          <a:p>
            <a:pPr lvl="3"/>
            <a:r>
              <a:rPr lang="en-US" dirty="0" smtClean="0"/>
              <a:t>Multi-party: multi-party interaction, turn-taking, initiative</a:t>
            </a:r>
          </a:p>
          <a:p>
            <a:pPr lvl="3"/>
            <a:r>
              <a:rPr lang="en-US" dirty="0" smtClean="0"/>
              <a:t>Grounding: Miscommunication &amp; repair, incremental processing</a:t>
            </a:r>
          </a:p>
          <a:p>
            <a:pPr lvl="3"/>
            <a:r>
              <a:rPr lang="en-US" dirty="0" smtClean="0"/>
              <a:t>Interpretation: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4764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467" y="1600201"/>
            <a:ext cx="8432800" cy="4343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In-depth discussions:</a:t>
            </a:r>
          </a:p>
          <a:p>
            <a:pPr lvl="1"/>
            <a:r>
              <a:rPr lang="en-US" dirty="0" smtClean="0"/>
              <a:t>Computational approaches to make human-computer interaction more like human-human interaction</a:t>
            </a:r>
          </a:p>
          <a:p>
            <a:pPr lvl="2"/>
            <a:r>
              <a:rPr lang="en-US" dirty="0" smtClean="0"/>
              <a:t>Many issues raised in characterizing dialog:</a:t>
            </a:r>
          </a:p>
          <a:p>
            <a:pPr lvl="3"/>
            <a:r>
              <a:rPr lang="en-US" dirty="0" smtClean="0"/>
              <a:t>Multi-party: multi-party interaction, turn-taking, initiative</a:t>
            </a:r>
          </a:p>
          <a:p>
            <a:pPr lvl="3"/>
            <a:r>
              <a:rPr lang="en-US" dirty="0" smtClean="0"/>
              <a:t>Grounding: Miscommunication &amp; repair, incremental processing</a:t>
            </a:r>
          </a:p>
          <a:p>
            <a:pPr lvl="3"/>
            <a:r>
              <a:rPr lang="en-US" dirty="0" smtClean="0"/>
              <a:t>Interpretation: Reference, affect, subjectivity, personification, information structure, prosody</a:t>
            </a:r>
          </a:p>
          <a:p>
            <a:pPr lvl="3"/>
            <a:r>
              <a:rPr lang="en-US" dirty="0" smtClean="0"/>
              <a:t>Multi-modality</a:t>
            </a:r>
          </a:p>
          <a:p>
            <a:pPr lvl="1"/>
            <a:r>
              <a:rPr lang="en-US" dirty="0" smtClean="0"/>
              <a:t>Applications and issues:</a:t>
            </a:r>
          </a:p>
          <a:p>
            <a:pPr lvl="2"/>
            <a:r>
              <a:rPr lang="en-US" dirty="0" smtClean="0"/>
              <a:t>Tutoring, machine translation, information-seeking</a:t>
            </a:r>
          </a:p>
          <a:p>
            <a:pPr lvl="2"/>
            <a:r>
              <a:rPr lang="en-US" dirty="0" smtClean="0"/>
              <a:t>Non-native speech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5437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662" y="25400"/>
            <a:ext cx="8042276" cy="1336956"/>
          </a:xfrm>
        </p:spPr>
        <p:txBody>
          <a:bodyPr/>
          <a:lstStyle/>
          <a:p>
            <a:r>
              <a:rPr lang="en-US" dirty="0" smtClean="0"/>
              <a:t>Interconnections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41300" y="3187700"/>
            <a:ext cx="1447800" cy="584200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Sentiment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1300" y="4064000"/>
            <a:ext cx="1447800" cy="584200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Reference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43000" y="5626100"/>
            <a:ext cx="1447800" cy="584200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Persona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1300" y="2438400"/>
            <a:ext cx="1447800" cy="584200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Turn-taking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95500" y="1676400"/>
            <a:ext cx="1447800" cy="584200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Apps: MT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997200" y="5626100"/>
            <a:ext cx="1447800" cy="584200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Multi-party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41300" y="4826000"/>
            <a:ext cx="1447800" cy="584200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Prosody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924300" y="1676400"/>
            <a:ext cx="1447800" cy="584200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Tutoring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791200" y="1676400"/>
            <a:ext cx="1447800" cy="584200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Non-native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826000" y="5626100"/>
            <a:ext cx="1447800" cy="584200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Multi-modality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578600" y="5638800"/>
            <a:ext cx="1447800" cy="584200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Miscommunication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480300" y="3187700"/>
            <a:ext cx="1447800" cy="584200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Info. </a:t>
            </a:r>
            <a:r>
              <a:rPr lang="en-US" sz="2000" dirty="0" err="1" smtClean="0">
                <a:solidFill>
                  <a:schemeClr val="tx1"/>
                </a:solidFill>
              </a:rPr>
              <a:t>Struct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480300" y="4064000"/>
            <a:ext cx="1447800" cy="584200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Increment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480300" y="2413000"/>
            <a:ext cx="1447800" cy="584200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Affect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480300" y="4826000"/>
            <a:ext cx="1447800" cy="584200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Initiative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4990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662" y="25400"/>
            <a:ext cx="8042276" cy="1336956"/>
          </a:xfrm>
        </p:spPr>
        <p:txBody>
          <a:bodyPr/>
          <a:lstStyle/>
          <a:p>
            <a:r>
              <a:rPr lang="en-US" dirty="0" smtClean="0"/>
              <a:t>Interconnections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41300" y="3187700"/>
            <a:ext cx="1447800" cy="584200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Sentiment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1300" y="4064000"/>
            <a:ext cx="1447800" cy="584200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Reference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43000" y="5626100"/>
            <a:ext cx="1447800" cy="584200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Persona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1300" y="2438400"/>
            <a:ext cx="1447800" cy="584200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Turn-taking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95500" y="1676400"/>
            <a:ext cx="1447800" cy="584200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Apps: MT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997200" y="5626100"/>
            <a:ext cx="1447800" cy="584200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Multi-party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41300" y="4826000"/>
            <a:ext cx="1447800" cy="584200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Prosody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924300" y="1676400"/>
            <a:ext cx="1447800" cy="584200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Tutoring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791200" y="1676400"/>
            <a:ext cx="1447800" cy="584200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Non-native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826000" y="5626100"/>
            <a:ext cx="1447800" cy="584200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Multi-modality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578600" y="5638800"/>
            <a:ext cx="1447800" cy="584200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Miscommunication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480300" y="3187700"/>
            <a:ext cx="1447800" cy="584200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Info. </a:t>
            </a:r>
            <a:r>
              <a:rPr lang="en-US" sz="2000" dirty="0" err="1" smtClean="0">
                <a:solidFill>
                  <a:schemeClr val="tx1"/>
                </a:solidFill>
              </a:rPr>
              <a:t>Struct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480300" y="4064000"/>
            <a:ext cx="1447800" cy="584200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Increment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480300" y="2413000"/>
            <a:ext cx="1447800" cy="584200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Affect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480300" y="4826000"/>
            <a:ext cx="1447800" cy="584200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Initiative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13" idx="3"/>
          </p:cNvCxnSpPr>
          <p:nvPr/>
        </p:nvCxnSpPr>
        <p:spPr>
          <a:xfrm flipV="1">
            <a:off x="5372100" y="1959429"/>
            <a:ext cx="419100" cy="907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8" idx="2"/>
            <a:endCxn id="18" idx="2"/>
          </p:cNvCxnSpPr>
          <p:nvPr/>
        </p:nvCxnSpPr>
        <p:spPr>
          <a:xfrm>
            <a:off x="8204200" y="4648200"/>
            <a:ext cx="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8" idx="2"/>
            <a:endCxn id="20" idx="0"/>
          </p:cNvCxnSpPr>
          <p:nvPr/>
        </p:nvCxnSpPr>
        <p:spPr>
          <a:xfrm>
            <a:off x="8204200" y="4648200"/>
            <a:ext cx="0" cy="177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8" idx="3"/>
            <a:endCxn id="18" idx="1"/>
          </p:cNvCxnSpPr>
          <p:nvPr/>
        </p:nvCxnSpPr>
        <p:spPr>
          <a:xfrm>
            <a:off x="1689100" y="2730500"/>
            <a:ext cx="5791200" cy="1625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8" idx="3"/>
            <a:endCxn id="20" idx="1"/>
          </p:cNvCxnSpPr>
          <p:nvPr/>
        </p:nvCxnSpPr>
        <p:spPr>
          <a:xfrm>
            <a:off x="1689100" y="2730500"/>
            <a:ext cx="5791200" cy="2387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4" idx="3"/>
            <a:endCxn id="19" idx="1"/>
          </p:cNvCxnSpPr>
          <p:nvPr/>
        </p:nvCxnSpPr>
        <p:spPr>
          <a:xfrm flipV="1">
            <a:off x="1689100" y="2705100"/>
            <a:ext cx="5791200" cy="7747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6" idx="3"/>
            <a:endCxn id="17" idx="1"/>
          </p:cNvCxnSpPr>
          <p:nvPr/>
        </p:nvCxnSpPr>
        <p:spPr>
          <a:xfrm flipV="1">
            <a:off x="1689100" y="3479800"/>
            <a:ext cx="5791200" cy="8763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2" idx="3"/>
            <a:endCxn id="10" idx="2"/>
          </p:cNvCxnSpPr>
          <p:nvPr/>
        </p:nvCxnSpPr>
        <p:spPr>
          <a:xfrm flipV="1">
            <a:off x="1689100" y="2260600"/>
            <a:ext cx="1130300" cy="28575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2" idx="3"/>
            <a:endCxn id="13" idx="2"/>
          </p:cNvCxnSpPr>
          <p:nvPr/>
        </p:nvCxnSpPr>
        <p:spPr>
          <a:xfrm flipV="1">
            <a:off x="1689100" y="2260600"/>
            <a:ext cx="2959100" cy="28575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2" idx="3"/>
            <a:endCxn id="19" idx="1"/>
          </p:cNvCxnSpPr>
          <p:nvPr/>
        </p:nvCxnSpPr>
        <p:spPr>
          <a:xfrm flipV="1">
            <a:off x="1689100" y="2705100"/>
            <a:ext cx="5791200" cy="2413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12" idx="3"/>
            <a:endCxn id="17" idx="1"/>
          </p:cNvCxnSpPr>
          <p:nvPr/>
        </p:nvCxnSpPr>
        <p:spPr>
          <a:xfrm flipV="1">
            <a:off x="1689100" y="3479800"/>
            <a:ext cx="5791200" cy="16383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2" idx="3"/>
            <a:endCxn id="16" idx="0"/>
          </p:cNvCxnSpPr>
          <p:nvPr/>
        </p:nvCxnSpPr>
        <p:spPr>
          <a:xfrm>
            <a:off x="1689100" y="5118100"/>
            <a:ext cx="5613400" cy="5207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>
            <a:stCxn id="12" idx="3"/>
            <a:endCxn id="8" idx="3"/>
          </p:cNvCxnSpPr>
          <p:nvPr/>
        </p:nvCxnSpPr>
        <p:spPr>
          <a:xfrm flipV="1">
            <a:off x="1689100" y="2730500"/>
            <a:ext cx="12700" cy="2387600"/>
          </a:xfrm>
          <a:prstGeom prst="bentConnector3">
            <a:avLst>
              <a:gd name="adj1" fmla="val 6085709"/>
            </a:avLst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Elbow Connector 53"/>
          <p:cNvCxnSpPr>
            <a:stCxn id="12" idx="3"/>
            <a:endCxn id="4" idx="3"/>
          </p:cNvCxnSpPr>
          <p:nvPr/>
        </p:nvCxnSpPr>
        <p:spPr>
          <a:xfrm flipV="1">
            <a:off x="1689100" y="3479800"/>
            <a:ext cx="12700" cy="1638300"/>
          </a:xfrm>
          <a:prstGeom prst="bentConnector3">
            <a:avLst>
              <a:gd name="adj1" fmla="val 4600000"/>
            </a:avLst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Elbow Connector 57"/>
          <p:cNvCxnSpPr>
            <a:endCxn id="6" idx="3"/>
          </p:cNvCxnSpPr>
          <p:nvPr/>
        </p:nvCxnSpPr>
        <p:spPr>
          <a:xfrm rot="16200000" flipV="1">
            <a:off x="1314450" y="4730750"/>
            <a:ext cx="762000" cy="12700"/>
          </a:xfrm>
          <a:prstGeom prst="bentConnector2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12" idx="3"/>
            <a:endCxn id="18" idx="1"/>
          </p:cNvCxnSpPr>
          <p:nvPr/>
        </p:nvCxnSpPr>
        <p:spPr>
          <a:xfrm flipV="1">
            <a:off x="1689100" y="4356100"/>
            <a:ext cx="5791200" cy="762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Elbow Connector 69"/>
          <p:cNvCxnSpPr>
            <a:stCxn id="20" idx="1"/>
          </p:cNvCxnSpPr>
          <p:nvPr/>
        </p:nvCxnSpPr>
        <p:spPr>
          <a:xfrm rot="10800000" flipV="1">
            <a:off x="7239000" y="5118100"/>
            <a:ext cx="241300" cy="508000"/>
          </a:xfrm>
          <a:prstGeom prst="bentConnector2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15" idx="3"/>
            <a:endCxn id="16" idx="1"/>
          </p:cNvCxnSpPr>
          <p:nvPr/>
        </p:nvCxnSpPr>
        <p:spPr>
          <a:xfrm>
            <a:off x="6273800" y="5918200"/>
            <a:ext cx="304800" cy="127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8" idx="3"/>
            <a:endCxn id="11" idx="0"/>
          </p:cNvCxnSpPr>
          <p:nvPr/>
        </p:nvCxnSpPr>
        <p:spPr>
          <a:xfrm>
            <a:off x="1689100" y="2730500"/>
            <a:ext cx="2032000" cy="2895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endCxn id="15" idx="0"/>
          </p:cNvCxnSpPr>
          <p:nvPr/>
        </p:nvCxnSpPr>
        <p:spPr>
          <a:xfrm>
            <a:off x="4648200" y="2260600"/>
            <a:ext cx="901700" cy="33655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13" idx="2"/>
            <a:endCxn id="19" idx="1"/>
          </p:cNvCxnSpPr>
          <p:nvPr/>
        </p:nvCxnSpPr>
        <p:spPr>
          <a:xfrm>
            <a:off x="4648200" y="2260600"/>
            <a:ext cx="2832100" cy="4445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6" idx="3"/>
            <a:endCxn id="20" idx="1"/>
          </p:cNvCxnSpPr>
          <p:nvPr/>
        </p:nvCxnSpPr>
        <p:spPr>
          <a:xfrm>
            <a:off x="1689100" y="4356100"/>
            <a:ext cx="5791200" cy="762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Elbow Connector 84"/>
          <p:cNvCxnSpPr>
            <a:stCxn id="17" idx="1"/>
            <a:endCxn id="20" idx="1"/>
          </p:cNvCxnSpPr>
          <p:nvPr/>
        </p:nvCxnSpPr>
        <p:spPr>
          <a:xfrm rot="10800000" flipV="1">
            <a:off x="7480300" y="3479800"/>
            <a:ext cx="12700" cy="1638300"/>
          </a:xfrm>
          <a:prstGeom prst="bentConnector3">
            <a:avLst>
              <a:gd name="adj1" fmla="val 2800000"/>
            </a:avLst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14" idx="2"/>
          </p:cNvCxnSpPr>
          <p:nvPr/>
        </p:nvCxnSpPr>
        <p:spPr>
          <a:xfrm>
            <a:off x="6515100" y="2260600"/>
            <a:ext cx="723899" cy="33655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stCxn id="15" idx="0"/>
          </p:cNvCxnSpPr>
          <p:nvPr/>
        </p:nvCxnSpPr>
        <p:spPr>
          <a:xfrm flipV="1">
            <a:off x="5549900" y="4356100"/>
            <a:ext cx="1752600" cy="1270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6" idx="3"/>
            <a:endCxn id="15" idx="0"/>
          </p:cNvCxnSpPr>
          <p:nvPr/>
        </p:nvCxnSpPr>
        <p:spPr>
          <a:xfrm>
            <a:off x="1689100" y="4356100"/>
            <a:ext cx="3860800" cy="1270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>
            <a:stCxn id="10" idx="2"/>
            <a:endCxn id="18" idx="1"/>
          </p:cNvCxnSpPr>
          <p:nvPr/>
        </p:nvCxnSpPr>
        <p:spPr>
          <a:xfrm>
            <a:off x="2819400" y="2260600"/>
            <a:ext cx="4660900" cy="20955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stCxn id="10" idx="2"/>
            <a:endCxn id="15" idx="0"/>
          </p:cNvCxnSpPr>
          <p:nvPr/>
        </p:nvCxnSpPr>
        <p:spPr>
          <a:xfrm>
            <a:off x="2819400" y="2260600"/>
            <a:ext cx="2730500" cy="33655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>
            <a:stCxn id="10" idx="2"/>
            <a:endCxn id="16" idx="0"/>
          </p:cNvCxnSpPr>
          <p:nvPr/>
        </p:nvCxnSpPr>
        <p:spPr>
          <a:xfrm>
            <a:off x="2819400" y="2260600"/>
            <a:ext cx="4483100" cy="3378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>
            <a:stCxn id="10" idx="2"/>
            <a:endCxn id="20" idx="1"/>
          </p:cNvCxnSpPr>
          <p:nvPr/>
        </p:nvCxnSpPr>
        <p:spPr>
          <a:xfrm>
            <a:off x="2819400" y="2260600"/>
            <a:ext cx="4660900" cy="28575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>
            <a:stCxn id="10" idx="2"/>
            <a:endCxn id="17" idx="1"/>
          </p:cNvCxnSpPr>
          <p:nvPr/>
        </p:nvCxnSpPr>
        <p:spPr>
          <a:xfrm>
            <a:off x="2819400" y="2260600"/>
            <a:ext cx="4660900" cy="1219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>
            <a:stCxn id="10" idx="2"/>
            <a:endCxn id="6" idx="3"/>
          </p:cNvCxnSpPr>
          <p:nvPr/>
        </p:nvCxnSpPr>
        <p:spPr>
          <a:xfrm flipH="1">
            <a:off x="1689100" y="2260600"/>
            <a:ext cx="1130300" cy="20955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>
            <a:stCxn id="14" idx="2"/>
            <a:endCxn id="20" idx="1"/>
          </p:cNvCxnSpPr>
          <p:nvPr/>
        </p:nvCxnSpPr>
        <p:spPr>
          <a:xfrm>
            <a:off x="6515100" y="2260600"/>
            <a:ext cx="965200" cy="28575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Elbow Connector 108"/>
          <p:cNvCxnSpPr>
            <a:stCxn id="14" idx="2"/>
            <a:endCxn id="10" idx="2"/>
          </p:cNvCxnSpPr>
          <p:nvPr/>
        </p:nvCxnSpPr>
        <p:spPr>
          <a:xfrm rot="5400000">
            <a:off x="4667250" y="412750"/>
            <a:ext cx="12700" cy="3695700"/>
          </a:xfrm>
          <a:prstGeom prst="bentConnector3">
            <a:avLst>
              <a:gd name="adj1" fmla="val 3200000"/>
            </a:avLst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>
            <a:stCxn id="14" idx="2"/>
            <a:endCxn id="12" idx="3"/>
          </p:cNvCxnSpPr>
          <p:nvPr/>
        </p:nvCxnSpPr>
        <p:spPr>
          <a:xfrm flipH="1">
            <a:off x="1689100" y="2260600"/>
            <a:ext cx="4826000" cy="28575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>
            <a:stCxn id="7" idx="1"/>
            <a:endCxn id="12" idx="2"/>
          </p:cNvCxnSpPr>
          <p:nvPr/>
        </p:nvCxnSpPr>
        <p:spPr>
          <a:xfrm flipH="1" flipV="1">
            <a:off x="965200" y="5410200"/>
            <a:ext cx="177800" cy="508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>
            <a:stCxn id="8" idx="3"/>
            <a:endCxn id="7" idx="0"/>
          </p:cNvCxnSpPr>
          <p:nvPr/>
        </p:nvCxnSpPr>
        <p:spPr>
          <a:xfrm>
            <a:off x="1689100" y="2730500"/>
            <a:ext cx="177800" cy="2895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>
            <a:stCxn id="15" idx="1"/>
            <a:endCxn id="11" idx="3"/>
          </p:cNvCxnSpPr>
          <p:nvPr/>
        </p:nvCxnSpPr>
        <p:spPr>
          <a:xfrm flipH="1">
            <a:off x="4445000" y="5918200"/>
            <a:ext cx="3810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>
            <a:stCxn id="11" idx="0"/>
            <a:endCxn id="20" idx="1"/>
          </p:cNvCxnSpPr>
          <p:nvPr/>
        </p:nvCxnSpPr>
        <p:spPr>
          <a:xfrm flipV="1">
            <a:off x="3721100" y="5118100"/>
            <a:ext cx="3759200" cy="508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9" name="Elbow Connector 128"/>
          <p:cNvCxnSpPr>
            <a:stCxn id="11" idx="0"/>
            <a:endCxn id="16" idx="0"/>
          </p:cNvCxnSpPr>
          <p:nvPr/>
        </p:nvCxnSpPr>
        <p:spPr>
          <a:xfrm rot="16200000" flipH="1">
            <a:off x="5505450" y="3841750"/>
            <a:ext cx="12700" cy="3581400"/>
          </a:xfrm>
          <a:prstGeom prst="bentConnector3">
            <a:avLst>
              <a:gd name="adj1" fmla="val -2800000"/>
            </a:avLst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/>
          <p:cNvCxnSpPr>
            <a:stCxn id="7" idx="0"/>
            <a:endCxn id="19" idx="1"/>
          </p:cNvCxnSpPr>
          <p:nvPr/>
        </p:nvCxnSpPr>
        <p:spPr>
          <a:xfrm flipV="1">
            <a:off x="1866900" y="2705100"/>
            <a:ext cx="5613400" cy="2921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>
            <a:endCxn id="19" idx="1"/>
          </p:cNvCxnSpPr>
          <p:nvPr/>
        </p:nvCxnSpPr>
        <p:spPr>
          <a:xfrm flipV="1">
            <a:off x="3721100" y="2705100"/>
            <a:ext cx="3759200" cy="292099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>
            <a:stCxn id="4" idx="3"/>
            <a:endCxn id="11" idx="0"/>
          </p:cNvCxnSpPr>
          <p:nvPr/>
        </p:nvCxnSpPr>
        <p:spPr>
          <a:xfrm>
            <a:off x="1689100" y="3479800"/>
            <a:ext cx="2032000" cy="21463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13400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Techniques &amp; Sources of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Range of techniques: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5030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Techniques &amp; Sources of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Range of techniques:</a:t>
            </a:r>
          </a:p>
          <a:p>
            <a:pPr lvl="1"/>
            <a:r>
              <a:rPr lang="en-US" dirty="0" smtClean="0"/>
              <a:t>Deep processing, shallow processing, manual rules</a:t>
            </a:r>
          </a:p>
          <a:p>
            <a:r>
              <a:rPr lang="en-US" dirty="0" smtClean="0"/>
              <a:t>Machine learning: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2892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Techniques &amp; Sources of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Range of techniques:</a:t>
            </a:r>
          </a:p>
          <a:p>
            <a:pPr lvl="1"/>
            <a:r>
              <a:rPr lang="en-US" dirty="0" smtClean="0"/>
              <a:t>Deep processing, shallow processing, manual rules</a:t>
            </a:r>
          </a:p>
          <a:p>
            <a:r>
              <a:rPr lang="en-US" dirty="0" smtClean="0"/>
              <a:t>Machine learning:</a:t>
            </a:r>
          </a:p>
          <a:p>
            <a:pPr lvl="1"/>
            <a:r>
              <a:rPr lang="en-US" dirty="0" smtClean="0"/>
              <a:t>Anything from decision trees to POMDPs</a:t>
            </a:r>
          </a:p>
          <a:p>
            <a:r>
              <a:rPr lang="en-US" dirty="0" smtClean="0"/>
              <a:t>Information sources:</a:t>
            </a:r>
          </a:p>
        </p:txBody>
      </p:sp>
    </p:spTree>
    <p:extLst>
      <p:ext uri="{BB962C8B-B14F-4D97-AF65-F5344CB8AC3E}">
        <p14:creationId xmlns:p14="http://schemas.microsoft.com/office/powerpoint/2010/main" val="3165333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</a:p>
          <a:p>
            <a:pPr lvl="1"/>
            <a:r>
              <a:rPr lang="en-US" dirty="0" smtClean="0"/>
              <a:t>Distinctive factors in dialog:</a:t>
            </a:r>
          </a:p>
          <a:p>
            <a:pPr lvl="2"/>
            <a:r>
              <a:rPr lang="en-US" dirty="0" smtClean="0"/>
              <a:t>Human-human </a:t>
            </a:r>
          </a:p>
          <a:p>
            <a:pPr lvl="2"/>
            <a:r>
              <a:rPr lang="en-US" dirty="0" smtClean="0"/>
              <a:t>Human-computer</a:t>
            </a:r>
          </a:p>
          <a:p>
            <a:pPr lvl="1"/>
            <a:r>
              <a:rPr lang="en-US" dirty="0" smtClean="0"/>
              <a:t>Dialog components &amp; dialog management </a:t>
            </a:r>
          </a:p>
          <a:p>
            <a:pPr lvl="1"/>
            <a:r>
              <a:rPr lang="en-US" dirty="0" smtClean="0"/>
              <a:t>Specialized topics: 	</a:t>
            </a:r>
          </a:p>
          <a:p>
            <a:pPr lvl="2"/>
            <a:r>
              <a:rPr lang="en-US" dirty="0" smtClean="0"/>
              <a:t>Detailed analysis of:</a:t>
            </a:r>
          </a:p>
          <a:p>
            <a:pPr lvl="3"/>
            <a:r>
              <a:rPr lang="en-US" dirty="0" smtClean="0"/>
              <a:t>Distinctive factors</a:t>
            </a:r>
          </a:p>
          <a:p>
            <a:pPr lvl="3"/>
            <a:r>
              <a:rPr lang="en-US" dirty="0" smtClean="0"/>
              <a:t>Techniques and applications</a:t>
            </a:r>
          </a:p>
          <a:p>
            <a:pPr lvl="1"/>
            <a:r>
              <a:rPr lang="en-US" dirty="0" smtClean="0"/>
              <a:t>Discussion:</a:t>
            </a:r>
          </a:p>
          <a:p>
            <a:pPr lvl="2"/>
            <a:r>
              <a:rPr lang="en-US" dirty="0" smtClean="0"/>
              <a:t>Trends, techniques, interrelations</a:t>
            </a:r>
          </a:p>
        </p:txBody>
      </p:sp>
    </p:spTree>
    <p:extLst>
      <p:ext uri="{BB962C8B-B14F-4D97-AF65-F5344CB8AC3E}">
        <p14:creationId xmlns:p14="http://schemas.microsoft.com/office/powerpoint/2010/main" val="5283601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Techniques &amp; Sources of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Range of techniques:</a:t>
            </a:r>
          </a:p>
          <a:p>
            <a:pPr lvl="1"/>
            <a:r>
              <a:rPr lang="en-US" dirty="0" smtClean="0"/>
              <a:t>Deep processing, shallow processing, manual rules</a:t>
            </a:r>
          </a:p>
          <a:p>
            <a:r>
              <a:rPr lang="en-US" dirty="0" smtClean="0"/>
              <a:t>Machine learning:</a:t>
            </a:r>
          </a:p>
          <a:p>
            <a:pPr lvl="1"/>
            <a:r>
              <a:rPr lang="en-US" dirty="0" smtClean="0"/>
              <a:t>Anything from decision trees to POMDPs</a:t>
            </a:r>
          </a:p>
          <a:p>
            <a:r>
              <a:rPr lang="en-US" dirty="0" smtClean="0"/>
              <a:t>Information sources:</a:t>
            </a:r>
          </a:p>
          <a:p>
            <a:pPr lvl="1"/>
            <a:r>
              <a:rPr lang="en-US" dirty="0" smtClean="0"/>
              <a:t>Acoustic, lexical, prosodic, timing, syntactic, semantic, pragmatic, </a:t>
            </a:r>
            <a:r>
              <a:rPr lang="en-US" dirty="0" err="1" smtClean="0"/>
              <a:t>etc</a:t>
            </a:r>
            <a:endParaRPr lang="en-US" dirty="0" smtClean="0"/>
          </a:p>
          <a:p>
            <a:pPr marL="349250" lvl="1" indent="0">
              <a:buNone/>
            </a:pPr>
            <a:r>
              <a:rPr lang="en-US" dirty="0"/>
              <a:t>	</a:t>
            </a:r>
            <a:r>
              <a:rPr lang="en-US" dirty="0" smtClean="0"/>
              <a:t>Multimodal: gaze, gesture,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Integration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0034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Techniques &amp; Sources of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Range of techniques:</a:t>
            </a:r>
          </a:p>
          <a:p>
            <a:pPr lvl="1"/>
            <a:r>
              <a:rPr lang="en-US" dirty="0" smtClean="0"/>
              <a:t>Deep processing, shallow processing, manual rules</a:t>
            </a:r>
          </a:p>
          <a:p>
            <a:r>
              <a:rPr lang="en-US" dirty="0" smtClean="0"/>
              <a:t>Machine learning:</a:t>
            </a:r>
          </a:p>
          <a:p>
            <a:pPr lvl="1"/>
            <a:r>
              <a:rPr lang="en-US" dirty="0" smtClean="0"/>
              <a:t>Anything from decision trees to POMDPs</a:t>
            </a:r>
          </a:p>
          <a:p>
            <a:r>
              <a:rPr lang="en-US" dirty="0" smtClean="0"/>
              <a:t>Information sources:</a:t>
            </a:r>
          </a:p>
          <a:p>
            <a:pPr lvl="1"/>
            <a:r>
              <a:rPr lang="en-US" dirty="0" smtClean="0"/>
              <a:t>Acoustic, lexical, prosodic, timing, syntactic, semantic, pragmatic, </a:t>
            </a:r>
            <a:r>
              <a:rPr lang="en-US" dirty="0" err="1" smtClean="0"/>
              <a:t>etc</a:t>
            </a:r>
            <a:endParaRPr lang="en-US" dirty="0" smtClean="0"/>
          </a:p>
          <a:p>
            <a:pPr marL="349250" lvl="1" indent="0">
              <a:buNone/>
            </a:pPr>
            <a:r>
              <a:rPr lang="en-US" dirty="0"/>
              <a:t>	</a:t>
            </a:r>
            <a:r>
              <a:rPr lang="en-US" dirty="0" smtClean="0"/>
              <a:t>Multimodal: gaze, gesture,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Integration: Complex and varied</a:t>
            </a:r>
          </a:p>
          <a:p>
            <a:pPr lvl="2"/>
            <a:r>
              <a:rPr lang="en-US" dirty="0" smtClean="0"/>
              <a:t>Huge feature vectors, tandem models, blackboards, learned </a:t>
            </a:r>
          </a:p>
          <a:p>
            <a:r>
              <a:rPr lang="en-US" dirty="0" smtClean="0"/>
              <a:t>Substantial strides, but huge remaining challenges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4085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Favorite topic?</a:t>
            </a:r>
          </a:p>
          <a:p>
            <a:endParaRPr lang="en-US" dirty="0"/>
          </a:p>
          <a:p>
            <a:r>
              <a:rPr lang="en-US" dirty="0" smtClean="0"/>
              <a:t>Most surprising result?</a:t>
            </a:r>
          </a:p>
          <a:p>
            <a:endParaRPr lang="en-US" dirty="0"/>
          </a:p>
          <a:p>
            <a:r>
              <a:rPr lang="en-US" dirty="0" smtClean="0"/>
              <a:t>Most obvious result?</a:t>
            </a:r>
          </a:p>
          <a:p>
            <a:endParaRPr lang="en-US" dirty="0"/>
          </a:p>
          <a:p>
            <a:r>
              <a:rPr lang="en-US" dirty="0" smtClean="0"/>
              <a:t>Most surprising gap?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907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Dialog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Human-human:</a:t>
            </a:r>
          </a:p>
          <a:p>
            <a:pPr lvl="1"/>
            <a:r>
              <a:rPr lang="en-US" dirty="0" smtClean="0"/>
              <a:t>Multi-party interaction:</a:t>
            </a:r>
          </a:p>
          <a:p>
            <a:pPr lvl="2"/>
            <a:r>
              <a:rPr lang="en-US" dirty="0" smtClean="0"/>
              <a:t>Flexible turn-taking, mixed initiative</a:t>
            </a:r>
          </a:p>
          <a:p>
            <a:pPr lvl="1"/>
            <a:r>
              <a:rPr lang="en-US" dirty="0" smtClean="0"/>
              <a:t>Speech acts:</a:t>
            </a:r>
          </a:p>
          <a:p>
            <a:pPr lvl="2"/>
            <a:r>
              <a:rPr lang="en-US" dirty="0" smtClean="0"/>
              <a:t>Actions via speech, levels of interpretation</a:t>
            </a:r>
          </a:p>
          <a:p>
            <a:pPr lvl="1"/>
            <a:r>
              <a:rPr lang="en-US" dirty="0" err="1" smtClean="0"/>
              <a:t>Implicature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Grice’s maxims </a:t>
            </a:r>
          </a:p>
          <a:p>
            <a:pPr lvl="1"/>
            <a:r>
              <a:rPr lang="en-US" dirty="0" err="1" smtClean="0"/>
              <a:t>Cooperativity</a:t>
            </a:r>
            <a:r>
              <a:rPr lang="en-US" dirty="0" smtClean="0"/>
              <a:t> &amp; closure:</a:t>
            </a:r>
            <a:endParaRPr lang="en-US" dirty="0"/>
          </a:p>
          <a:p>
            <a:pPr lvl="2"/>
            <a:r>
              <a:rPr lang="en-US" dirty="0" smtClean="0"/>
              <a:t>Grounding and levels of display</a:t>
            </a:r>
          </a:p>
          <a:p>
            <a:pPr lvl="3"/>
            <a:r>
              <a:rPr lang="en-US" dirty="0" smtClean="0"/>
              <a:t>Corrections, repairs, and confirmations</a:t>
            </a:r>
          </a:p>
        </p:txBody>
      </p:sp>
    </p:spTree>
    <p:extLst>
      <p:ext uri="{BB962C8B-B14F-4D97-AF65-F5344CB8AC3E}">
        <p14:creationId xmlns:p14="http://schemas.microsoft.com/office/powerpoint/2010/main" val="2427464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Dialog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600" y="1600201"/>
            <a:ext cx="8483599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Human-computer – most deployed systems</a:t>
            </a:r>
          </a:p>
          <a:p>
            <a:pPr lvl="1"/>
            <a:r>
              <a:rPr lang="en-US" dirty="0" smtClean="0"/>
              <a:t>Multi-party interaction:</a:t>
            </a:r>
          </a:p>
        </p:txBody>
      </p:sp>
    </p:spTree>
    <p:extLst>
      <p:ext uri="{BB962C8B-B14F-4D97-AF65-F5344CB8AC3E}">
        <p14:creationId xmlns:p14="http://schemas.microsoft.com/office/powerpoint/2010/main" val="324091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Dialog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600" y="1600201"/>
            <a:ext cx="8483599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Human-computer – most deployed systems</a:t>
            </a:r>
          </a:p>
          <a:p>
            <a:pPr lvl="1"/>
            <a:r>
              <a:rPr lang="en-US" dirty="0" smtClean="0"/>
              <a:t>Multi-party interaction:</a:t>
            </a:r>
          </a:p>
          <a:p>
            <a:pPr lvl="2"/>
            <a:r>
              <a:rPr lang="en-US" dirty="0" smtClean="0"/>
              <a:t>Rigid silence-based turn-taking, system or “mixed” initiative</a:t>
            </a:r>
          </a:p>
          <a:p>
            <a:pPr lvl="1"/>
            <a:r>
              <a:rPr lang="en-US" dirty="0" smtClean="0"/>
              <a:t>Speech acts:</a:t>
            </a:r>
          </a:p>
        </p:txBody>
      </p:sp>
    </p:spTree>
    <p:extLst>
      <p:ext uri="{BB962C8B-B14F-4D97-AF65-F5344CB8AC3E}">
        <p14:creationId xmlns:p14="http://schemas.microsoft.com/office/powerpoint/2010/main" val="94254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Dialog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600" y="1600201"/>
            <a:ext cx="8483599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Human-computer – most deployed systems</a:t>
            </a:r>
          </a:p>
          <a:p>
            <a:pPr lvl="1"/>
            <a:r>
              <a:rPr lang="en-US" dirty="0" smtClean="0"/>
              <a:t>Multi-party interaction:</a:t>
            </a:r>
          </a:p>
          <a:p>
            <a:pPr lvl="2"/>
            <a:r>
              <a:rPr lang="en-US" dirty="0" smtClean="0"/>
              <a:t>Rigid silence-based turn-taking, system or “mixed” initiative</a:t>
            </a:r>
          </a:p>
          <a:p>
            <a:pPr lvl="1"/>
            <a:r>
              <a:rPr lang="en-US" dirty="0" smtClean="0"/>
              <a:t>Speech acts:</a:t>
            </a:r>
          </a:p>
          <a:p>
            <a:pPr lvl="2"/>
            <a:r>
              <a:rPr lang="en-US" dirty="0" smtClean="0"/>
              <a:t>Actions via speech: dialog acts, NLU</a:t>
            </a:r>
          </a:p>
          <a:p>
            <a:pPr lvl="1"/>
            <a:r>
              <a:rPr lang="en-US" dirty="0" err="1" smtClean="0"/>
              <a:t>Implicature</a:t>
            </a:r>
            <a:r>
              <a:rPr lang="en-US" dirty="0" smtClean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519693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Dialog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600" y="1600201"/>
            <a:ext cx="8483599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Human-computer – most deployed systems</a:t>
            </a:r>
          </a:p>
          <a:p>
            <a:pPr lvl="1"/>
            <a:r>
              <a:rPr lang="en-US" dirty="0" smtClean="0"/>
              <a:t>Multi-party interaction:</a:t>
            </a:r>
          </a:p>
          <a:p>
            <a:pPr lvl="2"/>
            <a:r>
              <a:rPr lang="en-US" dirty="0" smtClean="0"/>
              <a:t>Rigid silence-based turn-taking, system or “mixed” initiative</a:t>
            </a:r>
          </a:p>
          <a:p>
            <a:pPr lvl="1"/>
            <a:r>
              <a:rPr lang="en-US" dirty="0" smtClean="0"/>
              <a:t>Speech acts:</a:t>
            </a:r>
          </a:p>
          <a:p>
            <a:pPr lvl="2"/>
            <a:r>
              <a:rPr lang="en-US" dirty="0" smtClean="0"/>
              <a:t>Actions via speech: dialog acts, NLU</a:t>
            </a:r>
          </a:p>
          <a:p>
            <a:pPr lvl="1"/>
            <a:r>
              <a:rPr lang="en-US" dirty="0" err="1" smtClean="0"/>
              <a:t>Implicature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Um… depends on dialog management, NLU </a:t>
            </a:r>
          </a:p>
          <a:p>
            <a:pPr lvl="1"/>
            <a:r>
              <a:rPr lang="en-US" dirty="0" smtClean="0"/>
              <a:t>Grounding:</a:t>
            </a:r>
          </a:p>
        </p:txBody>
      </p:sp>
    </p:spTree>
    <p:extLst>
      <p:ext uri="{BB962C8B-B14F-4D97-AF65-F5344CB8AC3E}">
        <p14:creationId xmlns:p14="http://schemas.microsoft.com/office/powerpoint/2010/main" val="7654954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Dialog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600" y="1600201"/>
            <a:ext cx="8483599" cy="4343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Human-computer – most deployed systems</a:t>
            </a:r>
          </a:p>
          <a:p>
            <a:pPr lvl="1"/>
            <a:r>
              <a:rPr lang="en-US" dirty="0" smtClean="0"/>
              <a:t>Multi-party interaction:</a:t>
            </a:r>
          </a:p>
          <a:p>
            <a:pPr lvl="2"/>
            <a:r>
              <a:rPr lang="en-US" dirty="0" smtClean="0"/>
              <a:t>Rigid silence-based turn-taking, system or “mixed” initiative</a:t>
            </a:r>
          </a:p>
          <a:p>
            <a:pPr lvl="1"/>
            <a:r>
              <a:rPr lang="en-US" dirty="0" smtClean="0"/>
              <a:t>Speech acts:</a:t>
            </a:r>
          </a:p>
          <a:p>
            <a:pPr lvl="2"/>
            <a:r>
              <a:rPr lang="en-US" dirty="0" smtClean="0"/>
              <a:t>Actions via speech: dialog acts, NLU</a:t>
            </a:r>
          </a:p>
          <a:p>
            <a:pPr lvl="1"/>
            <a:r>
              <a:rPr lang="en-US" dirty="0" err="1" smtClean="0"/>
              <a:t>Implicature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Um… depends on dialog management, NLU </a:t>
            </a:r>
          </a:p>
          <a:p>
            <a:pPr lvl="1"/>
            <a:r>
              <a:rPr lang="en-US" dirty="0" smtClean="0"/>
              <a:t>Grounding:</a:t>
            </a:r>
          </a:p>
          <a:p>
            <a:pPr lvl="2"/>
            <a:r>
              <a:rPr lang="en-US" dirty="0" smtClean="0"/>
              <a:t>Confirmation: implicit/explicit: learned?</a:t>
            </a:r>
          </a:p>
          <a:p>
            <a:pPr lvl="2"/>
            <a:r>
              <a:rPr lang="en-US" dirty="0" smtClean="0"/>
              <a:t>Corrections, repairs: problematic</a:t>
            </a:r>
          </a:p>
          <a:p>
            <a:pPr lvl="1"/>
            <a:r>
              <a:rPr lang="en-US" dirty="0" smtClean="0"/>
              <a:t>Why?</a:t>
            </a:r>
          </a:p>
        </p:txBody>
      </p:sp>
    </p:spTree>
    <p:extLst>
      <p:ext uri="{BB962C8B-B14F-4D97-AF65-F5344CB8AC3E}">
        <p14:creationId xmlns:p14="http://schemas.microsoft.com/office/powerpoint/2010/main" val="1901351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Dialog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600" y="1600201"/>
            <a:ext cx="8483599" cy="4343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Human-computer – most deployed systems</a:t>
            </a:r>
          </a:p>
          <a:p>
            <a:pPr lvl="1"/>
            <a:r>
              <a:rPr lang="en-US" dirty="0" smtClean="0"/>
              <a:t>Multi-party interaction:</a:t>
            </a:r>
          </a:p>
          <a:p>
            <a:pPr lvl="2"/>
            <a:r>
              <a:rPr lang="en-US" dirty="0" smtClean="0"/>
              <a:t>Rigid silence-based turn-taking, system or “mixed” initiative</a:t>
            </a:r>
          </a:p>
          <a:p>
            <a:pPr lvl="1"/>
            <a:r>
              <a:rPr lang="en-US" dirty="0" smtClean="0"/>
              <a:t>Speech acts:</a:t>
            </a:r>
          </a:p>
          <a:p>
            <a:pPr lvl="2"/>
            <a:r>
              <a:rPr lang="en-US" dirty="0" smtClean="0"/>
              <a:t>Actions via speech: dialog acts, NLU</a:t>
            </a:r>
          </a:p>
          <a:p>
            <a:pPr lvl="1"/>
            <a:r>
              <a:rPr lang="en-US" dirty="0" err="1" smtClean="0"/>
              <a:t>Implicature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Um… depends on dialog management, NLU </a:t>
            </a:r>
          </a:p>
          <a:p>
            <a:pPr lvl="1"/>
            <a:r>
              <a:rPr lang="en-US" dirty="0" smtClean="0"/>
              <a:t>Grounding:</a:t>
            </a:r>
          </a:p>
          <a:p>
            <a:pPr lvl="2"/>
            <a:r>
              <a:rPr lang="en-US" dirty="0" smtClean="0"/>
              <a:t>Confirmation: implicit/explicit: learned?</a:t>
            </a:r>
          </a:p>
          <a:p>
            <a:pPr lvl="2"/>
            <a:r>
              <a:rPr lang="en-US" dirty="0" smtClean="0"/>
              <a:t>Corrections, repairs: problematic</a:t>
            </a:r>
          </a:p>
          <a:p>
            <a:pPr lvl="1"/>
            <a:r>
              <a:rPr lang="en-US" dirty="0" smtClean="0"/>
              <a:t>Constrained by complexity, processing, speed, </a:t>
            </a:r>
            <a:r>
              <a:rPr lang="en-US" dirty="0" err="1" smtClean="0"/>
              <a:t>etc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193953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1209</TotalTime>
  <Words>824</Words>
  <Application>Microsoft Macintosh PowerPoint</Application>
  <PresentationFormat>On-screen Show (4:3)</PresentationFormat>
  <Paragraphs>187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Breeze</vt:lpstr>
      <vt:lpstr>Wrapping Up</vt:lpstr>
      <vt:lpstr>Roadmap</vt:lpstr>
      <vt:lpstr>Characteristics of Dialog</vt:lpstr>
      <vt:lpstr>Characteristics of Dialog</vt:lpstr>
      <vt:lpstr>Characteristics of Dialog</vt:lpstr>
      <vt:lpstr>Characteristics of Dialog</vt:lpstr>
      <vt:lpstr>Characteristics of Dialog</vt:lpstr>
      <vt:lpstr>Characteristics of Dialog</vt:lpstr>
      <vt:lpstr>Characteristics of Dialog</vt:lpstr>
      <vt:lpstr>Dialog System Components</vt:lpstr>
      <vt:lpstr>Topics</vt:lpstr>
      <vt:lpstr>Topics</vt:lpstr>
      <vt:lpstr>Topics</vt:lpstr>
      <vt:lpstr>Topics</vt:lpstr>
      <vt:lpstr>Interconnections</vt:lpstr>
      <vt:lpstr>Interconnections</vt:lpstr>
      <vt:lpstr>Techniques &amp; Sources of Information</vt:lpstr>
      <vt:lpstr>Techniques &amp; Sources of Information</vt:lpstr>
      <vt:lpstr>Techniques &amp; Sources of Information</vt:lpstr>
      <vt:lpstr>Techniques &amp; Sources of Information</vt:lpstr>
      <vt:lpstr>Techniques &amp; Sources of Information</vt:lpstr>
      <vt:lpstr>Questions?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Wrapping Up</dc:title>
  <dc:creator>Gina-Anne Levow</dc:creator>
  <cp:lastModifiedBy>Gina-Anne Levow</cp:lastModifiedBy>
  <cp:revision>25</cp:revision>
  <dcterms:created xsi:type="dcterms:W3CDTF">2013-06-05T00:11:58Z</dcterms:created>
  <dcterms:modified xsi:type="dcterms:W3CDTF">2013-06-14T22:12:13Z</dcterms:modified>
</cp:coreProperties>
</file>