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5"/>
  </p:notesMasterIdLst>
  <p:sldIdLst>
    <p:sldId id="256" r:id="rId2"/>
    <p:sldId id="257" r:id="rId3"/>
    <p:sldId id="622" r:id="rId4"/>
    <p:sldId id="541" r:id="rId5"/>
    <p:sldId id="542" r:id="rId6"/>
    <p:sldId id="543" r:id="rId7"/>
    <p:sldId id="260" r:id="rId8"/>
    <p:sldId id="544" r:id="rId9"/>
    <p:sldId id="545" r:id="rId10"/>
    <p:sldId id="546" r:id="rId11"/>
    <p:sldId id="264" r:id="rId12"/>
    <p:sldId id="547" r:id="rId13"/>
    <p:sldId id="548" r:id="rId14"/>
    <p:sldId id="539" r:id="rId15"/>
    <p:sldId id="550" r:id="rId16"/>
    <p:sldId id="551" r:id="rId17"/>
    <p:sldId id="549" r:id="rId18"/>
    <p:sldId id="552" r:id="rId19"/>
    <p:sldId id="274" r:id="rId20"/>
    <p:sldId id="553" r:id="rId21"/>
    <p:sldId id="554" r:id="rId22"/>
    <p:sldId id="555" r:id="rId23"/>
    <p:sldId id="556" r:id="rId24"/>
    <p:sldId id="280" r:id="rId25"/>
    <p:sldId id="557" r:id="rId26"/>
    <p:sldId id="558" r:id="rId27"/>
    <p:sldId id="283" r:id="rId28"/>
    <p:sldId id="559" r:id="rId29"/>
    <p:sldId id="560" r:id="rId30"/>
    <p:sldId id="562" r:id="rId31"/>
    <p:sldId id="540" r:id="rId32"/>
    <p:sldId id="563" r:id="rId33"/>
    <p:sldId id="564" r:id="rId34"/>
    <p:sldId id="565" r:id="rId35"/>
    <p:sldId id="289" r:id="rId36"/>
    <p:sldId id="566" r:id="rId37"/>
    <p:sldId id="293" r:id="rId38"/>
    <p:sldId id="567" r:id="rId39"/>
    <p:sldId id="568" r:id="rId40"/>
    <p:sldId id="569" r:id="rId41"/>
    <p:sldId id="294" r:id="rId42"/>
    <p:sldId id="570" r:id="rId43"/>
    <p:sldId id="571" r:id="rId44"/>
    <p:sldId id="572" r:id="rId45"/>
    <p:sldId id="573" r:id="rId46"/>
    <p:sldId id="574" r:id="rId47"/>
    <p:sldId id="575" r:id="rId48"/>
    <p:sldId id="307" r:id="rId49"/>
    <p:sldId id="576" r:id="rId50"/>
    <p:sldId id="577" r:id="rId51"/>
    <p:sldId id="311" r:id="rId52"/>
    <p:sldId id="578" r:id="rId53"/>
    <p:sldId id="580" r:id="rId54"/>
    <p:sldId id="579" r:id="rId55"/>
    <p:sldId id="312" r:id="rId56"/>
    <p:sldId id="581" r:id="rId57"/>
    <p:sldId id="582" r:id="rId58"/>
    <p:sldId id="583" r:id="rId59"/>
    <p:sldId id="584" r:id="rId60"/>
    <p:sldId id="585" r:id="rId61"/>
    <p:sldId id="588" r:id="rId62"/>
    <p:sldId id="509" r:id="rId63"/>
    <p:sldId id="586" r:id="rId64"/>
    <p:sldId id="589" r:id="rId65"/>
    <p:sldId id="316" r:id="rId66"/>
    <p:sldId id="587" r:id="rId67"/>
    <p:sldId id="325" r:id="rId68"/>
    <p:sldId id="590" r:id="rId69"/>
    <p:sldId id="591" r:id="rId70"/>
    <p:sldId id="326" r:id="rId71"/>
    <p:sldId id="592" r:id="rId72"/>
    <p:sldId id="593" r:id="rId73"/>
    <p:sldId id="594" r:id="rId74"/>
    <p:sldId id="329" r:id="rId75"/>
    <p:sldId id="595" r:id="rId76"/>
    <p:sldId id="332" r:id="rId77"/>
    <p:sldId id="596" r:id="rId78"/>
    <p:sldId id="597" r:id="rId79"/>
    <p:sldId id="336" r:id="rId80"/>
    <p:sldId id="598" r:id="rId81"/>
    <p:sldId id="337" r:id="rId82"/>
    <p:sldId id="338" r:id="rId83"/>
    <p:sldId id="599" r:id="rId84"/>
    <p:sldId id="600" r:id="rId85"/>
    <p:sldId id="601" r:id="rId86"/>
    <p:sldId id="345" r:id="rId87"/>
    <p:sldId id="602" r:id="rId88"/>
    <p:sldId id="603" r:id="rId89"/>
    <p:sldId id="604" r:id="rId90"/>
    <p:sldId id="346" r:id="rId91"/>
    <p:sldId id="351" r:id="rId92"/>
    <p:sldId id="607" r:id="rId93"/>
    <p:sldId id="353" r:id="rId94"/>
    <p:sldId id="608" r:id="rId95"/>
    <p:sldId id="354" r:id="rId96"/>
    <p:sldId id="362" r:id="rId97"/>
    <p:sldId id="609" r:id="rId98"/>
    <p:sldId id="610" r:id="rId99"/>
    <p:sldId id="611" r:id="rId100"/>
    <p:sldId id="612" r:id="rId101"/>
    <p:sldId id="363" r:id="rId102"/>
    <p:sldId id="373" r:id="rId103"/>
    <p:sldId id="367" r:id="rId104"/>
    <p:sldId id="613" r:id="rId105"/>
    <p:sldId id="372" r:id="rId106"/>
    <p:sldId id="614" r:id="rId107"/>
    <p:sldId id="615" r:id="rId108"/>
    <p:sldId id="376" r:id="rId109"/>
    <p:sldId id="616" r:id="rId110"/>
    <p:sldId id="617" r:id="rId111"/>
    <p:sldId id="380" r:id="rId112"/>
    <p:sldId id="618" r:id="rId113"/>
    <p:sldId id="385" r:id="rId114"/>
    <p:sldId id="619" r:id="rId115"/>
    <p:sldId id="620" r:id="rId116"/>
    <p:sldId id="621" r:id="rId117"/>
    <p:sldId id="528" r:id="rId118"/>
    <p:sldId id="625" r:id="rId119"/>
    <p:sldId id="626" r:id="rId120"/>
    <p:sldId id="529" r:id="rId121"/>
    <p:sldId id="530" r:id="rId122"/>
    <p:sldId id="531" r:id="rId123"/>
    <p:sldId id="532" r:id="rId124"/>
    <p:sldId id="533" r:id="rId125"/>
    <p:sldId id="534" r:id="rId126"/>
    <p:sldId id="535" r:id="rId127"/>
    <p:sldId id="536" r:id="rId128"/>
    <p:sldId id="537" r:id="rId129"/>
    <p:sldId id="538" r:id="rId130"/>
    <p:sldId id="405" r:id="rId131"/>
    <p:sldId id="406" r:id="rId132"/>
    <p:sldId id="409" r:id="rId133"/>
    <p:sldId id="426" r:id="rId134"/>
    <p:sldId id="433" r:id="rId135"/>
    <p:sldId id="437" r:id="rId136"/>
    <p:sldId id="444" r:id="rId137"/>
    <p:sldId id="630" r:id="rId138"/>
    <p:sldId id="631" r:id="rId139"/>
    <p:sldId id="632" r:id="rId140"/>
    <p:sldId id="486" r:id="rId141"/>
    <p:sldId id="633" r:id="rId142"/>
    <p:sldId id="634" r:id="rId143"/>
    <p:sldId id="635" r:id="rId144"/>
    <p:sldId id="641" r:id="rId145"/>
    <p:sldId id="642" r:id="rId146"/>
    <p:sldId id="643" r:id="rId147"/>
    <p:sldId id="644" r:id="rId148"/>
    <p:sldId id="645" r:id="rId149"/>
    <p:sldId id="646" r:id="rId150"/>
    <p:sldId id="499" r:id="rId151"/>
    <p:sldId id="640" r:id="rId152"/>
    <p:sldId id="639" r:id="rId153"/>
    <p:sldId id="503" r:id="rId154"/>
    <p:sldId id="636" r:id="rId155"/>
    <p:sldId id="637" r:id="rId156"/>
    <p:sldId id="504" r:id="rId157"/>
    <p:sldId id="508" r:id="rId158"/>
    <p:sldId id="527" r:id="rId159"/>
    <p:sldId id="605" r:id="rId160"/>
    <p:sldId id="606" r:id="rId161"/>
    <p:sldId id="627" r:id="rId162"/>
    <p:sldId id="628" r:id="rId163"/>
    <p:sldId id="629" r:id="rId1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4660"/>
  </p:normalViewPr>
  <p:slideViewPr>
    <p:cSldViewPr snapToGrid="0" snapToObjects="1">
      <p:cViewPr varScale="1">
        <p:scale>
          <a:sx n="66" d="100"/>
          <a:sy n="66" d="100"/>
        </p:scale>
        <p:origin x="-17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29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notesMaster" Target="notesMasters/notesMaster1.xml"/><Relationship Id="rId166" Type="http://schemas.openxmlformats.org/officeDocument/2006/relationships/printerSettings" Target="printerSettings/printerSettings1.bin"/><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220AF-922F-D949-8A7C-F6D5D9EE08C5}" type="datetimeFigureOut">
              <a:rPr lang="en-US" smtClean="0"/>
              <a:t>4/2/13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22B7F-6ED1-5540-A20B-8CE250E91D2D}" type="slidenum">
              <a:rPr lang="en-US" smtClean="0"/>
              <a:t>‹#›</a:t>
            </a:fld>
            <a:endParaRPr lang="en-US"/>
          </a:p>
        </p:txBody>
      </p:sp>
    </p:spTree>
    <p:extLst>
      <p:ext uri="{BB962C8B-B14F-4D97-AF65-F5344CB8AC3E}">
        <p14:creationId xmlns:p14="http://schemas.microsoft.com/office/powerpoint/2010/main" val="838226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41</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76</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77</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17D98A5F-D663-534D-BE65-8F1396529ED8}" type="slidenum">
              <a:rPr lang="en-US" sz="1200"/>
              <a:pPr eaLnBrk="1" hangingPunct="1"/>
              <a:t>78</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42</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43</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44</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45</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46</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E5B18D49-2204-7349-93FF-83E3B7F76839}" type="slidenum">
              <a:rPr lang="en-US" sz="1200"/>
              <a:pPr eaLnBrk="1" hangingPunct="1"/>
              <a:t>47</a:t>
            </a:fld>
            <a:endParaRPr lang="en-US" sz="1200"/>
          </a:p>
        </p:txBody>
      </p:sp>
      <p:sp>
        <p:nvSpPr>
          <p:cNvPr id="41987" name="Rectangle 2"/>
          <p:cNvSpPr>
            <a:spLocks noGrp="1" noRot="1" noChangeAspect="1" noChangeArrowheads="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74</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fld id="{0C3106E6-6C76-6D4B-9F17-BBBCDD1E0576}" type="slidenum">
              <a:rPr lang="en-US" sz="1200"/>
              <a:pPr eaLnBrk="1" hangingPunct="1"/>
              <a:t>75</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E2586-A60C-E745-B553-6ECAC13613F6}" type="datetimeFigureOut">
              <a:rPr lang="en-US" smtClean="0"/>
              <a:t>4/2/13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21D1-97C3-5444-B623-5CC98D30987F}"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850EEC7-8372-E54B-8F7B-74A6CF9D2B6D}" type="slidenum">
              <a:rPr lang="en-US"/>
              <a:pPr/>
              <a:t>‹#›</a:t>
            </a:fld>
            <a:endParaRPr lang="en-US"/>
          </a:p>
        </p:txBody>
      </p:sp>
    </p:spTree>
    <p:extLst>
      <p:ext uri="{BB962C8B-B14F-4D97-AF65-F5344CB8AC3E}">
        <p14:creationId xmlns:p14="http://schemas.microsoft.com/office/powerpoint/2010/main" val="352078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DCE2586-A60C-E745-B553-6ECAC13613F6}"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E2586-A60C-E745-B553-6ECAC13613F6}" type="datetimeFigureOut">
              <a:rPr lang="en-US" smtClean="0"/>
              <a:t>4/2/13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CE2586-A60C-E745-B553-6ECAC13613F6}" type="datetimeFigureOut">
              <a:rPr lang="en-US" smtClean="0"/>
              <a:t>4/2/13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CE2586-A60C-E745-B553-6ECAC13613F6}" type="datetimeFigureOut">
              <a:rPr lang="en-US" smtClean="0"/>
              <a:t>4/2/13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CE2586-A60C-E745-B553-6ECAC13613F6}" type="datetimeFigureOut">
              <a:rPr lang="en-US" smtClean="0"/>
              <a:t>4/2/13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E2586-A60C-E745-B553-6ECAC13613F6}" type="datetimeFigureOut">
              <a:rPr lang="en-US" smtClean="0"/>
              <a:t>4/2/13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E2586-A60C-E745-B553-6ECAC13613F6}" type="datetimeFigureOut">
              <a:rPr lang="en-US" smtClean="0"/>
              <a:t>4/2/13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21D1-97C3-5444-B623-5CC98D3098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2DCE2586-A60C-E745-B553-6ECAC13613F6}" type="datetimeFigureOut">
              <a:rPr lang="en-US" smtClean="0"/>
              <a:t>4/2/13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E90D21D1-97C3-5444-B623-5CC98D30987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Dialogue and</a:t>
            </a:r>
            <a:br>
              <a:rPr lang="en-US" dirty="0" smtClean="0"/>
            </a:br>
            <a:r>
              <a:rPr lang="en-US" dirty="0" smtClean="0"/>
              <a:t>Conversational Agents</a:t>
            </a:r>
            <a:endParaRPr lang="en-US" dirty="0"/>
          </a:p>
        </p:txBody>
      </p:sp>
      <p:sp>
        <p:nvSpPr>
          <p:cNvPr id="3" name="Subtitle 2"/>
          <p:cNvSpPr>
            <a:spLocks noGrp="1"/>
          </p:cNvSpPr>
          <p:nvPr>
            <p:ph type="subTitle" idx="1"/>
          </p:nvPr>
        </p:nvSpPr>
        <p:spPr>
          <a:xfrm>
            <a:off x="1322921" y="3299012"/>
            <a:ext cx="6498159" cy="1201122"/>
          </a:xfrm>
        </p:spPr>
        <p:txBody>
          <a:bodyPr>
            <a:normAutofit/>
          </a:bodyPr>
          <a:lstStyle/>
          <a:p>
            <a:r>
              <a:rPr lang="en-US" dirty="0" smtClean="0"/>
              <a:t>Ling575</a:t>
            </a:r>
          </a:p>
          <a:p>
            <a:r>
              <a:rPr lang="en-US" dirty="0" smtClean="0"/>
              <a:t>Spoken Dialog Systems</a:t>
            </a:r>
          </a:p>
          <a:p>
            <a:r>
              <a:rPr lang="en-US" dirty="0" smtClean="0"/>
              <a:t>April</a:t>
            </a:r>
            <a:r>
              <a:rPr lang="en-US" dirty="0" smtClean="0"/>
              <a:t> 3, 2013</a:t>
            </a:r>
            <a:endParaRPr lang="en-US" dirty="0"/>
          </a:p>
        </p:txBody>
      </p:sp>
    </p:spTree>
    <p:extLst>
      <p:ext uri="{BB962C8B-B14F-4D97-AF65-F5344CB8AC3E}">
        <p14:creationId xmlns:p14="http://schemas.microsoft.com/office/powerpoint/2010/main" val="420854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Dialogue is Different</a:t>
            </a:r>
            <a:endParaRPr lang="en-US" dirty="0"/>
          </a:p>
        </p:txBody>
      </p:sp>
      <p:sp>
        <p:nvSpPr>
          <p:cNvPr id="4099" name="Rectangle 3"/>
          <p:cNvSpPr>
            <a:spLocks noGrp="1" noChangeArrowheads="1"/>
          </p:cNvSpPr>
          <p:nvPr>
            <p:ph type="body" idx="1"/>
          </p:nvPr>
        </p:nvSpPr>
        <p:spPr/>
        <p:txBody>
          <a:bodyPr/>
          <a:lstStyle/>
          <a:p>
            <a:r>
              <a:rPr lang="en-US" dirty="0" smtClean="0"/>
              <a:t>Two </a:t>
            </a:r>
            <a:r>
              <a:rPr lang="en-US" dirty="0"/>
              <a:t>or more speakers</a:t>
            </a:r>
          </a:p>
          <a:p>
            <a:pPr lvl="1"/>
            <a:r>
              <a:rPr lang="en-US" dirty="0"/>
              <a:t>Primary focus on speech </a:t>
            </a:r>
          </a:p>
          <a:p>
            <a:r>
              <a:rPr lang="en-US" dirty="0"/>
              <a:t>Issues in multi-party spoken dialogue</a:t>
            </a:r>
          </a:p>
          <a:p>
            <a:pPr lvl="1"/>
            <a:r>
              <a:rPr lang="en-US" dirty="0"/>
              <a:t>Turn-taking – who speaks next, when?</a:t>
            </a:r>
          </a:p>
          <a:p>
            <a:pPr lvl="1"/>
            <a:r>
              <a:rPr lang="en-US" dirty="0"/>
              <a:t>Collaboration – clarification, feedback,…</a:t>
            </a:r>
          </a:p>
          <a:p>
            <a:pPr lvl="1"/>
            <a:r>
              <a:rPr lang="en-US" dirty="0" err="1"/>
              <a:t>Disfluencies</a:t>
            </a:r>
            <a:endParaRPr lang="en-US" dirty="0"/>
          </a:p>
          <a:p>
            <a:pPr lvl="1"/>
            <a:r>
              <a:rPr lang="en-US" dirty="0"/>
              <a:t>Adjacency pairs, dialogue acts</a:t>
            </a:r>
          </a:p>
        </p:txBody>
      </p:sp>
    </p:spTree>
    <p:extLst>
      <p:ext uri="{BB962C8B-B14F-4D97-AF65-F5344CB8AC3E}">
        <p14:creationId xmlns:p14="http://schemas.microsoft.com/office/powerpoint/2010/main" val="26051485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lnSpcReduction="10000"/>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r>
              <a:rPr lang="en-US" dirty="0" smtClean="0"/>
              <a:t>Interfaces with task manager/backend app</a:t>
            </a:r>
          </a:p>
          <a:p>
            <a:pPr lvl="1"/>
            <a:endParaRPr lang="en-US" dirty="0"/>
          </a:p>
          <a:p>
            <a:pPr lvl="1"/>
            <a:r>
              <a:rPr lang="en-US" dirty="0" smtClean="0"/>
              <a:t>Formulates basic response, passes to NLG,TTS</a:t>
            </a:r>
            <a:endParaRPr lang="en-US" dirty="0"/>
          </a:p>
          <a:p>
            <a:pPr lvl="1"/>
            <a:endParaRPr lang="en-US" dirty="0"/>
          </a:p>
        </p:txBody>
      </p:sp>
    </p:spTree>
    <p:extLst>
      <p:ext uri="{BB962C8B-B14F-4D97-AF65-F5344CB8AC3E}">
        <p14:creationId xmlns:p14="http://schemas.microsoft.com/office/powerpoint/2010/main" val="30567547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Management Types</a:t>
            </a:r>
            <a:endParaRPr lang="en-US" dirty="0"/>
          </a:p>
        </p:txBody>
      </p:sp>
      <p:sp>
        <p:nvSpPr>
          <p:cNvPr id="3" name="Content Placeholder 2"/>
          <p:cNvSpPr>
            <a:spLocks noGrp="1"/>
          </p:cNvSpPr>
          <p:nvPr>
            <p:ph idx="1"/>
          </p:nvPr>
        </p:nvSpPr>
        <p:spPr/>
        <p:txBody>
          <a:bodyPr/>
          <a:lstStyle/>
          <a:p>
            <a:r>
              <a:rPr lang="en-US" dirty="0" smtClean="0"/>
              <a:t>Finite-State Dialog Management</a:t>
            </a:r>
          </a:p>
          <a:p>
            <a:endParaRPr lang="en-US" dirty="0"/>
          </a:p>
          <a:p>
            <a:r>
              <a:rPr lang="en-US" dirty="0" smtClean="0"/>
              <a:t>Frame-based Dialog Management</a:t>
            </a:r>
          </a:p>
          <a:p>
            <a:endParaRPr lang="en-US" dirty="0"/>
          </a:p>
          <a:p>
            <a:r>
              <a:rPr lang="en-US" dirty="0" smtClean="0"/>
              <a:t>Information State Manager</a:t>
            </a:r>
          </a:p>
          <a:p>
            <a:endParaRPr lang="en-US" dirty="0"/>
          </a:p>
          <a:p>
            <a:r>
              <a:rPr lang="en-US" dirty="0" smtClean="0"/>
              <a:t>Statistical Dialog Management</a:t>
            </a:r>
            <a:endParaRPr lang="en-US" dirty="0"/>
          </a:p>
        </p:txBody>
      </p:sp>
    </p:spTree>
    <p:extLst>
      <p:ext uri="{BB962C8B-B14F-4D97-AF65-F5344CB8AC3E}">
        <p14:creationId xmlns:p14="http://schemas.microsoft.com/office/powerpoint/2010/main" val="16076697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Management</a:t>
            </a:r>
            <a:endParaRPr lang="en-US" dirty="0"/>
          </a:p>
        </p:txBody>
      </p:sp>
      <p:pic>
        <p:nvPicPr>
          <p:cNvPr id="4" name="Content Placeholder 11" descr="simplefsadialogueg.jpg"/>
          <p:cNvPicPr>
            <a:picLocks noGrp="1" noChangeAspect="1"/>
          </p:cNvPicPr>
          <p:nvPr>
            <p:ph idx="1"/>
          </p:nvPr>
        </p:nvPicPr>
        <p:blipFill rotWithShape="1">
          <a:blip r:embed="rId2">
            <a:extLst>
              <a:ext uri="{28A0092B-C50C-407E-A947-70E740481C1C}">
                <a14:useLocalDpi xmlns:a14="http://schemas.microsoft.com/office/drawing/2010/main" val="0"/>
              </a:ext>
            </a:extLst>
          </a:blip>
          <a:srcRect b="-528"/>
          <a:stretch/>
        </p:blipFill>
        <p:spPr>
          <a:xfrm>
            <a:off x="549275" y="1444532"/>
            <a:ext cx="8042276" cy="5413467"/>
          </a:xfrm>
        </p:spPr>
      </p:pic>
    </p:spTree>
    <p:extLst>
      <p:ext uri="{BB962C8B-B14F-4D97-AF65-F5344CB8AC3E}">
        <p14:creationId xmlns:p14="http://schemas.microsoft.com/office/powerpoint/2010/main" val="6037839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a:p>
            <a:pPr lvl="2"/>
            <a:r>
              <a:rPr lang="en-US" dirty="0" smtClean="0"/>
              <a:t>User responses</a:t>
            </a:r>
          </a:p>
          <a:p>
            <a:pPr lvl="1"/>
            <a:endParaRPr lang="en-US" dirty="0" smtClean="0"/>
          </a:p>
          <a:p>
            <a:endParaRPr lang="en-US" dirty="0"/>
          </a:p>
        </p:txBody>
      </p:sp>
    </p:spTree>
    <p:extLst>
      <p:ext uri="{BB962C8B-B14F-4D97-AF65-F5344CB8AC3E}">
        <p14:creationId xmlns:p14="http://schemas.microsoft.com/office/powerpoint/2010/main" val="21366452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a:t>
            </a:r>
            <a:br>
              <a:rPr lang="en-US" dirty="0" smtClean="0"/>
            </a:b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Simplest type of dialogue management</a:t>
            </a:r>
          </a:p>
          <a:p>
            <a:pPr lvl="1"/>
            <a:r>
              <a:rPr lang="en-US" dirty="0" smtClean="0"/>
              <a:t>States: </a:t>
            </a:r>
          </a:p>
          <a:p>
            <a:pPr lvl="2"/>
            <a:r>
              <a:rPr lang="en-US" dirty="0" smtClean="0"/>
              <a:t>Questions system asks user</a:t>
            </a:r>
          </a:p>
          <a:p>
            <a:pPr lvl="1"/>
            <a:r>
              <a:rPr lang="en-US" dirty="0" smtClean="0"/>
              <a:t>Arcs:</a:t>
            </a:r>
          </a:p>
          <a:p>
            <a:pPr lvl="2"/>
            <a:r>
              <a:rPr lang="en-US" dirty="0" smtClean="0"/>
              <a:t>User responses</a:t>
            </a:r>
          </a:p>
          <a:p>
            <a:r>
              <a:rPr lang="en-US" dirty="0" smtClean="0"/>
              <a:t>System controls interactions:</a:t>
            </a:r>
          </a:p>
          <a:p>
            <a:pPr lvl="1"/>
            <a:r>
              <a:rPr lang="en-US" dirty="0" smtClean="0"/>
              <a:t>Interprets all input based on current state</a:t>
            </a:r>
          </a:p>
          <a:p>
            <a:pPr lvl="1"/>
            <a:r>
              <a:rPr lang="en-US" dirty="0" smtClean="0"/>
              <a:t>Assumes any user input is response to last question</a:t>
            </a:r>
          </a:p>
          <a:p>
            <a:pPr lvl="1"/>
            <a:endParaRPr lang="en-US" dirty="0" smtClean="0"/>
          </a:p>
          <a:p>
            <a:endParaRPr lang="en-US" dirty="0"/>
          </a:p>
        </p:txBody>
      </p:sp>
    </p:spTree>
    <p:extLst>
      <p:ext uri="{BB962C8B-B14F-4D97-AF65-F5344CB8AC3E}">
        <p14:creationId xmlns:p14="http://schemas.microsoft.com/office/powerpoint/2010/main" val="40716918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r>
              <a:rPr lang="en-US" dirty="0" smtClean="0"/>
              <a:t>?</a:t>
            </a:r>
            <a:endParaRPr lang="en-US" dirty="0" smtClean="0"/>
          </a:p>
        </p:txBody>
      </p:sp>
    </p:spTree>
    <p:extLst>
      <p:ext uri="{BB962C8B-B14F-4D97-AF65-F5344CB8AC3E}">
        <p14:creationId xmlns:p14="http://schemas.microsoft.com/office/powerpoint/2010/main" val="3325722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a:t>
            </a:r>
          </a:p>
        </p:txBody>
      </p:sp>
    </p:spTree>
    <p:extLst>
      <p:ext uri="{BB962C8B-B14F-4D97-AF65-F5344CB8AC3E}">
        <p14:creationId xmlns:p14="http://schemas.microsoft.com/office/powerpoint/2010/main" val="34904981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Finite-State Dialogue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Initiative:</a:t>
            </a:r>
          </a:p>
          <a:p>
            <a:pPr lvl="1"/>
            <a:r>
              <a:rPr lang="en-US" dirty="0" smtClean="0"/>
              <a:t>Control of the interaction</a:t>
            </a:r>
          </a:p>
          <a:p>
            <a:r>
              <a:rPr lang="en-US" dirty="0" smtClean="0"/>
              <a:t>Who’s in control here?</a:t>
            </a:r>
          </a:p>
          <a:p>
            <a:pPr lvl="1"/>
            <a:r>
              <a:rPr lang="en-US" dirty="0" smtClean="0"/>
              <a:t>System! </a:t>
            </a:r>
            <a:endParaRPr lang="en-US" dirty="0"/>
          </a:p>
          <a:p>
            <a:pPr lvl="2"/>
            <a:r>
              <a:rPr lang="en-US" dirty="0" smtClean="0"/>
              <a:t>“system initiative”/”single initiative”</a:t>
            </a:r>
            <a:endParaRPr lang="en-US" dirty="0"/>
          </a:p>
          <a:p>
            <a:pPr lvl="1"/>
            <a:r>
              <a:rPr lang="en-US" dirty="0" smtClean="0"/>
              <a:t>Natural? No!</a:t>
            </a:r>
          </a:p>
          <a:p>
            <a:pPr lvl="2"/>
            <a:r>
              <a:rPr lang="en-US" dirty="0" smtClean="0"/>
              <a:t>Human conversation goes back and forth</a:t>
            </a:r>
          </a:p>
          <a:p>
            <a:r>
              <a:rPr lang="en-US" dirty="0" smtClean="0"/>
              <a:t>Deploy targeted vocabulary / grammar for state	</a:t>
            </a:r>
          </a:p>
          <a:p>
            <a:pPr lvl="1"/>
            <a:r>
              <a:rPr lang="en-US" dirty="0" smtClean="0"/>
              <a:t>Add ‘universals’ – accessible anywhere in dialog</a:t>
            </a:r>
          </a:p>
          <a:p>
            <a:pPr lvl="2"/>
            <a:r>
              <a:rPr lang="en-US" dirty="0" smtClean="0"/>
              <a:t>‘Help’, ‘Start over’</a:t>
            </a:r>
          </a:p>
        </p:txBody>
      </p:sp>
    </p:spTree>
    <p:extLst>
      <p:ext uri="{BB962C8B-B14F-4D97-AF65-F5344CB8AC3E}">
        <p14:creationId xmlns:p14="http://schemas.microsoft.com/office/powerpoint/2010/main" val="2085554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a:bodyPr>
          <a:lstStyle/>
          <a:p>
            <a:pPr>
              <a:lnSpc>
                <a:spcPct val="90000"/>
              </a:lnSpc>
            </a:pPr>
            <a:r>
              <a:rPr lang="en-US" sz="2800" dirty="0" smtClean="0"/>
              <a:t>Advantages</a:t>
            </a:r>
            <a:endParaRPr lang="en-US" sz="2800" dirty="0"/>
          </a:p>
        </p:txBody>
      </p:sp>
    </p:spTree>
    <p:extLst>
      <p:ext uri="{BB962C8B-B14F-4D97-AF65-F5344CB8AC3E}">
        <p14:creationId xmlns:p14="http://schemas.microsoft.com/office/powerpoint/2010/main" val="31144460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a:bodyPr>
          <a:lstStyle/>
          <a:p>
            <a:pPr>
              <a:lnSpc>
                <a:spcPct val="90000"/>
              </a:lnSpc>
            </a:pPr>
            <a:r>
              <a:rPr lang="en-US" sz="2800" dirty="0"/>
              <a:t>Advantages</a:t>
            </a:r>
          </a:p>
          <a:p>
            <a:pPr lvl="1">
              <a:lnSpc>
                <a:spcPct val="90000"/>
              </a:lnSpc>
            </a:pPr>
            <a:r>
              <a:rPr lang="en-US" sz="2400" dirty="0"/>
              <a:t>Straightforward to encode</a:t>
            </a:r>
          </a:p>
          <a:p>
            <a:pPr lvl="1">
              <a:lnSpc>
                <a:spcPct val="90000"/>
              </a:lnSpc>
            </a:pPr>
            <a:r>
              <a:rPr lang="en-US" sz="2400" dirty="0"/>
              <a:t>Clear mapping of interaction to model</a:t>
            </a:r>
          </a:p>
          <a:p>
            <a:pPr lvl="1">
              <a:lnSpc>
                <a:spcPct val="90000"/>
              </a:lnSpc>
            </a:pPr>
            <a:r>
              <a:rPr lang="en-US" sz="2400" dirty="0"/>
              <a:t>Well-suited to simple information access</a:t>
            </a:r>
          </a:p>
          <a:p>
            <a:pPr lvl="1">
              <a:lnSpc>
                <a:spcPct val="90000"/>
              </a:lnSpc>
            </a:pPr>
            <a:r>
              <a:rPr lang="en-US" sz="2400" dirty="0"/>
              <a:t>System initiative</a:t>
            </a:r>
          </a:p>
          <a:p>
            <a:pPr>
              <a:lnSpc>
                <a:spcPct val="90000"/>
              </a:lnSpc>
            </a:pPr>
            <a:r>
              <a:rPr lang="en-US" sz="2800" dirty="0" smtClean="0"/>
              <a:t>Disadvantages</a:t>
            </a:r>
            <a:endParaRPr lang="en-US" sz="2800" dirty="0"/>
          </a:p>
        </p:txBody>
      </p:sp>
    </p:spTree>
    <p:extLst>
      <p:ext uri="{BB962C8B-B14F-4D97-AF65-F5344CB8AC3E}">
        <p14:creationId xmlns:p14="http://schemas.microsoft.com/office/powerpoint/2010/main" val="2400441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Conversations and Conversational Agents</a:t>
            </a:r>
            <a:endParaRPr lang="en-US" dirty="0"/>
          </a:p>
        </p:txBody>
      </p:sp>
      <p:sp>
        <p:nvSpPr>
          <p:cNvPr id="3" name="Content Placeholder 2"/>
          <p:cNvSpPr>
            <a:spLocks noGrp="1"/>
          </p:cNvSpPr>
          <p:nvPr>
            <p:ph idx="1"/>
          </p:nvPr>
        </p:nvSpPr>
        <p:spPr/>
        <p:txBody>
          <a:bodyPr/>
          <a:lstStyle/>
          <a:p>
            <a:r>
              <a:rPr lang="en-US" dirty="0" smtClean="0"/>
              <a:t>Conversation:</a:t>
            </a:r>
          </a:p>
          <a:p>
            <a:pPr lvl="1"/>
            <a:r>
              <a:rPr lang="en-US" dirty="0" smtClean="0"/>
              <a:t>First and often most common form of language use</a:t>
            </a:r>
          </a:p>
          <a:p>
            <a:pPr lvl="1"/>
            <a:r>
              <a:rPr lang="en-US" dirty="0" smtClean="0"/>
              <a:t>Context of language learning and use</a:t>
            </a:r>
          </a:p>
          <a:p>
            <a:pPr lvl="1"/>
            <a:endParaRPr lang="en-US" dirty="0" smtClean="0"/>
          </a:p>
          <a:p>
            <a:pPr lvl="1"/>
            <a:endParaRPr lang="en-US" dirty="0"/>
          </a:p>
        </p:txBody>
      </p:sp>
    </p:spTree>
    <p:extLst>
      <p:ext uri="{BB962C8B-B14F-4D97-AF65-F5344CB8AC3E}">
        <p14:creationId xmlns:p14="http://schemas.microsoft.com/office/powerpoint/2010/main" val="42452862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Pros and Cons</a:t>
            </a:r>
          </a:p>
        </p:txBody>
      </p:sp>
      <p:sp>
        <p:nvSpPr>
          <p:cNvPr id="18435" name="Rectangle 3"/>
          <p:cNvSpPr>
            <a:spLocks noGrp="1" noChangeArrowheads="1"/>
          </p:cNvSpPr>
          <p:nvPr>
            <p:ph type="body" idx="1"/>
          </p:nvPr>
        </p:nvSpPr>
        <p:spPr/>
        <p:txBody>
          <a:bodyPr>
            <a:normAutofit lnSpcReduction="10000"/>
          </a:bodyPr>
          <a:lstStyle/>
          <a:p>
            <a:pPr>
              <a:lnSpc>
                <a:spcPct val="90000"/>
              </a:lnSpc>
            </a:pPr>
            <a:r>
              <a:rPr lang="en-US" sz="2800"/>
              <a:t>Advantages</a:t>
            </a:r>
          </a:p>
          <a:p>
            <a:pPr lvl="1">
              <a:lnSpc>
                <a:spcPct val="90000"/>
              </a:lnSpc>
            </a:pPr>
            <a:r>
              <a:rPr lang="en-US" sz="2400"/>
              <a:t>Straightforward to encode</a:t>
            </a:r>
          </a:p>
          <a:p>
            <a:pPr lvl="1">
              <a:lnSpc>
                <a:spcPct val="90000"/>
              </a:lnSpc>
            </a:pPr>
            <a:r>
              <a:rPr lang="en-US" sz="2400"/>
              <a:t>Clear mapping of interaction to model</a:t>
            </a:r>
          </a:p>
          <a:p>
            <a:pPr lvl="1">
              <a:lnSpc>
                <a:spcPct val="90000"/>
              </a:lnSpc>
            </a:pPr>
            <a:r>
              <a:rPr lang="en-US" sz="2400"/>
              <a:t>Well-suited to simple information access</a:t>
            </a:r>
          </a:p>
          <a:p>
            <a:pPr lvl="1">
              <a:lnSpc>
                <a:spcPct val="90000"/>
              </a:lnSpc>
            </a:pPr>
            <a:r>
              <a:rPr lang="en-US" sz="2400"/>
              <a:t>System initiative</a:t>
            </a:r>
          </a:p>
          <a:p>
            <a:pPr>
              <a:lnSpc>
                <a:spcPct val="90000"/>
              </a:lnSpc>
            </a:pPr>
            <a:r>
              <a:rPr lang="en-US" sz="2800"/>
              <a:t>Disadvantages</a:t>
            </a:r>
          </a:p>
          <a:p>
            <a:pPr lvl="1">
              <a:lnSpc>
                <a:spcPct val="90000"/>
              </a:lnSpc>
            </a:pPr>
            <a:r>
              <a:rPr lang="en-US" sz="2400"/>
              <a:t>Limited flexibility of interaction</a:t>
            </a:r>
          </a:p>
          <a:p>
            <a:pPr lvl="2">
              <a:lnSpc>
                <a:spcPct val="90000"/>
              </a:lnSpc>
            </a:pPr>
            <a:r>
              <a:rPr lang="en-US" sz="2000"/>
              <a:t>Constrained input – single item</a:t>
            </a:r>
          </a:p>
          <a:p>
            <a:pPr lvl="2">
              <a:lnSpc>
                <a:spcPct val="90000"/>
              </a:lnSpc>
            </a:pPr>
            <a:r>
              <a:rPr lang="en-US" sz="2000"/>
              <a:t>Fully system controlled</a:t>
            </a:r>
          </a:p>
          <a:p>
            <a:pPr lvl="2">
              <a:lnSpc>
                <a:spcPct val="90000"/>
              </a:lnSpc>
            </a:pPr>
            <a:r>
              <a:rPr lang="en-US" sz="2000"/>
              <a:t>Restrictive dialogue structure, order</a:t>
            </a:r>
          </a:p>
          <a:p>
            <a:pPr lvl="1">
              <a:lnSpc>
                <a:spcPct val="90000"/>
              </a:lnSpc>
            </a:pPr>
            <a:r>
              <a:rPr lang="en-US" sz="2400"/>
              <a:t>Ill-suited to complex problem-solving</a:t>
            </a:r>
          </a:p>
        </p:txBody>
      </p:sp>
    </p:spTree>
    <p:extLst>
      <p:ext uri="{BB962C8B-B14F-4D97-AF65-F5344CB8AC3E}">
        <p14:creationId xmlns:p14="http://schemas.microsoft.com/office/powerpoint/2010/main" val="35537006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a:bodyPr>
          <a:lstStyle/>
          <a:p>
            <a:r>
              <a:rPr lang="en-US" sz="2800" dirty="0"/>
              <a:t>Essentially form-filling</a:t>
            </a:r>
          </a:p>
          <a:p>
            <a:pPr lvl="1"/>
            <a:r>
              <a:rPr lang="en-US" sz="2400" dirty="0"/>
              <a:t>User can include any/all of the pieces of form</a:t>
            </a:r>
          </a:p>
          <a:p>
            <a:pPr lvl="1"/>
            <a:r>
              <a:rPr lang="en-US" sz="2400" dirty="0"/>
              <a:t>System must determine which entered, </a:t>
            </a:r>
            <a:r>
              <a:rPr lang="en-US" sz="2400" dirty="0" smtClean="0"/>
              <a:t>remain</a:t>
            </a:r>
          </a:p>
          <a:p>
            <a:pPr lvl="1"/>
            <a:r>
              <a:rPr lang="en-US" sz="2400" dirty="0"/>
              <a:t>Rules determine next action, question, information presentation</a:t>
            </a:r>
          </a:p>
          <a:p>
            <a:pPr lvl="1"/>
            <a:endParaRPr lang="en-US" sz="2400" dirty="0"/>
          </a:p>
          <a:p>
            <a:endParaRPr lang="en-US" sz="2800" dirty="0" smtClean="0"/>
          </a:p>
          <a:p>
            <a:endParaRPr lang="en-US" sz="2800" dirty="0"/>
          </a:p>
          <a:p>
            <a:endParaRPr lang="en-US" sz="2800" dirty="0" smtClean="0"/>
          </a:p>
        </p:txBody>
      </p:sp>
    </p:spTree>
    <p:extLst>
      <p:ext uri="{BB962C8B-B14F-4D97-AF65-F5344CB8AC3E}">
        <p14:creationId xmlns:p14="http://schemas.microsoft.com/office/powerpoint/2010/main" val="4877609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Frame-based Dialogue Management</a:t>
            </a:r>
          </a:p>
        </p:txBody>
      </p:sp>
      <p:sp>
        <p:nvSpPr>
          <p:cNvPr id="19459" name="Rectangle 3"/>
          <p:cNvSpPr>
            <a:spLocks noGrp="1" noChangeArrowheads="1"/>
          </p:cNvSpPr>
          <p:nvPr>
            <p:ph type="body" sz="half" idx="1"/>
          </p:nvPr>
        </p:nvSpPr>
        <p:spPr>
          <a:xfrm>
            <a:off x="457200" y="1600200"/>
            <a:ext cx="7772400" cy="4525963"/>
          </a:xfrm>
        </p:spPr>
        <p:txBody>
          <a:bodyPr>
            <a:normAutofit/>
          </a:bodyPr>
          <a:lstStyle/>
          <a:p>
            <a:r>
              <a:rPr lang="en-US" sz="2800" dirty="0"/>
              <a:t>Essentially form-filling</a:t>
            </a:r>
          </a:p>
          <a:p>
            <a:pPr lvl="1"/>
            <a:r>
              <a:rPr lang="en-US" sz="2400" dirty="0"/>
              <a:t>User can include any/all of the pieces of form</a:t>
            </a:r>
          </a:p>
          <a:p>
            <a:pPr lvl="1"/>
            <a:r>
              <a:rPr lang="en-US" sz="2400" dirty="0"/>
              <a:t>System must determine which entered, </a:t>
            </a:r>
            <a:r>
              <a:rPr lang="en-US" sz="2400" dirty="0" smtClean="0"/>
              <a:t>remain</a:t>
            </a:r>
          </a:p>
          <a:p>
            <a:pPr lvl="1"/>
            <a:r>
              <a:rPr lang="en-US" sz="2400" dirty="0"/>
              <a:t>Rules determine next action, question, information presentation</a:t>
            </a:r>
          </a:p>
          <a:p>
            <a:pPr lvl="1"/>
            <a:endParaRPr lang="en-US" sz="2400" dirty="0"/>
          </a:p>
          <a:p>
            <a:endParaRPr lang="en-US" sz="2800" dirty="0" smtClean="0"/>
          </a:p>
          <a:p>
            <a:endParaRPr lang="en-US" sz="2800" dirty="0"/>
          </a:p>
          <a:p>
            <a:endParaRPr lang="en-US" sz="2800" dirty="0" smtClean="0"/>
          </a:p>
        </p:txBody>
      </p:sp>
      <p:pic>
        <p:nvPicPr>
          <p:cNvPr id="19460"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396188" y="4627228"/>
            <a:ext cx="5715000" cy="1646238"/>
          </a:xfrm>
          <a:noFill/>
          <a:ln/>
        </p:spPr>
      </p:pic>
    </p:spTree>
    <p:extLst>
      <p:ext uri="{BB962C8B-B14F-4D97-AF65-F5344CB8AC3E}">
        <p14:creationId xmlns:p14="http://schemas.microsoft.com/office/powerpoint/2010/main" val="28551911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a:t>
            </a:r>
            <a:r>
              <a:rPr lang="en-US" dirty="0" smtClean="0"/>
              <a:t>type</a:t>
            </a:r>
            <a:endParaRPr lang="en-US" dirty="0" smtClean="0"/>
          </a:p>
        </p:txBody>
      </p:sp>
    </p:spTree>
    <p:extLst>
      <p:ext uri="{BB962C8B-B14F-4D97-AF65-F5344CB8AC3E}">
        <p14:creationId xmlns:p14="http://schemas.microsoft.com/office/powerpoint/2010/main" val="39729065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r>
              <a:rPr lang="en-US" dirty="0" smtClean="0"/>
              <a:t>’</a:t>
            </a:r>
            <a:endParaRPr lang="en-US" dirty="0" smtClean="0"/>
          </a:p>
        </p:txBody>
      </p:sp>
    </p:spTree>
    <p:extLst>
      <p:ext uri="{BB962C8B-B14F-4D97-AF65-F5344CB8AC3E}">
        <p14:creationId xmlns:p14="http://schemas.microsoft.com/office/powerpoint/2010/main" val="1018787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a:p>
            <a:pPr lvl="2"/>
            <a:r>
              <a:rPr lang="en-US" dirty="0" smtClean="0"/>
              <a:t>Open-ended, user can respond in any way</a:t>
            </a:r>
          </a:p>
          <a:p>
            <a:pPr lvl="1"/>
            <a:r>
              <a:rPr lang="en-US" dirty="0" smtClean="0"/>
              <a:t>Directive prompt: ‘Say yes to accept call, or no </a:t>
            </a:r>
            <a:r>
              <a:rPr lang="en-US" dirty="0" err="1" smtClean="0"/>
              <a:t>o.w</a:t>
            </a:r>
            <a:r>
              <a:rPr lang="en-US" dirty="0" smtClean="0"/>
              <a:t>.</a:t>
            </a:r>
            <a:r>
              <a:rPr lang="en-US" dirty="0" smtClean="0"/>
              <a:t>’</a:t>
            </a:r>
            <a:endParaRPr lang="en-US" dirty="0" smtClean="0"/>
          </a:p>
        </p:txBody>
      </p:sp>
    </p:spTree>
    <p:extLst>
      <p:ext uri="{BB962C8B-B14F-4D97-AF65-F5344CB8AC3E}">
        <p14:creationId xmlns:p14="http://schemas.microsoft.com/office/powerpoint/2010/main" val="11852649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Frames and Initiative</a:t>
            </a:r>
            <a:endParaRPr lang="en-US" dirty="0"/>
          </a:p>
        </p:txBody>
      </p:sp>
      <p:sp>
        <p:nvSpPr>
          <p:cNvPr id="6" name="Content Placeholder 5"/>
          <p:cNvSpPr>
            <a:spLocks noGrp="1"/>
          </p:cNvSpPr>
          <p:nvPr>
            <p:ph idx="1"/>
          </p:nvPr>
        </p:nvSpPr>
        <p:spPr/>
        <p:txBody>
          <a:bodyPr/>
          <a:lstStyle/>
          <a:p>
            <a:r>
              <a:rPr lang="en-US" dirty="0" smtClean="0"/>
              <a:t>Mixed initiative systems:</a:t>
            </a:r>
          </a:p>
          <a:p>
            <a:pPr lvl="1"/>
            <a:r>
              <a:rPr lang="en-US" dirty="0" smtClean="0"/>
              <a:t>A) User/System can shift control arbitrarily, any time</a:t>
            </a:r>
          </a:p>
          <a:p>
            <a:pPr lvl="2"/>
            <a:r>
              <a:rPr lang="en-US" dirty="0" smtClean="0"/>
              <a:t>Difficult to achieve</a:t>
            </a:r>
          </a:p>
          <a:p>
            <a:pPr lvl="1"/>
            <a:r>
              <a:rPr lang="en-US" dirty="0" smtClean="0"/>
              <a:t>B) Mix of control based on prompt type</a:t>
            </a:r>
          </a:p>
          <a:p>
            <a:r>
              <a:rPr lang="en-US" dirty="0" smtClean="0"/>
              <a:t>Prompts:</a:t>
            </a:r>
          </a:p>
          <a:p>
            <a:pPr lvl="1"/>
            <a:r>
              <a:rPr lang="en-US" dirty="0" smtClean="0"/>
              <a:t>Open prompt: ‘How may I help you?’</a:t>
            </a:r>
          </a:p>
          <a:p>
            <a:pPr lvl="2"/>
            <a:r>
              <a:rPr lang="en-US" dirty="0" smtClean="0"/>
              <a:t>Open-ended, user can respond in any way</a:t>
            </a:r>
          </a:p>
          <a:p>
            <a:pPr lvl="1"/>
            <a:r>
              <a:rPr lang="en-US" dirty="0" smtClean="0"/>
              <a:t>Directive prompt: ‘Say yes to accept call, or no </a:t>
            </a:r>
            <a:r>
              <a:rPr lang="en-US" dirty="0" err="1" smtClean="0"/>
              <a:t>o.w</a:t>
            </a:r>
            <a:r>
              <a:rPr lang="en-US" dirty="0" smtClean="0"/>
              <a:t>.’</a:t>
            </a:r>
          </a:p>
          <a:p>
            <a:pPr lvl="2"/>
            <a:r>
              <a:rPr lang="en-US" dirty="0" smtClean="0"/>
              <a:t>Stipulates user response type, form</a:t>
            </a:r>
            <a:endParaRPr lang="en-US" dirty="0"/>
          </a:p>
        </p:txBody>
      </p:sp>
    </p:spTree>
    <p:extLst>
      <p:ext uri="{BB962C8B-B14F-4D97-AF65-F5344CB8AC3E}">
        <p14:creationId xmlns:p14="http://schemas.microsoft.com/office/powerpoint/2010/main" val="4080160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p:txBody>
      </p:sp>
    </p:spTree>
    <p:extLst>
      <p:ext uri="{BB962C8B-B14F-4D97-AF65-F5344CB8AC3E}">
        <p14:creationId xmlns:p14="http://schemas.microsoft.com/office/powerpoint/2010/main" val="1233411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Example</a:t>
            </a:r>
            <a:endParaRPr lang="en-US" dirty="0"/>
          </a:p>
        </p:txBody>
      </p:sp>
      <p:pic>
        <p:nvPicPr>
          <p:cNvPr id="4" name="Picture 2" descr="realdialogu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1292"/>
          <a:stretch/>
        </p:blipFill>
        <p:spPr>
          <a:xfrm>
            <a:off x="549275" y="1600201"/>
            <a:ext cx="8042276" cy="4910112"/>
          </a:xfrm>
        </p:spPr>
      </p:pic>
    </p:spTree>
    <p:extLst>
      <p:ext uri="{BB962C8B-B14F-4D97-AF65-F5344CB8AC3E}">
        <p14:creationId xmlns:p14="http://schemas.microsoft.com/office/powerpoint/2010/main" val="21116184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Planning</a:t>
            </a:r>
            <a:endParaRPr lang="en-US" dirty="0"/>
          </a:p>
        </p:txBody>
      </p:sp>
      <p:pic>
        <p:nvPicPr>
          <p:cNvPr id="4" name="Content Placeholder 3" descr="dialogue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5"/>
          <a:stretch/>
        </p:blipFill>
        <p:spPr>
          <a:xfrm>
            <a:off x="549275" y="1444532"/>
            <a:ext cx="8042276" cy="5413468"/>
          </a:xfrm>
        </p:spPr>
      </p:pic>
    </p:spTree>
    <p:extLst>
      <p:ext uri="{BB962C8B-B14F-4D97-AF65-F5344CB8AC3E}">
        <p14:creationId xmlns:p14="http://schemas.microsoft.com/office/powerpoint/2010/main" val="41714845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Conversations and Conversational Agents</a:t>
            </a:r>
            <a:endParaRPr lang="en-US" dirty="0"/>
          </a:p>
        </p:txBody>
      </p:sp>
      <p:sp>
        <p:nvSpPr>
          <p:cNvPr id="3" name="Content Placeholder 2"/>
          <p:cNvSpPr>
            <a:spLocks noGrp="1"/>
          </p:cNvSpPr>
          <p:nvPr>
            <p:ph idx="1"/>
          </p:nvPr>
        </p:nvSpPr>
        <p:spPr/>
        <p:txBody>
          <a:bodyPr/>
          <a:lstStyle/>
          <a:p>
            <a:r>
              <a:rPr lang="en-US" dirty="0" smtClean="0"/>
              <a:t>Conversation:</a:t>
            </a:r>
          </a:p>
          <a:p>
            <a:pPr lvl="1"/>
            <a:r>
              <a:rPr lang="en-US" dirty="0" smtClean="0"/>
              <a:t>First and often most common form of language use</a:t>
            </a:r>
          </a:p>
          <a:p>
            <a:pPr lvl="1"/>
            <a:r>
              <a:rPr lang="en-US" dirty="0" smtClean="0"/>
              <a:t>Context of language learning and use</a:t>
            </a:r>
          </a:p>
          <a:p>
            <a:pPr lvl="1"/>
            <a:r>
              <a:rPr lang="en-US" dirty="0" smtClean="0"/>
              <a:t>Goal: </a:t>
            </a:r>
          </a:p>
          <a:p>
            <a:pPr lvl="2"/>
            <a:r>
              <a:rPr lang="en-US" dirty="0" smtClean="0"/>
              <a:t>Describe, characterize spoken interaction</a:t>
            </a:r>
          </a:p>
          <a:p>
            <a:pPr lvl="2"/>
            <a:r>
              <a:rPr lang="en-US" dirty="0" smtClean="0"/>
              <a:t>Enable automatic recognition, </a:t>
            </a:r>
            <a:r>
              <a:rPr lang="en-US" dirty="0" smtClean="0"/>
              <a:t>understanding</a:t>
            </a:r>
            <a:endParaRPr lang="en-US" dirty="0" smtClean="0"/>
          </a:p>
        </p:txBody>
      </p:sp>
    </p:spTree>
    <p:extLst>
      <p:ext uri="{BB962C8B-B14F-4D97-AF65-F5344CB8AC3E}">
        <p14:creationId xmlns:p14="http://schemas.microsoft.com/office/powerpoint/2010/main" val="1861376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a:p>
            <a:pPr lvl="2"/>
            <a:r>
              <a:rPr lang="en-US" dirty="0" smtClean="0"/>
              <a:t>Ask for verification of each input</a:t>
            </a:r>
          </a:p>
          <a:p>
            <a:pPr lvl="1"/>
            <a:r>
              <a:rPr lang="en-US" dirty="0" smtClean="0"/>
              <a:t>Implicit confirmation:</a:t>
            </a:r>
          </a:p>
        </p:txBody>
      </p:sp>
    </p:spTree>
    <p:extLst>
      <p:ext uri="{BB962C8B-B14F-4D97-AF65-F5344CB8AC3E}">
        <p14:creationId xmlns:p14="http://schemas.microsoft.com/office/powerpoint/2010/main" val="14881980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Management:</a:t>
            </a:r>
            <a:br>
              <a:rPr lang="en-US" dirty="0" smtClean="0"/>
            </a:br>
            <a:r>
              <a:rPr lang="en-US" dirty="0" smtClean="0"/>
              <a:t>Confirmation </a:t>
            </a:r>
            <a:endParaRPr lang="en-US" dirty="0"/>
          </a:p>
        </p:txBody>
      </p:sp>
      <p:sp>
        <p:nvSpPr>
          <p:cNvPr id="3" name="Content Placeholder 2"/>
          <p:cNvSpPr>
            <a:spLocks noGrp="1"/>
          </p:cNvSpPr>
          <p:nvPr>
            <p:ph idx="1"/>
          </p:nvPr>
        </p:nvSpPr>
        <p:spPr/>
        <p:txBody>
          <a:bodyPr/>
          <a:lstStyle/>
          <a:p>
            <a:r>
              <a:rPr lang="en-US" dirty="0" smtClean="0"/>
              <a:t>Miscommunication common in SDS</a:t>
            </a:r>
          </a:p>
          <a:p>
            <a:pPr lvl="1"/>
            <a:r>
              <a:rPr lang="en-US" dirty="0" smtClean="0"/>
              <a:t>“Error spirals” of sequential errors</a:t>
            </a:r>
          </a:p>
          <a:p>
            <a:pPr lvl="2"/>
            <a:r>
              <a:rPr lang="en-US" dirty="0" smtClean="0"/>
              <a:t>Highly problematic</a:t>
            </a:r>
          </a:p>
          <a:p>
            <a:pPr lvl="1"/>
            <a:r>
              <a:rPr lang="en-US" dirty="0" smtClean="0"/>
              <a:t>Recognition, recovery crucial</a:t>
            </a:r>
          </a:p>
          <a:p>
            <a:r>
              <a:rPr lang="en-US" dirty="0" smtClean="0"/>
              <a:t>Confirmation strategies can detect, mitigate</a:t>
            </a:r>
          </a:p>
          <a:p>
            <a:pPr lvl="1"/>
            <a:r>
              <a:rPr lang="en-US" dirty="0" smtClean="0"/>
              <a:t>Explicit confirmation:</a:t>
            </a:r>
          </a:p>
          <a:p>
            <a:pPr lvl="2"/>
            <a:r>
              <a:rPr lang="en-US" dirty="0" smtClean="0"/>
              <a:t>Ask for verification of each input</a:t>
            </a:r>
          </a:p>
          <a:p>
            <a:pPr lvl="1"/>
            <a:r>
              <a:rPr lang="en-US" dirty="0" smtClean="0"/>
              <a:t>Implicit confirmation:</a:t>
            </a:r>
          </a:p>
          <a:p>
            <a:pPr lvl="2"/>
            <a:r>
              <a:rPr lang="en-US" dirty="0" smtClean="0"/>
              <a:t>Include input information in subsequent prompt</a:t>
            </a:r>
            <a:endParaRPr lang="en-US" dirty="0"/>
          </a:p>
        </p:txBody>
      </p:sp>
    </p:spTree>
    <p:extLst>
      <p:ext uri="{BB962C8B-B14F-4D97-AF65-F5344CB8AC3E}">
        <p14:creationId xmlns:p14="http://schemas.microsoft.com/office/powerpoint/2010/main" val="13129516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Strategies</a:t>
            </a:r>
            <a:endParaRPr lang="en-US" dirty="0"/>
          </a:p>
        </p:txBody>
      </p:sp>
      <p:sp>
        <p:nvSpPr>
          <p:cNvPr id="3" name="Content Placeholder 2"/>
          <p:cNvSpPr>
            <a:spLocks noGrp="1"/>
          </p:cNvSpPr>
          <p:nvPr>
            <p:ph idx="1"/>
          </p:nvPr>
        </p:nvSpPr>
        <p:spPr/>
        <p:txBody>
          <a:bodyPr/>
          <a:lstStyle/>
          <a:p>
            <a:r>
              <a:rPr lang="en-US" dirty="0" smtClean="0"/>
              <a:t>Explicit:</a:t>
            </a:r>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856045" y="2129997"/>
            <a:ext cx="7735506" cy="3291905"/>
          </a:xfrm>
          <a:prstGeom prst="rect">
            <a:avLst/>
          </a:prstGeom>
        </p:spPr>
      </p:pic>
    </p:spTree>
    <p:extLst>
      <p:ext uri="{BB962C8B-B14F-4D97-AF65-F5344CB8AC3E}">
        <p14:creationId xmlns:p14="http://schemas.microsoft.com/office/powerpoint/2010/main" val="14469388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Strategy </a:t>
            </a:r>
            <a:endParaRPr lang="en-US" dirty="0"/>
          </a:p>
        </p:txBody>
      </p:sp>
      <p:sp>
        <p:nvSpPr>
          <p:cNvPr id="3" name="Content Placeholder 2"/>
          <p:cNvSpPr>
            <a:spLocks noGrp="1"/>
          </p:cNvSpPr>
          <p:nvPr>
            <p:ph idx="1"/>
          </p:nvPr>
        </p:nvSpPr>
        <p:spPr/>
        <p:txBody>
          <a:bodyPr/>
          <a:lstStyle/>
          <a:p>
            <a:r>
              <a:rPr lang="en-US" dirty="0" smtClean="0"/>
              <a:t>Implicit:</a:t>
            </a:r>
          </a:p>
          <a:p>
            <a:endParaRPr lang="en-US" dirty="0"/>
          </a:p>
          <a:p>
            <a:endParaRPr lang="en-US" dirty="0"/>
          </a:p>
        </p:txBody>
      </p:sp>
      <p:pic>
        <p:nvPicPr>
          <p:cNvPr id="4" name="Picture 3"/>
          <p:cNvPicPr>
            <a:picLocks noChangeAspect="1"/>
          </p:cNvPicPr>
          <p:nvPr/>
        </p:nvPicPr>
        <p:blipFill>
          <a:blip r:embed="rId2"/>
          <a:stretch>
            <a:fillRect/>
          </a:stretch>
        </p:blipFill>
        <p:spPr>
          <a:xfrm>
            <a:off x="549275" y="2416602"/>
            <a:ext cx="7802363" cy="1594396"/>
          </a:xfrm>
          <a:prstGeom prst="rect">
            <a:avLst/>
          </a:prstGeom>
        </p:spPr>
      </p:pic>
    </p:spTree>
    <p:extLst>
      <p:ext uri="{BB962C8B-B14F-4D97-AF65-F5344CB8AC3E}">
        <p14:creationId xmlns:p14="http://schemas.microsoft.com/office/powerpoint/2010/main" val="4278894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a:t>
            </a:r>
          </a:p>
          <a:p>
            <a:pPr lvl="2"/>
            <a:r>
              <a:rPr lang="en-US" dirty="0" smtClean="0"/>
              <a:t>I.e. continued </a:t>
            </a:r>
            <a:r>
              <a:rPr lang="en-US" dirty="0" err="1" smtClean="0"/>
              <a:t>att’n</a:t>
            </a:r>
            <a:r>
              <a:rPr lang="en-US" dirty="0" smtClean="0"/>
              <a:t>, next relevant </a:t>
            </a:r>
            <a:r>
              <a:rPr lang="en-US" dirty="0" err="1" smtClean="0"/>
              <a:t>contibution</a:t>
            </a:r>
            <a:endParaRPr lang="en-US" dirty="0" smtClean="0"/>
          </a:p>
        </p:txBody>
      </p:sp>
    </p:spTree>
    <p:extLst>
      <p:ext uri="{BB962C8B-B14F-4D97-AF65-F5344CB8AC3E}">
        <p14:creationId xmlns:p14="http://schemas.microsoft.com/office/powerpoint/2010/main" val="15336389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a:t>
            </a:r>
            <a:endParaRPr lang="en-US" dirty="0"/>
          </a:p>
        </p:txBody>
      </p:sp>
    </p:spTree>
    <p:extLst>
      <p:ext uri="{BB962C8B-B14F-4D97-AF65-F5344CB8AC3E}">
        <p14:creationId xmlns:p14="http://schemas.microsoft.com/office/powerpoint/2010/main" val="40182246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a:t>
            </a:r>
            <a:endParaRPr lang="en-US" dirty="0"/>
          </a:p>
        </p:txBody>
      </p:sp>
    </p:spTree>
    <p:extLst>
      <p:ext uri="{BB962C8B-B14F-4D97-AF65-F5344CB8AC3E}">
        <p14:creationId xmlns:p14="http://schemas.microsoft.com/office/powerpoint/2010/main" val="35216914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p:txBody>
      </p:sp>
    </p:spTree>
    <p:extLst>
      <p:ext uri="{BB962C8B-B14F-4D97-AF65-F5344CB8AC3E}">
        <p14:creationId xmlns:p14="http://schemas.microsoft.com/office/powerpoint/2010/main" val="17886264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a:p>
            <a:pPr lvl="1"/>
            <a:r>
              <a:rPr lang="en-US" dirty="0" smtClean="0"/>
              <a:t>Pro: easier to correct; Con: verbose, awkward, non-human</a:t>
            </a:r>
          </a:p>
          <a:p>
            <a:r>
              <a:rPr lang="en-US" dirty="0" smtClean="0"/>
              <a:t>Implicit:</a:t>
            </a:r>
          </a:p>
          <a:p>
            <a:pPr lvl="1"/>
            <a:endParaRPr lang="en-US" dirty="0"/>
          </a:p>
        </p:txBody>
      </p:sp>
    </p:spTree>
    <p:extLst>
      <p:ext uri="{BB962C8B-B14F-4D97-AF65-F5344CB8AC3E}">
        <p14:creationId xmlns:p14="http://schemas.microsoft.com/office/powerpoint/2010/main" val="36531084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and Cons</a:t>
            </a:r>
            <a:endParaRPr lang="en-US" dirty="0"/>
          </a:p>
        </p:txBody>
      </p:sp>
      <p:sp>
        <p:nvSpPr>
          <p:cNvPr id="3" name="Content Placeholder 2"/>
          <p:cNvSpPr>
            <a:spLocks noGrp="1"/>
          </p:cNvSpPr>
          <p:nvPr>
            <p:ph idx="1"/>
          </p:nvPr>
        </p:nvSpPr>
        <p:spPr>
          <a:xfrm>
            <a:off x="549274" y="1600201"/>
            <a:ext cx="8594725" cy="4343400"/>
          </a:xfrm>
        </p:spPr>
        <p:txBody>
          <a:bodyPr/>
          <a:lstStyle/>
          <a:p>
            <a:r>
              <a:rPr lang="en-US" dirty="0" smtClean="0"/>
              <a:t>Grounding of user input</a:t>
            </a:r>
          </a:p>
          <a:p>
            <a:pPr lvl="1"/>
            <a:r>
              <a:rPr lang="en-US" dirty="0" smtClean="0"/>
              <a:t>Weakest grounding insufficient</a:t>
            </a:r>
          </a:p>
          <a:p>
            <a:pPr lvl="2"/>
            <a:r>
              <a:rPr lang="en-US" dirty="0" smtClean="0"/>
              <a:t> </a:t>
            </a:r>
            <a:r>
              <a:rPr lang="en-US" dirty="0"/>
              <a:t>I</a:t>
            </a:r>
            <a:r>
              <a:rPr lang="en-US" dirty="0" smtClean="0"/>
              <a:t>.e. continued </a:t>
            </a:r>
            <a:r>
              <a:rPr lang="en-US" dirty="0" err="1" smtClean="0"/>
              <a:t>att’n</a:t>
            </a:r>
            <a:r>
              <a:rPr lang="en-US" dirty="0" smtClean="0"/>
              <a:t>, next relevant </a:t>
            </a:r>
            <a:r>
              <a:rPr lang="en-US" dirty="0" err="1" smtClean="0"/>
              <a:t>contibution</a:t>
            </a:r>
            <a:endParaRPr lang="en-US" dirty="0" smtClean="0"/>
          </a:p>
          <a:p>
            <a:pPr lvl="1"/>
            <a:r>
              <a:rPr lang="en-US" dirty="0" smtClean="0"/>
              <a:t>Explicit: highest: repetition</a:t>
            </a:r>
          </a:p>
          <a:p>
            <a:pPr lvl="1"/>
            <a:r>
              <a:rPr lang="en-US" dirty="0" smtClean="0"/>
              <a:t>Implicit: demonstration, display</a:t>
            </a:r>
          </a:p>
          <a:p>
            <a:r>
              <a:rPr lang="en-US" dirty="0" smtClean="0"/>
              <a:t>Explicit;</a:t>
            </a:r>
          </a:p>
          <a:p>
            <a:pPr lvl="1"/>
            <a:r>
              <a:rPr lang="en-US" dirty="0" smtClean="0"/>
              <a:t>Pro: easier to correct; Con: verbose, awkward, non-human</a:t>
            </a:r>
          </a:p>
          <a:p>
            <a:r>
              <a:rPr lang="en-US" dirty="0" smtClean="0"/>
              <a:t>Implicit:</a:t>
            </a:r>
          </a:p>
          <a:p>
            <a:pPr lvl="1"/>
            <a:r>
              <a:rPr lang="en-US" dirty="0" smtClean="0"/>
              <a:t>Pro: more natural, efficient; Con: less easy to correct</a:t>
            </a:r>
          </a:p>
          <a:p>
            <a:pPr lvl="1"/>
            <a:endParaRPr lang="en-US" dirty="0"/>
          </a:p>
        </p:txBody>
      </p:sp>
    </p:spTree>
    <p:extLst>
      <p:ext uri="{BB962C8B-B14F-4D97-AF65-F5344CB8AC3E}">
        <p14:creationId xmlns:p14="http://schemas.microsoft.com/office/powerpoint/2010/main" val="2427749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Conversations and Conversational Agents</a:t>
            </a:r>
            <a:endParaRPr lang="en-US" dirty="0"/>
          </a:p>
        </p:txBody>
      </p:sp>
      <p:sp>
        <p:nvSpPr>
          <p:cNvPr id="3" name="Content Placeholder 2"/>
          <p:cNvSpPr>
            <a:spLocks noGrp="1"/>
          </p:cNvSpPr>
          <p:nvPr>
            <p:ph idx="1"/>
          </p:nvPr>
        </p:nvSpPr>
        <p:spPr/>
        <p:txBody>
          <a:bodyPr/>
          <a:lstStyle/>
          <a:p>
            <a:r>
              <a:rPr lang="en-US" dirty="0" smtClean="0"/>
              <a:t>Conversation:</a:t>
            </a:r>
          </a:p>
          <a:p>
            <a:pPr lvl="1"/>
            <a:r>
              <a:rPr lang="en-US" dirty="0" smtClean="0"/>
              <a:t>First and often most common form of language use</a:t>
            </a:r>
          </a:p>
          <a:p>
            <a:pPr lvl="1"/>
            <a:r>
              <a:rPr lang="en-US" dirty="0" smtClean="0"/>
              <a:t>Context of language learning and use</a:t>
            </a:r>
          </a:p>
          <a:p>
            <a:pPr lvl="1"/>
            <a:r>
              <a:rPr lang="en-US" dirty="0" smtClean="0"/>
              <a:t>Goal: </a:t>
            </a:r>
          </a:p>
          <a:p>
            <a:pPr lvl="2"/>
            <a:r>
              <a:rPr lang="en-US" dirty="0" smtClean="0"/>
              <a:t>Describe, characterize spoken interaction</a:t>
            </a:r>
          </a:p>
          <a:p>
            <a:pPr lvl="2"/>
            <a:r>
              <a:rPr lang="en-US" dirty="0" smtClean="0"/>
              <a:t>Enable automatic recognition, understanding</a:t>
            </a:r>
          </a:p>
          <a:p>
            <a:r>
              <a:rPr lang="en-US" dirty="0" smtClean="0"/>
              <a:t>Conversational agents:</a:t>
            </a:r>
          </a:p>
          <a:p>
            <a:pPr lvl="1"/>
            <a:r>
              <a:rPr lang="en-US" dirty="0" smtClean="0"/>
              <a:t>Spoken dialog systems, spoken language systems</a:t>
            </a:r>
          </a:p>
          <a:p>
            <a:pPr lvl="1"/>
            <a:r>
              <a:rPr lang="en-US" dirty="0" smtClean="0"/>
              <a:t>Interact with users through speech </a:t>
            </a:r>
          </a:p>
          <a:p>
            <a:pPr lvl="2"/>
            <a:r>
              <a:rPr lang="en-US" dirty="0" smtClean="0"/>
              <a:t>Tasks: travel arrangements, call routing, planning</a:t>
            </a:r>
          </a:p>
          <a:p>
            <a:pPr lvl="1"/>
            <a:endParaRPr lang="en-US" dirty="0"/>
          </a:p>
        </p:txBody>
      </p:sp>
    </p:spTree>
    <p:extLst>
      <p:ext uri="{BB962C8B-B14F-4D97-AF65-F5344CB8AC3E}">
        <p14:creationId xmlns:p14="http://schemas.microsoft.com/office/powerpoint/2010/main" val="22172525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VoiceXML</a:t>
            </a:r>
            <a:endParaRPr lang="en-US" dirty="0"/>
          </a:p>
        </p:txBody>
      </p:sp>
      <p:sp>
        <p:nvSpPr>
          <p:cNvPr id="3" name="Content Placeholder 2"/>
          <p:cNvSpPr>
            <a:spLocks noGrp="1"/>
          </p:cNvSpPr>
          <p:nvPr>
            <p:ph idx="1"/>
          </p:nvPr>
        </p:nvSpPr>
        <p:spPr/>
        <p:txBody>
          <a:bodyPr/>
          <a:lstStyle/>
          <a:p>
            <a:r>
              <a:rPr lang="en-US" dirty="0" smtClean="0"/>
              <a:t>W3C standard for simple frame-based dialogues</a:t>
            </a:r>
          </a:p>
          <a:p>
            <a:pPr lvl="1"/>
            <a:r>
              <a:rPr lang="en-US" dirty="0" smtClean="0"/>
              <a:t>Fairly common in commercial settings</a:t>
            </a:r>
          </a:p>
          <a:p>
            <a:r>
              <a:rPr lang="en-US" dirty="0" smtClean="0"/>
              <a:t>Construct forms, menus</a:t>
            </a:r>
          </a:p>
          <a:p>
            <a:pPr lvl="1"/>
            <a:r>
              <a:rPr lang="en-US" dirty="0" smtClean="0"/>
              <a:t>Forms get field data</a:t>
            </a:r>
          </a:p>
          <a:p>
            <a:pPr lvl="2"/>
            <a:r>
              <a:rPr lang="en-US" dirty="0" smtClean="0"/>
              <a:t>Using attached prompts</a:t>
            </a:r>
          </a:p>
          <a:p>
            <a:pPr lvl="2"/>
            <a:r>
              <a:rPr lang="en-US" dirty="0" smtClean="0"/>
              <a:t>With specified grammar (CFG)</a:t>
            </a:r>
          </a:p>
          <a:p>
            <a:pPr lvl="2"/>
            <a:r>
              <a:rPr lang="en-US" dirty="0" smtClean="0"/>
              <a:t>With simple semantic attachments</a:t>
            </a:r>
            <a:endParaRPr lang="en-US" dirty="0"/>
          </a:p>
        </p:txBody>
      </p:sp>
    </p:spTree>
    <p:extLst>
      <p:ext uri="{BB962C8B-B14F-4D97-AF65-F5344CB8AC3E}">
        <p14:creationId xmlns:p14="http://schemas.microsoft.com/office/powerpoint/2010/main" val="25490963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t>
            </a:r>
            <a:r>
              <a:rPr lang="en-US" dirty="0" err="1" smtClean="0"/>
              <a:t>VoiceXML</a:t>
            </a:r>
            <a:r>
              <a:rPr lang="en-US" dirty="0" smtClean="0"/>
              <a:t> Example</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p:cNvPicPr>
            <a:picLocks noChangeAspect="1"/>
          </p:cNvPicPr>
          <p:nvPr/>
        </p:nvPicPr>
        <p:blipFill>
          <a:blip r:embed="rId2"/>
          <a:stretch>
            <a:fillRect/>
          </a:stretch>
        </p:blipFill>
        <p:spPr>
          <a:xfrm>
            <a:off x="184097" y="1831263"/>
            <a:ext cx="10003599" cy="4112338"/>
          </a:xfrm>
          <a:prstGeom prst="rect">
            <a:avLst/>
          </a:prstGeom>
        </p:spPr>
      </p:pic>
    </p:spTree>
    <p:extLst>
      <p:ext uri="{BB962C8B-B14F-4D97-AF65-F5344CB8AC3E}">
        <p14:creationId xmlns:p14="http://schemas.microsoft.com/office/powerpoint/2010/main" val="22369085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Frame-based </a:t>
            </a:r>
            <a:r>
              <a:rPr lang="en-US" smtClean="0"/>
              <a:t>Systems:</a:t>
            </a:r>
            <a:br>
              <a:rPr lang="en-US" smtClean="0"/>
            </a:br>
            <a:r>
              <a:rPr lang="en-US" smtClean="0"/>
              <a:t>Pros </a:t>
            </a:r>
            <a:r>
              <a:rPr lang="en-US" dirty="0"/>
              <a:t>and Cons</a:t>
            </a:r>
          </a:p>
        </p:txBody>
      </p:sp>
      <p:sp>
        <p:nvSpPr>
          <p:cNvPr id="20483" name="Rectangle 3"/>
          <p:cNvSpPr>
            <a:spLocks noGrp="1" noChangeArrowheads="1"/>
          </p:cNvSpPr>
          <p:nvPr>
            <p:ph type="body" idx="1"/>
          </p:nvPr>
        </p:nvSpPr>
        <p:spPr>
          <a:xfrm>
            <a:off x="457200" y="1600200"/>
            <a:ext cx="8458200" cy="4525963"/>
          </a:xfrm>
        </p:spPr>
        <p:txBody>
          <a:bodyPr/>
          <a:lstStyle/>
          <a:p>
            <a:pPr marL="0" indent="0">
              <a:buNone/>
            </a:pPr>
            <a:endParaRPr lang="en-US" dirty="0" smtClean="0"/>
          </a:p>
          <a:p>
            <a:r>
              <a:rPr lang="en-US" dirty="0" smtClean="0"/>
              <a:t>Advantages</a:t>
            </a:r>
            <a:endParaRPr lang="en-US" dirty="0"/>
          </a:p>
          <a:p>
            <a:pPr lvl="1"/>
            <a:r>
              <a:rPr lang="en-US" dirty="0"/>
              <a:t>Relatively flexible input – multiple inputs, orders</a:t>
            </a:r>
          </a:p>
          <a:p>
            <a:pPr lvl="1"/>
            <a:r>
              <a:rPr lang="en-US" dirty="0"/>
              <a:t>Well-suited to complex information access (air)</a:t>
            </a:r>
          </a:p>
          <a:p>
            <a:pPr lvl="1"/>
            <a:r>
              <a:rPr lang="en-US" dirty="0"/>
              <a:t>Supports different types of initiative</a:t>
            </a:r>
          </a:p>
          <a:p>
            <a:pPr lvl="1"/>
            <a:endParaRPr lang="en-US" dirty="0"/>
          </a:p>
          <a:p>
            <a:r>
              <a:rPr lang="en-US" dirty="0"/>
              <a:t>Disadvantages</a:t>
            </a:r>
          </a:p>
          <a:p>
            <a:pPr lvl="1"/>
            <a:r>
              <a:rPr lang="en-US" dirty="0"/>
              <a:t>Ill-suited to more complex problem-solving</a:t>
            </a:r>
          </a:p>
          <a:p>
            <a:pPr lvl="2"/>
            <a:r>
              <a:rPr lang="en-US" dirty="0"/>
              <a:t>Form-filling applications</a:t>
            </a:r>
          </a:p>
        </p:txBody>
      </p:sp>
    </p:spTree>
    <p:extLst>
      <p:ext uri="{BB962C8B-B14F-4D97-AF65-F5344CB8AC3E}">
        <p14:creationId xmlns:p14="http://schemas.microsoft.com/office/powerpoint/2010/main" val="30047807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t>
            </a:r>
            <a:br>
              <a:rPr lang="en-US" dirty="0" smtClean="0"/>
            </a:br>
            <a:r>
              <a:rPr lang="en-US" dirty="0" smtClean="0"/>
              <a:t>Dialogue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Problem: Not every task is equivalent to form-filling</a:t>
            </a:r>
          </a:p>
          <a:p>
            <a:r>
              <a:rPr lang="en-US" dirty="0" smtClean="0"/>
              <a:t>Real tasks require:</a:t>
            </a:r>
          </a:p>
          <a:p>
            <a:pPr lvl="1"/>
            <a:r>
              <a:rPr lang="en-US" dirty="0" smtClean="0"/>
              <a:t>Proposing ideas, refinement, rejection, grounding, clarification, elaboration, </a:t>
            </a:r>
            <a:r>
              <a:rPr lang="en-US" dirty="0" err="1" smtClean="0"/>
              <a:t>etc</a:t>
            </a:r>
            <a:endParaRPr lang="en-US" dirty="0" smtClean="0"/>
          </a:p>
          <a:p>
            <a:r>
              <a:rPr lang="en-US" dirty="0" smtClean="0"/>
              <a:t>Information state models include:</a:t>
            </a:r>
          </a:p>
          <a:p>
            <a:pPr lvl="1"/>
            <a:r>
              <a:rPr lang="en-US" dirty="0" smtClean="0"/>
              <a:t>Information state </a:t>
            </a:r>
          </a:p>
          <a:p>
            <a:pPr lvl="1"/>
            <a:r>
              <a:rPr lang="en-US" dirty="0" smtClean="0"/>
              <a:t>Dialogue act interpreter</a:t>
            </a:r>
          </a:p>
          <a:p>
            <a:pPr lvl="1"/>
            <a:r>
              <a:rPr lang="en-US" dirty="0" smtClean="0"/>
              <a:t>Dialogue act generator</a:t>
            </a:r>
          </a:p>
          <a:p>
            <a:pPr lvl="1"/>
            <a:r>
              <a:rPr lang="en-US" dirty="0" smtClean="0"/>
              <a:t>Update rules</a:t>
            </a:r>
          </a:p>
          <a:p>
            <a:pPr lvl="1"/>
            <a:r>
              <a:rPr lang="en-US" dirty="0" smtClean="0"/>
              <a:t>Control structure</a:t>
            </a:r>
            <a:endParaRPr lang="en-US" dirty="0"/>
          </a:p>
        </p:txBody>
      </p:sp>
    </p:spTree>
    <p:extLst>
      <p:ext uri="{BB962C8B-B14F-4D97-AF65-F5344CB8AC3E}">
        <p14:creationId xmlns:p14="http://schemas.microsoft.com/office/powerpoint/2010/main" val="15734513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State Architecture</a:t>
            </a:r>
            <a:endParaRPr lang="en-US" dirty="0"/>
          </a:p>
        </p:txBody>
      </p:sp>
      <p:sp>
        <p:nvSpPr>
          <p:cNvPr id="3" name="Content Placeholder 2"/>
          <p:cNvSpPr>
            <a:spLocks noGrp="1"/>
          </p:cNvSpPr>
          <p:nvPr>
            <p:ph idx="1"/>
          </p:nvPr>
        </p:nvSpPr>
        <p:spPr/>
        <p:txBody>
          <a:bodyPr/>
          <a:lstStyle/>
          <a:p>
            <a:r>
              <a:rPr lang="en-US" dirty="0" smtClean="0"/>
              <a:t>Simple ideas, complex execution</a:t>
            </a:r>
          </a:p>
          <a:p>
            <a:endParaRPr lang="en-US" dirty="0"/>
          </a:p>
        </p:txBody>
      </p:sp>
      <p:pic>
        <p:nvPicPr>
          <p:cNvPr id="4" name="Picture 3"/>
          <p:cNvPicPr>
            <a:picLocks noChangeAspect="1"/>
          </p:cNvPicPr>
          <p:nvPr/>
        </p:nvPicPr>
        <p:blipFill>
          <a:blip r:embed="rId2"/>
          <a:stretch>
            <a:fillRect/>
          </a:stretch>
        </p:blipFill>
        <p:spPr>
          <a:xfrm>
            <a:off x="0" y="2057399"/>
            <a:ext cx="9373661" cy="4331979"/>
          </a:xfrm>
          <a:prstGeom prst="rect">
            <a:avLst/>
          </a:prstGeom>
        </p:spPr>
      </p:pic>
    </p:spTree>
    <p:extLst>
      <p:ext uri="{BB962C8B-B14F-4D97-AF65-F5344CB8AC3E}">
        <p14:creationId xmlns:p14="http://schemas.microsoft.com/office/powerpoint/2010/main" val="931482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Acts</a:t>
            </a:r>
            <a:endParaRPr lang="en-US" dirty="0"/>
          </a:p>
        </p:txBody>
      </p:sp>
      <p:sp>
        <p:nvSpPr>
          <p:cNvPr id="3" name="Content Placeholder 2"/>
          <p:cNvSpPr>
            <a:spLocks noGrp="1"/>
          </p:cNvSpPr>
          <p:nvPr>
            <p:ph idx="1"/>
          </p:nvPr>
        </p:nvSpPr>
        <p:spPr/>
        <p:txBody>
          <a:bodyPr/>
          <a:lstStyle/>
          <a:p>
            <a:r>
              <a:rPr lang="en-US" dirty="0" smtClean="0"/>
              <a:t>Extension of speech acts</a:t>
            </a:r>
          </a:p>
          <a:p>
            <a:pPr lvl="1"/>
            <a:r>
              <a:rPr lang="en-US" dirty="0" smtClean="0"/>
              <a:t>Adds structure related to conversational phenomena</a:t>
            </a:r>
          </a:p>
          <a:p>
            <a:pPr lvl="2"/>
            <a:r>
              <a:rPr lang="en-US" dirty="0" smtClean="0"/>
              <a:t>Grounding, adjacency pairs, </a:t>
            </a:r>
            <a:r>
              <a:rPr lang="en-US" dirty="0" err="1" smtClean="0"/>
              <a:t>etc</a:t>
            </a:r>
            <a:endParaRPr lang="en-US" dirty="0" smtClean="0"/>
          </a:p>
          <a:p>
            <a:r>
              <a:rPr lang="en-US" dirty="0" smtClean="0"/>
              <a:t>Many proposed </a:t>
            </a:r>
            <a:r>
              <a:rPr lang="en-US" dirty="0" err="1" smtClean="0"/>
              <a:t>tagsets</a:t>
            </a:r>
            <a:endParaRPr lang="en-US" dirty="0" smtClean="0"/>
          </a:p>
        </p:txBody>
      </p:sp>
    </p:spTree>
    <p:extLst>
      <p:ext uri="{BB962C8B-B14F-4D97-AF65-F5344CB8AC3E}">
        <p14:creationId xmlns:p14="http://schemas.microsoft.com/office/powerpoint/2010/main" val="7139290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dirty="0" smtClean="0"/>
              <a:t>                  I </a:t>
            </a:r>
            <a:r>
              <a:rPr lang="en-US" dirty="0" smtClean="0"/>
              <a:t>don’t care about lunch.</a:t>
            </a:r>
          </a:p>
          <a:p>
            <a:pPr lvl="1"/>
            <a:r>
              <a:rPr lang="en-US" dirty="0" smtClean="0"/>
              <a:t>                  Show </a:t>
            </a:r>
            <a:r>
              <a:rPr lang="en-US" dirty="0" smtClean="0"/>
              <a:t>be flights from L.A. to Orlando</a:t>
            </a:r>
          </a:p>
          <a:p>
            <a:endParaRPr lang="en-US" dirty="0"/>
          </a:p>
        </p:txBody>
      </p:sp>
    </p:spTree>
    <p:extLst>
      <p:ext uri="{BB962C8B-B14F-4D97-AF65-F5344CB8AC3E}">
        <p14:creationId xmlns:p14="http://schemas.microsoft.com/office/powerpoint/2010/main" val="22512073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b="1" dirty="0" smtClean="0"/>
              <a:t>Statement: </a:t>
            </a:r>
            <a:r>
              <a:rPr lang="en-US" dirty="0" smtClean="0"/>
              <a:t>I don’t care about lunch.</a:t>
            </a:r>
          </a:p>
          <a:p>
            <a:pPr lvl="1"/>
            <a:r>
              <a:rPr lang="en-US" dirty="0" smtClean="0"/>
              <a:t>                  Show </a:t>
            </a:r>
            <a:r>
              <a:rPr lang="en-US" dirty="0" smtClean="0"/>
              <a:t>be flights from L.A. to Orlando</a:t>
            </a:r>
          </a:p>
          <a:p>
            <a:endParaRPr lang="en-US" dirty="0"/>
          </a:p>
        </p:txBody>
      </p:sp>
    </p:spTree>
    <p:extLst>
      <p:ext uri="{BB962C8B-B14F-4D97-AF65-F5344CB8AC3E}">
        <p14:creationId xmlns:p14="http://schemas.microsoft.com/office/powerpoint/2010/main" val="20235206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b="1" dirty="0" smtClean="0"/>
              <a:t>Statement: </a:t>
            </a:r>
            <a:r>
              <a:rPr lang="en-US" dirty="0" smtClean="0"/>
              <a:t>I don’t care about lunch.</a:t>
            </a:r>
          </a:p>
          <a:p>
            <a:pPr lvl="1"/>
            <a:r>
              <a:rPr lang="en-US" b="1" dirty="0" smtClean="0"/>
              <a:t>Command: </a:t>
            </a:r>
            <a:r>
              <a:rPr lang="en-US" dirty="0" smtClean="0"/>
              <a:t>Show be flights from L.A. to Orlando</a:t>
            </a:r>
          </a:p>
          <a:p>
            <a:r>
              <a:rPr lang="en-US" dirty="0" smtClean="0"/>
              <a:t>Is it always that easy?</a:t>
            </a:r>
          </a:p>
          <a:p>
            <a:pPr lvl="1"/>
            <a:r>
              <a:rPr lang="en-US" dirty="0" smtClean="0"/>
              <a:t>Can you give me the flights from Atlanta to Boston?</a:t>
            </a:r>
          </a:p>
          <a:p>
            <a:pPr lvl="1"/>
            <a:r>
              <a:rPr lang="en-US" dirty="0" smtClean="0"/>
              <a:t>Yeah.</a:t>
            </a:r>
          </a:p>
          <a:p>
            <a:pPr lvl="2"/>
            <a:endParaRPr lang="en-US" dirty="0" smtClean="0"/>
          </a:p>
          <a:p>
            <a:endParaRPr lang="en-US" dirty="0"/>
          </a:p>
        </p:txBody>
      </p:sp>
    </p:spTree>
    <p:extLst>
      <p:ext uri="{BB962C8B-B14F-4D97-AF65-F5344CB8AC3E}">
        <p14:creationId xmlns:p14="http://schemas.microsoft.com/office/powerpoint/2010/main" val="41489811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Interpretation</a:t>
            </a:r>
            <a:endParaRPr lang="en-US" dirty="0"/>
          </a:p>
        </p:txBody>
      </p:sp>
      <p:sp>
        <p:nvSpPr>
          <p:cNvPr id="3" name="Content Placeholder 2"/>
          <p:cNvSpPr>
            <a:spLocks noGrp="1"/>
          </p:cNvSpPr>
          <p:nvPr>
            <p:ph idx="1"/>
          </p:nvPr>
        </p:nvSpPr>
        <p:spPr>
          <a:xfrm>
            <a:off x="549275" y="1600201"/>
            <a:ext cx="8302920" cy="4343400"/>
          </a:xfrm>
        </p:spPr>
        <p:txBody>
          <a:bodyPr>
            <a:normAutofit/>
          </a:bodyPr>
          <a:lstStyle/>
          <a:p>
            <a:r>
              <a:rPr lang="en-US" dirty="0" smtClean="0"/>
              <a:t>Automatically tag utterances in dialogue</a:t>
            </a:r>
          </a:p>
          <a:p>
            <a:r>
              <a:rPr lang="en-US" dirty="0" smtClean="0"/>
              <a:t>Some simple cases:</a:t>
            </a:r>
          </a:p>
          <a:p>
            <a:pPr lvl="1"/>
            <a:r>
              <a:rPr lang="en-US" b="1" dirty="0" smtClean="0"/>
              <a:t>YES-NO-Q: </a:t>
            </a:r>
            <a:r>
              <a:rPr lang="en-US" dirty="0" smtClean="0"/>
              <a:t>Will breakfast be served on USAir 1557?</a:t>
            </a:r>
          </a:p>
          <a:p>
            <a:pPr lvl="1"/>
            <a:r>
              <a:rPr lang="en-US" b="1" dirty="0" smtClean="0"/>
              <a:t>Statement: </a:t>
            </a:r>
            <a:r>
              <a:rPr lang="en-US" dirty="0" smtClean="0"/>
              <a:t>I don’t care about lunch.</a:t>
            </a:r>
          </a:p>
          <a:p>
            <a:pPr lvl="1"/>
            <a:r>
              <a:rPr lang="en-US" b="1" dirty="0" smtClean="0"/>
              <a:t>Command: </a:t>
            </a:r>
            <a:r>
              <a:rPr lang="en-US" dirty="0" smtClean="0"/>
              <a:t>Show be flights from L.A. to Orlando</a:t>
            </a:r>
          </a:p>
          <a:p>
            <a:r>
              <a:rPr lang="en-US" dirty="0" smtClean="0"/>
              <a:t>Is it always that easy?</a:t>
            </a:r>
          </a:p>
          <a:p>
            <a:pPr lvl="1"/>
            <a:r>
              <a:rPr lang="en-US" dirty="0" smtClean="0"/>
              <a:t>Can you give me the flights from Atlanta to Boston?</a:t>
            </a:r>
          </a:p>
          <a:p>
            <a:pPr lvl="1"/>
            <a:r>
              <a:rPr lang="en-US" dirty="0" smtClean="0"/>
              <a:t>Yeah.</a:t>
            </a:r>
          </a:p>
          <a:p>
            <a:pPr lvl="2"/>
            <a:r>
              <a:rPr lang="en-US" dirty="0" smtClean="0"/>
              <a:t>Depends on context: Y/N answer; agreement; back-channel</a:t>
            </a:r>
          </a:p>
          <a:p>
            <a:endParaRPr lang="en-US" dirty="0"/>
          </a:p>
        </p:txBody>
      </p:sp>
    </p:spTree>
    <p:extLst>
      <p:ext uri="{BB962C8B-B14F-4D97-AF65-F5344CB8AC3E}">
        <p14:creationId xmlns:p14="http://schemas.microsoft.com/office/powerpoint/2010/main" val="337774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t>
            </a:r>
            <a:endParaRPr lang="en-US" dirty="0"/>
          </a:p>
        </p:txBody>
      </p:sp>
      <p:sp>
        <p:nvSpPr>
          <p:cNvPr id="3" name="Content Placeholder 2"/>
          <p:cNvSpPr>
            <a:spLocks noGrp="1"/>
          </p:cNvSpPr>
          <p:nvPr>
            <p:ph idx="1"/>
          </p:nvPr>
        </p:nvSpPr>
        <p:spPr/>
        <p:txBody>
          <a:bodyPr/>
          <a:lstStyle/>
          <a:p>
            <a:r>
              <a:rPr lang="en-US" dirty="0" smtClean="0"/>
              <a:t>Intricate, joint activity</a:t>
            </a:r>
          </a:p>
          <a:p>
            <a:pPr lvl="1"/>
            <a:endParaRPr lang="en-US" dirty="0"/>
          </a:p>
        </p:txBody>
      </p:sp>
    </p:spTree>
    <p:extLst>
      <p:ext uri="{BB962C8B-B14F-4D97-AF65-F5344CB8AC3E}">
        <p14:creationId xmlns:p14="http://schemas.microsoft.com/office/powerpoint/2010/main" val="32208008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a:t>
            </a:r>
            <a:r>
              <a:rPr lang="en-US" dirty="0" smtClean="0"/>
              <a:t>input</a:t>
            </a:r>
            <a:endParaRPr lang="en-US" dirty="0" smtClean="0"/>
          </a:p>
        </p:txBody>
      </p:sp>
    </p:spTree>
    <p:extLst>
      <p:ext uri="{BB962C8B-B14F-4D97-AF65-F5344CB8AC3E}">
        <p14:creationId xmlns:p14="http://schemas.microsoft.com/office/powerpoint/2010/main" val="3435269183"/>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a:p>
            <a:r>
              <a:rPr lang="en-US" dirty="0" smtClean="0"/>
              <a:t>Systems need to detect, </a:t>
            </a:r>
            <a:r>
              <a:rPr lang="en-US" dirty="0" smtClean="0"/>
              <a:t>correct</a:t>
            </a:r>
            <a:endParaRPr lang="en-US" dirty="0" smtClean="0"/>
          </a:p>
        </p:txBody>
      </p:sp>
    </p:spTree>
    <p:extLst>
      <p:ext uri="{BB962C8B-B14F-4D97-AF65-F5344CB8AC3E}">
        <p14:creationId xmlns:p14="http://schemas.microsoft.com/office/powerpoint/2010/main" val="233051872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a:p>
            <a:r>
              <a:rPr lang="en-US" dirty="0" smtClean="0"/>
              <a:t>Systems need to detect, correct</a:t>
            </a:r>
          </a:p>
          <a:p>
            <a:r>
              <a:rPr lang="en-US" dirty="0" smtClean="0"/>
              <a:t>Corrections are spoken differently:</a:t>
            </a:r>
          </a:p>
          <a:p>
            <a:pPr lvl="1"/>
            <a:r>
              <a:rPr lang="en-US" dirty="0" err="1" smtClean="0"/>
              <a:t>Hyperarticulated</a:t>
            </a:r>
            <a:r>
              <a:rPr lang="en-US" dirty="0" smtClean="0"/>
              <a:t> (slower, clearer) -&gt; lower ASR conf.</a:t>
            </a:r>
          </a:p>
          <a:p>
            <a:pPr lvl="1"/>
            <a:r>
              <a:rPr lang="en-US" dirty="0" smtClean="0"/>
              <a:t>Some word cues: ‘No’,’ I meant’, swearing.</a:t>
            </a:r>
            <a:r>
              <a:rPr lang="en-US" dirty="0" smtClean="0"/>
              <a:t>.</a:t>
            </a:r>
            <a:endParaRPr lang="en-US" dirty="0" smtClean="0"/>
          </a:p>
        </p:txBody>
      </p:sp>
    </p:spTree>
    <p:extLst>
      <p:ext uri="{BB962C8B-B14F-4D97-AF65-F5344CB8AC3E}">
        <p14:creationId xmlns:p14="http://schemas.microsoft.com/office/powerpoint/2010/main" val="274794413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Correction Acts</a:t>
            </a:r>
            <a:endParaRPr lang="en-US" dirty="0"/>
          </a:p>
        </p:txBody>
      </p:sp>
      <p:sp>
        <p:nvSpPr>
          <p:cNvPr id="3" name="Content Placeholder 2"/>
          <p:cNvSpPr>
            <a:spLocks noGrp="1"/>
          </p:cNvSpPr>
          <p:nvPr>
            <p:ph idx="1"/>
          </p:nvPr>
        </p:nvSpPr>
        <p:spPr/>
        <p:txBody>
          <a:bodyPr/>
          <a:lstStyle/>
          <a:p>
            <a:r>
              <a:rPr lang="en-US" dirty="0" smtClean="0"/>
              <a:t>Miscommunication is common in SDS</a:t>
            </a:r>
          </a:p>
          <a:p>
            <a:pPr lvl="1"/>
            <a:r>
              <a:rPr lang="en-US" dirty="0" smtClean="0"/>
              <a:t>Utterances after errors misrecognized &gt;2x as often</a:t>
            </a:r>
          </a:p>
          <a:p>
            <a:pPr lvl="2"/>
            <a:r>
              <a:rPr lang="en-US" dirty="0" smtClean="0"/>
              <a:t>Frequently repetition or paraphrase of original input</a:t>
            </a:r>
          </a:p>
          <a:p>
            <a:r>
              <a:rPr lang="en-US" dirty="0" smtClean="0"/>
              <a:t>Systems need to detect, correct</a:t>
            </a:r>
          </a:p>
          <a:p>
            <a:r>
              <a:rPr lang="en-US" dirty="0" smtClean="0"/>
              <a:t>Corrections are spoken differently:</a:t>
            </a:r>
          </a:p>
          <a:p>
            <a:pPr lvl="1"/>
            <a:r>
              <a:rPr lang="en-US" dirty="0" err="1" smtClean="0"/>
              <a:t>Hyperarticulated</a:t>
            </a:r>
            <a:r>
              <a:rPr lang="en-US" dirty="0" smtClean="0"/>
              <a:t> (slower, clearer) -&gt; lower ASR conf.</a:t>
            </a:r>
          </a:p>
          <a:p>
            <a:pPr lvl="1"/>
            <a:r>
              <a:rPr lang="en-US" dirty="0" smtClean="0"/>
              <a:t>Some word cues: ‘No’,’ I meant’, swearing..</a:t>
            </a:r>
          </a:p>
          <a:p>
            <a:r>
              <a:rPr lang="en-US" dirty="0" smtClean="0"/>
              <a:t>Can train classifiers to recognize with good acc.</a:t>
            </a:r>
            <a:endParaRPr lang="en-US" dirty="0"/>
          </a:p>
        </p:txBody>
      </p:sp>
    </p:spTree>
    <p:extLst>
      <p:ext uri="{BB962C8B-B14F-4D97-AF65-F5344CB8AC3E}">
        <p14:creationId xmlns:p14="http://schemas.microsoft.com/office/powerpoint/2010/main" val="165232096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p:txBody>
      </p:sp>
    </p:spTree>
    <p:extLst>
      <p:ext uri="{BB962C8B-B14F-4D97-AF65-F5344CB8AC3E}">
        <p14:creationId xmlns:p14="http://schemas.microsoft.com/office/powerpoint/2010/main" val="16466016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endParaRPr lang="en-US" dirty="0"/>
          </a:p>
        </p:txBody>
      </p:sp>
    </p:spTree>
    <p:extLst>
      <p:ext uri="{BB962C8B-B14F-4D97-AF65-F5344CB8AC3E}">
        <p14:creationId xmlns:p14="http://schemas.microsoft.com/office/powerpoint/2010/main" val="37170323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r>
              <a:rPr lang="en-US" dirty="0" smtClean="0"/>
              <a:t>Interview potential users, record human-human tasks</a:t>
            </a:r>
            <a:endParaRPr lang="en-US" dirty="0"/>
          </a:p>
          <a:p>
            <a:pPr lvl="1"/>
            <a:r>
              <a:rPr lang="en-US" dirty="0" smtClean="0"/>
              <a:t>Study how the user interacts with the system</a:t>
            </a:r>
          </a:p>
        </p:txBody>
      </p:sp>
    </p:spTree>
    <p:extLst>
      <p:ext uri="{BB962C8B-B14F-4D97-AF65-F5344CB8AC3E}">
        <p14:creationId xmlns:p14="http://schemas.microsoft.com/office/powerpoint/2010/main" val="296277050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r>
              <a:rPr lang="en-US" dirty="0" smtClean="0"/>
              <a:t>Interview potential users, recorded human-human tasks</a:t>
            </a:r>
            <a:endParaRPr lang="en-US" dirty="0"/>
          </a:p>
          <a:p>
            <a:pPr lvl="1"/>
            <a:r>
              <a:rPr lang="en-US" dirty="0" smtClean="0"/>
              <a:t>Study how the user interacts with the system</a:t>
            </a:r>
          </a:p>
          <a:p>
            <a:pPr lvl="2"/>
            <a:r>
              <a:rPr lang="en-US" dirty="0" smtClean="0"/>
              <a:t>But it’s not built yet….</a:t>
            </a:r>
          </a:p>
        </p:txBody>
      </p:sp>
    </p:spTree>
    <p:extLst>
      <p:ext uri="{BB962C8B-B14F-4D97-AF65-F5344CB8AC3E}">
        <p14:creationId xmlns:p14="http://schemas.microsoft.com/office/powerpoint/2010/main" val="4146227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a:bodyPr>
          <a:lstStyle/>
          <a:p>
            <a:r>
              <a:rPr lang="en-US" dirty="0" smtClean="0"/>
              <a:t>Apply user-centered design</a:t>
            </a:r>
          </a:p>
          <a:p>
            <a:pPr lvl="1"/>
            <a:r>
              <a:rPr lang="en-US" dirty="0" smtClean="0"/>
              <a:t>Study user and task: How?</a:t>
            </a:r>
          </a:p>
          <a:p>
            <a:pPr lvl="2"/>
            <a:r>
              <a:rPr lang="en-US" dirty="0" smtClean="0"/>
              <a:t>Interview potential users, recorded human-human tasks</a:t>
            </a:r>
            <a:endParaRPr lang="en-US" dirty="0"/>
          </a:p>
          <a:p>
            <a:pPr lvl="1"/>
            <a:r>
              <a:rPr lang="en-US" dirty="0" smtClean="0"/>
              <a:t>Study how the user interacts with the system</a:t>
            </a:r>
          </a:p>
          <a:p>
            <a:pPr lvl="2"/>
            <a:r>
              <a:rPr lang="en-US" dirty="0" smtClean="0"/>
              <a:t>But it’s not built yet….</a:t>
            </a:r>
          </a:p>
          <a:p>
            <a:pPr lvl="3"/>
            <a:r>
              <a:rPr lang="en-US" dirty="0" smtClean="0"/>
              <a:t>Wizard-of-Oz systems:  Simulations </a:t>
            </a:r>
          </a:p>
          <a:p>
            <a:pPr lvl="4"/>
            <a:r>
              <a:rPr lang="en-US" dirty="0" smtClean="0"/>
              <a:t>User thinks they’re interacting with a system, but it’s driven by a human</a:t>
            </a:r>
          </a:p>
          <a:p>
            <a:pPr lvl="3"/>
            <a:r>
              <a:rPr lang="en-US" dirty="0" smtClean="0"/>
              <a:t>Prototypes</a:t>
            </a:r>
          </a:p>
        </p:txBody>
      </p:sp>
    </p:spTree>
    <p:extLst>
      <p:ext uri="{BB962C8B-B14F-4D97-AF65-F5344CB8AC3E}">
        <p14:creationId xmlns:p14="http://schemas.microsoft.com/office/powerpoint/2010/main" val="40699894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Dialog</a:t>
            </a:r>
            <a:endParaRPr lang="en-US" dirty="0"/>
          </a:p>
        </p:txBody>
      </p:sp>
      <p:sp>
        <p:nvSpPr>
          <p:cNvPr id="3" name="Content Placeholder 2"/>
          <p:cNvSpPr>
            <a:spLocks noGrp="1"/>
          </p:cNvSpPr>
          <p:nvPr>
            <p:ph idx="1"/>
          </p:nvPr>
        </p:nvSpPr>
        <p:spPr/>
        <p:txBody>
          <a:bodyPr>
            <a:normAutofit lnSpcReduction="10000"/>
          </a:bodyPr>
          <a:lstStyle/>
          <a:p>
            <a:r>
              <a:rPr lang="en-US" dirty="0" smtClean="0"/>
              <a:t>Apply user-centered design</a:t>
            </a:r>
          </a:p>
          <a:p>
            <a:pPr lvl="1"/>
            <a:r>
              <a:rPr lang="en-US" dirty="0" smtClean="0"/>
              <a:t>Study user and task: How?</a:t>
            </a:r>
          </a:p>
          <a:p>
            <a:pPr lvl="2"/>
            <a:r>
              <a:rPr lang="en-US" dirty="0" smtClean="0"/>
              <a:t>Interview potential users, recorded human-human tasks</a:t>
            </a:r>
            <a:endParaRPr lang="en-US" dirty="0"/>
          </a:p>
          <a:p>
            <a:pPr lvl="1"/>
            <a:r>
              <a:rPr lang="en-US" dirty="0" smtClean="0"/>
              <a:t>Study how the user interacts with the system</a:t>
            </a:r>
          </a:p>
          <a:p>
            <a:pPr lvl="2"/>
            <a:r>
              <a:rPr lang="en-US" dirty="0" smtClean="0"/>
              <a:t>But it’s not built yet….</a:t>
            </a:r>
          </a:p>
          <a:p>
            <a:pPr lvl="3"/>
            <a:r>
              <a:rPr lang="en-US" dirty="0" smtClean="0"/>
              <a:t>Wizard-of-Oz systems:  Simulations </a:t>
            </a:r>
          </a:p>
          <a:p>
            <a:pPr lvl="4"/>
            <a:r>
              <a:rPr lang="en-US" dirty="0" smtClean="0"/>
              <a:t>User thinks they’re interacting with a system, but it’s driven by a human</a:t>
            </a:r>
          </a:p>
          <a:p>
            <a:pPr lvl="3"/>
            <a:r>
              <a:rPr lang="en-US" dirty="0" smtClean="0"/>
              <a:t>Prototypes</a:t>
            </a:r>
          </a:p>
          <a:p>
            <a:pPr lvl="1"/>
            <a:r>
              <a:rPr lang="en-US" dirty="0" smtClean="0"/>
              <a:t>Iterative redesign:</a:t>
            </a:r>
          </a:p>
          <a:p>
            <a:pPr lvl="2"/>
            <a:r>
              <a:rPr lang="en-US" dirty="0" smtClean="0"/>
              <a:t>Test system: see how users really react, what problems occur, correct</a:t>
            </a:r>
            <a:r>
              <a:rPr lang="en-US" smtClean="0"/>
              <a:t>, repeat</a:t>
            </a:r>
            <a:endParaRPr lang="en-US" dirty="0"/>
          </a:p>
        </p:txBody>
      </p:sp>
    </p:spTree>
    <p:extLst>
      <p:ext uri="{BB962C8B-B14F-4D97-AF65-F5344CB8AC3E}">
        <p14:creationId xmlns:p14="http://schemas.microsoft.com/office/powerpoint/2010/main" val="210351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t>
            </a:r>
            <a:endParaRPr lang="en-US" dirty="0"/>
          </a:p>
        </p:txBody>
      </p:sp>
      <p:sp>
        <p:nvSpPr>
          <p:cNvPr id="3" name="Content Placeholder 2"/>
          <p:cNvSpPr>
            <a:spLocks noGrp="1"/>
          </p:cNvSpPr>
          <p:nvPr>
            <p:ph idx="1"/>
          </p:nvPr>
        </p:nvSpPr>
        <p:spPr/>
        <p:txBody>
          <a:bodyPr/>
          <a:lstStyle/>
          <a:p>
            <a:r>
              <a:rPr lang="en-US" dirty="0" smtClean="0"/>
              <a:t>Intricate, joint activity</a:t>
            </a:r>
          </a:p>
          <a:p>
            <a:pPr lvl="1"/>
            <a:r>
              <a:rPr lang="en-US" dirty="0" smtClean="0"/>
              <a:t>Constructed from consecutive turns</a:t>
            </a:r>
          </a:p>
          <a:p>
            <a:pPr lvl="1"/>
            <a:endParaRPr lang="en-US" dirty="0"/>
          </a:p>
        </p:txBody>
      </p:sp>
    </p:spTree>
    <p:extLst>
      <p:ext uri="{BB962C8B-B14F-4D97-AF65-F5344CB8AC3E}">
        <p14:creationId xmlns:p14="http://schemas.microsoft.com/office/powerpoint/2010/main" val="306473288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a:t>
            </a:r>
            <a:r>
              <a:rPr lang="en-US" dirty="0" smtClean="0"/>
              <a:t>tune</a:t>
            </a:r>
            <a:endParaRPr lang="en-US" dirty="0" smtClean="0"/>
          </a:p>
        </p:txBody>
      </p:sp>
    </p:spTree>
    <p:extLst>
      <p:ext uri="{BB962C8B-B14F-4D97-AF65-F5344CB8AC3E}">
        <p14:creationId xmlns:p14="http://schemas.microsoft.com/office/powerpoint/2010/main" val="29129998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tune</a:t>
            </a:r>
          </a:p>
          <a:p>
            <a:r>
              <a:rPr lang="en-US" dirty="0" smtClean="0"/>
              <a:t>Classically: Conduct user surveys</a:t>
            </a:r>
            <a:endParaRPr lang="en-US" dirty="0"/>
          </a:p>
        </p:txBody>
      </p:sp>
    </p:spTree>
    <p:extLst>
      <p:ext uri="{BB962C8B-B14F-4D97-AF65-F5344CB8AC3E}">
        <p14:creationId xmlns:p14="http://schemas.microsoft.com/office/powerpoint/2010/main" val="31329304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p:txBody>
          <a:bodyPr/>
          <a:lstStyle/>
          <a:p>
            <a:r>
              <a:rPr lang="en-US" dirty="0" smtClean="0"/>
              <a:t>Goal: Determine overall user satisfaction</a:t>
            </a:r>
          </a:p>
          <a:p>
            <a:pPr lvl="1"/>
            <a:r>
              <a:rPr lang="en-US" dirty="0" smtClean="0"/>
              <a:t>Highlight systems problems; help tune</a:t>
            </a:r>
          </a:p>
          <a:p>
            <a:r>
              <a:rPr lang="en-US" dirty="0" smtClean="0"/>
              <a:t>Classically: Conduct user surveys</a:t>
            </a:r>
            <a:endParaRPr lang="en-US" dirty="0"/>
          </a:p>
        </p:txBody>
      </p:sp>
      <p:pic>
        <p:nvPicPr>
          <p:cNvPr id="4" name="Picture 3"/>
          <p:cNvPicPr>
            <a:picLocks noChangeAspect="1"/>
          </p:cNvPicPr>
          <p:nvPr/>
        </p:nvPicPr>
        <p:blipFill>
          <a:blip r:embed="rId2"/>
          <a:stretch>
            <a:fillRect/>
          </a:stretch>
        </p:blipFill>
        <p:spPr>
          <a:xfrm>
            <a:off x="0" y="3208172"/>
            <a:ext cx="8927252" cy="2735429"/>
          </a:xfrm>
          <a:prstGeom prst="rect">
            <a:avLst/>
          </a:prstGeom>
        </p:spPr>
      </p:pic>
    </p:spTree>
    <p:extLst>
      <p:ext uri="{BB962C8B-B14F-4D97-AF65-F5344CB8AC3E}">
        <p14:creationId xmlns:p14="http://schemas.microsoft.com/office/powerpoint/2010/main" val="32926832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r>
              <a:rPr lang="en-US" dirty="0" smtClean="0"/>
              <a:t>:</a:t>
            </a:r>
            <a:endParaRPr lang="en-US" dirty="0" smtClean="0"/>
          </a:p>
        </p:txBody>
      </p:sp>
    </p:spTree>
    <p:extLst>
      <p:ext uri="{BB962C8B-B14F-4D97-AF65-F5344CB8AC3E}">
        <p14:creationId xmlns:p14="http://schemas.microsoft.com/office/powerpoint/2010/main" val="20728217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r>
              <a:rPr lang="en-US" dirty="0" smtClean="0"/>
              <a:t>:</a:t>
            </a:r>
            <a:endParaRPr lang="en-US" dirty="0" smtClean="0"/>
          </a:p>
        </p:txBody>
      </p:sp>
    </p:spTree>
    <p:extLst>
      <p:ext uri="{BB962C8B-B14F-4D97-AF65-F5344CB8AC3E}">
        <p14:creationId xmlns:p14="http://schemas.microsoft.com/office/powerpoint/2010/main" val="15658384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Evaluation</a:t>
            </a:r>
            <a:endParaRPr lang="en-US" dirty="0"/>
          </a:p>
        </p:txBody>
      </p:sp>
      <p:sp>
        <p:nvSpPr>
          <p:cNvPr id="3" name="Content Placeholder 2"/>
          <p:cNvSpPr>
            <a:spLocks noGrp="1"/>
          </p:cNvSpPr>
          <p:nvPr>
            <p:ph idx="1"/>
          </p:nvPr>
        </p:nvSpPr>
        <p:spPr>
          <a:xfrm>
            <a:off x="150526" y="1600201"/>
            <a:ext cx="8819615" cy="4343400"/>
          </a:xfrm>
        </p:spPr>
        <p:txBody>
          <a:bodyPr/>
          <a:lstStyle/>
          <a:p>
            <a:r>
              <a:rPr lang="en-US" dirty="0" smtClean="0"/>
              <a:t>User evaluation issues:</a:t>
            </a:r>
          </a:p>
          <a:p>
            <a:pPr lvl="1"/>
            <a:r>
              <a:rPr lang="en-US" dirty="0" smtClean="0"/>
              <a:t>Expensive; often unrealistic; hard to get real user to do</a:t>
            </a:r>
          </a:p>
          <a:p>
            <a:r>
              <a:rPr lang="en-US" dirty="0" smtClean="0"/>
              <a:t>Create model correlated with human satisfaction</a:t>
            </a:r>
          </a:p>
          <a:p>
            <a:r>
              <a:rPr lang="en-US" dirty="0" smtClean="0"/>
              <a:t>Criteria:</a:t>
            </a:r>
          </a:p>
          <a:p>
            <a:pPr lvl="1"/>
            <a:r>
              <a:rPr lang="en-US" dirty="0" smtClean="0"/>
              <a:t>Maximize task success</a:t>
            </a:r>
          </a:p>
          <a:p>
            <a:pPr lvl="2"/>
            <a:r>
              <a:rPr lang="en-US" dirty="0" smtClean="0"/>
              <a:t>Measure task completion: % </a:t>
            </a:r>
            <a:r>
              <a:rPr lang="en-US" dirty="0" err="1" smtClean="0"/>
              <a:t>subgoals</a:t>
            </a:r>
            <a:r>
              <a:rPr lang="en-US" dirty="0" smtClean="0"/>
              <a:t>; Kappa of frame values</a:t>
            </a:r>
          </a:p>
          <a:p>
            <a:pPr lvl="1"/>
            <a:r>
              <a:rPr lang="en-US" dirty="0" smtClean="0"/>
              <a:t>Minimize task costs</a:t>
            </a:r>
          </a:p>
          <a:p>
            <a:pPr lvl="2"/>
            <a:r>
              <a:rPr lang="en-US" dirty="0" smtClean="0"/>
              <a:t>Efficiency costs: time elapsed; # turns; # error correction turns</a:t>
            </a:r>
          </a:p>
          <a:p>
            <a:pPr lvl="2"/>
            <a:r>
              <a:rPr lang="en-US" dirty="0" smtClean="0"/>
              <a:t>Quality costs:  # rejections; # barge-in; concept error rate</a:t>
            </a:r>
            <a:endParaRPr lang="en-US" dirty="0"/>
          </a:p>
        </p:txBody>
      </p:sp>
    </p:spTree>
    <p:extLst>
      <p:ext uri="{BB962C8B-B14F-4D97-AF65-F5344CB8AC3E}">
        <p14:creationId xmlns:p14="http://schemas.microsoft.com/office/powerpoint/2010/main" val="25815282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pic>
        <p:nvPicPr>
          <p:cNvPr id="4" name="Content Placeholder 3"/>
          <p:cNvPicPr>
            <a:picLocks noGrp="1" noChangeAspect="1"/>
          </p:cNvPicPr>
          <p:nvPr>
            <p:ph idx="1"/>
          </p:nvPr>
        </p:nvPicPr>
        <p:blipFill rotWithShape="1">
          <a:blip r:embed="rId2"/>
          <a:srcRect t="-1" b="-30121"/>
          <a:stretch/>
        </p:blipFill>
        <p:spPr/>
      </p:pic>
    </p:spTree>
    <p:extLst>
      <p:ext uri="{BB962C8B-B14F-4D97-AF65-F5344CB8AC3E}">
        <p14:creationId xmlns:p14="http://schemas.microsoft.com/office/powerpoint/2010/main" val="17684643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PARADISE Model</a:t>
            </a:r>
            <a:endParaRPr lang="en-US" dirty="0"/>
          </a:p>
        </p:txBody>
      </p:sp>
      <p:sp>
        <p:nvSpPr>
          <p:cNvPr id="3" name="Content Placeholder 2"/>
          <p:cNvSpPr>
            <a:spLocks noGrp="1"/>
          </p:cNvSpPr>
          <p:nvPr>
            <p:ph idx="1"/>
          </p:nvPr>
        </p:nvSpPr>
        <p:spPr/>
        <p:txBody>
          <a:bodyPr/>
          <a:lstStyle/>
          <a:p>
            <a:r>
              <a:rPr lang="en-US" dirty="0" smtClean="0"/>
              <a:t>Compute user satisfaction with questionnaires</a:t>
            </a:r>
          </a:p>
          <a:p>
            <a:r>
              <a:rPr lang="en-US" dirty="0" smtClean="0"/>
              <a:t>Extract task success and costs measures from corresponding dialogs</a:t>
            </a:r>
          </a:p>
          <a:p>
            <a:pPr lvl="1"/>
            <a:r>
              <a:rPr lang="en-US" dirty="0" smtClean="0"/>
              <a:t>Automatically or manually</a:t>
            </a:r>
          </a:p>
          <a:p>
            <a:pPr lvl="1"/>
            <a:endParaRPr lang="en-US" dirty="0"/>
          </a:p>
          <a:p>
            <a:r>
              <a:rPr lang="en-US" dirty="0" smtClean="0"/>
              <a:t>Perform multiple regression:</a:t>
            </a:r>
          </a:p>
          <a:p>
            <a:pPr lvl="1"/>
            <a:r>
              <a:rPr lang="en-US" dirty="0" smtClean="0"/>
              <a:t>Assign weights to all factors of contribution to </a:t>
            </a:r>
            <a:r>
              <a:rPr lang="en-US" dirty="0" err="1" smtClean="0"/>
              <a:t>Usat</a:t>
            </a:r>
            <a:endParaRPr lang="en-US" dirty="0" smtClean="0"/>
          </a:p>
          <a:p>
            <a:pPr lvl="1"/>
            <a:r>
              <a:rPr lang="en-US" dirty="0" smtClean="0"/>
              <a:t>Task success, Concept accuracy key</a:t>
            </a:r>
          </a:p>
          <a:p>
            <a:r>
              <a:rPr lang="en-US" dirty="0" smtClean="0"/>
              <a:t>Allows prediction of accuracy on new dialog</a:t>
            </a:r>
            <a:endParaRPr lang="en-US" dirty="0"/>
          </a:p>
        </p:txBody>
      </p:sp>
    </p:spTree>
    <p:extLst>
      <p:ext uri="{BB962C8B-B14F-4D97-AF65-F5344CB8AC3E}">
        <p14:creationId xmlns:p14="http://schemas.microsoft.com/office/powerpoint/2010/main" val="38595779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Spoken Dialogue Systems:</a:t>
            </a:r>
          </a:p>
          <a:p>
            <a:pPr lvl="1"/>
            <a:r>
              <a:rPr lang="en-US" dirty="0" smtClean="0"/>
              <a:t>Build on existing text-based NLP techniques, but</a:t>
            </a:r>
          </a:p>
          <a:p>
            <a:pPr lvl="1"/>
            <a:endParaRPr lang="en-US" dirty="0" smtClean="0"/>
          </a:p>
          <a:p>
            <a:pPr lvl="1"/>
            <a:r>
              <a:rPr lang="en-US" dirty="0" smtClean="0"/>
              <a:t>Incorporate dialogue specific factors:</a:t>
            </a:r>
          </a:p>
          <a:p>
            <a:pPr lvl="2"/>
            <a:r>
              <a:rPr lang="en-US" dirty="0" smtClean="0"/>
              <a:t>Turn-taking, grounding, dialogue acts</a:t>
            </a:r>
          </a:p>
          <a:p>
            <a:pPr lvl="1"/>
            <a:endParaRPr lang="en-US" dirty="0" smtClean="0"/>
          </a:p>
          <a:p>
            <a:pPr lvl="1"/>
            <a:r>
              <a:rPr lang="en-US" dirty="0" smtClean="0"/>
              <a:t>Affected by computational and modal constraints</a:t>
            </a:r>
          </a:p>
          <a:p>
            <a:pPr lvl="2"/>
            <a:r>
              <a:rPr lang="en-US" dirty="0" smtClean="0"/>
              <a:t>Recognition errors, processing speed, etc.</a:t>
            </a:r>
          </a:p>
          <a:p>
            <a:pPr lvl="2"/>
            <a:r>
              <a:rPr lang="en-US" dirty="0" smtClean="0"/>
              <a:t>Speech transience, slowness</a:t>
            </a:r>
          </a:p>
          <a:p>
            <a:pPr lvl="1"/>
            <a:endParaRPr lang="en-US" dirty="0"/>
          </a:p>
          <a:p>
            <a:pPr lvl="1"/>
            <a:r>
              <a:rPr lang="en-US" dirty="0" smtClean="0"/>
              <a:t>Becoming more widespread and </a:t>
            </a:r>
            <a:r>
              <a:rPr lang="en-US" smtClean="0"/>
              <a:t>more flexible</a:t>
            </a:r>
            <a:endParaRPr lang="en-US" dirty="0" smtClean="0"/>
          </a:p>
        </p:txBody>
      </p:sp>
    </p:spTree>
    <p:extLst>
      <p:ext uri="{BB962C8B-B14F-4D97-AF65-F5344CB8AC3E}">
        <p14:creationId xmlns:p14="http://schemas.microsoft.com/office/powerpoint/2010/main" val="25448768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Grammars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Alternatives:</a:t>
            </a:r>
          </a:p>
          <a:p>
            <a:pPr lvl="1"/>
            <a:r>
              <a:rPr lang="en-US" dirty="0" smtClean="0"/>
              <a:t>Full parser with semantic attachments</a:t>
            </a:r>
          </a:p>
          <a:p>
            <a:pPr lvl="1"/>
            <a:r>
              <a:rPr lang="en-US" dirty="0" smtClean="0"/>
              <a:t>Domain-specific analyzers</a:t>
            </a:r>
          </a:p>
          <a:p>
            <a:r>
              <a:rPr lang="en-US" sz="2000" dirty="0">
                <a:latin typeface="Tahoma" charset="0"/>
                <a:ea typeface="ＭＳ Ｐゴシック" charset="0"/>
                <a:cs typeface="ＭＳ Ｐゴシック" charset="0"/>
              </a:rPr>
              <a:t>CFG in which the LHS of rules is a semantic category:</a:t>
            </a:r>
          </a:p>
          <a:p>
            <a:pPr lvl="1"/>
            <a:r>
              <a:rPr lang="en-US" sz="2000" dirty="0">
                <a:latin typeface="Tahoma" charset="0"/>
                <a:ea typeface="ＭＳ Ｐゴシック" charset="0"/>
              </a:rPr>
              <a:t>LIST -&gt; show me | I want | can I see|…</a:t>
            </a:r>
          </a:p>
          <a:p>
            <a:pPr lvl="1"/>
            <a:r>
              <a:rPr lang="en-US" sz="2000" dirty="0">
                <a:latin typeface="Tahoma" charset="0"/>
                <a:ea typeface="ＭＳ Ｐゴシック" charset="0"/>
              </a:rPr>
              <a:t>DEPARTTIME -&gt; (</a:t>
            </a:r>
            <a:r>
              <a:rPr lang="en-US" sz="2000" dirty="0" err="1">
                <a:latin typeface="Tahoma" charset="0"/>
                <a:ea typeface="ＭＳ Ｐゴシック" charset="0"/>
              </a:rPr>
              <a:t>after|around|before</a:t>
            </a:r>
            <a:r>
              <a:rPr lang="en-US" sz="2000" dirty="0">
                <a:latin typeface="Tahoma" charset="0"/>
                <a:ea typeface="ＭＳ Ｐゴシック" charset="0"/>
              </a:rPr>
              <a:t>) </a:t>
            </a:r>
            <a:r>
              <a:rPr lang="en-US" sz="2000" dirty="0" smtClean="0">
                <a:latin typeface="Tahoma" charset="0"/>
                <a:ea typeface="ＭＳ Ｐゴシック" charset="0"/>
              </a:rPr>
              <a:t>HOUR| </a:t>
            </a:r>
            <a:r>
              <a:rPr lang="en-US" sz="2000" dirty="0">
                <a:latin typeface="Tahoma" charset="0"/>
                <a:ea typeface="ＭＳ Ｐゴシック" charset="0"/>
              </a:rPr>
              <a:t>morning | afternoon | evening</a:t>
            </a:r>
          </a:p>
          <a:p>
            <a:pPr lvl="1"/>
            <a:r>
              <a:rPr lang="en-US" sz="2000" dirty="0">
                <a:latin typeface="Tahoma" charset="0"/>
                <a:ea typeface="ＭＳ Ｐゴシック" charset="0"/>
              </a:rPr>
              <a:t>HOUR -&gt; </a:t>
            </a:r>
            <a:r>
              <a:rPr lang="en-US" sz="2000" dirty="0" err="1">
                <a:latin typeface="Tahoma" charset="0"/>
                <a:ea typeface="ＭＳ Ｐゴシック" charset="0"/>
              </a:rPr>
              <a:t>one|two|three</a:t>
            </a:r>
            <a:r>
              <a:rPr lang="en-US" sz="2000" dirty="0">
                <a:latin typeface="Tahoma" charset="0"/>
                <a:ea typeface="ＭＳ Ｐゴシック" charset="0"/>
              </a:rPr>
              <a:t>…|twelve (</a:t>
            </a:r>
            <a:r>
              <a:rPr lang="en-US" sz="2000" dirty="0" err="1">
                <a:latin typeface="Tahoma" charset="0"/>
                <a:ea typeface="ＭＳ Ｐゴシック" charset="0"/>
              </a:rPr>
              <a:t>am|pm</a:t>
            </a:r>
            <a:r>
              <a:rPr lang="en-US" sz="2000" dirty="0">
                <a:latin typeface="Tahoma" charset="0"/>
                <a:ea typeface="ＭＳ Ｐゴシック" charset="0"/>
              </a:rPr>
              <a:t>)</a:t>
            </a:r>
          </a:p>
          <a:p>
            <a:pPr lvl="1"/>
            <a:r>
              <a:rPr lang="en-US" sz="2000" dirty="0">
                <a:latin typeface="Tahoma" charset="0"/>
                <a:ea typeface="ＭＳ Ｐゴシック" charset="0"/>
              </a:rPr>
              <a:t>FLIGHTS -&gt; (a) </a:t>
            </a:r>
            <a:r>
              <a:rPr lang="en-US" sz="2000" dirty="0" err="1">
                <a:latin typeface="Tahoma" charset="0"/>
                <a:ea typeface="ＭＳ Ｐゴシック" charset="0"/>
              </a:rPr>
              <a:t>flight|flights</a:t>
            </a:r>
            <a:endParaRPr lang="en-US" sz="2000" dirty="0">
              <a:latin typeface="Tahoma" charset="0"/>
              <a:ea typeface="ＭＳ Ｐゴシック" charset="0"/>
            </a:endParaRPr>
          </a:p>
          <a:p>
            <a:pPr lvl="1"/>
            <a:r>
              <a:rPr lang="en-US" sz="2000" dirty="0">
                <a:latin typeface="Tahoma" charset="0"/>
                <a:ea typeface="ＭＳ Ｐゴシック" charset="0"/>
              </a:rPr>
              <a:t>ORIGIN -&gt; from CITY</a:t>
            </a:r>
          </a:p>
          <a:p>
            <a:pPr lvl="1"/>
            <a:r>
              <a:rPr lang="en-US" sz="2000" dirty="0">
                <a:latin typeface="Tahoma" charset="0"/>
                <a:ea typeface="ＭＳ Ｐゴシック" charset="0"/>
              </a:rPr>
              <a:t>DESTINATION -&gt; to CITY</a:t>
            </a:r>
          </a:p>
          <a:p>
            <a:pPr lvl="1"/>
            <a:r>
              <a:rPr lang="en-US" sz="2000" dirty="0">
                <a:latin typeface="Tahoma" charset="0"/>
                <a:ea typeface="ＭＳ Ｐゴシック" charset="0"/>
              </a:rPr>
              <a:t>CITY -&gt; Boston | San Francisco | Denver | </a:t>
            </a:r>
            <a:r>
              <a:rPr lang="en-US" sz="2000" dirty="0" smtClean="0">
                <a:latin typeface="Tahoma" charset="0"/>
                <a:ea typeface="ＭＳ Ｐゴシック" charset="0"/>
              </a:rPr>
              <a:t>Washington</a:t>
            </a:r>
            <a:endParaRPr lang="en-US" sz="2000" dirty="0">
              <a:latin typeface="Tahoma" charset="0"/>
              <a:ea typeface="ＭＳ Ｐゴシック" charset="0"/>
            </a:endParaRPr>
          </a:p>
        </p:txBody>
      </p:sp>
    </p:spTree>
    <p:extLst>
      <p:ext uri="{BB962C8B-B14F-4D97-AF65-F5344CB8AC3E}">
        <p14:creationId xmlns:p14="http://schemas.microsoft.com/office/powerpoint/2010/main" val="84553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t>
            </a:r>
            <a:endParaRPr lang="en-US" dirty="0"/>
          </a:p>
        </p:txBody>
      </p:sp>
      <p:sp>
        <p:nvSpPr>
          <p:cNvPr id="3" name="Content Placeholder 2"/>
          <p:cNvSpPr>
            <a:spLocks noGrp="1"/>
          </p:cNvSpPr>
          <p:nvPr>
            <p:ph idx="1"/>
          </p:nvPr>
        </p:nvSpPr>
        <p:spPr/>
        <p:txBody>
          <a:bodyPr/>
          <a:lstStyle/>
          <a:p>
            <a:r>
              <a:rPr lang="en-US" dirty="0" smtClean="0"/>
              <a:t>Intricate, joint activity</a:t>
            </a:r>
          </a:p>
          <a:p>
            <a:pPr lvl="1"/>
            <a:r>
              <a:rPr lang="en-US" dirty="0" smtClean="0"/>
              <a:t>Constructed from consecutive turns</a:t>
            </a:r>
          </a:p>
          <a:p>
            <a:pPr lvl="1"/>
            <a:endParaRPr lang="en-US" dirty="0"/>
          </a:p>
          <a:p>
            <a:pPr lvl="1"/>
            <a:r>
              <a:rPr lang="en-US" dirty="0" smtClean="0"/>
              <a:t>Joint activity between speakers, hearer</a:t>
            </a:r>
          </a:p>
          <a:p>
            <a:pPr lvl="1"/>
            <a:endParaRPr lang="en-US" dirty="0"/>
          </a:p>
        </p:txBody>
      </p:sp>
    </p:spTree>
    <p:extLst>
      <p:ext uri="{BB962C8B-B14F-4D97-AF65-F5344CB8AC3E}">
        <p14:creationId xmlns:p14="http://schemas.microsoft.com/office/powerpoint/2010/main" val="130132027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en-US" dirty="0"/>
          </a:p>
        </p:txBody>
      </p:sp>
      <p:sp>
        <p:nvSpPr>
          <p:cNvPr id="3" name="Content Placeholder 2"/>
          <p:cNvSpPr>
            <a:spLocks noGrp="1"/>
          </p:cNvSpPr>
          <p:nvPr>
            <p:ph idx="1"/>
          </p:nvPr>
        </p:nvSpPr>
        <p:spPr>
          <a:xfrm>
            <a:off x="549274" y="1600201"/>
            <a:ext cx="8340235" cy="4343400"/>
          </a:xfrm>
        </p:spPr>
        <p:txBody>
          <a:bodyPr/>
          <a:lstStyle/>
          <a:p>
            <a:pPr marL="349250" lvl="1" indent="-349250">
              <a:spcBef>
                <a:spcPts val="2000"/>
              </a:spcBef>
              <a:buClr>
                <a:schemeClr val="accent1">
                  <a:lumMod val="60000"/>
                  <a:lumOff val="40000"/>
                </a:schemeClr>
              </a:buClr>
            </a:pPr>
            <a:endParaRPr lang="en-US" i="1" dirty="0" smtClean="0"/>
          </a:p>
          <a:p>
            <a:pPr marL="349250" lvl="1" indent="-349250">
              <a:spcBef>
                <a:spcPts val="2000"/>
              </a:spcBef>
              <a:buClr>
                <a:schemeClr val="accent1">
                  <a:lumMod val="60000"/>
                  <a:lumOff val="40000"/>
                </a:schemeClr>
              </a:buClr>
            </a:pPr>
            <a:r>
              <a:rPr lang="en-US" b="1" dirty="0" smtClean="0"/>
              <a:t>SHOW FLIGHT       ORIGIN  DEST DEP_DATE DEP_TIME</a:t>
            </a:r>
            <a:endParaRPr lang="en-US" b="1" dirty="0"/>
          </a:p>
          <a:p>
            <a:pPr marL="349250" lvl="1" indent="-349250">
              <a:spcBef>
                <a:spcPts val="2000"/>
              </a:spcBef>
              <a:buClr>
                <a:schemeClr val="accent1">
                  <a:lumMod val="60000"/>
                  <a:lumOff val="40000"/>
                </a:schemeClr>
              </a:buClr>
            </a:pPr>
            <a:r>
              <a:rPr lang="en-US" i="1" dirty="0" smtClean="0"/>
              <a:t>Show </a:t>
            </a:r>
            <a:r>
              <a:rPr lang="en-US" i="1" dirty="0"/>
              <a:t>me </a:t>
            </a:r>
            <a:r>
              <a:rPr lang="en-US" i="1" dirty="0" smtClean="0"/>
              <a:t>flights </a:t>
            </a:r>
            <a:r>
              <a:rPr lang="en-US" i="1" dirty="0"/>
              <a:t>from Boston to SFO on </a:t>
            </a:r>
            <a:r>
              <a:rPr lang="en-US" i="1" dirty="0" smtClean="0"/>
              <a:t>Tuesday morning</a:t>
            </a:r>
            <a:endParaRPr lang="en-US" i="1" dirty="0"/>
          </a:p>
          <a:p>
            <a:endParaRPr lang="en-US" dirty="0"/>
          </a:p>
        </p:txBody>
      </p:sp>
    </p:spTree>
    <p:extLst>
      <p:ext uri="{BB962C8B-B14F-4D97-AF65-F5344CB8AC3E}">
        <p14:creationId xmlns:p14="http://schemas.microsoft.com/office/powerpoint/2010/main" val="7173864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Verbmobil</a:t>
            </a:r>
            <a:r>
              <a:rPr lang="en-US" dirty="0" smtClean="0"/>
              <a:t> DA</a:t>
            </a:r>
            <a:endParaRPr lang="en-US" dirty="0"/>
          </a:p>
        </p:txBody>
      </p:sp>
      <p:sp>
        <p:nvSpPr>
          <p:cNvPr id="3" name="Content Placeholder 2"/>
          <p:cNvSpPr>
            <a:spLocks noGrp="1"/>
          </p:cNvSpPr>
          <p:nvPr>
            <p:ph idx="1"/>
          </p:nvPr>
        </p:nvSpPr>
        <p:spPr/>
        <p:txBody>
          <a:bodyPr/>
          <a:lstStyle/>
          <a:p>
            <a:r>
              <a:rPr lang="en-US" dirty="0" smtClean="0"/>
              <a:t>18 high level tags</a:t>
            </a:r>
            <a:endParaRPr lang="en-US" dirty="0"/>
          </a:p>
        </p:txBody>
      </p:sp>
      <p:pic>
        <p:nvPicPr>
          <p:cNvPr id="4" name="Picture 3"/>
          <p:cNvPicPr>
            <a:picLocks noChangeAspect="1"/>
          </p:cNvPicPr>
          <p:nvPr/>
        </p:nvPicPr>
        <p:blipFill>
          <a:blip r:embed="rId2"/>
          <a:stretch>
            <a:fillRect/>
          </a:stretch>
        </p:blipFill>
        <p:spPr>
          <a:xfrm>
            <a:off x="549275" y="2077008"/>
            <a:ext cx="7762242" cy="4780992"/>
          </a:xfrm>
          <a:prstGeom prst="rect">
            <a:avLst/>
          </a:prstGeom>
        </p:spPr>
      </p:pic>
    </p:spTree>
    <p:extLst>
      <p:ext uri="{BB962C8B-B14F-4D97-AF65-F5344CB8AC3E}">
        <p14:creationId xmlns:p14="http://schemas.microsoft.com/office/powerpoint/2010/main" val="10926649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Act Ambiguity</a:t>
            </a:r>
            <a:endParaRPr lang="en-US" dirty="0"/>
          </a:p>
        </p:txBody>
      </p:sp>
      <p:sp>
        <p:nvSpPr>
          <p:cNvPr id="3" name="Content Placeholder 2"/>
          <p:cNvSpPr>
            <a:spLocks noGrp="1"/>
          </p:cNvSpPr>
          <p:nvPr>
            <p:ph idx="1"/>
          </p:nvPr>
        </p:nvSpPr>
        <p:spPr/>
        <p:txBody>
          <a:bodyPr/>
          <a:lstStyle/>
          <a:p>
            <a:r>
              <a:rPr lang="en-US" dirty="0" smtClean="0"/>
              <a:t>Indirect speech acts</a:t>
            </a:r>
          </a:p>
          <a:p>
            <a:endParaRPr lang="en-US" dirty="0"/>
          </a:p>
        </p:txBody>
      </p:sp>
      <p:pic>
        <p:nvPicPr>
          <p:cNvPr id="4" name="Picture 3"/>
          <p:cNvPicPr>
            <a:picLocks noChangeAspect="1"/>
          </p:cNvPicPr>
          <p:nvPr/>
        </p:nvPicPr>
        <p:blipFill>
          <a:blip r:embed="rId2"/>
          <a:stretch>
            <a:fillRect/>
          </a:stretch>
        </p:blipFill>
        <p:spPr>
          <a:xfrm>
            <a:off x="886691" y="2226303"/>
            <a:ext cx="7704860" cy="1620525"/>
          </a:xfrm>
          <a:prstGeom prst="rect">
            <a:avLst/>
          </a:prstGeom>
        </p:spPr>
      </p:pic>
    </p:spTree>
    <p:extLst>
      <p:ext uri="{BB962C8B-B14F-4D97-AF65-F5344CB8AC3E}">
        <p14:creationId xmlns:p14="http://schemas.microsoft.com/office/powerpoint/2010/main" val="20030966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Functions for 3 Systems</a:t>
            </a:r>
            <a:endParaRPr lang="en-US" dirty="0"/>
          </a:p>
        </p:txBody>
      </p:sp>
      <p:sp>
        <p:nvSpPr>
          <p:cNvPr id="3" name="Content Placeholder 2"/>
          <p:cNvSpPr>
            <a:spLocks noGrp="1"/>
          </p:cNvSpPr>
          <p:nvPr>
            <p:ph idx="1"/>
          </p:nvPr>
        </p:nvSpPr>
        <p:spPr>
          <a:xfrm>
            <a:off x="549274" y="1600201"/>
            <a:ext cx="8261575" cy="4343400"/>
          </a:xfrm>
        </p:spPr>
        <p:txBody>
          <a:bodyPr>
            <a:normAutofit/>
          </a:bodyPr>
          <a:lstStyle/>
          <a:p>
            <a:r>
              <a:rPr lang="de-DE" dirty="0"/>
              <a:t>ELVIS User </a:t>
            </a:r>
            <a:r>
              <a:rPr lang="de-DE" dirty="0" err="1"/>
              <a:t>Sat</a:t>
            </a:r>
            <a:r>
              <a:rPr lang="de-DE" dirty="0"/>
              <a:t>.= .21* COMP + .47 * MRS - .15 * ET</a:t>
            </a:r>
          </a:p>
          <a:p>
            <a:r>
              <a:rPr lang="de-DE" dirty="0" smtClean="0"/>
              <a:t>TOOT </a:t>
            </a:r>
            <a:r>
              <a:rPr lang="de-DE" dirty="0"/>
              <a:t>User </a:t>
            </a:r>
            <a:r>
              <a:rPr lang="de-DE" dirty="0" err="1"/>
              <a:t>Sat</a:t>
            </a:r>
            <a:r>
              <a:rPr lang="de-DE" dirty="0"/>
              <a:t>.= .35* COMP + .45* MRS - .14*ET</a:t>
            </a:r>
          </a:p>
          <a:p>
            <a:r>
              <a:rPr lang="de-DE" dirty="0" smtClean="0"/>
              <a:t>ANNIE </a:t>
            </a:r>
            <a:r>
              <a:rPr lang="de-DE" dirty="0"/>
              <a:t>User </a:t>
            </a:r>
            <a:r>
              <a:rPr lang="de-DE" dirty="0" err="1"/>
              <a:t>Sat</a:t>
            </a:r>
            <a:r>
              <a:rPr lang="de-DE" dirty="0"/>
              <a:t>.= .33*COMP + .25* MRS +.33* </a:t>
            </a:r>
            <a:r>
              <a:rPr lang="de-DE" dirty="0" smtClean="0"/>
              <a:t>Help</a:t>
            </a:r>
          </a:p>
          <a:p>
            <a:endParaRPr lang="de-DE" dirty="0"/>
          </a:p>
          <a:p>
            <a:pPr lvl="2"/>
            <a:r>
              <a:rPr lang="de-DE" dirty="0" smtClean="0"/>
              <a:t>COMP</a:t>
            </a:r>
            <a:r>
              <a:rPr lang="de-DE" dirty="0"/>
              <a:t>: User </a:t>
            </a:r>
            <a:r>
              <a:rPr lang="de-DE" dirty="0" err="1"/>
              <a:t>perception</a:t>
            </a:r>
            <a:r>
              <a:rPr lang="de-DE" dirty="0"/>
              <a:t> </a:t>
            </a:r>
            <a:r>
              <a:rPr lang="de-DE" dirty="0" err="1"/>
              <a:t>of</a:t>
            </a:r>
            <a:r>
              <a:rPr lang="de-DE" dirty="0"/>
              <a:t> </a:t>
            </a:r>
            <a:r>
              <a:rPr lang="de-DE" dirty="0" err="1"/>
              <a:t>task</a:t>
            </a:r>
            <a:r>
              <a:rPr lang="de-DE" dirty="0"/>
              <a:t> </a:t>
            </a:r>
            <a:r>
              <a:rPr lang="de-DE" dirty="0" err="1"/>
              <a:t>completion</a:t>
            </a:r>
            <a:r>
              <a:rPr lang="de-DE" dirty="0"/>
              <a:t> (</a:t>
            </a:r>
            <a:r>
              <a:rPr lang="de-DE" dirty="0" err="1"/>
              <a:t>task</a:t>
            </a:r>
            <a:r>
              <a:rPr lang="de-DE" dirty="0"/>
              <a:t> </a:t>
            </a:r>
            <a:r>
              <a:rPr lang="de-DE" dirty="0" err="1"/>
              <a:t>success</a:t>
            </a:r>
            <a:r>
              <a:rPr lang="de-DE" dirty="0"/>
              <a:t>)</a:t>
            </a:r>
          </a:p>
          <a:p>
            <a:pPr lvl="2"/>
            <a:r>
              <a:rPr lang="de-DE" dirty="0" smtClean="0"/>
              <a:t>MRS</a:t>
            </a:r>
            <a:r>
              <a:rPr lang="de-DE" dirty="0"/>
              <a:t>: </a:t>
            </a:r>
            <a:r>
              <a:rPr lang="de-DE" dirty="0" err="1"/>
              <a:t>Mean</a:t>
            </a:r>
            <a:r>
              <a:rPr lang="de-DE" dirty="0"/>
              <a:t> (</a:t>
            </a:r>
            <a:r>
              <a:rPr lang="de-DE" dirty="0" err="1"/>
              <a:t>concept</a:t>
            </a:r>
            <a:r>
              <a:rPr lang="de-DE" dirty="0"/>
              <a:t>) </a:t>
            </a:r>
            <a:r>
              <a:rPr lang="de-DE" dirty="0" err="1"/>
              <a:t>recognition</a:t>
            </a:r>
            <a:r>
              <a:rPr lang="de-DE" dirty="0"/>
              <a:t> </a:t>
            </a:r>
            <a:r>
              <a:rPr lang="de-DE" dirty="0" err="1"/>
              <a:t>accuracy</a:t>
            </a:r>
            <a:r>
              <a:rPr lang="de-DE" dirty="0"/>
              <a:t> (</a:t>
            </a:r>
            <a:r>
              <a:rPr lang="de-DE" dirty="0" err="1"/>
              <a:t>cost</a:t>
            </a:r>
            <a:r>
              <a:rPr lang="de-DE" dirty="0"/>
              <a:t>)</a:t>
            </a:r>
          </a:p>
          <a:p>
            <a:pPr lvl="2"/>
            <a:r>
              <a:rPr lang="de-DE" dirty="0" smtClean="0"/>
              <a:t>ET</a:t>
            </a:r>
            <a:r>
              <a:rPr lang="de-DE" dirty="0"/>
              <a:t>: </a:t>
            </a:r>
            <a:r>
              <a:rPr lang="de-DE" dirty="0" err="1"/>
              <a:t>Elapsed</a:t>
            </a:r>
            <a:r>
              <a:rPr lang="de-DE" dirty="0"/>
              <a:t> time (</a:t>
            </a:r>
            <a:r>
              <a:rPr lang="de-DE" dirty="0" err="1"/>
              <a:t>cost</a:t>
            </a:r>
            <a:r>
              <a:rPr lang="de-DE" dirty="0"/>
              <a:t>)</a:t>
            </a:r>
          </a:p>
          <a:p>
            <a:pPr lvl="2"/>
            <a:r>
              <a:rPr lang="de-DE" dirty="0" smtClean="0"/>
              <a:t>Help</a:t>
            </a:r>
            <a:r>
              <a:rPr lang="de-DE" dirty="0"/>
              <a:t>: Help </a:t>
            </a:r>
            <a:r>
              <a:rPr lang="de-DE" dirty="0" err="1"/>
              <a:t>requests</a:t>
            </a:r>
            <a:r>
              <a:rPr lang="de-DE" dirty="0"/>
              <a:t> (</a:t>
            </a:r>
            <a:r>
              <a:rPr lang="de-DE" dirty="0" err="1"/>
              <a:t>cost</a:t>
            </a:r>
            <a:r>
              <a:rPr lang="de-DE" dirty="0"/>
              <a:t>)</a:t>
            </a:r>
            <a:endParaRPr lang="en-US" dirty="0"/>
          </a:p>
        </p:txBody>
      </p:sp>
    </p:spTree>
    <p:extLst>
      <p:ext uri="{BB962C8B-B14F-4D97-AF65-F5344CB8AC3E}">
        <p14:creationId xmlns:p14="http://schemas.microsoft.com/office/powerpoint/2010/main" val="331076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t>
            </a:r>
            <a:endParaRPr lang="en-US" dirty="0"/>
          </a:p>
        </p:txBody>
      </p:sp>
      <p:sp>
        <p:nvSpPr>
          <p:cNvPr id="3" name="Content Placeholder 2"/>
          <p:cNvSpPr>
            <a:spLocks noGrp="1"/>
          </p:cNvSpPr>
          <p:nvPr>
            <p:ph idx="1"/>
          </p:nvPr>
        </p:nvSpPr>
        <p:spPr/>
        <p:txBody>
          <a:bodyPr/>
          <a:lstStyle/>
          <a:p>
            <a:r>
              <a:rPr lang="en-US" dirty="0" smtClean="0"/>
              <a:t>Intricate, joint activity</a:t>
            </a:r>
          </a:p>
          <a:p>
            <a:pPr lvl="1"/>
            <a:r>
              <a:rPr lang="en-US" dirty="0" smtClean="0"/>
              <a:t>Constructed from consecutive turns</a:t>
            </a:r>
          </a:p>
          <a:p>
            <a:pPr lvl="1"/>
            <a:endParaRPr lang="en-US" dirty="0"/>
          </a:p>
          <a:p>
            <a:pPr lvl="1"/>
            <a:r>
              <a:rPr lang="en-US" dirty="0" smtClean="0"/>
              <a:t>Joint activity between speakers, hearer</a:t>
            </a:r>
          </a:p>
          <a:p>
            <a:pPr lvl="1"/>
            <a:endParaRPr lang="en-US" dirty="0"/>
          </a:p>
          <a:p>
            <a:pPr lvl="1"/>
            <a:r>
              <a:rPr lang="en-US" dirty="0" smtClean="0"/>
              <a:t>Involves inferences about intended meaning</a:t>
            </a:r>
          </a:p>
          <a:p>
            <a:pPr marL="349250" lvl="1" indent="0">
              <a:buNone/>
            </a:pPr>
            <a:endParaRPr lang="en-US" dirty="0" smtClean="0"/>
          </a:p>
        </p:txBody>
      </p:sp>
    </p:spTree>
    <p:extLst>
      <p:ext uri="{BB962C8B-B14F-4D97-AF65-F5344CB8AC3E}">
        <p14:creationId xmlns:p14="http://schemas.microsoft.com/office/powerpoint/2010/main" val="195655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t>
            </a:r>
            <a:endParaRPr lang="en-US" dirty="0"/>
          </a:p>
        </p:txBody>
      </p:sp>
      <p:sp>
        <p:nvSpPr>
          <p:cNvPr id="3" name="Content Placeholder 2"/>
          <p:cNvSpPr>
            <a:spLocks noGrp="1"/>
          </p:cNvSpPr>
          <p:nvPr>
            <p:ph idx="1"/>
          </p:nvPr>
        </p:nvSpPr>
        <p:spPr/>
        <p:txBody>
          <a:bodyPr/>
          <a:lstStyle/>
          <a:p>
            <a:r>
              <a:rPr lang="en-US" dirty="0" smtClean="0"/>
              <a:t>Intricate, joint activity</a:t>
            </a:r>
          </a:p>
          <a:p>
            <a:pPr lvl="1"/>
            <a:r>
              <a:rPr lang="en-US" dirty="0" smtClean="0"/>
              <a:t>Constructed from consecutive turns</a:t>
            </a:r>
          </a:p>
          <a:p>
            <a:pPr lvl="1"/>
            <a:endParaRPr lang="en-US" dirty="0"/>
          </a:p>
          <a:p>
            <a:pPr lvl="1"/>
            <a:r>
              <a:rPr lang="en-US" dirty="0" smtClean="0"/>
              <a:t>Joint activity between speakers, hearer</a:t>
            </a:r>
          </a:p>
          <a:p>
            <a:pPr lvl="1"/>
            <a:endParaRPr lang="en-US" dirty="0"/>
          </a:p>
          <a:p>
            <a:pPr lvl="1"/>
            <a:r>
              <a:rPr lang="en-US" dirty="0" smtClean="0"/>
              <a:t>Involves inferences about intended meaning</a:t>
            </a:r>
          </a:p>
          <a:p>
            <a:pPr marL="349250" lvl="1" indent="0">
              <a:buNone/>
            </a:pPr>
            <a:endParaRPr lang="en-US" dirty="0" smtClean="0"/>
          </a:p>
          <a:p>
            <a:r>
              <a:rPr lang="en-US" dirty="0" smtClean="0"/>
              <a:t>SDS: simpler, but hopefully consistent</a:t>
            </a:r>
            <a:endParaRPr lang="en-US" dirty="0"/>
          </a:p>
        </p:txBody>
      </p:sp>
    </p:spTree>
    <p:extLst>
      <p:ext uri="{BB962C8B-B14F-4D97-AF65-F5344CB8AC3E}">
        <p14:creationId xmlns:p14="http://schemas.microsoft.com/office/powerpoint/2010/main" val="285360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Turn-Taking</a:t>
            </a:r>
          </a:p>
        </p:txBody>
      </p:sp>
      <p:sp>
        <p:nvSpPr>
          <p:cNvPr id="5123" name="Rectangle 3"/>
          <p:cNvSpPr>
            <a:spLocks noGrp="1" noChangeArrowheads="1"/>
          </p:cNvSpPr>
          <p:nvPr>
            <p:ph type="body" idx="1"/>
          </p:nvPr>
        </p:nvSpPr>
        <p:spPr>
          <a:xfrm>
            <a:off x="549275" y="1600201"/>
            <a:ext cx="8042276" cy="4769022"/>
          </a:xfrm>
        </p:spPr>
        <p:txBody>
          <a:bodyPr>
            <a:normAutofit/>
          </a:bodyPr>
          <a:lstStyle/>
          <a:p>
            <a:pPr>
              <a:lnSpc>
                <a:spcPct val="90000"/>
              </a:lnSpc>
            </a:pPr>
            <a:r>
              <a:rPr lang="en-US" sz="2800" dirty="0"/>
              <a:t>Multi-party discourse</a:t>
            </a:r>
          </a:p>
          <a:p>
            <a:pPr lvl="1">
              <a:lnSpc>
                <a:spcPct val="90000"/>
              </a:lnSpc>
            </a:pPr>
            <a:r>
              <a:rPr lang="en-US" sz="2400" dirty="0"/>
              <a:t>Need to trade off speaker/hearer roles</a:t>
            </a:r>
          </a:p>
          <a:p>
            <a:pPr lvl="2">
              <a:lnSpc>
                <a:spcPct val="90000"/>
              </a:lnSpc>
            </a:pPr>
            <a:r>
              <a:rPr lang="en-US" sz="2000" dirty="0"/>
              <a:t>Interpret reference from sequential utterances</a:t>
            </a:r>
          </a:p>
          <a:p>
            <a:pPr>
              <a:lnSpc>
                <a:spcPct val="90000"/>
              </a:lnSpc>
            </a:pPr>
            <a:r>
              <a:rPr lang="en-US" sz="2800" dirty="0"/>
              <a:t>When?</a:t>
            </a:r>
          </a:p>
          <a:p>
            <a:pPr marL="968375" lvl="3" indent="0">
              <a:lnSpc>
                <a:spcPct val="90000"/>
              </a:lnSpc>
              <a:buNone/>
            </a:pPr>
            <a:endParaRPr lang="en-US" sz="1800" dirty="0"/>
          </a:p>
          <a:p>
            <a:pPr lvl="1">
              <a:lnSpc>
                <a:spcPct val="90000"/>
              </a:lnSpc>
            </a:pPr>
            <a:endParaRPr lang="en-US" sz="2400" dirty="0"/>
          </a:p>
        </p:txBody>
      </p:sp>
    </p:spTree>
    <p:extLst>
      <p:ext uri="{BB962C8B-B14F-4D97-AF65-F5344CB8AC3E}">
        <p14:creationId xmlns:p14="http://schemas.microsoft.com/office/powerpoint/2010/main" val="260484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normAutofit lnSpcReduction="10000"/>
          </a:bodyPr>
          <a:lstStyle/>
          <a:p>
            <a:r>
              <a:rPr lang="en-US" dirty="0" smtClean="0"/>
              <a:t>Dialog and Dialog Systems</a:t>
            </a:r>
          </a:p>
          <a:p>
            <a:r>
              <a:rPr lang="en-US" dirty="0" smtClean="0"/>
              <a:t>Facets </a:t>
            </a:r>
            <a:r>
              <a:rPr lang="en-US" dirty="0" smtClean="0"/>
              <a:t>of Conversation:</a:t>
            </a:r>
          </a:p>
          <a:p>
            <a:pPr lvl="1"/>
            <a:r>
              <a:rPr lang="en-US" dirty="0" smtClean="0"/>
              <a:t>Turn-taking</a:t>
            </a:r>
          </a:p>
          <a:p>
            <a:pPr lvl="1"/>
            <a:r>
              <a:rPr lang="en-US" dirty="0" smtClean="0"/>
              <a:t>Speech Acts</a:t>
            </a:r>
          </a:p>
          <a:p>
            <a:pPr lvl="1"/>
            <a:r>
              <a:rPr lang="en-US" dirty="0" err="1" smtClean="0"/>
              <a:t>Cooperativity</a:t>
            </a:r>
            <a:endParaRPr lang="en-US" dirty="0" smtClean="0"/>
          </a:p>
          <a:p>
            <a:pPr lvl="1"/>
            <a:r>
              <a:rPr lang="en-US" dirty="0" smtClean="0"/>
              <a:t>Grounding</a:t>
            </a:r>
          </a:p>
          <a:p>
            <a:r>
              <a:rPr lang="en-US" dirty="0" smtClean="0"/>
              <a:t>Spoken Dialogue Systems:</a:t>
            </a:r>
          </a:p>
          <a:p>
            <a:pPr lvl="1"/>
            <a:r>
              <a:rPr lang="en-US" dirty="0" smtClean="0"/>
              <a:t>Pipeline Architecture</a:t>
            </a:r>
          </a:p>
          <a:p>
            <a:pPr lvl="1"/>
            <a:r>
              <a:rPr lang="en-US" dirty="0" smtClean="0"/>
              <a:t>Finite-State, Frame-based, Information State Systems</a:t>
            </a:r>
          </a:p>
          <a:p>
            <a:pPr lvl="1"/>
            <a:r>
              <a:rPr lang="en-US" dirty="0" smtClean="0"/>
              <a:t>Evaluation</a:t>
            </a:r>
          </a:p>
        </p:txBody>
      </p:sp>
    </p:spTree>
    <p:extLst>
      <p:ext uri="{BB962C8B-B14F-4D97-AF65-F5344CB8AC3E}">
        <p14:creationId xmlns:p14="http://schemas.microsoft.com/office/powerpoint/2010/main" val="134006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Turn-Taking</a:t>
            </a:r>
          </a:p>
        </p:txBody>
      </p:sp>
      <p:sp>
        <p:nvSpPr>
          <p:cNvPr id="5123" name="Rectangle 3"/>
          <p:cNvSpPr>
            <a:spLocks noGrp="1" noChangeArrowheads="1"/>
          </p:cNvSpPr>
          <p:nvPr>
            <p:ph type="body" idx="1"/>
          </p:nvPr>
        </p:nvSpPr>
        <p:spPr>
          <a:xfrm>
            <a:off x="549275" y="1600201"/>
            <a:ext cx="8042276" cy="4769022"/>
          </a:xfrm>
        </p:spPr>
        <p:txBody>
          <a:bodyPr>
            <a:normAutofit/>
          </a:bodyPr>
          <a:lstStyle/>
          <a:p>
            <a:pPr>
              <a:lnSpc>
                <a:spcPct val="90000"/>
              </a:lnSpc>
            </a:pPr>
            <a:r>
              <a:rPr lang="en-US" sz="2800" dirty="0"/>
              <a:t>Multi-party discourse</a:t>
            </a:r>
          </a:p>
          <a:p>
            <a:pPr lvl="1">
              <a:lnSpc>
                <a:spcPct val="90000"/>
              </a:lnSpc>
            </a:pPr>
            <a:r>
              <a:rPr lang="en-US" sz="2400" dirty="0"/>
              <a:t>Need to trade off speaker/hearer roles</a:t>
            </a:r>
          </a:p>
          <a:p>
            <a:pPr lvl="2">
              <a:lnSpc>
                <a:spcPct val="90000"/>
              </a:lnSpc>
            </a:pPr>
            <a:r>
              <a:rPr lang="en-US" sz="2000" dirty="0"/>
              <a:t>Interpret reference from sequential utterances</a:t>
            </a:r>
          </a:p>
          <a:p>
            <a:pPr>
              <a:lnSpc>
                <a:spcPct val="90000"/>
              </a:lnSpc>
            </a:pPr>
            <a:r>
              <a:rPr lang="en-US" sz="2800" dirty="0"/>
              <a:t>When?</a:t>
            </a:r>
          </a:p>
          <a:p>
            <a:pPr lvl="1">
              <a:lnSpc>
                <a:spcPct val="90000"/>
              </a:lnSpc>
            </a:pPr>
            <a:r>
              <a:rPr lang="en-US" sz="2400" dirty="0"/>
              <a:t>End of sentence? </a:t>
            </a:r>
          </a:p>
          <a:p>
            <a:pPr marL="968375" lvl="3" indent="0">
              <a:lnSpc>
                <a:spcPct val="90000"/>
              </a:lnSpc>
              <a:buNone/>
            </a:pPr>
            <a:endParaRPr lang="en-US" sz="1800" dirty="0"/>
          </a:p>
          <a:p>
            <a:pPr lvl="1">
              <a:lnSpc>
                <a:spcPct val="90000"/>
              </a:lnSpc>
            </a:pPr>
            <a:endParaRPr lang="en-US" sz="2400" dirty="0"/>
          </a:p>
        </p:txBody>
      </p:sp>
    </p:spTree>
    <p:extLst>
      <p:ext uri="{BB962C8B-B14F-4D97-AF65-F5344CB8AC3E}">
        <p14:creationId xmlns:p14="http://schemas.microsoft.com/office/powerpoint/2010/main" val="3278864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Turn-Taking</a:t>
            </a:r>
          </a:p>
        </p:txBody>
      </p:sp>
      <p:sp>
        <p:nvSpPr>
          <p:cNvPr id="5123" name="Rectangle 3"/>
          <p:cNvSpPr>
            <a:spLocks noGrp="1" noChangeArrowheads="1"/>
          </p:cNvSpPr>
          <p:nvPr>
            <p:ph type="body" idx="1"/>
          </p:nvPr>
        </p:nvSpPr>
        <p:spPr>
          <a:xfrm>
            <a:off x="549275" y="1600201"/>
            <a:ext cx="8042276" cy="4769022"/>
          </a:xfrm>
        </p:spPr>
        <p:txBody>
          <a:bodyPr>
            <a:normAutofit/>
          </a:bodyPr>
          <a:lstStyle/>
          <a:p>
            <a:pPr>
              <a:lnSpc>
                <a:spcPct val="90000"/>
              </a:lnSpc>
            </a:pPr>
            <a:r>
              <a:rPr lang="en-US" sz="2800" dirty="0"/>
              <a:t>Multi-party discourse</a:t>
            </a:r>
          </a:p>
          <a:p>
            <a:pPr lvl="1">
              <a:lnSpc>
                <a:spcPct val="90000"/>
              </a:lnSpc>
            </a:pPr>
            <a:r>
              <a:rPr lang="en-US" sz="2400" dirty="0"/>
              <a:t>Need to trade off speaker/hearer roles</a:t>
            </a:r>
          </a:p>
          <a:p>
            <a:pPr lvl="2">
              <a:lnSpc>
                <a:spcPct val="90000"/>
              </a:lnSpc>
            </a:pPr>
            <a:r>
              <a:rPr lang="en-US" sz="2000" dirty="0"/>
              <a:t>Interpret reference from sequential utterances</a:t>
            </a:r>
          </a:p>
          <a:p>
            <a:pPr>
              <a:lnSpc>
                <a:spcPct val="90000"/>
              </a:lnSpc>
            </a:pPr>
            <a:r>
              <a:rPr lang="en-US" sz="2800" dirty="0"/>
              <a:t>When?</a:t>
            </a:r>
          </a:p>
          <a:p>
            <a:pPr lvl="1">
              <a:lnSpc>
                <a:spcPct val="90000"/>
              </a:lnSpc>
            </a:pPr>
            <a:r>
              <a:rPr lang="en-US" sz="2400" dirty="0"/>
              <a:t>End of sentence? </a:t>
            </a:r>
          </a:p>
          <a:p>
            <a:pPr lvl="2">
              <a:lnSpc>
                <a:spcPct val="90000"/>
              </a:lnSpc>
            </a:pPr>
            <a:r>
              <a:rPr lang="en-US" sz="2000" dirty="0"/>
              <a:t>No: multi-utterance turns</a:t>
            </a:r>
          </a:p>
          <a:p>
            <a:pPr lvl="1">
              <a:lnSpc>
                <a:spcPct val="90000"/>
              </a:lnSpc>
            </a:pPr>
            <a:r>
              <a:rPr lang="en-US" sz="2400" dirty="0"/>
              <a:t>Silence?</a:t>
            </a:r>
          </a:p>
          <a:p>
            <a:pPr marL="968375" lvl="3" indent="0">
              <a:lnSpc>
                <a:spcPct val="90000"/>
              </a:lnSpc>
              <a:buNone/>
            </a:pPr>
            <a:endParaRPr lang="en-US" sz="1800" dirty="0"/>
          </a:p>
          <a:p>
            <a:pPr lvl="1">
              <a:lnSpc>
                <a:spcPct val="90000"/>
              </a:lnSpc>
            </a:pPr>
            <a:endParaRPr lang="en-US" sz="2400" dirty="0"/>
          </a:p>
        </p:txBody>
      </p:sp>
    </p:spTree>
    <p:extLst>
      <p:ext uri="{BB962C8B-B14F-4D97-AF65-F5344CB8AC3E}">
        <p14:creationId xmlns:p14="http://schemas.microsoft.com/office/powerpoint/2010/main" val="407232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Turn-Taking</a:t>
            </a:r>
          </a:p>
        </p:txBody>
      </p:sp>
      <p:sp>
        <p:nvSpPr>
          <p:cNvPr id="5123" name="Rectangle 3"/>
          <p:cNvSpPr>
            <a:spLocks noGrp="1" noChangeArrowheads="1"/>
          </p:cNvSpPr>
          <p:nvPr>
            <p:ph type="body" idx="1"/>
          </p:nvPr>
        </p:nvSpPr>
        <p:spPr>
          <a:xfrm>
            <a:off x="549275" y="1600201"/>
            <a:ext cx="8042276" cy="4769022"/>
          </a:xfrm>
        </p:spPr>
        <p:txBody>
          <a:bodyPr>
            <a:normAutofit/>
          </a:bodyPr>
          <a:lstStyle/>
          <a:p>
            <a:pPr>
              <a:lnSpc>
                <a:spcPct val="90000"/>
              </a:lnSpc>
            </a:pPr>
            <a:r>
              <a:rPr lang="en-US" sz="2800" dirty="0"/>
              <a:t>Multi-party discourse</a:t>
            </a:r>
          </a:p>
          <a:p>
            <a:pPr lvl="1">
              <a:lnSpc>
                <a:spcPct val="90000"/>
              </a:lnSpc>
            </a:pPr>
            <a:r>
              <a:rPr lang="en-US" sz="2400" dirty="0"/>
              <a:t>Need to trade off speaker/hearer roles</a:t>
            </a:r>
          </a:p>
          <a:p>
            <a:pPr lvl="2">
              <a:lnSpc>
                <a:spcPct val="90000"/>
              </a:lnSpc>
            </a:pPr>
            <a:r>
              <a:rPr lang="en-US" sz="2000" dirty="0"/>
              <a:t>Interpret reference from sequential utterances</a:t>
            </a:r>
          </a:p>
          <a:p>
            <a:pPr>
              <a:lnSpc>
                <a:spcPct val="90000"/>
              </a:lnSpc>
            </a:pPr>
            <a:r>
              <a:rPr lang="en-US" sz="2800" dirty="0"/>
              <a:t>When?</a:t>
            </a:r>
          </a:p>
          <a:p>
            <a:pPr lvl="1">
              <a:lnSpc>
                <a:spcPct val="90000"/>
              </a:lnSpc>
            </a:pPr>
            <a:r>
              <a:rPr lang="en-US" sz="2400" dirty="0"/>
              <a:t>End of sentence? </a:t>
            </a:r>
          </a:p>
          <a:p>
            <a:pPr lvl="2">
              <a:lnSpc>
                <a:spcPct val="90000"/>
              </a:lnSpc>
            </a:pPr>
            <a:r>
              <a:rPr lang="en-US" sz="2000" dirty="0"/>
              <a:t>No: multi-utterance turns</a:t>
            </a:r>
          </a:p>
          <a:p>
            <a:pPr lvl="1">
              <a:lnSpc>
                <a:spcPct val="90000"/>
              </a:lnSpc>
            </a:pPr>
            <a:r>
              <a:rPr lang="en-US" sz="2400" dirty="0"/>
              <a:t>Silence?</a:t>
            </a:r>
          </a:p>
          <a:p>
            <a:pPr lvl="2">
              <a:lnSpc>
                <a:spcPct val="90000"/>
              </a:lnSpc>
            </a:pPr>
            <a:r>
              <a:rPr lang="en-US" sz="2000" dirty="0"/>
              <a:t>No: little silence in smooth dialogue:&lt; </a:t>
            </a:r>
            <a:r>
              <a:rPr lang="en-US" sz="2000" dirty="0" smtClean="0"/>
              <a:t>250ms</a:t>
            </a:r>
          </a:p>
          <a:p>
            <a:pPr lvl="3">
              <a:lnSpc>
                <a:spcPct val="90000"/>
              </a:lnSpc>
            </a:pPr>
            <a:r>
              <a:rPr lang="en-US" sz="1800" dirty="0" smtClean="0"/>
              <a:t>Gaps less than actual sentence planning time - anticipate</a:t>
            </a:r>
            <a:endParaRPr lang="en-US" sz="1800" dirty="0"/>
          </a:p>
          <a:p>
            <a:pPr lvl="1">
              <a:lnSpc>
                <a:spcPct val="90000"/>
              </a:lnSpc>
            </a:pPr>
            <a:r>
              <a:rPr lang="en-US" sz="2400" dirty="0"/>
              <a:t>When other starts speaking?</a:t>
            </a:r>
          </a:p>
          <a:p>
            <a:pPr lvl="1">
              <a:lnSpc>
                <a:spcPct val="90000"/>
              </a:lnSpc>
            </a:pPr>
            <a:endParaRPr lang="en-US" sz="2400" dirty="0"/>
          </a:p>
        </p:txBody>
      </p:sp>
    </p:spTree>
    <p:extLst>
      <p:ext uri="{BB962C8B-B14F-4D97-AF65-F5344CB8AC3E}">
        <p14:creationId xmlns:p14="http://schemas.microsoft.com/office/powerpoint/2010/main" val="419069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Turn-Taking</a:t>
            </a:r>
          </a:p>
        </p:txBody>
      </p:sp>
      <p:sp>
        <p:nvSpPr>
          <p:cNvPr id="5123" name="Rectangle 3"/>
          <p:cNvSpPr>
            <a:spLocks noGrp="1" noChangeArrowheads="1"/>
          </p:cNvSpPr>
          <p:nvPr>
            <p:ph type="body" idx="1"/>
          </p:nvPr>
        </p:nvSpPr>
        <p:spPr>
          <a:xfrm>
            <a:off x="549275" y="1600201"/>
            <a:ext cx="8042276" cy="4769022"/>
          </a:xfrm>
        </p:spPr>
        <p:txBody>
          <a:bodyPr>
            <a:normAutofit/>
          </a:bodyPr>
          <a:lstStyle/>
          <a:p>
            <a:pPr>
              <a:lnSpc>
                <a:spcPct val="90000"/>
              </a:lnSpc>
            </a:pPr>
            <a:r>
              <a:rPr lang="en-US" sz="2800" dirty="0"/>
              <a:t>Multi-party discourse</a:t>
            </a:r>
          </a:p>
          <a:p>
            <a:pPr lvl="1">
              <a:lnSpc>
                <a:spcPct val="90000"/>
              </a:lnSpc>
            </a:pPr>
            <a:r>
              <a:rPr lang="en-US" sz="2400" dirty="0"/>
              <a:t>Need to trade off speaker/hearer roles</a:t>
            </a:r>
          </a:p>
          <a:p>
            <a:pPr lvl="2">
              <a:lnSpc>
                <a:spcPct val="90000"/>
              </a:lnSpc>
            </a:pPr>
            <a:r>
              <a:rPr lang="en-US" sz="2000" dirty="0"/>
              <a:t>Interpret reference from sequential utterances</a:t>
            </a:r>
          </a:p>
          <a:p>
            <a:pPr>
              <a:lnSpc>
                <a:spcPct val="90000"/>
              </a:lnSpc>
            </a:pPr>
            <a:r>
              <a:rPr lang="en-US" sz="2800" dirty="0"/>
              <a:t>When?</a:t>
            </a:r>
          </a:p>
          <a:p>
            <a:pPr lvl="1">
              <a:lnSpc>
                <a:spcPct val="90000"/>
              </a:lnSpc>
            </a:pPr>
            <a:r>
              <a:rPr lang="en-US" sz="2400" dirty="0"/>
              <a:t>End of sentence? </a:t>
            </a:r>
          </a:p>
          <a:p>
            <a:pPr lvl="2">
              <a:lnSpc>
                <a:spcPct val="90000"/>
              </a:lnSpc>
            </a:pPr>
            <a:r>
              <a:rPr lang="en-US" sz="2000" dirty="0"/>
              <a:t>No: multi-utterance turns</a:t>
            </a:r>
          </a:p>
          <a:p>
            <a:pPr lvl="1">
              <a:lnSpc>
                <a:spcPct val="90000"/>
              </a:lnSpc>
            </a:pPr>
            <a:r>
              <a:rPr lang="en-US" sz="2400" dirty="0"/>
              <a:t>Silence?</a:t>
            </a:r>
          </a:p>
          <a:p>
            <a:pPr lvl="2">
              <a:lnSpc>
                <a:spcPct val="90000"/>
              </a:lnSpc>
            </a:pPr>
            <a:r>
              <a:rPr lang="en-US" sz="2000" dirty="0"/>
              <a:t>No: little silence in smooth dialogue:&lt; </a:t>
            </a:r>
            <a:r>
              <a:rPr lang="en-US" sz="2000" dirty="0" smtClean="0"/>
              <a:t>250ms</a:t>
            </a:r>
          </a:p>
          <a:p>
            <a:pPr lvl="3">
              <a:lnSpc>
                <a:spcPct val="90000"/>
              </a:lnSpc>
            </a:pPr>
            <a:r>
              <a:rPr lang="en-US" sz="1800" dirty="0" smtClean="0"/>
              <a:t>Gaps less than actual sentence planning time - anticipate</a:t>
            </a:r>
            <a:endParaRPr lang="en-US" sz="1800" dirty="0"/>
          </a:p>
          <a:p>
            <a:pPr lvl="1">
              <a:lnSpc>
                <a:spcPct val="90000"/>
              </a:lnSpc>
            </a:pPr>
            <a:r>
              <a:rPr lang="en-US" sz="2400" dirty="0"/>
              <a:t>When other starts speaking?</a:t>
            </a:r>
          </a:p>
          <a:p>
            <a:pPr lvl="2">
              <a:lnSpc>
                <a:spcPct val="90000"/>
              </a:lnSpc>
            </a:pPr>
            <a:r>
              <a:rPr lang="en-US" sz="2000" dirty="0"/>
              <a:t>No: relatively little overlap face-to-face: ~5</a:t>
            </a:r>
            <a:r>
              <a:rPr lang="en-US" sz="2000" dirty="0" smtClean="0"/>
              <a:t>%</a:t>
            </a:r>
          </a:p>
          <a:p>
            <a:pPr marL="968375" lvl="3" indent="0">
              <a:lnSpc>
                <a:spcPct val="90000"/>
              </a:lnSpc>
              <a:buNone/>
            </a:pPr>
            <a:endParaRPr lang="en-US" sz="1800" dirty="0"/>
          </a:p>
          <a:p>
            <a:pPr lvl="1">
              <a:lnSpc>
                <a:spcPct val="90000"/>
              </a:lnSpc>
            </a:pPr>
            <a:endParaRPr lang="en-US" sz="2400" dirty="0"/>
          </a:p>
        </p:txBody>
      </p:sp>
    </p:spTree>
    <p:extLst>
      <p:ext uri="{BB962C8B-B14F-4D97-AF65-F5344CB8AC3E}">
        <p14:creationId xmlns:p14="http://schemas.microsoft.com/office/powerpoint/2010/main" val="174805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Turn-taking: Who &amp; How</a:t>
            </a:r>
          </a:p>
        </p:txBody>
      </p:sp>
      <p:sp>
        <p:nvSpPr>
          <p:cNvPr id="7171" name="Rectangle 3"/>
          <p:cNvSpPr>
            <a:spLocks noGrp="1" noChangeArrowheads="1"/>
          </p:cNvSpPr>
          <p:nvPr>
            <p:ph type="body" idx="1"/>
          </p:nvPr>
        </p:nvSpPr>
        <p:spPr>
          <a:xfrm>
            <a:off x="304800" y="1981200"/>
            <a:ext cx="8458200" cy="4114800"/>
          </a:xfrm>
        </p:spPr>
        <p:txBody>
          <a:bodyPr>
            <a:normAutofit/>
          </a:bodyPr>
          <a:lstStyle/>
          <a:p>
            <a:r>
              <a:rPr lang="en-US" sz="2800" dirty="0"/>
              <a:t>At each TRP in each turn (Sacks 1974)</a:t>
            </a:r>
          </a:p>
          <a:p>
            <a:pPr lvl="1"/>
            <a:r>
              <a:rPr lang="en-US" sz="2400" dirty="0"/>
              <a:t>If speaker has selected A to speak, A must take floor</a:t>
            </a:r>
          </a:p>
          <a:p>
            <a:pPr lvl="1"/>
            <a:r>
              <a:rPr lang="en-US" sz="2400" dirty="0"/>
              <a:t>If speaker has selected no one to speak, anyone can</a:t>
            </a:r>
          </a:p>
          <a:p>
            <a:pPr lvl="1"/>
            <a:r>
              <a:rPr lang="en-US" sz="2400" dirty="0"/>
              <a:t>If no one else takes the turn, the speaker can</a:t>
            </a:r>
          </a:p>
          <a:p>
            <a:r>
              <a:rPr lang="en-US" sz="2800" dirty="0"/>
              <a:t>Selecting speaker A</a:t>
            </a:r>
            <a:r>
              <a:rPr lang="en-US" sz="2800" dirty="0" smtClean="0"/>
              <a:t>:</a:t>
            </a:r>
            <a:endParaRPr lang="en-US" sz="2800" dirty="0"/>
          </a:p>
        </p:txBody>
      </p:sp>
    </p:spTree>
    <p:extLst>
      <p:ext uri="{BB962C8B-B14F-4D97-AF65-F5344CB8AC3E}">
        <p14:creationId xmlns:p14="http://schemas.microsoft.com/office/powerpoint/2010/main" val="77000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Turn-taking: Who &amp; How</a:t>
            </a:r>
          </a:p>
        </p:txBody>
      </p:sp>
      <p:sp>
        <p:nvSpPr>
          <p:cNvPr id="7171" name="Rectangle 3"/>
          <p:cNvSpPr>
            <a:spLocks noGrp="1" noChangeArrowheads="1"/>
          </p:cNvSpPr>
          <p:nvPr>
            <p:ph type="body" idx="1"/>
          </p:nvPr>
        </p:nvSpPr>
        <p:spPr>
          <a:xfrm>
            <a:off x="304800" y="1981200"/>
            <a:ext cx="8458200" cy="4114800"/>
          </a:xfrm>
        </p:spPr>
        <p:txBody>
          <a:bodyPr>
            <a:normAutofit lnSpcReduction="10000"/>
          </a:bodyPr>
          <a:lstStyle/>
          <a:p>
            <a:r>
              <a:rPr lang="en-US" sz="2800" dirty="0"/>
              <a:t>At each TRP in each turn (Sacks 1974)</a:t>
            </a:r>
          </a:p>
          <a:p>
            <a:pPr lvl="1"/>
            <a:r>
              <a:rPr lang="en-US" sz="2400" dirty="0"/>
              <a:t>If speaker has selected A to speak, A must take floor</a:t>
            </a:r>
          </a:p>
          <a:p>
            <a:pPr lvl="1"/>
            <a:r>
              <a:rPr lang="en-US" sz="2400" dirty="0"/>
              <a:t>If speaker has selected no one to speak, anyone can</a:t>
            </a:r>
          </a:p>
          <a:p>
            <a:pPr lvl="1"/>
            <a:r>
              <a:rPr lang="en-US" sz="2400" dirty="0"/>
              <a:t>If no one else takes the turn, the speaker can</a:t>
            </a:r>
          </a:p>
          <a:p>
            <a:r>
              <a:rPr lang="en-US" sz="2800" dirty="0"/>
              <a:t>Selecting speaker A:</a:t>
            </a:r>
          </a:p>
          <a:p>
            <a:pPr lvl="1"/>
            <a:r>
              <a:rPr lang="en-US" sz="2400" dirty="0"/>
              <a:t>By explicit/implicit mention: What about it, Bob?</a:t>
            </a:r>
          </a:p>
          <a:p>
            <a:pPr lvl="2"/>
            <a:r>
              <a:rPr lang="en-US" sz="2000" dirty="0"/>
              <a:t>By gaze, function</a:t>
            </a:r>
          </a:p>
          <a:p>
            <a:r>
              <a:rPr lang="en-US" sz="2800" dirty="0"/>
              <a:t>Selecting others</a:t>
            </a:r>
            <a:r>
              <a:rPr lang="en-US" sz="2800" dirty="0" smtClean="0"/>
              <a:t>:</a:t>
            </a:r>
            <a:endParaRPr lang="en-US" sz="2400" dirty="0"/>
          </a:p>
        </p:txBody>
      </p:sp>
    </p:spTree>
    <p:extLst>
      <p:ext uri="{BB962C8B-B14F-4D97-AF65-F5344CB8AC3E}">
        <p14:creationId xmlns:p14="http://schemas.microsoft.com/office/powerpoint/2010/main" val="218914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Turn-taking: Who &amp; How</a:t>
            </a:r>
          </a:p>
        </p:txBody>
      </p:sp>
      <p:sp>
        <p:nvSpPr>
          <p:cNvPr id="7171" name="Rectangle 3"/>
          <p:cNvSpPr>
            <a:spLocks noGrp="1" noChangeArrowheads="1"/>
          </p:cNvSpPr>
          <p:nvPr>
            <p:ph type="body" idx="1"/>
          </p:nvPr>
        </p:nvSpPr>
        <p:spPr>
          <a:xfrm>
            <a:off x="304800" y="1981200"/>
            <a:ext cx="8458200" cy="4114800"/>
          </a:xfrm>
        </p:spPr>
        <p:txBody>
          <a:bodyPr>
            <a:normAutofit fontScale="92500" lnSpcReduction="10000"/>
          </a:bodyPr>
          <a:lstStyle/>
          <a:p>
            <a:r>
              <a:rPr lang="en-US" sz="2800"/>
              <a:t>At each TRP in each turn (Sacks 1974)</a:t>
            </a:r>
          </a:p>
          <a:p>
            <a:pPr lvl="1"/>
            <a:r>
              <a:rPr lang="en-US" sz="2400"/>
              <a:t>If speaker has selected A to speak, A must take floor</a:t>
            </a:r>
          </a:p>
          <a:p>
            <a:pPr lvl="1"/>
            <a:r>
              <a:rPr lang="en-US" sz="2400"/>
              <a:t>If speaker has selected no one to speak, anyone can</a:t>
            </a:r>
          </a:p>
          <a:p>
            <a:pPr lvl="1"/>
            <a:r>
              <a:rPr lang="en-US" sz="2400"/>
              <a:t>If no one else takes the turn, the speaker can</a:t>
            </a:r>
          </a:p>
          <a:p>
            <a:r>
              <a:rPr lang="en-US" sz="2800"/>
              <a:t>Selecting speaker A:</a:t>
            </a:r>
          </a:p>
          <a:p>
            <a:pPr lvl="1"/>
            <a:r>
              <a:rPr lang="en-US" sz="2400"/>
              <a:t>By explicit/implicit mention: What about it, Bob?</a:t>
            </a:r>
          </a:p>
          <a:p>
            <a:pPr lvl="2"/>
            <a:r>
              <a:rPr lang="en-US" sz="2000"/>
              <a:t>By gaze, function</a:t>
            </a:r>
          </a:p>
          <a:p>
            <a:r>
              <a:rPr lang="en-US" sz="2800"/>
              <a:t>Selecting others: questions, greetings, closing</a:t>
            </a:r>
          </a:p>
          <a:p>
            <a:pPr lvl="1"/>
            <a:r>
              <a:rPr lang="en-US" sz="2400"/>
              <a:t>(Traum et al., 2003) </a:t>
            </a:r>
          </a:p>
        </p:txBody>
      </p:sp>
    </p:spTree>
    <p:extLst>
      <p:ext uri="{BB962C8B-B14F-4D97-AF65-F5344CB8AC3E}">
        <p14:creationId xmlns:p14="http://schemas.microsoft.com/office/powerpoint/2010/main" val="753834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Turns and Structure</a:t>
            </a:r>
            <a:endParaRPr lang="en-US" dirty="0"/>
          </a:p>
        </p:txBody>
      </p:sp>
      <p:sp>
        <p:nvSpPr>
          <p:cNvPr id="3" name="Content Placeholder 2"/>
          <p:cNvSpPr>
            <a:spLocks noGrp="1"/>
          </p:cNvSpPr>
          <p:nvPr>
            <p:ph idx="1"/>
          </p:nvPr>
        </p:nvSpPr>
        <p:spPr/>
        <p:txBody>
          <a:bodyPr>
            <a:normAutofit/>
          </a:bodyPr>
          <a:lstStyle/>
          <a:p>
            <a:r>
              <a:rPr lang="en-US" dirty="0" smtClean="0"/>
              <a:t>Some utterances select others</a:t>
            </a:r>
            <a:r>
              <a:rPr lang="en-US" dirty="0" smtClean="0"/>
              <a:t>:</a:t>
            </a:r>
            <a:endParaRPr lang="en-US" dirty="0" smtClean="0"/>
          </a:p>
        </p:txBody>
      </p:sp>
    </p:spTree>
    <p:extLst>
      <p:ext uri="{BB962C8B-B14F-4D97-AF65-F5344CB8AC3E}">
        <p14:creationId xmlns:p14="http://schemas.microsoft.com/office/powerpoint/2010/main" val="105231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Turns and Structure</a:t>
            </a:r>
            <a:endParaRPr lang="en-US" dirty="0"/>
          </a:p>
        </p:txBody>
      </p:sp>
      <p:sp>
        <p:nvSpPr>
          <p:cNvPr id="3" name="Content Placeholder 2"/>
          <p:cNvSpPr>
            <a:spLocks noGrp="1"/>
          </p:cNvSpPr>
          <p:nvPr>
            <p:ph idx="1"/>
          </p:nvPr>
        </p:nvSpPr>
        <p:spPr/>
        <p:txBody>
          <a:bodyPr>
            <a:normAutofit/>
          </a:bodyPr>
          <a:lstStyle/>
          <a:p>
            <a:r>
              <a:rPr lang="en-US" dirty="0" smtClean="0"/>
              <a:t>Some utterances select others:</a:t>
            </a:r>
          </a:p>
          <a:p>
            <a:pPr lvl="1"/>
            <a:r>
              <a:rPr lang="en-US" dirty="0" smtClean="0"/>
              <a:t>Adjacency pairs:</a:t>
            </a:r>
          </a:p>
          <a:p>
            <a:pPr lvl="2"/>
            <a:r>
              <a:rPr lang="en-US" dirty="0" smtClean="0"/>
              <a:t>Greeting – Greeting, Question – Answer, </a:t>
            </a:r>
          </a:p>
          <a:p>
            <a:pPr lvl="2"/>
            <a:r>
              <a:rPr lang="en-US" dirty="0" smtClean="0"/>
              <a:t>Compliment – </a:t>
            </a:r>
            <a:r>
              <a:rPr lang="en-US" dirty="0" err="1" smtClean="0"/>
              <a:t>Downplayer</a:t>
            </a:r>
            <a:endParaRPr lang="en-US" dirty="0" smtClean="0"/>
          </a:p>
          <a:p>
            <a:endParaRPr lang="en-US" dirty="0" smtClean="0"/>
          </a:p>
        </p:txBody>
      </p:sp>
    </p:spTree>
    <p:extLst>
      <p:ext uri="{BB962C8B-B14F-4D97-AF65-F5344CB8AC3E}">
        <p14:creationId xmlns:p14="http://schemas.microsoft.com/office/powerpoint/2010/main" val="145218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Turns and Structure</a:t>
            </a:r>
            <a:endParaRPr lang="en-US" dirty="0"/>
          </a:p>
        </p:txBody>
      </p:sp>
      <p:sp>
        <p:nvSpPr>
          <p:cNvPr id="3" name="Content Placeholder 2"/>
          <p:cNvSpPr>
            <a:spLocks noGrp="1"/>
          </p:cNvSpPr>
          <p:nvPr>
            <p:ph idx="1"/>
          </p:nvPr>
        </p:nvSpPr>
        <p:spPr/>
        <p:txBody>
          <a:bodyPr>
            <a:normAutofit lnSpcReduction="10000"/>
          </a:bodyPr>
          <a:lstStyle/>
          <a:p>
            <a:r>
              <a:rPr lang="en-US" dirty="0" smtClean="0"/>
              <a:t>Some utterances select others:</a:t>
            </a:r>
          </a:p>
          <a:p>
            <a:pPr lvl="1"/>
            <a:r>
              <a:rPr lang="en-US" dirty="0" smtClean="0"/>
              <a:t>Adjacency pairs:</a:t>
            </a:r>
          </a:p>
          <a:p>
            <a:pPr lvl="2"/>
            <a:r>
              <a:rPr lang="en-US" dirty="0" smtClean="0"/>
              <a:t>Greeting – Greeting, Question – Answer, </a:t>
            </a:r>
          </a:p>
          <a:p>
            <a:pPr lvl="2"/>
            <a:r>
              <a:rPr lang="en-US" dirty="0" smtClean="0"/>
              <a:t>Compliment – </a:t>
            </a:r>
            <a:r>
              <a:rPr lang="en-US" dirty="0" err="1" smtClean="0"/>
              <a:t>Downplayer</a:t>
            </a:r>
            <a:endParaRPr lang="en-US" dirty="0" smtClean="0"/>
          </a:p>
          <a:p>
            <a:r>
              <a:rPr lang="en-US" dirty="0" smtClean="0"/>
              <a:t>Silence ‘</a:t>
            </a:r>
            <a:r>
              <a:rPr lang="en-US" dirty="0" err="1" smtClean="0"/>
              <a:t>disprefered</a:t>
            </a:r>
            <a:r>
              <a:rPr lang="en-US" dirty="0" smtClean="0"/>
              <a:t>’ within adjacency pair</a:t>
            </a:r>
          </a:p>
          <a:p>
            <a:pPr lvl="2"/>
            <a:r>
              <a:rPr lang="en-US" dirty="0" smtClean="0"/>
              <a:t>A: Is there something bothering you or not?</a:t>
            </a:r>
          </a:p>
          <a:p>
            <a:pPr lvl="2"/>
            <a:r>
              <a:rPr lang="en-US" dirty="0" smtClean="0"/>
              <a:t>(1.0)</a:t>
            </a:r>
          </a:p>
          <a:p>
            <a:pPr lvl="2"/>
            <a:r>
              <a:rPr lang="en-US" dirty="0" smtClean="0"/>
              <a:t>A: Yes or No?</a:t>
            </a:r>
          </a:p>
          <a:p>
            <a:pPr lvl="2"/>
            <a:r>
              <a:rPr lang="en-US" dirty="0" smtClean="0"/>
              <a:t>(1.5)</a:t>
            </a:r>
          </a:p>
          <a:p>
            <a:pPr lvl="2"/>
            <a:r>
              <a:rPr lang="en-US" dirty="0" smtClean="0"/>
              <a:t>A: Eh.</a:t>
            </a:r>
          </a:p>
          <a:p>
            <a:pPr lvl="2"/>
            <a:r>
              <a:rPr lang="en-US" dirty="0" smtClean="0"/>
              <a:t>B: No.</a:t>
            </a:r>
          </a:p>
        </p:txBody>
      </p:sp>
    </p:spTree>
    <p:extLst>
      <p:ext uri="{BB962C8B-B14F-4D97-AF65-F5344CB8AC3E}">
        <p14:creationId xmlns:p14="http://schemas.microsoft.com/office/powerpoint/2010/main" val="412432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Example</a:t>
            </a:r>
            <a:endParaRPr lang="en-US" dirty="0"/>
          </a:p>
        </p:txBody>
      </p:sp>
      <p:pic>
        <p:nvPicPr>
          <p:cNvPr id="4" name="Picture 2" descr="realdialogu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1292"/>
          <a:stretch/>
        </p:blipFill>
        <p:spPr>
          <a:xfrm>
            <a:off x="549275" y="1600201"/>
            <a:ext cx="8042276" cy="4910112"/>
          </a:xfrm>
        </p:spPr>
      </p:pic>
    </p:spTree>
    <p:extLst>
      <p:ext uri="{BB962C8B-B14F-4D97-AF65-F5344CB8AC3E}">
        <p14:creationId xmlns:p14="http://schemas.microsoft.com/office/powerpoint/2010/main" val="3820960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Turns and Structure</a:t>
            </a:r>
            <a:endParaRPr lang="en-US" dirty="0"/>
          </a:p>
        </p:txBody>
      </p:sp>
      <p:sp>
        <p:nvSpPr>
          <p:cNvPr id="3" name="Content Placeholder 2"/>
          <p:cNvSpPr>
            <a:spLocks noGrp="1"/>
          </p:cNvSpPr>
          <p:nvPr>
            <p:ph idx="1"/>
          </p:nvPr>
        </p:nvSpPr>
        <p:spPr/>
        <p:txBody>
          <a:bodyPr>
            <a:normAutofit lnSpcReduction="10000"/>
          </a:bodyPr>
          <a:lstStyle/>
          <a:p>
            <a:r>
              <a:rPr lang="en-US" dirty="0" smtClean="0"/>
              <a:t>Some utterances select others:</a:t>
            </a:r>
          </a:p>
          <a:p>
            <a:pPr lvl="1"/>
            <a:r>
              <a:rPr lang="en-US" dirty="0" smtClean="0"/>
              <a:t>Adjacency pairs:</a:t>
            </a:r>
          </a:p>
          <a:p>
            <a:pPr lvl="2"/>
            <a:r>
              <a:rPr lang="en-US" dirty="0" smtClean="0"/>
              <a:t>Greeting – Greeting, Question – Answer, </a:t>
            </a:r>
          </a:p>
          <a:p>
            <a:pPr lvl="2"/>
            <a:r>
              <a:rPr lang="en-US" dirty="0" smtClean="0"/>
              <a:t>Compliment – </a:t>
            </a:r>
            <a:r>
              <a:rPr lang="en-US" dirty="0" err="1" smtClean="0"/>
              <a:t>Downplayer</a:t>
            </a:r>
            <a:endParaRPr lang="en-US" dirty="0" smtClean="0"/>
          </a:p>
          <a:p>
            <a:r>
              <a:rPr lang="en-US" dirty="0" smtClean="0"/>
              <a:t>Silence ‘</a:t>
            </a:r>
            <a:r>
              <a:rPr lang="en-US" dirty="0" err="1" smtClean="0"/>
              <a:t>dispreferred</a:t>
            </a:r>
            <a:r>
              <a:rPr lang="en-US" dirty="0" smtClean="0"/>
              <a:t>’ within adjacency pair</a:t>
            </a:r>
          </a:p>
          <a:p>
            <a:pPr lvl="2"/>
            <a:r>
              <a:rPr lang="en-US" dirty="0" smtClean="0"/>
              <a:t>A: Is there something bothering you or not?</a:t>
            </a:r>
          </a:p>
          <a:p>
            <a:pPr lvl="2"/>
            <a:r>
              <a:rPr lang="en-US" dirty="0" smtClean="0"/>
              <a:t>(1.0)</a:t>
            </a:r>
          </a:p>
          <a:p>
            <a:pPr lvl="2"/>
            <a:r>
              <a:rPr lang="en-US" dirty="0" smtClean="0"/>
              <a:t>A: Yes or No?</a:t>
            </a:r>
          </a:p>
          <a:p>
            <a:pPr lvl="2"/>
            <a:r>
              <a:rPr lang="en-US" dirty="0" smtClean="0"/>
              <a:t>(1.5)</a:t>
            </a:r>
          </a:p>
          <a:p>
            <a:pPr lvl="2"/>
            <a:r>
              <a:rPr lang="en-US" dirty="0" smtClean="0"/>
              <a:t>A: Eh.</a:t>
            </a:r>
          </a:p>
          <a:p>
            <a:pPr lvl="2"/>
            <a:r>
              <a:rPr lang="en-US" dirty="0" smtClean="0"/>
              <a:t>B: No.</a:t>
            </a:r>
          </a:p>
        </p:txBody>
      </p:sp>
    </p:spTree>
    <p:extLst>
      <p:ext uri="{BB962C8B-B14F-4D97-AF65-F5344CB8AC3E}">
        <p14:creationId xmlns:p14="http://schemas.microsoft.com/office/powerpoint/2010/main" val="3093905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Turn-taking in HCI</a:t>
            </a:r>
          </a:p>
        </p:txBody>
      </p:sp>
      <p:sp>
        <p:nvSpPr>
          <p:cNvPr id="20483" name="Rectangle 3"/>
          <p:cNvSpPr>
            <a:spLocks noGrp="1" noChangeArrowheads="1"/>
          </p:cNvSpPr>
          <p:nvPr>
            <p:ph type="body" idx="1"/>
          </p:nvPr>
        </p:nvSpPr>
        <p:spPr/>
        <p:txBody>
          <a:bodyPr>
            <a:normAutofit/>
          </a:bodyPr>
          <a:lstStyle/>
          <a:p>
            <a:pPr>
              <a:lnSpc>
                <a:spcPct val="90000"/>
              </a:lnSpc>
            </a:pPr>
            <a:r>
              <a:rPr lang="en-US" dirty="0"/>
              <a:t>Human turn end:</a:t>
            </a:r>
          </a:p>
          <a:p>
            <a:pPr lvl="1">
              <a:lnSpc>
                <a:spcPct val="90000"/>
              </a:lnSpc>
            </a:pPr>
            <a:r>
              <a:rPr lang="en-US" dirty="0"/>
              <a:t> </a:t>
            </a:r>
          </a:p>
          <a:p>
            <a:pPr lvl="2">
              <a:lnSpc>
                <a:spcPct val="90000"/>
              </a:lnSpc>
            </a:pPr>
            <a:endParaRPr lang="en-US" dirty="0"/>
          </a:p>
        </p:txBody>
      </p:sp>
    </p:spTree>
    <p:extLst>
      <p:ext uri="{BB962C8B-B14F-4D97-AF65-F5344CB8AC3E}">
        <p14:creationId xmlns:p14="http://schemas.microsoft.com/office/powerpoint/2010/main" val="4117754020"/>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Turn-taking in HCI</a:t>
            </a:r>
          </a:p>
        </p:txBody>
      </p:sp>
      <p:sp>
        <p:nvSpPr>
          <p:cNvPr id="20483" name="Rectangle 3"/>
          <p:cNvSpPr>
            <a:spLocks noGrp="1" noChangeArrowheads="1"/>
          </p:cNvSpPr>
          <p:nvPr>
            <p:ph type="body" idx="1"/>
          </p:nvPr>
        </p:nvSpPr>
        <p:spPr/>
        <p:txBody>
          <a:bodyPr>
            <a:normAutofit/>
          </a:bodyPr>
          <a:lstStyle/>
          <a:p>
            <a:pPr>
              <a:lnSpc>
                <a:spcPct val="90000"/>
              </a:lnSpc>
            </a:pPr>
            <a:r>
              <a:rPr lang="en-US" dirty="0"/>
              <a:t>Human turn end:</a:t>
            </a:r>
          </a:p>
          <a:p>
            <a:pPr lvl="1">
              <a:lnSpc>
                <a:spcPct val="90000"/>
              </a:lnSpc>
            </a:pPr>
            <a:r>
              <a:rPr lang="en-US" dirty="0"/>
              <a:t> Detected by 250ms </a:t>
            </a:r>
            <a:r>
              <a:rPr lang="en-US" dirty="0" smtClean="0"/>
              <a:t>(or longer) silence</a:t>
            </a:r>
            <a:endParaRPr lang="en-US" dirty="0"/>
          </a:p>
          <a:p>
            <a:pPr>
              <a:lnSpc>
                <a:spcPct val="90000"/>
              </a:lnSpc>
            </a:pPr>
            <a:r>
              <a:rPr lang="en-US" dirty="0"/>
              <a:t>System turn end</a:t>
            </a:r>
            <a:r>
              <a:rPr lang="en-US" dirty="0" smtClean="0"/>
              <a:t>:</a:t>
            </a:r>
            <a:endParaRPr lang="en-US" dirty="0"/>
          </a:p>
        </p:txBody>
      </p:sp>
    </p:spTree>
    <p:extLst>
      <p:ext uri="{BB962C8B-B14F-4D97-AF65-F5344CB8AC3E}">
        <p14:creationId xmlns:p14="http://schemas.microsoft.com/office/powerpoint/2010/main" val="3254320310"/>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Turn-taking in HCI</a:t>
            </a:r>
          </a:p>
        </p:txBody>
      </p:sp>
      <p:sp>
        <p:nvSpPr>
          <p:cNvPr id="20483" name="Rectangle 3"/>
          <p:cNvSpPr>
            <a:spLocks noGrp="1" noChangeArrowheads="1"/>
          </p:cNvSpPr>
          <p:nvPr>
            <p:ph type="body" idx="1"/>
          </p:nvPr>
        </p:nvSpPr>
        <p:spPr/>
        <p:txBody>
          <a:bodyPr>
            <a:normAutofit/>
          </a:bodyPr>
          <a:lstStyle/>
          <a:p>
            <a:pPr>
              <a:lnSpc>
                <a:spcPct val="90000"/>
              </a:lnSpc>
            </a:pPr>
            <a:r>
              <a:rPr lang="en-US" dirty="0"/>
              <a:t>Human turn end:</a:t>
            </a:r>
          </a:p>
          <a:p>
            <a:pPr lvl="1">
              <a:lnSpc>
                <a:spcPct val="90000"/>
              </a:lnSpc>
            </a:pPr>
            <a:r>
              <a:rPr lang="en-US" dirty="0"/>
              <a:t> Detected by 250ms </a:t>
            </a:r>
            <a:r>
              <a:rPr lang="en-US" dirty="0" smtClean="0"/>
              <a:t>(or longer) silence</a:t>
            </a:r>
            <a:endParaRPr lang="en-US" dirty="0"/>
          </a:p>
          <a:p>
            <a:pPr>
              <a:lnSpc>
                <a:spcPct val="90000"/>
              </a:lnSpc>
            </a:pPr>
            <a:r>
              <a:rPr lang="en-US" dirty="0"/>
              <a:t>System turn end:</a:t>
            </a:r>
          </a:p>
          <a:p>
            <a:pPr lvl="1">
              <a:lnSpc>
                <a:spcPct val="90000"/>
              </a:lnSpc>
            </a:pPr>
            <a:r>
              <a:rPr lang="en-US" dirty="0"/>
              <a:t>Signaled by end of speech</a:t>
            </a:r>
          </a:p>
          <a:p>
            <a:pPr lvl="1">
              <a:lnSpc>
                <a:spcPct val="90000"/>
              </a:lnSpc>
            </a:pPr>
            <a:r>
              <a:rPr lang="en-US" dirty="0"/>
              <a:t>Indicated by any human sound</a:t>
            </a:r>
          </a:p>
          <a:p>
            <a:pPr lvl="2">
              <a:lnSpc>
                <a:spcPct val="90000"/>
              </a:lnSpc>
            </a:pPr>
            <a:r>
              <a:rPr lang="en-US" dirty="0"/>
              <a:t>Barge-in</a:t>
            </a:r>
          </a:p>
          <a:p>
            <a:pPr>
              <a:lnSpc>
                <a:spcPct val="90000"/>
              </a:lnSpc>
            </a:pPr>
            <a:r>
              <a:rPr lang="en-US" dirty="0"/>
              <a:t>Continued attention</a:t>
            </a:r>
            <a:r>
              <a:rPr lang="en-US" dirty="0" smtClean="0"/>
              <a:t>:</a:t>
            </a:r>
            <a:endParaRPr lang="en-US" dirty="0"/>
          </a:p>
        </p:txBody>
      </p:sp>
    </p:spTree>
    <p:extLst>
      <p:ext uri="{BB962C8B-B14F-4D97-AF65-F5344CB8AC3E}">
        <p14:creationId xmlns:p14="http://schemas.microsoft.com/office/powerpoint/2010/main" val="3699558389"/>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Turn-taking in HCI</a:t>
            </a:r>
          </a:p>
        </p:txBody>
      </p:sp>
      <p:sp>
        <p:nvSpPr>
          <p:cNvPr id="20483" name="Rectangle 3"/>
          <p:cNvSpPr>
            <a:spLocks noGrp="1" noChangeArrowheads="1"/>
          </p:cNvSpPr>
          <p:nvPr>
            <p:ph type="body" idx="1"/>
          </p:nvPr>
        </p:nvSpPr>
        <p:spPr/>
        <p:txBody>
          <a:bodyPr>
            <a:normAutofit fontScale="92500" lnSpcReduction="10000"/>
          </a:bodyPr>
          <a:lstStyle/>
          <a:p>
            <a:pPr>
              <a:lnSpc>
                <a:spcPct val="90000"/>
              </a:lnSpc>
            </a:pPr>
            <a:r>
              <a:rPr lang="en-US" dirty="0"/>
              <a:t>Human turn end:</a:t>
            </a:r>
          </a:p>
          <a:p>
            <a:pPr lvl="1">
              <a:lnSpc>
                <a:spcPct val="90000"/>
              </a:lnSpc>
            </a:pPr>
            <a:r>
              <a:rPr lang="en-US" dirty="0"/>
              <a:t> Detected by 250ms </a:t>
            </a:r>
            <a:r>
              <a:rPr lang="en-US" dirty="0" smtClean="0"/>
              <a:t>(or longer) silence</a:t>
            </a:r>
            <a:endParaRPr lang="en-US" dirty="0"/>
          </a:p>
          <a:p>
            <a:pPr>
              <a:lnSpc>
                <a:spcPct val="90000"/>
              </a:lnSpc>
            </a:pPr>
            <a:r>
              <a:rPr lang="en-US" dirty="0"/>
              <a:t>System turn end:</a:t>
            </a:r>
          </a:p>
          <a:p>
            <a:pPr lvl="1">
              <a:lnSpc>
                <a:spcPct val="90000"/>
              </a:lnSpc>
            </a:pPr>
            <a:r>
              <a:rPr lang="en-US" dirty="0"/>
              <a:t>Signaled by end of speech</a:t>
            </a:r>
          </a:p>
          <a:p>
            <a:pPr lvl="1">
              <a:lnSpc>
                <a:spcPct val="90000"/>
              </a:lnSpc>
            </a:pPr>
            <a:r>
              <a:rPr lang="en-US" dirty="0"/>
              <a:t>Indicated by any human sound</a:t>
            </a:r>
          </a:p>
          <a:p>
            <a:pPr lvl="2">
              <a:lnSpc>
                <a:spcPct val="90000"/>
              </a:lnSpc>
            </a:pPr>
            <a:r>
              <a:rPr lang="en-US" dirty="0"/>
              <a:t>Barge-in</a:t>
            </a:r>
          </a:p>
          <a:p>
            <a:pPr>
              <a:lnSpc>
                <a:spcPct val="90000"/>
              </a:lnSpc>
            </a:pPr>
            <a:r>
              <a:rPr lang="en-US" dirty="0"/>
              <a:t>Continued attention:</a:t>
            </a:r>
          </a:p>
          <a:p>
            <a:pPr lvl="1">
              <a:lnSpc>
                <a:spcPct val="90000"/>
              </a:lnSpc>
            </a:pPr>
            <a:r>
              <a:rPr lang="en-US" dirty="0"/>
              <a:t>No </a:t>
            </a:r>
            <a:r>
              <a:rPr lang="en-US" dirty="0" smtClean="0"/>
              <a:t>signal</a:t>
            </a:r>
          </a:p>
          <a:p>
            <a:pPr>
              <a:lnSpc>
                <a:spcPct val="90000"/>
              </a:lnSpc>
            </a:pPr>
            <a:r>
              <a:rPr lang="en-US" dirty="0" smtClean="0"/>
              <a:t>Design problems create ambiguous silences</a:t>
            </a:r>
          </a:p>
          <a:p>
            <a:pPr lvl="1">
              <a:lnSpc>
                <a:spcPct val="90000"/>
              </a:lnSpc>
            </a:pPr>
            <a:r>
              <a:rPr lang="en-US" dirty="0" smtClean="0"/>
              <a:t>Problematic for SDS users</a:t>
            </a:r>
          </a:p>
          <a:p>
            <a:pPr lvl="2">
              <a:lnSpc>
                <a:spcPct val="90000"/>
              </a:lnSpc>
            </a:pPr>
            <a:r>
              <a:rPr lang="en-US" dirty="0"/>
              <a:t>(</a:t>
            </a:r>
            <a:r>
              <a:rPr lang="en-US" dirty="0" err="1"/>
              <a:t>Stifelman</a:t>
            </a:r>
            <a:r>
              <a:rPr lang="en-US" dirty="0"/>
              <a:t> et al., 1993), (</a:t>
            </a:r>
            <a:r>
              <a:rPr lang="en-US" dirty="0" err="1"/>
              <a:t>Yankelovich</a:t>
            </a:r>
            <a:r>
              <a:rPr lang="en-US" dirty="0"/>
              <a:t> et al, 1995)</a:t>
            </a:r>
          </a:p>
          <a:p>
            <a:pPr lvl="2">
              <a:lnSpc>
                <a:spcPct val="90000"/>
              </a:lnSpc>
            </a:pPr>
            <a:endParaRPr lang="en-US" dirty="0"/>
          </a:p>
        </p:txBody>
      </p:sp>
    </p:spTree>
    <p:extLst>
      <p:ext uri="{BB962C8B-B14F-4D97-AF65-F5344CB8AC3E}">
        <p14:creationId xmlns:p14="http://schemas.microsoft.com/office/powerpoint/2010/main" val="4095084584"/>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Acts</a:t>
            </a:r>
            <a:endParaRPr lang="en-US" dirty="0"/>
          </a:p>
        </p:txBody>
      </p:sp>
      <p:sp>
        <p:nvSpPr>
          <p:cNvPr id="3" name="Content Placeholder 2"/>
          <p:cNvSpPr>
            <a:spLocks noGrp="1"/>
          </p:cNvSpPr>
          <p:nvPr>
            <p:ph idx="1"/>
          </p:nvPr>
        </p:nvSpPr>
        <p:spPr/>
        <p:txBody>
          <a:bodyPr/>
          <a:lstStyle/>
          <a:p>
            <a:r>
              <a:rPr lang="en-US" dirty="0" smtClean="0"/>
              <a:t>Utterance:</a:t>
            </a:r>
          </a:p>
          <a:p>
            <a:pPr lvl="1"/>
            <a:r>
              <a:rPr lang="en-US" dirty="0" smtClean="0"/>
              <a:t>Action performed by the speaker (Austin, 1962)</a:t>
            </a:r>
          </a:p>
          <a:p>
            <a:pPr lvl="1"/>
            <a:endParaRPr lang="en-US" dirty="0" smtClean="0"/>
          </a:p>
        </p:txBody>
      </p:sp>
    </p:spTree>
    <p:extLst>
      <p:ext uri="{BB962C8B-B14F-4D97-AF65-F5344CB8AC3E}">
        <p14:creationId xmlns:p14="http://schemas.microsoft.com/office/powerpoint/2010/main" val="395125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Acts</a:t>
            </a:r>
            <a:endParaRPr lang="en-US" dirty="0"/>
          </a:p>
        </p:txBody>
      </p:sp>
      <p:sp>
        <p:nvSpPr>
          <p:cNvPr id="3" name="Content Placeholder 2"/>
          <p:cNvSpPr>
            <a:spLocks noGrp="1"/>
          </p:cNvSpPr>
          <p:nvPr>
            <p:ph idx="1"/>
          </p:nvPr>
        </p:nvSpPr>
        <p:spPr/>
        <p:txBody>
          <a:bodyPr/>
          <a:lstStyle/>
          <a:p>
            <a:r>
              <a:rPr lang="en-US" dirty="0" smtClean="0"/>
              <a:t>Utterance:</a:t>
            </a:r>
          </a:p>
          <a:p>
            <a:pPr lvl="1"/>
            <a:r>
              <a:rPr lang="en-US" dirty="0" smtClean="0"/>
              <a:t>Action performed by the speaker (Austin, 1962)</a:t>
            </a:r>
          </a:p>
          <a:p>
            <a:pPr lvl="1"/>
            <a:endParaRPr lang="en-US" dirty="0" smtClean="0"/>
          </a:p>
          <a:p>
            <a:pPr lvl="2"/>
            <a:r>
              <a:rPr lang="en-US" dirty="0" err="1" smtClean="0"/>
              <a:t>Performatives</a:t>
            </a:r>
            <a:r>
              <a:rPr lang="en-US" dirty="0" smtClean="0"/>
              <a:t>: </a:t>
            </a:r>
            <a:r>
              <a:rPr lang="en-US" i="1" dirty="0" smtClean="0"/>
              <a:t>name, second</a:t>
            </a:r>
          </a:p>
          <a:p>
            <a:pPr lvl="2"/>
            <a:endParaRPr lang="en-US" dirty="0" smtClean="0"/>
          </a:p>
          <a:p>
            <a:pPr lvl="3"/>
            <a:r>
              <a:rPr lang="en-US" i="1" dirty="0" smtClean="0"/>
              <a:t>I name this ship the Titanic.</a:t>
            </a:r>
          </a:p>
          <a:p>
            <a:pPr lvl="3"/>
            <a:endParaRPr lang="en-US" dirty="0" smtClean="0"/>
          </a:p>
          <a:p>
            <a:pPr lvl="3"/>
            <a:r>
              <a:rPr lang="en-US" i="1" dirty="0" smtClean="0"/>
              <a:t>I second that motion.</a:t>
            </a:r>
          </a:p>
          <a:p>
            <a:pPr lvl="3"/>
            <a:endParaRPr lang="en-US" dirty="0" smtClean="0"/>
          </a:p>
          <a:p>
            <a:pPr lvl="2"/>
            <a:r>
              <a:rPr lang="en-US" dirty="0" smtClean="0"/>
              <a:t>Extend to all utterances</a:t>
            </a:r>
          </a:p>
        </p:txBody>
      </p:sp>
    </p:spTree>
    <p:extLst>
      <p:ext uri="{BB962C8B-B14F-4D97-AF65-F5344CB8AC3E}">
        <p14:creationId xmlns:p14="http://schemas.microsoft.com/office/powerpoint/2010/main" val="1821842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Utterances as 3 Act Types</a:t>
            </a:r>
            <a:endParaRPr lang="en-US" dirty="0"/>
          </a:p>
        </p:txBody>
      </p:sp>
      <p:sp>
        <p:nvSpPr>
          <p:cNvPr id="3" name="Content Placeholder 2"/>
          <p:cNvSpPr>
            <a:spLocks noGrp="1"/>
          </p:cNvSpPr>
          <p:nvPr>
            <p:ph idx="1"/>
          </p:nvPr>
        </p:nvSpPr>
        <p:spPr>
          <a:xfrm>
            <a:off x="549275" y="1600200"/>
            <a:ext cx="8042276" cy="4627931"/>
          </a:xfrm>
        </p:spPr>
        <p:txBody>
          <a:bodyPr>
            <a:normAutofit/>
          </a:bodyPr>
          <a:lstStyle/>
          <a:p>
            <a:r>
              <a:rPr lang="en-US" dirty="0" err="1" smtClean="0"/>
              <a:t>Locutionary</a:t>
            </a:r>
            <a:r>
              <a:rPr lang="en-US" dirty="0" smtClean="0"/>
              <a:t> act:  </a:t>
            </a:r>
          </a:p>
          <a:p>
            <a:pPr lvl="1"/>
            <a:r>
              <a:rPr lang="en-US" dirty="0" smtClean="0"/>
              <a:t>utterance with some  meaning</a:t>
            </a:r>
          </a:p>
          <a:p>
            <a:pPr lvl="1"/>
            <a:r>
              <a:rPr lang="en-US" i="1" dirty="0" smtClean="0"/>
              <a:t>“You can’t do that!</a:t>
            </a:r>
            <a:r>
              <a:rPr lang="en-US" i="1" dirty="0" smtClean="0"/>
              <a:t>”</a:t>
            </a:r>
            <a:endParaRPr lang="en-US" i="1" dirty="0" smtClean="0"/>
          </a:p>
        </p:txBody>
      </p:sp>
    </p:spTree>
    <p:extLst>
      <p:ext uri="{BB962C8B-B14F-4D97-AF65-F5344CB8AC3E}">
        <p14:creationId xmlns:p14="http://schemas.microsoft.com/office/powerpoint/2010/main" val="1300221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Utterances as 3 Act Types</a:t>
            </a:r>
            <a:endParaRPr lang="en-US" dirty="0"/>
          </a:p>
        </p:txBody>
      </p:sp>
      <p:sp>
        <p:nvSpPr>
          <p:cNvPr id="3" name="Content Placeholder 2"/>
          <p:cNvSpPr>
            <a:spLocks noGrp="1"/>
          </p:cNvSpPr>
          <p:nvPr>
            <p:ph idx="1"/>
          </p:nvPr>
        </p:nvSpPr>
        <p:spPr>
          <a:xfrm>
            <a:off x="549275" y="1600200"/>
            <a:ext cx="8042276" cy="4627931"/>
          </a:xfrm>
        </p:spPr>
        <p:txBody>
          <a:bodyPr>
            <a:normAutofit/>
          </a:bodyPr>
          <a:lstStyle/>
          <a:p>
            <a:r>
              <a:rPr lang="en-US" dirty="0" err="1" smtClean="0"/>
              <a:t>Locutionary</a:t>
            </a:r>
            <a:r>
              <a:rPr lang="en-US" dirty="0" smtClean="0"/>
              <a:t> act:  </a:t>
            </a:r>
          </a:p>
          <a:p>
            <a:pPr lvl="1"/>
            <a:r>
              <a:rPr lang="en-US" dirty="0" smtClean="0"/>
              <a:t>utterance with some  meaning</a:t>
            </a:r>
          </a:p>
          <a:p>
            <a:pPr lvl="1"/>
            <a:r>
              <a:rPr lang="en-US" i="1" dirty="0" smtClean="0"/>
              <a:t>“You can’t do that!”</a:t>
            </a:r>
          </a:p>
          <a:p>
            <a:r>
              <a:rPr lang="en-US" dirty="0" smtClean="0"/>
              <a:t>Illocutionary act:  </a:t>
            </a:r>
          </a:p>
          <a:p>
            <a:pPr lvl="1"/>
            <a:r>
              <a:rPr lang="en-US" dirty="0" smtClean="0"/>
              <a:t>Act of asking, promising, answering, in </a:t>
            </a:r>
            <a:r>
              <a:rPr lang="en-US" dirty="0" smtClean="0"/>
              <a:t>utterance</a:t>
            </a:r>
            <a:endParaRPr lang="en-US" dirty="0" smtClean="0"/>
          </a:p>
        </p:txBody>
      </p:sp>
    </p:spTree>
    <p:extLst>
      <p:ext uri="{BB962C8B-B14F-4D97-AF65-F5344CB8AC3E}">
        <p14:creationId xmlns:p14="http://schemas.microsoft.com/office/powerpoint/2010/main" val="959833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Utterances as 3 Act Types</a:t>
            </a:r>
            <a:endParaRPr lang="en-US" dirty="0"/>
          </a:p>
        </p:txBody>
      </p:sp>
      <p:sp>
        <p:nvSpPr>
          <p:cNvPr id="3" name="Content Placeholder 2"/>
          <p:cNvSpPr>
            <a:spLocks noGrp="1"/>
          </p:cNvSpPr>
          <p:nvPr>
            <p:ph idx="1"/>
          </p:nvPr>
        </p:nvSpPr>
        <p:spPr>
          <a:xfrm>
            <a:off x="549275" y="1600200"/>
            <a:ext cx="8042276" cy="4627931"/>
          </a:xfrm>
        </p:spPr>
        <p:txBody>
          <a:bodyPr>
            <a:normAutofit/>
          </a:bodyPr>
          <a:lstStyle/>
          <a:p>
            <a:r>
              <a:rPr lang="en-US" dirty="0" err="1" smtClean="0"/>
              <a:t>Locutionary</a:t>
            </a:r>
            <a:r>
              <a:rPr lang="en-US" dirty="0" smtClean="0"/>
              <a:t> act:  </a:t>
            </a:r>
          </a:p>
          <a:p>
            <a:pPr lvl="1"/>
            <a:r>
              <a:rPr lang="en-US" dirty="0" smtClean="0"/>
              <a:t>utterance with some  meaning</a:t>
            </a:r>
          </a:p>
          <a:p>
            <a:pPr lvl="1"/>
            <a:r>
              <a:rPr lang="en-US" i="1" dirty="0" smtClean="0"/>
              <a:t>“You can’t do that!”</a:t>
            </a:r>
          </a:p>
          <a:p>
            <a:r>
              <a:rPr lang="en-US" dirty="0" smtClean="0"/>
              <a:t>Illocutionary act:  </a:t>
            </a:r>
          </a:p>
          <a:p>
            <a:pPr lvl="1"/>
            <a:r>
              <a:rPr lang="en-US" dirty="0" smtClean="0"/>
              <a:t>Act of asking, promising, answering, in utterance</a:t>
            </a:r>
          </a:p>
          <a:p>
            <a:pPr lvl="1"/>
            <a:r>
              <a:rPr lang="en-US" i="1" dirty="0" smtClean="0"/>
              <a:t>Protesting</a:t>
            </a:r>
            <a:endParaRPr lang="en-US" i="1" dirty="0"/>
          </a:p>
          <a:p>
            <a:r>
              <a:rPr lang="en-US" dirty="0" err="1" smtClean="0"/>
              <a:t>Perlocutionary</a:t>
            </a:r>
            <a:r>
              <a:rPr lang="en-US" dirty="0" smtClean="0"/>
              <a:t> act:</a:t>
            </a:r>
          </a:p>
          <a:p>
            <a:pPr lvl="1"/>
            <a:r>
              <a:rPr lang="en-US" dirty="0" smtClean="0"/>
              <a:t>Production of effects on feeling, beliefs of </a:t>
            </a:r>
            <a:r>
              <a:rPr lang="en-US" dirty="0" smtClean="0"/>
              <a:t>addressee</a:t>
            </a:r>
            <a:endParaRPr lang="en-US" dirty="0" smtClean="0"/>
          </a:p>
        </p:txBody>
      </p:sp>
    </p:spTree>
    <p:extLst>
      <p:ext uri="{BB962C8B-B14F-4D97-AF65-F5344CB8AC3E}">
        <p14:creationId xmlns:p14="http://schemas.microsoft.com/office/powerpoint/2010/main" val="2270469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Planning</a:t>
            </a:r>
            <a:endParaRPr lang="en-US" dirty="0"/>
          </a:p>
        </p:txBody>
      </p:sp>
      <p:pic>
        <p:nvPicPr>
          <p:cNvPr id="4" name="Content Placeholder 3" descr="dialogue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5"/>
          <a:stretch/>
        </p:blipFill>
        <p:spPr>
          <a:xfrm>
            <a:off x="549275" y="1444532"/>
            <a:ext cx="8042276" cy="5413468"/>
          </a:xfrm>
        </p:spPr>
      </p:pic>
    </p:spTree>
    <p:extLst>
      <p:ext uri="{BB962C8B-B14F-4D97-AF65-F5344CB8AC3E}">
        <p14:creationId xmlns:p14="http://schemas.microsoft.com/office/powerpoint/2010/main" val="32075592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Utterances as 3 Act Types</a:t>
            </a:r>
            <a:endParaRPr lang="en-US" dirty="0"/>
          </a:p>
        </p:txBody>
      </p:sp>
      <p:sp>
        <p:nvSpPr>
          <p:cNvPr id="3" name="Content Placeholder 2"/>
          <p:cNvSpPr>
            <a:spLocks noGrp="1"/>
          </p:cNvSpPr>
          <p:nvPr>
            <p:ph idx="1"/>
          </p:nvPr>
        </p:nvSpPr>
        <p:spPr>
          <a:xfrm>
            <a:off x="549275" y="1600200"/>
            <a:ext cx="8042276" cy="4627931"/>
          </a:xfrm>
        </p:spPr>
        <p:txBody>
          <a:bodyPr>
            <a:normAutofit fontScale="92500" lnSpcReduction="10000"/>
          </a:bodyPr>
          <a:lstStyle/>
          <a:p>
            <a:r>
              <a:rPr lang="en-US" dirty="0" err="1" smtClean="0"/>
              <a:t>Locutionary</a:t>
            </a:r>
            <a:r>
              <a:rPr lang="en-US" dirty="0" smtClean="0"/>
              <a:t> act:  </a:t>
            </a:r>
          </a:p>
          <a:p>
            <a:pPr lvl="1"/>
            <a:r>
              <a:rPr lang="en-US" dirty="0" smtClean="0"/>
              <a:t>utterance with some  meaning</a:t>
            </a:r>
          </a:p>
          <a:p>
            <a:pPr lvl="1"/>
            <a:r>
              <a:rPr lang="en-US" i="1" dirty="0" smtClean="0"/>
              <a:t>“You can’t do that!”</a:t>
            </a:r>
          </a:p>
          <a:p>
            <a:r>
              <a:rPr lang="en-US" dirty="0" smtClean="0"/>
              <a:t>Illocutionary act:  </a:t>
            </a:r>
          </a:p>
          <a:p>
            <a:pPr lvl="1"/>
            <a:r>
              <a:rPr lang="en-US" dirty="0" smtClean="0"/>
              <a:t>Act of asking, promising, answering, in utterance</a:t>
            </a:r>
          </a:p>
          <a:p>
            <a:pPr lvl="1"/>
            <a:r>
              <a:rPr lang="en-US" i="1" dirty="0" smtClean="0"/>
              <a:t>Protesting</a:t>
            </a:r>
            <a:endParaRPr lang="en-US" i="1" dirty="0"/>
          </a:p>
          <a:p>
            <a:r>
              <a:rPr lang="en-US" dirty="0" err="1" smtClean="0"/>
              <a:t>Perlocutionary</a:t>
            </a:r>
            <a:r>
              <a:rPr lang="en-US" dirty="0" smtClean="0"/>
              <a:t> act:</a:t>
            </a:r>
          </a:p>
          <a:p>
            <a:pPr lvl="1"/>
            <a:r>
              <a:rPr lang="en-US" dirty="0" smtClean="0"/>
              <a:t>Production of effects on feeling, beliefs of addressee</a:t>
            </a:r>
          </a:p>
          <a:p>
            <a:pPr lvl="1"/>
            <a:r>
              <a:rPr lang="en-US" i="1" dirty="0" smtClean="0"/>
              <a:t>Intend to prevent doing some action</a:t>
            </a:r>
          </a:p>
          <a:p>
            <a:r>
              <a:rPr lang="en-US" dirty="0" smtClean="0"/>
              <a:t>Types: </a:t>
            </a:r>
            <a:r>
              <a:rPr lang="en-US" dirty="0" err="1" smtClean="0"/>
              <a:t>assertives</a:t>
            </a:r>
            <a:r>
              <a:rPr lang="en-US" dirty="0" smtClean="0"/>
              <a:t>, directives, </a:t>
            </a:r>
            <a:r>
              <a:rPr lang="en-US" dirty="0" err="1" smtClean="0"/>
              <a:t>commissives</a:t>
            </a:r>
            <a:r>
              <a:rPr lang="en-US" dirty="0" smtClean="0"/>
              <a:t>, </a:t>
            </a:r>
            <a:r>
              <a:rPr lang="en-US" dirty="0" err="1" smtClean="0"/>
              <a:t>expressives</a:t>
            </a:r>
            <a:r>
              <a:rPr lang="en-US" dirty="0" smtClean="0"/>
              <a:t>, declarations</a:t>
            </a:r>
            <a:endParaRPr lang="en-US" dirty="0"/>
          </a:p>
        </p:txBody>
      </p:sp>
    </p:spTree>
    <p:extLst>
      <p:ext uri="{BB962C8B-B14F-4D97-AF65-F5344CB8AC3E}">
        <p14:creationId xmlns:p14="http://schemas.microsoft.com/office/powerpoint/2010/main" val="316835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1234557579"/>
              </p:ext>
            </p:extLst>
          </p:nvPr>
        </p:nvGraphicFramePr>
        <p:xfrm>
          <a:off x="549276" y="1558488"/>
          <a:ext cx="8279761" cy="452882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endParaRPr lang="en-US"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endParaRPr lang="en-US"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4/2/13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41</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25969283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249710209"/>
              </p:ext>
            </p:extLst>
          </p:nvPr>
        </p:nvGraphicFramePr>
        <p:xfrm>
          <a:off x="549276" y="1558488"/>
          <a:ext cx="8279761" cy="452882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4/3/13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42</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4656046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4033249277"/>
              </p:ext>
            </p:extLst>
          </p:nvPr>
        </p:nvGraphicFramePr>
        <p:xfrm>
          <a:off x="549276" y="1558488"/>
          <a:ext cx="8279761" cy="452882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4/3/13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43</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18972068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2154479652"/>
              </p:ext>
            </p:extLst>
          </p:nvPr>
        </p:nvGraphicFramePr>
        <p:xfrm>
          <a:off x="549276" y="1558488"/>
          <a:ext cx="8279761" cy="452882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4/3/13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44</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17112391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2744338979"/>
              </p:ext>
            </p:extLst>
          </p:nvPr>
        </p:nvGraphicFramePr>
        <p:xfrm>
          <a:off x="549276" y="1558488"/>
          <a:ext cx="8279761" cy="470154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 want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4/3/13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45</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9291212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3750316440"/>
              </p:ext>
            </p:extLst>
          </p:nvPr>
        </p:nvGraphicFramePr>
        <p:xfrm>
          <a:off x="549276" y="1558488"/>
          <a:ext cx="8279761" cy="470154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 want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Declarative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Give me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4/3/13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46</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42756454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The 3 levels of act revisited</a:t>
            </a:r>
          </a:p>
        </p:txBody>
      </p:sp>
      <p:graphicFrame>
        <p:nvGraphicFramePr>
          <p:cNvPr id="1263619" name="Group 3"/>
          <p:cNvGraphicFramePr>
            <a:graphicFrameLocks noGrp="1"/>
          </p:cNvGraphicFramePr>
          <p:nvPr>
            <p:extLst>
              <p:ext uri="{D42A27DB-BD31-4B8C-83A1-F6EECF244321}">
                <p14:modId xmlns:p14="http://schemas.microsoft.com/office/powerpoint/2010/main" val="3419694923"/>
              </p:ext>
            </p:extLst>
          </p:nvPr>
        </p:nvGraphicFramePr>
        <p:xfrm>
          <a:off x="549276" y="1558488"/>
          <a:ext cx="8279761" cy="4701540"/>
        </p:xfrm>
        <a:graphic>
          <a:graphicData uri="http://schemas.openxmlformats.org/drawingml/2006/table">
            <a:tbl>
              <a:tblPr/>
              <a:tblGrid>
                <a:gridCol w="1961614"/>
                <a:gridCol w="1961614"/>
                <a:gridCol w="1961614"/>
                <a:gridCol w="2394919"/>
              </a:tblGrid>
              <a:tr h="1454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Illocutionary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Perlocutionary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Force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Can I have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Question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 want the rest of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Declarative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Give me your sandwich!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Imperative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ea typeface="ＭＳ Ｐゴシック" charset="0"/>
                          <a:cs typeface="ＭＳ Ｐゴシック" charset="0"/>
                        </a:rPr>
                        <a:t>Request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ea typeface="ＭＳ Ｐゴシック" charset="0"/>
                          <a:cs typeface="ＭＳ Ｐゴシック" charset="0"/>
                        </a:rPr>
                        <a:t>Intent: You give me sandwich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 name="Date Placeholder 33"/>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AC565EF-5E63-4C49-A25D-4107F2925CAE}" type="datetime1">
              <a:rPr lang="en-US" sz="1400">
                <a:solidFill>
                  <a:srgbClr val="721028"/>
                </a:solidFill>
                <a:latin typeface="Arial" charset="0"/>
              </a:rPr>
              <a:pPr/>
              <a:t>4/3/13</a:t>
            </a:fld>
            <a:endParaRPr lang="en-US" sz="1400">
              <a:solidFill>
                <a:srgbClr val="721028"/>
              </a:solidFill>
              <a:latin typeface="Arial" charset="0"/>
            </a:endParaRPr>
          </a:p>
        </p:txBody>
      </p:sp>
      <p:sp>
        <p:nvSpPr>
          <p:cNvPr id="40991" name="Slide Number Placeholder 3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38A69D74-5084-0349-89B7-FCEC1DA8D7D2}" type="slidenum">
              <a:rPr lang="en-US" sz="1400">
                <a:solidFill>
                  <a:srgbClr val="721028"/>
                </a:solidFill>
                <a:latin typeface="Arial" charset="0"/>
              </a:rPr>
              <a:pPr/>
              <a:t>47</a:t>
            </a:fld>
            <a:endParaRPr lang="en-US" sz="1400">
              <a:solidFill>
                <a:srgbClr val="721028"/>
              </a:solidFill>
              <a:latin typeface="Arial" charset="0"/>
            </a:endParaRPr>
          </a:p>
        </p:txBody>
      </p:sp>
      <p:sp>
        <p:nvSpPr>
          <p:cNvPr id="36" name="Footer Placeholder 35"/>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5912536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8305800" cy="1143000"/>
          </a:xfrm>
        </p:spPr>
        <p:txBody>
          <a:bodyPr/>
          <a:lstStyle/>
          <a:p>
            <a:r>
              <a:rPr lang="en-US"/>
              <a:t> Collaborative Communication</a:t>
            </a:r>
          </a:p>
        </p:txBody>
      </p:sp>
      <p:sp>
        <p:nvSpPr>
          <p:cNvPr id="8195" name="Rectangle 3"/>
          <p:cNvSpPr>
            <a:spLocks noGrp="1" noChangeArrowheads="1"/>
          </p:cNvSpPr>
          <p:nvPr>
            <p:ph type="body" idx="1"/>
          </p:nvPr>
        </p:nvSpPr>
        <p:spPr>
          <a:xfrm>
            <a:off x="381000" y="1981200"/>
            <a:ext cx="8458200" cy="4114800"/>
          </a:xfrm>
        </p:spPr>
        <p:txBody>
          <a:bodyPr>
            <a:normAutofit/>
          </a:bodyPr>
          <a:lstStyle/>
          <a:p>
            <a:r>
              <a:rPr lang="en-US" dirty="0"/>
              <a:t>Speaker tries to establish and add to </a:t>
            </a:r>
            <a:endParaRPr lang="en-US" dirty="0" smtClean="0"/>
          </a:p>
          <a:p>
            <a:pPr lvl="1"/>
            <a:r>
              <a:rPr lang="en-US" dirty="0" smtClean="0"/>
              <a:t> </a:t>
            </a:r>
            <a:r>
              <a:rPr lang="ja-JP" altLang="en-US" dirty="0">
                <a:latin typeface="Arial"/>
              </a:rPr>
              <a:t>“</a:t>
            </a:r>
            <a:r>
              <a:rPr lang="en-US" dirty="0"/>
              <a:t>common ground</a:t>
            </a:r>
            <a:r>
              <a:rPr lang="ja-JP" altLang="en-US" dirty="0">
                <a:latin typeface="Arial"/>
              </a:rPr>
              <a:t>”</a:t>
            </a:r>
            <a:r>
              <a:rPr lang="en-US" dirty="0"/>
              <a:t> – </a:t>
            </a:r>
            <a:r>
              <a:rPr lang="ja-JP" altLang="en-US" dirty="0">
                <a:latin typeface="Arial"/>
              </a:rPr>
              <a:t>“</a:t>
            </a:r>
            <a:r>
              <a:rPr lang="en-US" dirty="0"/>
              <a:t>mutual belief</a:t>
            </a:r>
            <a:r>
              <a:rPr lang="ja-JP" altLang="en-US" dirty="0">
                <a:latin typeface="Arial"/>
              </a:rPr>
              <a:t>”</a:t>
            </a:r>
            <a:endParaRPr lang="en-US" dirty="0"/>
          </a:p>
          <a:p>
            <a:pPr lvl="1"/>
            <a:endParaRPr lang="en-US" dirty="0" smtClean="0"/>
          </a:p>
          <a:p>
            <a:pPr lvl="1"/>
            <a:endParaRPr lang="en-US" dirty="0" smtClean="0"/>
          </a:p>
          <a:p>
            <a:pPr marL="349250" lvl="1" indent="0">
              <a:buNone/>
            </a:pPr>
            <a:r>
              <a:rPr lang="en-US" dirty="0" smtClean="0"/>
              <a:t> </a:t>
            </a:r>
            <a:endParaRPr lang="en-US" dirty="0"/>
          </a:p>
        </p:txBody>
      </p:sp>
    </p:spTree>
    <p:extLst>
      <p:ext uri="{BB962C8B-B14F-4D97-AF65-F5344CB8AC3E}">
        <p14:creationId xmlns:p14="http://schemas.microsoft.com/office/powerpoint/2010/main" val="1083466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8305800" cy="1143000"/>
          </a:xfrm>
        </p:spPr>
        <p:txBody>
          <a:bodyPr/>
          <a:lstStyle/>
          <a:p>
            <a:r>
              <a:rPr lang="en-US"/>
              <a:t> Collaborative Communication</a:t>
            </a:r>
          </a:p>
        </p:txBody>
      </p:sp>
      <p:sp>
        <p:nvSpPr>
          <p:cNvPr id="8195" name="Rectangle 3"/>
          <p:cNvSpPr>
            <a:spLocks noGrp="1" noChangeArrowheads="1"/>
          </p:cNvSpPr>
          <p:nvPr>
            <p:ph type="body" idx="1"/>
          </p:nvPr>
        </p:nvSpPr>
        <p:spPr>
          <a:xfrm>
            <a:off x="381000" y="1981200"/>
            <a:ext cx="8458200" cy="4114800"/>
          </a:xfrm>
        </p:spPr>
        <p:txBody>
          <a:bodyPr>
            <a:normAutofit/>
          </a:bodyPr>
          <a:lstStyle/>
          <a:p>
            <a:r>
              <a:rPr lang="en-US" dirty="0"/>
              <a:t>Speaker tries to establish and add to </a:t>
            </a:r>
            <a:endParaRPr lang="en-US" dirty="0" smtClean="0"/>
          </a:p>
          <a:p>
            <a:pPr lvl="1"/>
            <a:r>
              <a:rPr lang="en-US" dirty="0" smtClean="0"/>
              <a:t> </a:t>
            </a:r>
            <a:r>
              <a:rPr lang="ja-JP" altLang="en-US" dirty="0">
                <a:latin typeface="Arial"/>
              </a:rPr>
              <a:t>“</a:t>
            </a:r>
            <a:r>
              <a:rPr lang="en-US" dirty="0"/>
              <a:t>common ground</a:t>
            </a:r>
            <a:r>
              <a:rPr lang="ja-JP" altLang="en-US" dirty="0">
                <a:latin typeface="Arial"/>
              </a:rPr>
              <a:t>”</a:t>
            </a:r>
            <a:r>
              <a:rPr lang="en-US" dirty="0"/>
              <a:t> – </a:t>
            </a:r>
            <a:r>
              <a:rPr lang="ja-JP" altLang="en-US" dirty="0">
                <a:latin typeface="Arial"/>
              </a:rPr>
              <a:t>“</a:t>
            </a:r>
            <a:r>
              <a:rPr lang="en-US" dirty="0"/>
              <a:t>mutual belief</a:t>
            </a:r>
            <a:r>
              <a:rPr lang="ja-JP" altLang="en-US" dirty="0">
                <a:latin typeface="Arial"/>
              </a:rPr>
              <a:t>”</a:t>
            </a:r>
            <a:endParaRPr lang="en-US" dirty="0"/>
          </a:p>
          <a:p>
            <a:pPr lvl="1"/>
            <a:endParaRPr lang="en-US" dirty="0" smtClean="0"/>
          </a:p>
          <a:p>
            <a:pPr lvl="1"/>
            <a:r>
              <a:rPr lang="en-US" dirty="0" smtClean="0"/>
              <a:t>Presumed </a:t>
            </a:r>
            <a:r>
              <a:rPr lang="en-US" dirty="0"/>
              <a:t>a joint, collaborative activity</a:t>
            </a:r>
          </a:p>
          <a:p>
            <a:pPr lvl="2"/>
            <a:r>
              <a:rPr lang="en-US" dirty="0"/>
              <a:t>Make sure </a:t>
            </a:r>
            <a:r>
              <a:rPr lang="ja-JP" altLang="en-US" dirty="0">
                <a:latin typeface="Arial"/>
              </a:rPr>
              <a:t>“</a:t>
            </a:r>
            <a:r>
              <a:rPr lang="en-US" dirty="0"/>
              <a:t>mutually believe</a:t>
            </a:r>
            <a:r>
              <a:rPr lang="ja-JP" altLang="en-US" dirty="0">
                <a:latin typeface="Arial"/>
              </a:rPr>
              <a:t>”</a:t>
            </a:r>
            <a:r>
              <a:rPr lang="en-US" dirty="0"/>
              <a:t> the same thing</a:t>
            </a:r>
          </a:p>
          <a:p>
            <a:pPr lvl="1"/>
            <a:endParaRPr lang="en-US" dirty="0" smtClean="0"/>
          </a:p>
          <a:p>
            <a:pPr lvl="1"/>
            <a:endParaRPr lang="en-US" dirty="0" smtClean="0"/>
          </a:p>
          <a:p>
            <a:pPr marL="349250" lvl="1" indent="0">
              <a:buNone/>
            </a:pPr>
            <a:r>
              <a:rPr lang="en-US" dirty="0" smtClean="0"/>
              <a:t> </a:t>
            </a:r>
            <a:endParaRPr lang="en-US" dirty="0"/>
          </a:p>
        </p:txBody>
      </p:sp>
    </p:spTree>
    <p:extLst>
      <p:ext uri="{BB962C8B-B14F-4D97-AF65-F5344CB8AC3E}">
        <p14:creationId xmlns:p14="http://schemas.microsoft.com/office/powerpoint/2010/main" val="258976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AT&amp;T’s</a:t>
            </a:r>
            <a:br>
              <a:rPr lang="en-US" dirty="0" smtClean="0"/>
            </a:br>
            <a:r>
              <a:rPr lang="en-US" dirty="0" smtClean="0"/>
              <a:t>How May I Help You?</a:t>
            </a:r>
            <a:endParaRPr lang="en-US" dirty="0"/>
          </a:p>
        </p:txBody>
      </p:sp>
      <p:pic>
        <p:nvPicPr>
          <p:cNvPr id="4" name="Content Placeholder 3" descr="dialogue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27" r="2227"/>
          <a:stretch>
            <a:fillRect/>
          </a:stretch>
        </p:blipFill>
        <p:spPr/>
      </p:pic>
    </p:spTree>
    <p:extLst>
      <p:ext uri="{BB962C8B-B14F-4D97-AF65-F5344CB8AC3E}">
        <p14:creationId xmlns:p14="http://schemas.microsoft.com/office/powerpoint/2010/main" val="3749748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609600"/>
            <a:ext cx="8305800" cy="1143000"/>
          </a:xfrm>
        </p:spPr>
        <p:txBody>
          <a:bodyPr/>
          <a:lstStyle/>
          <a:p>
            <a:r>
              <a:rPr lang="en-US"/>
              <a:t> Collaborative Communication</a:t>
            </a:r>
          </a:p>
        </p:txBody>
      </p:sp>
      <p:sp>
        <p:nvSpPr>
          <p:cNvPr id="8195" name="Rectangle 3"/>
          <p:cNvSpPr>
            <a:spLocks noGrp="1" noChangeArrowheads="1"/>
          </p:cNvSpPr>
          <p:nvPr>
            <p:ph type="body" idx="1"/>
          </p:nvPr>
        </p:nvSpPr>
        <p:spPr>
          <a:xfrm>
            <a:off x="381000" y="1981200"/>
            <a:ext cx="8458200" cy="4114800"/>
          </a:xfrm>
        </p:spPr>
        <p:txBody>
          <a:bodyPr>
            <a:normAutofit/>
          </a:bodyPr>
          <a:lstStyle/>
          <a:p>
            <a:r>
              <a:rPr lang="en-US" dirty="0"/>
              <a:t>Speaker tries to establish and add to </a:t>
            </a:r>
            <a:endParaRPr lang="en-US" dirty="0" smtClean="0"/>
          </a:p>
          <a:p>
            <a:pPr lvl="1"/>
            <a:r>
              <a:rPr lang="en-US" dirty="0" smtClean="0"/>
              <a:t> </a:t>
            </a:r>
            <a:r>
              <a:rPr lang="ja-JP" altLang="en-US" dirty="0">
                <a:latin typeface="Arial"/>
              </a:rPr>
              <a:t>“</a:t>
            </a:r>
            <a:r>
              <a:rPr lang="en-US" dirty="0"/>
              <a:t>common ground</a:t>
            </a:r>
            <a:r>
              <a:rPr lang="ja-JP" altLang="en-US" dirty="0">
                <a:latin typeface="Arial"/>
              </a:rPr>
              <a:t>”</a:t>
            </a:r>
            <a:r>
              <a:rPr lang="en-US" dirty="0"/>
              <a:t> – </a:t>
            </a:r>
            <a:r>
              <a:rPr lang="ja-JP" altLang="en-US" dirty="0">
                <a:latin typeface="Arial"/>
              </a:rPr>
              <a:t>“</a:t>
            </a:r>
            <a:r>
              <a:rPr lang="en-US" dirty="0"/>
              <a:t>mutual belief</a:t>
            </a:r>
            <a:r>
              <a:rPr lang="ja-JP" altLang="en-US" dirty="0">
                <a:latin typeface="Arial"/>
              </a:rPr>
              <a:t>”</a:t>
            </a:r>
            <a:endParaRPr lang="en-US" dirty="0"/>
          </a:p>
          <a:p>
            <a:pPr lvl="1"/>
            <a:endParaRPr lang="en-US" dirty="0" smtClean="0"/>
          </a:p>
          <a:p>
            <a:pPr lvl="1"/>
            <a:r>
              <a:rPr lang="en-US" dirty="0" smtClean="0"/>
              <a:t>Presumed </a:t>
            </a:r>
            <a:r>
              <a:rPr lang="en-US" dirty="0"/>
              <a:t>a joint, collaborative activity</a:t>
            </a:r>
          </a:p>
          <a:p>
            <a:pPr lvl="2"/>
            <a:r>
              <a:rPr lang="en-US" dirty="0"/>
              <a:t>Make sure </a:t>
            </a:r>
            <a:r>
              <a:rPr lang="ja-JP" altLang="en-US" dirty="0">
                <a:latin typeface="Arial"/>
              </a:rPr>
              <a:t>“</a:t>
            </a:r>
            <a:r>
              <a:rPr lang="en-US" dirty="0"/>
              <a:t>mutually believe</a:t>
            </a:r>
            <a:r>
              <a:rPr lang="ja-JP" altLang="en-US" dirty="0">
                <a:latin typeface="Arial"/>
              </a:rPr>
              <a:t>”</a:t>
            </a:r>
            <a:r>
              <a:rPr lang="en-US" dirty="0"/>
              <a:t> the same thing</a:t>
            </a:r>
          </a:p>
          <a:p>
            <a:pPr lvl="1"/>
            <a:endParaRPr lang="en-US" dirty="0" smtClean="0"/>
          </a:p>
          <a:p>
            <a:pPr lvl="1"/>
            <a:r>
              <a:rPr lang="en-US" dirty="0" smtClean="0"/>
              <a:t>Hearer must ‘ground’ speaker’s utterances</a:t>
            </a:r>
          </a:p>
          <a:p>
            <a:pPr lvl="2"/>
            <a:r>
              <a:rPr lang="en-US" dirty="0" smtClean="0"/>
              <a:t>Indicate heard and understood </a:t>
            </a:r>
          </a:p>
          <a:p>
            <a:pPr lvl="1"/>
            <a:endParaRPr lang="en-US" dirty="0" smtClean="0"/>
          </a:p>
          <a:p>
            <a:pPr marL="349250" lvl="1" indent="0">
              <a:buNone/>
            </a:pPr>
            <a:r>
              <a:rPr lang="en-US" dirty="0" smtClean="0"/>
              <a:t> </a:t>
            </a:r>
            <a:endParaRPr lang="en-US" dirty="0"/>
          </a:p>
        </p:txBody>
      </p:sp>
    </p:spTree>
    <p:extLst>
      <p:ext uri="{BB962C8B-B14F-4D97-AF65-F5344CB8AC3E}">
        <p14:creationId xmlns:p14="http://schemas.microsoft.com/office/powerpoint/2010/main" val="548314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or understanding</a:t>
            </a:r>
          </a:p>
          <a:p>
            <a:pPr lvl="2"/>
            <a:endParaRPr lang="en-US" dirty="0" smtClean="0"/>
          </a:p>
        </p:txBody>
      </p:sp>
    </p:spTree>
    <p:extLst>
      <p:ext uri="{BB962C8B-B14F-4D97-AF65-F5344CB8AC3E}">
        <p14:creationId xmlns:p14="http://schemas.microsoft.com/office/powerpoint/2010/main" val="3143436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or understanding</a:t>
            </a:r>
          </a:p>
          <a:p>
            <a:pPr lvl="2"/>
            <a:endParaRPr lang="en-US" dirty="0" smtClean="0"/>
          </a:p>
          <a:p>
            <a:pPr lvl="1"/>
            <a:r>
              <a:rPr lang="en-US" dirty="0" smtClean="0"/>
              <a:t>Non-speech closure</a:t>
            </a:r>
            <a:r>
              <a:rPr lang="en-US" dirty="0" smtClean="0"/>
              <a:t>:</a:t>
            </a:r>
            <a:endParaRPr lang="en-US" dirty="0" smtClean="0"/>
          </a:p>
        </p:txBody>
      </p:sp>
    </p:spTree>
    <p:extLst>
      <p:ext uri="{BB962C8B-B14F-4D97-AF65-F5344CB8AC3E}">
        <p14:creationId xmlns:p14="http://schemas.microsoft.com/office/powerpoint/2010/main" val="1782838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or understanding</a:t>
            </a:r>
          </a:p>
          <a:p>
            <a:pPr lvl="2"/>
            <a:endParaRPr lang="en-US" dirty="0" smtClean="0"/>
          </a:p>
          <a:p>
            <a:pPr lvl="1"/>
            <a:r>
              <a:rPr lang="en-US" dirty="0" smtClean="0"/>
              <a:t>Non-speech closure:</a:t>
            </a:r>
          </a:p>
          <a:p>
            <a:pPr lvl="2"/>
            <a:r>
              <a:rPr lang="en-US" dirty="0" smtClean="0"/>
              <a:t>Push elevator button -&gt; Light turns on</a:t>
            </a:r>
          </a:p>
          <a:p>
            <a:pPr lvl="1"/>
            <a:endParaRPr lang="en-US" dirty="0"/>
          </a:p>
        </p:txBody>
      </p:sp>
    </p:spTree>
    <p:extLst>
      <p:ext uri="{BB962C8B-B14F-4D97-AF65-F5344CB8AC3E}">
        <p14:creationId xmlns:p14="http://schemas.microsoft.com/office/powerpoint/2010/main" val="984574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Closure</a:t>
            </a:r>
            <a:endParaRPr lang="en-US" dirty="0"/>
          </a:p>
        </p:txBody>
      </p:sp>
      <p:sp>
        <p:nvSpPr>
          <p:cNvPr id="3" name="Content Placeholder 2"/>
          <p:cNvSpPr>
            <a:spLocks noGrp="1"/>
          </p:cNvSpPr>
          <p:nvPr>
            <p:ph idx="1"/>
          </p:nvPr>
        </p:nvSpPr>
        <p:spPr/>
        <p:txBody>
          <a:bodyPr>
            <a:normAutofit/>
          </a:bodyPr>
          <a:lstStyle/>
          <a:p>
            <a:r>
              <a:rPr lang="en-US" dirty="0" smtClean="0"/>
              <a:t>Principle of closure:</a:t>
            </a:r>
          </a:p>
          <a:p>
            <a:pPr lvl="1"/>
            <a:r>
              <a:rPr lang="en-US" dirty="0" smtClean="0"/>
              <a:t>Agents performing an action require evidence of successful performance</a:t>
            </a:r>
            <a:endParaRPr lang="en-US" dirty="0"/>
          </a:p>
          <a:p>
            <a:pPr lvl="2"/>
            <a:r>
              <a:rPr lang="en-US" dirty="0" smtClean="0"/>
              <a:t>Also important to indicate failure </a:t>
            </a:r>
            <a:r>
              <a:rPr lang="en-US" smtClean="0"/>
              <a:t>or understanding</a:t>
            </a:r>
          </a:p>
          <a:p>
            <a:pPr lvl="2"/>
            <a:endParaRPr lang="en-US" dirty="0" smtClean="0"/>
          </a:p>
          <a:p>
            <a:pPr lvl="1"/>
            <a:r>
              <a:rPr lang="en-US" dirty="0" smtClean="0"/>
              <a:t>Non-speech closure:</a:t>
            </a:r>
          </a:p>
          <a:p>
            <a:pPr lvl="2"/>
            <a:r>
              <a:rPr lang="en-US" dirty="0" smtClean="0"/>
              <a:t>Push elevator button -&gt; Light turns on</a:t>
            </a:r>
          </a:p>
          <a:p>
            <a:pPr lvl="1"/>
            <a:endParaRPr lang="en-US" dirty="0"/>
          </a:p>
          <a:p>
            <a:pPr lvl="1"/>
            <a:r>
              <a:rPr lang="en-US" dirty="0" smtClean="0"/>
              <a:t>Two step process:</a:t>
            </a:r>
          </a:p>
          <a:p>
            <a:pPr lvl="2"/>
            <a:r>
              <a:rPr lang="en-US" dirty="0" smtClean="0"/>
              <a:t>Presentation (speaker)</a:t>
            </a:r>
          </a:p>
          <a:p>
            <a:pPr lvl="2"/>
            <a:r>
              <a:rPr lang="en-US" dirty="0" smtClean="0"/>
              <a:t>Acceptance (listener)</a:t>
            </a:r>
            <a:endParaRPr lang="en-US" dirty="0"/>
          </a:p>
        </p:txBody>
      </p:sp>
    </p:spTree>
    <p:extLst>
      <p:ext uri="{BB962C8B-B14F-4D97-AF65-F5344CB8AC3E}">
        <p14:creationId xmlns:p14="http://schemas.microsoft.com/office/powerpoint/2010/main" val="111938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a:bodyPr>
          <a:lstStyle/>
          <a:p>
            <a:r>
              <a:rPr lang="en-US" dirty="0" smtClean="0"/>
              <a:t>Weakest to strongest</a:t>
            </a:r>
          </a:p>
          <a:p>
            <a:endParaRPr lang="en-US" dirty="0" smtClean="0"/>
          </a:p>
          <a:p>
            <a:endParaRPr lang="en-US" dirty="0"/>
          </a:p>
        </p:txBody>
      </p:sp>
    </p:spTree>
    <p:extLst>
      <p:ext uri="{BB962C8B-B14F-4D97-AF65-F5344CB8AC3E}">
        <p14:creationId xmlns:p14="http://schemas.microsoft.com/office/powerpoint/2010/main" val="838329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a:bodyPr>
          <a:lstStyle/>
          <a:p>
            <a:r>
              <a:rPr lang="en-US" dirty="0" smtClean="0"/>
              <a:t>Weakest to strongest</a:t>
            </a:r>
          </a:p>
          <a:p>
            <a:r>
              <a:rPr lang="en-US" dirty="0" smtClean="0"/>
              <a:t>Continued attention: </a:t>
            </a:r>
          </a:p>
          <a:p>
            <a:pPr lvl="1"/>
            <a:r>
              <a:rPr lang="en-US" dirty="0" smtClean="0"/>
              <a:t>Silence implies consent</a:t>
            </a:r>
          </a:p>
          <a:p>
            <a:endParaRPr lang="en-US" dirty="0" smtClean="0"/>
          </a:p>
          <a:p>
            <a:endParaRPr lang="en-US" dirty="0"/>
          </a:p>
        </p:txBody>
      </p:sp>
    </p:spTree>
    <p:extLst>
      <p:ext uri="{BB962C8B-B14F-4D97-AF65-F5344CB8AC3E}">
        <p14:creationId xmlns:p14="http://schemas.microsoft.com/office/powerpoint/2010/main" val="3583089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a:bodyPr>
          <a:lstStyle/>
          <a:p>
            <a:r>
              <a:rPr lang="en-US" dirty="0" smtClean="0"/>
              <a:t>Weakest to strongest</a:t>
            </a:r>
          </a:p>
          <a:p>
            <a:r>
              <a:rPr lang="en-US" dirty="0" smtClean="0"/>
              <a:t>Continued attention: </a:t>
            </a:r>
          </a:p>
          <a:p>
            <a:pPr lvl="1"/>
            <a:r>
              <a:rPr lang="en-US" dirty="0" smtClean="0"/>
              <a:t>Silence implies consent</a:t>
            </a:r>
          </a:p>
          <a:p>
            <a:r>
              <a:rPr lang="en-US" dirty="0" smtClean="0"/>
              <a:t>Next relevant contribution</a:t>
            </a:r>
          </a:p>
          <a:p>
            <a:endParaRPr lang="en-US" dirty="0" smtClean="0"/>
          </a:p>
          <a:p>
            <a:endParaRPr lang="en-US" dirty="0"/>
          </a:p>
        </p:txBody>
      </p:sp>
    </p:spTree>
    <p:extLst>
      <p:ext uri="{BB962C8B-B14F-4D97-AF65-F5344CB8AC3E}">
        <p14:creationId xmlns:p14="http://schemas.microsoft.com/office/powerpoint/2010/main" val="1065674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a:bodyPr>
          <a:lstStyle/>
          <a:p>
            <a:r>
              <a:rPr lang="en-US" dirty="0" smtClean="0"/>
              <a:t>Weakest to strongest</a:t>
            </a:r>
          </a:p>
          <a:p>
            <a:r>
              <a:rPr lang="en-US" dirty="0" smtClean="0"/>
              <a:t>Continued attention: </a:t>
            </a:r>
          </a:p>
          <a:p>
            <a:pPr lvl="1"/>
            <a:r>
              <a:rPr lang="en-US" dirty="0" smtClean="0"/>
              <a:t>Silence implies consent</a:t>
            </a:r>
          </a:p>
          <a:p>
            <a:r>
              <a:rPr lang="en-US" dirty="0" smtClean="0"/>
              <a:t>Next relevant contribution</a:t>
            </a:r>
          </a:p>
          <a:p>
            <a:r>
              <a:rPr lang="en-US" dirty="0" smtClean="0"/>
              <a:t>Acknowledgment: </a:t>
            </a:r>
          </a:p>
          <a:p>
            <a:pPr lvl="1"/>
            <a:r>
              <a:rPr lang="en-US" dirty="0" smtClean="0"/>
              <a:t>Minimal response, continuer: </a:t>
            </a:r>
            <a:r>
              <a:rPr lang="en-US" i="1" dirty="0" smtClean="0"/>
              <a:t>yeah, uh-huh, okay; great</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95537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a:bodyPr>
          <a:lstStyle/>
          <a:p>
            <a:r>
              <a:rPr lang="en-US" dirty="0" smtClean="0"/>
              <a:t>Weakest to strongest</a:t>
            </a:r>
          </a:p>
          <a:p>
            <a:r>
              <a:rPr lang="en-US" dirty="0" smtClean="0"/>
              <a:t>Continued attention: </a:t>
            </a:r>
          </a:p>
          <a:p>
            <a:pPr lvl="1"/>
            <a:r>
              <a:rPr lang="en-US" dirty="0" smtClean="0"/>
              <a:t>Silence implies consent</a:t>
            </a:r>
          </a:p>
          <a:p>
            <a:r>
              <a:rPr lang="en-US" dirty="0" smtClean="0"/>
              <a:t>Next relevant contribution</a:t>
            </a:r>
          </a:p>
          <a:p>
            <a:r>
              <a:rPr lang="en-US" dirty="0" smtClean="0"/>
              <a:t>Acknowledgment: </a:t>
            </a:r>
          </a:p>
          <a:p>
            <a:pPr lvl="1"/>
            <a:r>
              <a:rPr lang="en-US" dirty="0" smtClean="0"/>
              <a:t>Minimal response, continuer: </a:t>
            </a:r>
            <a:r>
              <a:rPr lang="en-US" i="1" dirty="0" smtClean="0"/>
              <a:t>yeah, uh-huh, okay; great</a:t>
            </a:r>
            <a:endParaRPr lang="en-US" dirty="0" smtClean="0"/>
          </a:p>
          <a:p>
            <a:r>
              <a:rPr lang="en-US" dirty="0" smtClean="0"/>
              <a:t>Demonstrate:</a:t>
            </a:r>
          </a:p>
          <a:p>
            <a:pPr lvl="1"/>
            <a:r>
              <a:rPr lang="en-US" dirty="0" smtClean="0"/>
              <a:t>Indicate understanding by reformulation, completion</a:t>
            </a:r>
          </a:p>
          <a:p>
            <a:endParaRPr lang="en-US" dirty="0" smtClean="0"/>
          </a:p>
          <a:p>
            <a:endParaRPr lang="en-US" dirty="0"/>
          </a:p>
        </p:txBody>
      </p:sp>
    </p:spTree>
    <p:extLst>
      <p:ext uri="{BB962C8B-B14F-4D97-AF65-F5344CB8AC3E}">
        <p14:creationId xmlns:p14="http://schemas.microsoft.com/office/powerpoint/2010/main" val="130603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ItSpoke</a:t>
            </a:r>
            <a:r>
              <a:rPr lang="en-US" dirty="0" smtClean="0"/>
              <a:t> Tutoring System</a:t>
            </a:r>
            <a:endParaRPr lang="en-US" dirty="0"/>
          </a:p>
        </p:txBody>
      </p:sp>
      <p:pic>
        <p:nvPicPr>
          <p:cNvPr id="4" name="Content Placeholder 3" descr="dialogue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83"/>
          <a:stretch/>
        </p:blipFill>
        <p:spPr>
          <a:xfrm>
            <a:off x="549275" y="1444532"/>
            <a:ext cx="8042276" cy="5413467"/>
          </a:xfrm>
        </p:spPr>
      </p:pic>
    </p:spTree>
    <p:extLst>
      <p:ext uri="{BB962C8B-B14F-4D97-AF65-F5344CB8AC3E}">
        <p14:creationId xmlns:p14="http://schemas.microsoft.com/office/powerpoint/2010/main" val="6190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Degrees of Grounding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Weakest to strongest</a:t>
            </a:r>
          </a:p>
          <a:p>
            <a:r>
              <a:rPr lang="en-US" dirty="0" smtClean="0"/>
              <a:t>Continued attention: </a:t>
            </a:r>
          </a:p>
          <a:p>
            <a:pPr lvl="1"/>
            <a:r>
              <a:rPr lang="en-US" dirty="0" smtClean="0"/>
              <a:t>Silence implies consent</a:t>
            </a:r>
          </a:p>
          <a:p>
            <a:r>
              <a:rPr lang="en-US" dirty="0" smtClean="0"/>
              <a:t>Next relevant contribution</a:t>
            </a:r>
          </a:p>
          <a:p>
            <a:r>
              <a:rPr lang="en-US" dirty="0" smtClean="0"/>
              <a:t>Acknowledgment: </a:t>
            </a:r>
          </a:p>
          <a:p>
            <a:pPr lvl="1"/>
            <a:r>
              <a:rPr lang="en-US" dirty="0" smtClean="0"/>
              <a:t>Minimal response, continuer: </a:t>
            </a:r>
            <a:r>
              <a:rPr lang="en-US" i="1" dirty="0" smtClean="0"/>
              <a:t>yeah, uh-huh, okay; great</a:t>
            </a:r>
            <a:endParaRPr lang="en-US" dirty="0" smtClean="0"/>
          </a:p>
          <a:p>
            <a:r>
              <a:rPr lang="en-US" dirty="0" smtClean="0"/>
              <a:t>Demonstrate:</a:t>
            </a:r>
          </a:p>
          <a:p>
            <a:pPr lvl="1"/>
            <a:r>
              <a:rPr lang="en-US" dirty="0" smtClean="0"/>
              <a:t>Indicate understanding by reformulation, completion</a:t>
            </a:r>
          </a:p>
          <a:p>
            <a:r>
              <a:rPr lang="en-US" dirty="0" smtClean="0"/>
              <a:t>Display:</a:t>
            </a:r>
          </a:p>
          <a:p>
            <a:pPr lvl="1"/>
            <a:r>
              <a:rPr lang="en-US" dirty="0" smtClean="0"/>
              <a:t>Repeat all or part</a:t>
            </a:r>
          </a:p>
          <a:p>
            <a:endParaRPr lang="en-US" dirty="0" smtClean="0"/>
          </a:p>
          <a:p>
            <a:endParaRPr lang="en-US" dirty="0"/>
          </a:p>
        </p:txBody>
      </p:sp>
    </p:spTree>
    <p:extLst>
      <p:ext uri="{BB962C8B-B14F-4D97-AF65-F5344CB8AC3E}">
        <p14:creationId xmlns:p14="http://schemas.microsoft.com/office/powerpoint/2010/main" val="479681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 Example</a:t>
            </a:r>
            <a:endParaRPr lang="en-US" dirty="0"/>
          </a:p>
        </p:txBody>
      </p:sp>
      <p:pic>
        <p:nvPicPr>
          <p:cNvPr id="4" name="Picture 2" descr="realdialogu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 b="-1292"/>
          <a:stretch/>
        </p:blipFill>
        <p:spPr>
          <a:xfrm>
            <a:off x="549275" y="1600201"/>
            <a:ext cx="8042276" cy="4910112"/>
          </a:xfrm>
        </p:spPr>
      </p:pic>
    </p:spTree>
    <p:extLst>
      <p:ext uri="{BB962C8B-B14F-4D97-AF65-F5344CB8AC3E}">
        <p14:creationId xmlns:p14="http://schemas.microsoft.com/office/powerpoint/2010/main" val="538853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a:t>
            </a:r>
            <a:endParaRPr lang="en-US" dirty="0"/>
          </a:p>
        </p:txBody>
      </p:sp>
      <p:sp>
        <p:nvSpPr>
          <p:cNvPr id="3" name="Content Placeholder 2"/>
          <p:cNvSpPr>
            <a:spLocks noGrp="1"/>
          </p:cNvSpPr>
          <p:nvPr>
            <p:ph idx="1"/>
          </p:nvPr>
        </p:nvSpPr>
        <p:spPr/>
        <p:txBody>
          <a:bodyPr/>
          <a:lstStyle/>
          <a:p>
            <a:r>
              <a:rPr lang="en-US" dirty="0" smtClean="0"/>
              <a:t>Display:</a:t>
            </a:r>
          </a:p>
          <a:p>
            <a:pPr lvl="1"/>
            <a:r>
              <a:rPr lang="en-US" dirty="0" smtClean="0"/>
              <a:t>C: I need to travel in May.</a:t>
            </a:r>
          </a:p>
          <a:p>
            <a:pPr lvl="1"/>
            <a:r>
              <a:rPr lang="en-US" dirty="0" smtClean="0"/>
              <a:t>A: And </a:t>
            </a:r>
            <a:r>
              <a:rPr lang="en-US" b="1" i="1" dirty="0" smtClean="0"/>
              <a:t>what day </a:t>
            </a:r>
            <a:r>
              <a:rPr lang="en-US" dirty="0" smtClean="0"/>
              <a:t>in May did you want to travel?</a:t>
            </a:r>
          </a:p>
          <a:p>
            <a:pPr lvl="1"/>
            <a:endParaRPr lang="en-US" dirty="0"/>
          </a:p>
        </p:txBody>
      </p:sp>
    </p:spTree>
    <p:extLst>
      <p:ext uri="{BB962C8B-B14F-4D97-AF65-F5344CB8AC3E}">
        <p14:creationId xmlns:p14="http://schemas.microsoft.com/office/powerpoint/2010/main" val="2146148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a:t>
            </a:r>
            <a:endParaRPr lang="en-US" dirty="0"/>
          </a:p>
        </p:txBody>
      </p:sp>
      <p:sp>
        <p:nvSpPr>
          <p:cNvPr id="3" name="Content Placeholder 2"/>
          <p:cNvSpPr>
            <a:spLocks noGrp="1"/>
          </p:cNvSpPr>
          <p:nvPr>
            <p:ph idx="1"/>
          </p:nvPr>
        </p:nvSpPr>
        <p:spPr/>
        <p:txBody>
          <a:bodyPr/>
          <a:lstStyle/>
          <a:p>
            <a:r>
              <a:rPr lang="en-US" dirty="0" smtClean="0"/>
              <a:t>Display:</a:t>
            </a:r>
          </a:p>
          <a:p>
            <a:pPr lvl="1"/>
            <a:r>
              <a:rPr lang="en-US" dirty="0" smtClean="0"/>
              <a:t>C: I need to travel in May.</a:t>
            </a:r>
          </a:p>
          <a:p>
            <a:pPr lvl="1"/>
            <a:r>
              <a:rPr lang="en-US" dirty="0" smtClean="0"/>
              <a:t>A: And </a:t>
            </a:r>
            <a:r>
              <a:rPr lang="en-US" b="1" i="1" dirty="0" smtClean="0"/>
              <a:t>what day </a:t>
            </a:r>
            <a:r>
              <a:rPr lang="en-US" dirty="0" smtClean="0"/>
              <a:t>in May did you want to travel?</a:t>
            </a:r>
          </a:p>
          <a:p>
            <a:pPr lvl="1"/>
            <a:endParaRPr lang="en-US" dirty="0"/>
          </a:p>
          <a:p>
            <a:r>
              <a:rPr lang="en-US" dirty="0" smtClean="0"/>
              <a:t>Acknowledgment + Next relevant contribution:</a:t>
            </a:r>
          </a:p>
          <a:p>
            <a:pPr lvl="1"/>
            <a:r>
              <a:rPr lang="en-US" i="1" dirty="0" smtClean="0"/>
              <a:t>And</a:t>
            </a:r>
            <a:r>
              <a:rPr lang="en-US" dirty="0" smtClean="0"/>
              <a:t> what day in May did you want to travel?</a:t>
            </a:r>
          </a:p>
          <a:p>
            <a:pPr lvl="1"/>
            <a:r>
              <a:rPr lang="en-US" i="1" dirty="0" smtClean="0"/>
              <a:t>And</a:t>
            </a:r>
            <a:r>
              <a:rPr lang="en-US" dirty="0" smtClean="0"/>
              <a:t> </a:t>
            </a:r>
            <a:r>
              <a:rPr lang="en-US" dirty="0" smtClean="0"/>
              <a:t>you are </a:t>
            </a:r>
            <a:r>
              <a:rPr lang="en-US" dirty="0" smtClean="0"/>
              <a:t>flying into what city?</a:t>
            </a:r>
          </a:p>
          <a:p>
            <a:pPr lvl="1"/>
            <a:r>
              <a:rPr lang="en-US" i="1" dirty="0" smtClean="0"/>
              <a:t>And</a:t>
            </a:r>
            <a:r>
              <a:rPr lang="en-US" dirty="0" smtClean="0"/>
              <a:t> what time would you like to leave Pittsburgh?</a:t>
            </a:r>
            <a:endParaRPr lang="en-US" dirty="0"/>
          </a:p>
        </p:txBody>
      </p:sp>
    </p:spTree>
    <p:extLst>
      <p:ext uri="{BB962C8B-B14F-4D97-AF65-F5344CB8AC3E}">
        <p14:creationId xmlns:p14="http://schemas.microsoft.com/office/powerpoint/2010/main" val="1298405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Planning</a:t>
            </a:r>
            <a:endParaRPr lang="en-US" dirty="0"/>
          </a:p>
        </p:txBody>
      </p:sp>
      <p:pic>
        <p:nvPicPr>
          <p:cNvPr id="4" name="Content Placeholder 3" descr="dialogue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5"/>
          <a:stretch/>
        </p:blipFill>
        <p:spPr>
          <a:xfrm>
            <a:off x="549275" y="1444532"/>
            <a:ext cx="8042276" cy="5413468"/>
          </a:xfrm>
        </p:spPr>
      </p:pic>
    </p:spTree>
    <p:extLst>
      <p:ext uri="{BB962C8B-B14F-4D97-AF65-F5344CB8AC3E}">
        <p14:creationId xmlns:p14="http://schemas.microsoft.com/office/powerpoint/2010/main" val="15470284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marL="685800" lvl="2" indent="0">
              <a:buNone/>
            </a:pPr>
            <a:endParaRPr lang="en-US" dirty="0"/>
          </a:p>
          <a:p>
            <a:pPr lvl="2"/>
            <a:r>
              <a:rPr lang="en-US" dirty="0"/>
              <a:t>S: Did you want to review some more of your profile?</a:t>
            </a:r>
          </a:p>
          <a:p>
            <a:pPr lvl="2"/>
            <a:r>
              <a:rPr lang="en-US" dirty="0"/>
              <a:t>U: No.</a:t>
            </a:r>
          </a:p>
          <a:p>
            <a:pPr lvl="2"/>
            <a:r>
              <a:rPr lang="en-US" dirty="0"/>
              <a:t>S: W</a:t>
            </a:r>
            <a:r>
              <a:rPr lang="en-US" dirty="0" smtClean="0"/>
              <a:t>hat’s </a:t>
            </a:r>
            <a:r>
              <a:rPr lang="en-US" dirty="0"/>
              <a:t>next</a:t>
            </a:r>
            <a:r>
              <a:rPr lang="en-US" dirty="0" smtClean="0"/>
              <a:t>?</a:t>
            </a:r>
          </a:p>
          <a:p>
            <a:pPr lvl="2"/>
            <a:endParaRPr lang="en-US" dirty="0"/>
          </a:p>
          <a:p>
            <a:pPr lvl="2"/>
            <a:endParaRPr lang="en-US" dirty="0"/>
          </a:p>
          <a:p>
            <a:pPr lvl="2"/>
            <a:endParaRPr lang="en-US" dirty="0"/>
          </a:p>
          <a:p>
            <a:pPr lvl="2"/>
            <a:endParaRPr lang="en-US" dirty="0"/>
          </a:p>
        </p:txBody>
      </p:sp>
    </p:spTree>
    <p:extLst>
      <p:ext uri="{BB962C8B-B14F-4D97-AF65-F5344CB8AC3E}">
        <p14:creationId xmlns:p14="http://schemas.microsoft.com/office/powerpoint/2010/main" val="2600417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Grounding in HCI</a:t>
            </a:r>
            <a:endParaRPr lang="en-US" dirty="0"/>
          </a:p>
        </p:txBody>
      </p:sp>
      <p:sp>
        <p:nvSpPr>
          <p:cNvPr id="3" name="Content Placeholder 2"/>
          <p:cNvSpPr>
            <a:spLocks noGrp="1"/>
          </p:cNvSpPr>
          <p:nvPr>
            <p:ph idx="1"/>
          </p:nvPr>
        </p:nvSpPr>
        <p:spPr/>
        <p:txBody>
          <a:bodyPr/>
          <a:lstStyle/>
          <a:p>
            <a:r>
              <a:rPr lang="en-US" dirty="0" smtClean="0"/>
              <a:t>Key factor in HCI:</a:t>
            </a:r>
          </a:p>
          <a:p>
            <a:pPr lvl="1"/>
            <a:r>
              <a:rPr lang="en-US" dirty="0" smtClean="0"/>
              <a:t>Users confused if system fails to ground, confirm</a:t>
            </a:r>
          </a:p>
          <a:p>
            <a:pPr lvl="2"/>
            <a:r>
              <a:rPr lang="en-US" dirty="0" smtClean="0"/>
              <a:t>(</a:t>
            </a:r>
            <a:r>
              <a:rPr lang="en-US" dirty="0" err="1" smtClean="0"/>
              <a:t>Stifelman</a:t>
            </a:r>
            <a:r>
              <a:rPr lang="en-US" dirty="0" smtClean="0"/>
              <a:t> et al., 1993), (</a:t>
            </a:r>
            <a:r>
              <a:rPr lang="en-US" dirty="0" err="1" smtClean="0"/>
              <a:t>Yankelovich</a:t>
            </a:r>
            <a:r>
              <a:rPr lang="en-US" dirty="0"/>
              <a:t> </a:t>
            </a:r>
            <a:r>
              <a:rPr lang="en-US" dirty="0" smtClean="0"/>
              <a:t>et al, 1995)</a:t>
            </a:r>
          </a:p>
          <a:p>
            <a:pPr marL="685800" lvl="2" indent="0">
              <a:buNone/>
            </a:pPr>
            <a:endParaRPr lang="en-US" dirty="0"/>
          </a:p>
          <a:p>
            <a:pPr lvl="2"/>
            <a:r>
              <a:rPr lang="en-US" dirty="0"/>
              <a:t>S: Did you want to review some more of your profile?</a:t>
            </a:r>
          </a:p>
          <a:p>
            <a:pPr lvl="2"/>
            <a:r>
              <a:rPr lang="en-US" dirty="0"/>
              <a:t>U: No.</a:t>
            </a:r>
          </a:p>
          <a:p>
            <a:pPr lvl="2"/>
            <a:r>
              <a:rPr lang="en-US" dirty="0"/>
              <a:t>S: W</a:t>
            </a:r>
            <a:r>
              <a:rPr lang="en-US" dirty="0" smtClean="0"/>
              <a:t>hat’s </a:t>
            </a:r>
            <a:r>
              <a:rPr lang="en-US" dirty="0"/>
              <a:t>next</a:t>
            </a:r>
            <a:r>
              <a:rPr lang="en-US" dirty="0" smtClean="0"/>
              <a:t>?</a:t>
            </a:r>
          </a:p>
          <a:p>
            <a:pPr lvl="2"/>
            <a:endParaRPr lang="en-US" dirty="0"/>
          </a:p>
          <a:p>
            <a:pPr lvl="2"/>
            <a:r>
              <a:rPr lang="en-US" dirty="0"/>
              <a:t>S: Did you want to review some more of your profile?</a:t>
            </a:r>
          </a:p>
          <a:p>
            <a:pPr lvl="2"/>
            <a:r>
              <a:rPr lang="en-US" dirty="0"/>
              <a:t>U: No.</a:t>
            </a:r>
          </a:p>
          <a:p>
            <a:pPr lvl="2"/>
            <a:r>
              <a:rPr lang="en-US"/>
              <a:t>S: Okay, what’s next?</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2740255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a:t>
            </a:r>
            <a:endParaRPr lang="en-US" dirty="0"/>
          </a:p>
        </p:txBody>
      </p:sp>
    </p:spTree>
    <p:extLst>
      <p:ext uri="{BB962C8B-B14F-4D97-AF65-F5344CB8AC3E}">
        <p14:creationId xmlns:p14="http://schemas.microsoft.com/office/powerpoint/2010/main" val="1925079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a:p>
            <a:pPr lvl="1"/>
            <a:endParaRPr lang="en-US" dirty="0" smtClean="0"/>
          </a:p>
          <a:p>
            <a:pPr lvl="1"/>
            <a:endParaRPr lang="en-US" dirty="0"/>
          </a:p>
        </p:txBody>
      </p:sp>
    </p:spTree>
    <p:extLst>
      <p:ext uri="{BB962C8B-B14F-4D97-AF65-F5344CB8AC3E}">
        <p14:creationId xmlns:p14="http://schemas.microsoft.com/office/powerpoint/2010/main" val="2666033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Conversational </a:t>
            </a:r>
            <a:r>
              <a:rPr lang="en-US" dirty="0" err="1" smtClean="0"/>
              <a:t>Implicature</a:t>
            </a:r>
            <a:endParaRPr lang="en-US" dirty="0"/>
          </a:p>
        </p:txBody>
      </p:sp>
      <p:sp>
        <p:nvSpPr>
          <p:cNvPr id="3" name="Content Placeholder 2"/>
          <p:cNvSpPr>
            <a:spLocks noGrp="1"/>
          </p:cNvSpPr>
          <p:nvPr>
            <p:ph idx="1"/>
          </p:nvPr>
        </p:nvSpPr>
        <p:spPr/>
        <p:txBody>
          <a:bodyPr/>
          <a:lstStyle/>
          <a:p>
            <a:r>
              <a:rPr lang="en-US" dirty="0" smtClean="0"/>
              <a:t>Meaning more than just literal contribution</a:t>
            </a:r>
          </a:p>
          <a:p>
            <a:endParaRPr lang="en-US" dirty="0" smtClean="0"/>
          </a:p>
          <a:p>
            <a:pPr lvl="1"/>
            <a:r>
              <a:rPr lang="en-US" i="1" dirty="0" smtClean="0"/>
              <a:t>A: And, what day in May did you want to travel?</a:t>
            </a:r>
          </a:p>
          <a:p>
            <a:pPr lvl="1"/>
            <a:r>
              <a:rPr lang="en-US" i="1" dirty="0" smtClean="0"/>
              <a:t>C: OK uh I need to be there for a meeting the 12-15</a:t>
            </a:r>
            <a:r>
              <a:rPr lang="en-US" i="1" baseline="30000" dirty="0" smtClean="0"/>
              <a:t>th</a:t>
            </a:r>
            <a:endParaRPr lang="en-US" i="1" dirty="0" smtClean="0"/>
          </a:p>
          <a:p>
            <a:pPr lvl="2"/>
            <a:r>
              <a:rPr lang="en-US" dirty="0" smtClean="0"/>
              <a:t>Appropriate? Yes</a:t>
            </a:r>
          </a:p>
          <a:p>
            <a:pPr lvl="2"/>
            <a:r>
              <a:rPr lang="en-US" dirty="0" smtClean="0"/>
              <a:t>Why?</a:t>
            </a:r>
          </a:p>
          <a:p>
            <a:pPr lvl="1"/>
            <a:endParaRPr lang="en-US" dirty="0" smtClean="0"/>
          </a:p>
          <a:p>
            <a:pPr lvl="1"/>
            <a:r>
              <a:rPr lang="en-US" dirty="0" smtClean="0"/>
              <a:t>Inference guides</a:t>
            </a:r>
          </a:p>
          <a:p>
            <a:pPr lvl="1"/>
            <a:endParaRPr lang="en-US" dirty="0"/>
          </a:p>
        </p:txBody>
      </p:sp>
    </p:spTree>
    <p:extLst>
      <p:ext uri="{BB962C8B-B14F-4D97-AF65-F5344CB8AC3E}">
        <p14:creationId xmlns:p14="http://schemas.microsoft.com/office/powerpoint/2010/main" val="382690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Dialogue is Different</a:t>
            </a:r>
            <a:endParaRPr lang="en-US" dirty="0"/>
          </a:p>
        </p:txBody>
      </p:sp>
      <p:sp>
        <p:nvSpPr>
          <p:cNvPr id="4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24480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p:txBody>
      </p:sp>
    </p:spTree>
    <p:extLst>
      <p:ext uri="{BB962C8B-B14F-4D97-AF65-F5344CB8AC3E}">
        <p14:creationId xmlns:p14="http://schemas.microsoft.com/office/powerpoint/2010/main" val="1358643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p:txBody>
      </p:sp>
    </p:spTree>
    <p:extLst>
      <p:ext uri="{BB962C8B-B14F-4D97-AF65-F5344CB8AC3E}">
        <p14:creationId xmlns:p14="http://schemas.microsoft.com/office/powerpoint/2010/main" val="2711306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a:p>
            <a:pPr lvl="1">
              <a:lnSpc>
                <a:spcPct val="90000"/>
              </a:lnSpc>
            </a:pPr>
            <a:r>
              <a:rPr lang="en-US" sz="2400" dirty="0" smtClean="0"/>
              <a:t>Quality</a:t>
            </a:r>
            <a:r>
              <a:rPr lang="en-US" sz="2400" dirty="0"/>
              <a:t>: Be truthful </a:t>
            </a:r>
          </a:p>
          <a:p>
            <a:pPr lvl="2">
              <a:lnSpc>
                <a:spcPct val="90000"/>
              </a:lnSpc>
            </a:pPr>
            <a:r>
              <a:rPr lang="en-US" dirty="0"/>
              <a:t>D</a:t>
            </a:r>
            <a:r>
              <a:rPr lang="en-US" dirty="0" smtClean="0"/>
              <a:t>on</a:t>
            </a:r>
            <a:r>
              <a:rPr lang="ja-JP" altLang="en-US" dirty="0" smtClean="0">
                <a:latin typeface="Arial"/>
              </a:rPr>
              <a:t>’</a:t>
            </a:r>
            <a:r>
              <a:rPr lang="en-US" dirty="0" smtClean="0"/>
              <a:t>t </a:t>
            </a:r>
            <a:r>
              <a:rPr lang="en-US" dirty="0"/>
              <a:t>lie</a:t>
            </a:r>
            <a:r>
              <a:rPr lang="en-US" dirty="0" smtClean="0"/>
              <a:t>, or say things without evidence </a:t>
            </a:r>
          </a:p>
          <a:p>
            <a:pPr lvl="2">
              <a:lnSpc>
                <a:spcPct val="90000"/>
              </a:lnSpc>
            </a:pPr>
            <a:endParaRPr lang="en-US" dirty="0"/>
          </a:p>
        </p:txBody>
      </p:sp>
    </p:spTree>
    <p:extLst>
      <p:ext uri="{BB962C8B-B14F-4D97-AF65-F5344CB8AC3E}">
        <p14:creationId xmlns:p14="http://schemas.microsoft.com/office/powerpoint/2010/main" val="472294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Grice</a:t>
            </a:r>
            <a:r>
              <a:rPr lang="ja-JP" altLang="en-US" dirty="0" smtClean="0">
                <a:latin typeface="Arial"/>
              </a:rPr>
              <a:t>’</a:t>
            </a:r>
            <a:r>
              <a:rPr lang="en-US" dirty="0" smtClean="0"/>
              <a:t>s </a:t>
            </a:r>
            <a:r>
              <a:rPr lang="en-US" dirty="0"/>
              <a:t>Maxims</a:t>
            </a:r>
          </a:p>
        </p:txBody>
      </p:sp>
      <p:sp>
        <p:nvSpPr>
          <p:cNvPr id="11267" name="Rectangle 3"/>
          <p:cNvSpPr>
            <a:spLocks noGrp="1" noChangeArrowheads="1"/>
          </p:cNvSpPr>
          <p:nvPr>
            <p:ph type="body" idx="1"/>
          </p:nvPr>
        </p:nvSpPr>
        <p:spPr/>
        <p:txBody>
          <a:bodyPr>
            <a:normAutofit fontScale="92500" lnSpcReduction="10000"/>
          </a:bodyPr>
          <a:lstStyle/>
          <a:p>
            <a:pPr>
              <a:lnSpc>
                <a:spcPct val="90000"/>
              </a:lnSpc>
            </a:pPr>
            <a:r>
              <a:rPr lang="en-US" sz="2800" dirty="0" smtClean="0"/>
              <a:t>Cooperative principle: </a:t>
            </a:r>
          </a:p>
          <a:p>
            <a:pPr lvl="1">
              <a:lnSpc>
                <a:spcPct val="90000"/>
              </a:lnSpc>
            </a:pPr>
            <a:r>
              <a:rPr lang="en-US" sz="2600" dirty="0" smtClean="0"/>
              <a:t>Tacit agreement b/t </a:t>
            </a:r>
            <a:r>
              <a:rPr lang="en-US" sz="2600" dirty="0" err="1" smtClean="0"/>
              <a:t>conversants</a:t>
            </a:r>
            <a:r>
              <a:rPr lang="en-US" sz="2600" dirty="0" smtClean="0"/>
              <a:t> to cooperate </a:t>
            </a:r>
            <a:endParaRPr lang="en-US" sz="2600" dirty="0"/>
          </a:p>
          <a:p>
            <a:pPr>
              <a:lnSpc>
                <a:spcPct val="90000"/>
              </a:lnSpc>
            </a:pPr>
            <a:r>
              <a:rPr lang="en-US" sz="2800" dirty="0"/>
              <a:t>Grice</a:t>
            </a:r>
            <a:r>
              <a:rPr lang="ja-JP" altLang="en-US" sz="2800" dirty="0">
                <a:latin typeface="Arial"/>
              </a:rPr>
              <a:t>’</a:t>
            </a:r>
            <a:r>
              <a:rPr lang="en-US" sz="2800" dirty="0"/>
              <a:t>s Maxims</a:t>
            </a:r>
          </a:p>
          <a:p>
            <a:pPr lvl="1">
              <a:lnSpc>
                <a:spcPct val="90000"/>
              </a:lnSpc>
            </a:pPr>
            <a:r>
              <a:rPr lang="en-US" sz="2400" dirty="0"/>
              <a:t>Quantity: Be as informative as required</a:t>
            </a:r>
          </a:p>
          <a:p>
            <a:pPr lvl="1">
              <a:lnSpc>
                <a:spcPct val="90000"/>
              </a:lnSpc>
            </a:pPr>
            <a:endParaRPr lang="en-US" sz="2400" dirty="0" smtClean="0"/>
          </a:p>
          <a:p>
            <a:pPr lvl="1">
              <a:lnSpc>
                <a:spcPct val="90000"/>
              </a:lnSpc>
            </a:pPr>
            <a:r>
              <a:rPr lang="en-US" sz="2400" dirty="0" smtClean="0"/>
              <a:t>Quality</a:t>
            </a:r>
            <a:r>
              <a:rPr lang="en-US" sz="2400" dirty="0"/>
              <a:t>: Be truthful </a:t>
            </a:r>
          </a:p>
          <a:p>
            <a:pPr lvl="2">
              <a:lnSpc>
                <a:spcPct val="90000"/>
              </a:lnSpc>
            </a:pPr>
            <a:r>
              <a:rPr lang="en-US" dirty="0"/>
              <a:t>D</a:t>
            </a:r>
            <a:r>
              <a:rPr lang="en-US" dirty="0" smtClean="0"/>
              <a:t>on</a:t>
            </a:r>
            <a:r>
              <a:rPr lang="ja-JP" altLang="en-US" dirty="0" smtClean="0">
                <a:latin typeface="Arial"/>
              </a:rPr>
              <a:t>’</a:t>
            </a:r>
            <a:r>
              <a:rPr lang="en-US" dirty="0" smtClean="0"/>
              <a:t>t </a:t>
            </a:r>
            <a:r>
              <a:rPr lang="en-US" dirty="0"/>
              <a:t>lie</a:t>
            </a:r>
            <a:r>
              <a:rPr lang="en-US" dirty="0" smtClean="0"/>
              <a:t>, or say things without evidence </a:t>
            </a:r>
          </a:p>
          <a:p>
            <a:pPr lvl="2">
              <a:lnSpc>
                <a:spcPct val="90000"/>
              </a:lnSpc>
            </a:pPr>
            <a:endParaRPr lang="en-US" dirty="0"/>
          </a:p>
          <a:p>
            <a:pPr lvl="1">
              <a:lnSpc>
                <a:spcPct val="90000"/>
              </a:lnSpc>
            </a:pPr>
            <a:r>
              <a:rPr lang="en-US" sz="2400" dirty="0"/>
              <a:t>Relevance: Be </a:t>
            </a:r>
            <a:r>
              <a:rPr lang="en-US" sz="2400" dirty="0" smtClean="0"/>
              <a:t>relevant</a:t>
            </a:r>
          </a:p>
          <a:p>
            <a:pPr lvl="1">
              <a:lnSpc>
                <a:spcPct val="90000"/>
              </a:lnSpc>
            </a:pPr>
            <a:endParaRPr lang="en-US" sz="2400" dirty="0"/>
          </a:p>
          <a:p>
            <a:pPr lvl="1">
              <a:lnSpc>
                <a:spcPct val="90000"/>
              </a:lnSpc>
            </a:pPr>
            <a:r>
              <a:rPr lang="en-US" sz="2400" dirty="0"/>
              <a:t>Manner: </a:t>
            </a:r>
            <a:r>
              <a:rPr lang="ja-JP" altLang="en-US" sz="2400" dirty="0">
                <a:latin typeface="Arial"/>
              </a:rPr>
              <a:t>“</a:t>
            </a:r>
            <a:r>
              <a:rPr lang="en-US" sz="2400" dirty="0"/>
              <a:t>Be perspicuous</a:t>
            </a:r>
            <a:r>
              <a:rPr lang="ja-JP" altLang="en-US" sz="2400" dirty="0">
                <a:latin typeface="Arial"/>
              </a:rPr>
              <a:t>”</a:t>
            </a:r>
            <a:endParaRPr lang="en-US" sz="2400" dirty="0"/>
          </a:p>
          <a:p>
            <a:pPr lvl="2">
              <a:lnSpc>
                <a:spcPct val="90000"/>
              </a:lnSpc>
            </a:pPr>
            <a:r>
              <a:rPr lang="en-US" sz="2000" dirty="0"/>
              <a:t>Don</a:t>
            </a:r>
            <a:r>
              <a:rPr lang="ja-JP" altLang="en-US" sz="2000" dirty="0">
                <a:latin typeface="Arial"/>
              </a:rPr>
              <a:t>’</a:t>
            </a:r>
            <a:r>
              <a:rPr lang="en-US" sz="2000" dirty="0"/>
              <a:t>t be obscure, ambiguous, prolix, or </a:t>
            </a:r>
            <a:r>
              <a:rPr lang="en-US" sz="2000" dirty="0" smtClean="0"/>
              <a:t>disorderly</a:t>
            </a:r>
            <a:endParaRPr lang="en-US" sz="2000" dirty="0"/>
          </a:p>
        </p:txBody>
      </p:sp>
    </p:spTree>
    <p:extLst>
      <p:ext uri="{BB962C8B-B14F-4D97-AF65-F5344CB8AC3E}">
        <p14:creationId xmlns:p14="http://schemas.microsoft.com/office/powerpoint/2010/main" val="40515904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dirty="0" smtClean="0">
                <a:latin typeface="Tahoma" charset="0"/>
                <a:ea typeface="ＭＳ Ｐゴシック" charset="0"/>
                <a:cs typeface="ＭＳ Ｐゴシック" charset="0"/>
              </a:rPr>
              <a:t>Client</a:t>
            </a:r>
            <a:r>
              <a:rPr lang="en-US" sz="2000" dirty="0">
                <a:latin typeface="Tahoma" charset="0"/>
                <a:ea typeface="ＭＳ Ｐゴシック" charset="0"/>
                <a:cs typeface="ＭＳ Ｐゴシック" charset="0"/>
              </a:rPr>
              <a:t>: </a:t>
            </a:r>
            <a:r>
              <a:rPr lang="en-US" sz="2000" b="1" dirty="0">
                <a:latin typeface="Tahoma" charset="0"/>
                <a:ea typeface="ＭＳ Ｐゴシック" charset="0"/>
                <a:cs typeface="ＭＳ Ｐゴシック" charset="0"/>
              </a:rPr>
              <a:t>I need to be there for a meeting that</a:t>
            </a:r>
            <a:r>
              <a:rPr lang="ja-JP" altLang="en-US" sz="2000" b="1" dirty="0">
                <a:latin typeface="Tahoma" charset="0"/>
                <a:ea typeface="ＭＳ Ｐゴシック" charset="0"/>
                <a:cs typeface="ＭＳ Ｐゴシック" charset="0"/>
              </a:rPr>
              <a:t>’</a:t>
            </a:r>
            <a:r>
              <a:rPr lang="en-US" sz="2000" b="1" dirty="0">
                <a:latin typeface="Tahoma" charset="0"/>
                <a:ea typeface="ＭＳ Ｐゴシック" charset="0"/>
                <a:cs typeface="ＭＳ Ｐゴシック" charset="0"/>
              </a:rPr>
              <a:t>s from the 12th to the 15th</a:t>
            </a:r>
          </a:p>
          <a:p>
            <a:pPr lvl="1" eaLnBrk="1" hangingPunct="1">
              <a:lnSpc>
                <a:spcPct val="90000"/>
              </a:lnSpc>
            </a:pPr>
            <a:r>
              <a:rPr lang="en-US" sz="1800" dirty="0">
                <a:latin typeface="Tahoma" charset="0"/>
                <a:ea typeface="ＭＳ Ｐゴシック" charset="0"/>
              </a:rPr>
              <a:t>Hearer thinks</a:t>
            </a:r>
            <a:r>
              <a:rPr lang="en-US" sz="1800" dirty="0" smtClean="0">
                <a:latin typeface="Tahoma" charset="0"/>
                <a:ea typeface="ＭＳ Ｐゴシック" charset="0"/>
              </a:rPr>
              <a:t>:</a:t>
            </a:r>
            <a:endParaRPr lang="en-US" sz="18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4/2/13</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74</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118190316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Relevance</a:t>
            </a:r>
          </a:p>
        </p:txBody>
      </p:sp>
      <p:sp>
        <p:nvSpPr>
          <p:cNvPr id="73731" name="Rectangle 3"/>
          <p:cNvSpPr>
            <a:spLocks noGrp="1" noChangeArrowheads="1"/>
          </p:cNvSpPr>
          <p:nvPr>
            <p:ph idx="1"/>
          </p:nvPr>
        </p:nvSpPr>
        <p:spPr/>
        <p:txBody>
          <a:bodyPr/>
          <a:lstStyle/>
          <a:p>
            <a:pPr eaLnBrk="1" hangingPunct="1">
              <a:lnSpc>
                <a:spcPct val="90000"/>
              </a:lnSpc>
            </a:pPr>
            <a:r>
              <a:rPr lang="en-US" sz="2000" dirty="0" smtClean="0">
                <a:latin typeface="Tahoma" charset="0"/>
                <a:ea typeface="ＭＳ Ｐゴシック" charset="0"/>
                <a:cs typeface="ＭＳ Ｐゴシック" charset="0"/>
              </a:rPr>
              <a:t>Client</a:t>
            </a:r>
            <a:r>
              <a:rPr lang="en-US" sz="2000" dirty="0">
                <a:latin typeface="Tahoma" charset="0"/>
                <a:ea typeface="ＭＳ Ｐゴシック" charset="0"/>
                <a:cs typeface="ＭＳ Ｐゴシック" charset="0"/>
              </a:rPr>
              <a:t>: </a:t>
            </a:r>
            <a:r>
              <a:rPr lang="en-US" sz="2000" b="1" dirty="0">
                <a:latin typeface="Tahoma" charset="0"/>
                <a:ea typeface="ＭＳ Ｐゴシック" charset="0"/>
                <a:cs typeface="ＭＳ Ｐゴシック" charset="0"/>
              </a:rPr>
              <a:t>I need to be there for a meeting that</a:t>
            </a:r>
            <a:r>
              <a:rPr lang="ja-JP" altLang="en-US" sz="2000" b="1" dirty="0">
                <a:latin typeface="Tahoma" charset="0"/>
                <a:ea typeface="ＭＳ Ｐゴシック" charset="0"/>
                <a:cs typeface="ＭＳ Ｐゴシック" charset="0"/>
              </a:rPr>
              <a:t>’</a:t>
            </a:r>
            <a:r>
              <a:rPr lang="en-US" sz="2000" b="1" dirty="0">
                <a:latin typeface="Tahoma" charset="0"/>
                <a:ea typeface="ＭＳ Ｐゴシック" charset="0"/>
                <a:cs typeface="ＭＳ Ｐゴシック" charset="0"/>
              </a:rPr>
              <a:t>s from the 12th to the 15th</a:t>
            </a:r>
          </a:p>
          <a:p>
            <a:pPr lvl="1" eaLnBrk="1" hangingPunct="1">
              <a:lnSpc>
                <a:spcPct val="90000"/>
              </a:lnSpc>
            </a:pPr>
            <a:r>
              <a:rPr lang="en-US" sz="1800" dirty="0">
                <a:latin typeface="Tahoma" charset="0"/>
                <a:ea typeface="ＭＳ Ｐゴシック" charset="0"/>
              </a:rPr>
              <a:t>Hearer thinks: </a:t>
            </a:r>
            <a:r>
              <a:rPr lang="en-US" sz="1800" b="1" dirty="0">
                <a:latin typeface="Tahoma" charset="0"/>
                <a:ea typeface="ＭＳ Ｐゴシック" charset="0"/>
              </a:rPr>
              <a:t>Speaker is following maxims, would only have mentioned meeting if it was relevant.  How could meeting be relevant? If client meant me to understand that he had to depart in time for the mtg.</a:t>
            </a:r>
            <a:endParaRPr lang="en-US" sz="18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D180C48-0780-0E4F-9DAD-F515E6700D5E}" type="datetime1">
              <a:rPr lang="en-US" sz="1400">
                <a:solidFill>
                  <a:srgbClr val="721028"/>
                </a:solidFill>
                <a:latin typeface="Arial" charset="0"/>
              </a:rPr>
              <a:pPr/>
              <a:t>4/3/13</a:t>
            </a:fld>
            <a:endParaRPr lang="en-US" sz="1400">
              <a:solidFill>
                <a:srgbClr val="721028"/>
              </a:solidFill>
              <a:latin typeface="Arial" charset="0"/>
            </a:endParaRPr>
          </a:p>
        </p:txBody>
      </p:sp>
      <p:sp>
        <p:nvSpPr>
          <p:cNvPr id="73733"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F6E5F578-0680-FA4E-B7FC-59DAC5A5A42D}" type="slidenum">
              <a:rPr lang="en-US" sz="1400">
                <a:solidFill>
                  <a:srgbClr val="721028"/>
                </a:solidFill>
                <a:latin typeface="Arial" charset="0"/>
              </a:rPr>
              <a:pPr/>
              <a:t>75</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417746134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smtClean="0">
                <a:latin typeface="Tahoma" charset="0"/>
                <a:ea typeface="ＭＳ Ｐゴシック" charset="0"/>
              </a:rPr>
              <a:t>Implication</a:t>
            </a: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4/2/13</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76</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22771055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a:latin typeface="Tahoma" charset="0"/>
                <a:ea typeface="ＭＳ Ｐゴシック" charset="0"/>
              </a:rPr>
              <a:t>Implication: not 6 dollars</a:t>
            </a:r>
          </a:p>
          <a:p>
            <a:pPr eaLnBrk="1" hangingPunct="1">
              <a:lnSpc>
                <a:spcPct val="90000"/>
              </a:lnSpc>
            </a:pPr>
            <a:r>
              <a:rPr lang="en-US" sz="2000" dirty="0" smtClean="0">
                <a:latin typeface="Tahoma" charset="0"/>
                <a:ea typeface="ＭＳ Ｐゴシック" charset="0"/>
                <a:cs typeface="ＭＳ Ｐゴシック" charset="0"/>
              </a:rPr>
              <a:t>A</a:t>
            </a:r>
            <a:r>
              <a:rPr lang="en-US" sz="2000" dirty="0">
                <a:latin typeface="Tahoma" charset="0"/>
                <a:ea typeface="ＭＳ Ｐゴシック" charset="0"/>
                <a:cs typeface="ＭＳ Ｐゴシック" charset="0"/>
              </a:rPr>
              <a:t>: Did you do the reading for today</a:t>
            </a:r>
            <a:r>
              <a:rPr lang="ja-JP" altLang="en-US" sz="2000" dirty="0">
                <a:latin typeface="Tahoma" charset="0"/>
                <a:ea typeface="ＭＳ Ｐゴシック" charset="0"/>
                <a:cs typeface="ＭＳ Ｐゴシック" charset="0"/>
              </a:rPr>
              <a:t>’</a:t>
            </a:r>
            <a:r>
              <a:rPr lang="en-US" sz="2000" dirty="0">
                <a:latin typeface="Tahoma" charset="0"/>
                <a:ea typeface="ＭＳ Ｐゴシック" charset="0"/>
                <a:cs typeface="ＭＳ Ｐゴシック" charset="0"/>
              </a:rPr>
              <a:t>s class?</a:t>
            </a:r>
          </a:p>
          <a:p>
            <a:pPr eaLnBrk="1" hangingPunct="1">
              <a:lnSpc>
                <a:spcPct val="90000"/>
              </a:lnSpc>
            </a:pPr>
            <a:r>
              <a:rPr lang="en-US" sz="2000" dirty="0">
                <a:latin typeface="Tahoma" charset="0"/>
                <a:ea typeface="ＭＳ Ｐゴシック" charset="0"/>
                <a:cs typeface="ＭＳ Ｐゴシック" charset="0"/>
              </a:rPr>
              <a:t>B: I intended to</a:t>
            </a:r>
          </a:p>
          <a:p>
            <a:pPr lvl="1" eaLnBrk="1" hangingPunct="1">
              <a:lnSpc>
                <a:spcPct val="90000"/>
              </a:lnSpc>
            </a:pPr>
            <a:r>
              <a:rPr lang="en-US" sz="1800" dirty="0">
                <a:latin typeface="Tahoma" charset="0"/>
                <a:ea typeface="ＭＳ Ｐゴシック" charset="0"/>
              </a:rPr>
              <a:t>Implication</a:t>
            </a:r>
            <a:r>
              <a:rPr lang="en-US" sz="1800" dirty="0" smtClean="0">
                <a:latin typeface="Tahoma" charset="0"/>
                <a:ea typeface="ＭＳ Ｐゴシック" charset="0"/>
              </a:rPr>
              <a:t>:</a:t>
            </a: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4/3/13</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77</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412685037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Verdana" charset="0"/>
                <a:ea typeface="ＭＳ Ｐゴシック" charset="0"/>
                <a:cs typeface="ＭＳ Ｐゴシック" charset="0"/>
              </a:rPr>
              <a:t>Quantity</a:t>
            </a:r>
          </a:p>
        </p:txBody>
      </p:sp>
      <p:sp>
        <p:nvSpPr>
          <p:cNvPr id="75779" name="Rectangle 3"/>
          <p:cNvSpPr>
            <a:spLocks noGrp="1" noChangeArrowheads="1"/>
          </p:cNvSpPr>
          <p:nvPr>
            <p:ph idx="1"/>
          </p:nvPr>
        </p:nvSpPr>
        <p:spPr/>
        <p:txBody>
          <a:bodyPr/>
          <a:lstStyle/>
          <a:p>
            <a:pPr eaLnBrk="1" hangingPunct="1">
              <a:lnSpc>
                <a:spcPct val="90000"/>
              </a:lnSpc>
            </a:pPr>
            <a:r>
              <a:rPr lang="en-US" sz="2000" dirty="0" err="1">
                <a:latin typeface="Tahoma" charset="0"/>
                <a:ea typeface="ＭＳ Ｐゴシック" charset="0"/>
                <a:cs typeface="ＭＳ Ｐゴシック" charset="0"/>
              </a:rPr>
              <a:t>A:How</a:t>
            </a:r>
            <a:r>
              <a:rPr lang="en-US" sz="2000" dirty="0">
                <a:latin typeface="Tahoma" charset="0"/>
                <a:ea typeface="ＭＳ Ｐゴシック" charset="0"/>
                <a:cs typeface="ＭＳ Ｐゴシック" charset="0"/>
              </a:rPr>
              <a:t> much money do you have on you?</a:t>
            </a:r>
          </a:p>
          <a:p>
            <a:pPr eaLnBrk="1" hangingPunct="1">
              <a:lnSpc>
                <a:spcPct val="90000"/>
              </a:lnSpc>
            </a:pPr>
            <a:r>
              <a:rPr lang="en-US" sz="2000" dirty="0">
                <a:latin typeface="Tahoma" charset="0"/>
                <a:ea typeface="ＭＳ Ｐゴシック" charset="0"/>
                <a:cs typeface="ＭＳ Ｐゴシック" charset="0"/>
              </a:rPr>
              <a:t>B: I have 5 dollars</a:t>
            </a:r>
          </a:p>
          <a:p>
            <a:pPr lvl="1" eaLnBrk="1" hangingPunct="1">
              <a:lnSpc>
                <a:spcPct val="90000"/>
              </a:lnSpc>
            </a:pPr>
            <a:r>
              <a:rPr lang="en-US" sz="1800" dirty="0">
                <a:latin typeface="Tahoma" charset="0"/>
                <a:ea typeface="ＭＳ Ｐゴシック" charset="0"/>
              </a:rPr>
              <a:t>Implication: not 6 dollars</a:t>
            </a:r>
          </a:p>
          <a:p>
            <a:pPr eaLnBrk="1" hangingPunct="1">
              <a:lnSpc>
                <a:spcPct val="90000"/>
              </a:lnSpc>
            </a:pPr>
            <a:r>
              <a:rPr lang="en-US" sz="2000" dirty="0" smtClean="0">
                <a:latin typeface="Tahoma" charset="0"/>
                <a:ea typeface="ＭＳ Ｐゴシック" charset="0"/>
                <a:cs typeface="ＭＳ Ｐゴシック" charset="0"/>
              </a:rPr>
              <a:t>A</a:t>
            </a:r>
            <a:r>
              <a:rPr lang="en-US" sz="2000" dirty="0">
                <a:latin typeface="Tahoma" charset="0"/>
                <a:ea typeface="ＭＳ Ｐゴシック" charset="0"/>
                <a:cs typeface="ＭＳ Ｐゴシック" charset="0"/>
              </a:rPr>
              <a:t>: Did you do the reading for today</a:t>
            </a:r>
            <a:r>
              <a:rPr lang="ja-JP" altLang="en-US" sz="2000" dirty="0">
                <a:latin typeface="Tahoma" charset="0"/>
                <a:ea typeface="ＭＳ Ｐゴシック" charset="0"/>
                <a:cs typeface="ＭＳ Ｐゴシック" charset="0"/>
              </a:rPr>
              <a:t>’</a:t>
            </a:r>
            <a:r>
              <a:rPr lang="en-US" sz="2000" dirty="0">
                <a:latin typeface="Tahoma" charset="0"/>
                <a:ea typeface="ＭＳ Ｐゴシック" charset="0"/>
                <a:cs typeface="ＭＳ Ｐゴシック" charset="0"/>
              </a:rPr>
              <a:t>s class?</a:t>
            </a:r>
          </a:p>
          <a:p>
            <a:pPr eaLnBrk="1" hangingPunct="1">
              <a:lnSpc>
                <a:spcPct val="90000"/>
              </a:lnSpc>
            </a:pPr>
            <a:r>
              <a:rPr lang="en-US" sz="2000" dirty="0">
                <a:latin typeface="Tahoma" charset="0"/>
                <a:ea typeface="ＭＳ Ｐゴシック" charset="0"/>
                <a:cs typeface="ＭＳ Ｐゴシック" charset="0"/>
              </a:rPr>
              <a:t>B: I intended to</a:t>
            </a:r>
          </a:p>
          <a:p>
            <a:pPr lvl="1" eaLnBrk="1" hangingPunct="1">
              <a:lnSpc>
                <a:spcPct val="90000"/>
              </a:lnSpc>
            </a:pPr>
            <a:r>
              <a:rPr lang="en-US" sz="1800" dirty="0">
                <a:latin typeface="Tahoma" charset="0"/>
                <a:ea typeface="ＭＳ Ｐゴシック" charset="0"/>
              </a:rPr>
              <a:t>Implication: No</a:t>
            </a:r>
          </a:p>
          <a:p>
            <a:pPr lvl="1" eaLnBrk="1" hangingPunct="1">
              <a:lnSpc>
                <a:spcPct val="90000"/>
              </a:lnSpc>
            </a:pPr>
            <a:r>
              <a:rPr lang="en-US" sz="1800" dirty="0">
                <a:latin typeface="Tahoma" charset="0"/>
                <a:ea typeface="ＭＳ Ｐゴシック" charset="0"/>
              </a:rPr>
              <a:t>B</a:t>
            </a:r>
            <a:r>
              <a:rPr lang="ja-JP" altLang="en-US" sz="1800" dirty="0">
                <a:latin typeface="Tahoma" charset="0"/>
                <a:ea typeface="ＭＳ Ｐゴシック" charset="0"/>
              </a:rPr>
              <a:t>’</a:t>
            </a:r>
            <a:r>
              <a:rPr lang="en-US" sz="1800" dirty="0">
                <a:latin typeface="Tahoma" charset="0"/>
                <a:ea typeface="ＭＳ Ｐゴシック" charset="0"/>
              </a:rPr>
              <a:t>s answer would be true if B intended to do the reading AND did the reading, but would then violate maxim</a:t>
            </a:r>
          </a:p>
          <a:p>
            <a:pPr lvl="1" eaLnBrk="1" hangingPunct="1">
              <a:lnSpc>
                <a:spcPct val="90000"/>
              </a:lnSpc>
            </a:pPr>
            <a:endParaRPr lang="en-US" sz="1600" dirty="0">
              <a:latin typeface="Tahoma" charset="0"/>
              <a:ea typeface="ＭＳ Ｐゴシック" charset="0"/>
            </a:endParaRPr>
          </a:p>
        </p:txBody>
      </p:sp>
      <p:sp>
        <p:nvSpPr>
          <p:cNvPr id="8" name="Date Placeholder 7"/>
          <p:cNvSpPr>
            <a:spLocks noGrp="1"/>
          </p:cNvSpPr>
          <p:nvPr>
            <p:ph type="dt" sz="quarter" idx="10"/>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DC18BA4F-CAD0-0446-AEB8-7546A2AFE303}" type="datetime1">
              <a:rPr lang="en-US" sz="1400">
                <a:solidFill>
                  <a:srgbClr val="721028"/>
                </a:solidFill>
                <a:latin typeface="Arial" charset="0"/>
              </a:rPr>
              <a:pPr/>
              <a:t>4/3/13</a:t>
            </a:fld>
            <a:endParaRPr lang="en-US" sz="1400">
              <a:solidFill>
                <a:srgbClr val="721028"/>
              </a:solidFill>
              <a:latin typeface="Arial" charset="0"/>
            </a:endParaRPr>
          </a:p>
        </p:txBody>
      </p:sp>
      <p:sp>
        <p:nvSpPr>
          <p:cNvPr id="75781"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fld id="{63285035-0FB3-784D-94FE-2072C659A617}" type="slidenum">
              <a:rPr lang="en-US" sz="1400">
                <a:solidFill>
                  <a:srgbClr val="721028"/>
                </a:solidFill>
                <a:latin typeface="Arial" charset="0"/>
              </a:rPr>
              <a:pPr/>
              <a:t>78</a:t>
            </a:fld>
            <a:endParaRPr lang="en-US" sz="1400">
              <a:solidFill>
                <a:srgbClr val="721028"/>
              </a:solidFill>
              <a:latin typeface="Arial" charset="0"/>
            </a:endParaRPr>
          </a:p>
        </p:txBody>
      </p:sp>
      <p:sp>
        <p:nvSpPr>
          <p:cNvPr id="10" name="Footer Placeholder 9"/>
          <p:cNvSpPr>
            <a:spLocks noGrp="1"/>
          </p:cNvSpPr>
          <p:nvPr>
            <p:ph type="ftr" sz="quarter" idx="11"/>
          </p:nvPr>
        </p:nvSpPr>
        <p:spPr/>
        <p:txBody>
          <a:bodyPr/>
          <a:lstStyle>
            <a:lvl1pPr eaLnBrk="0" hangingPunct="0">
              <a:defRPr sz="1600">
                <a:solidFill>
                  <a:schemeClr val="tx1"/>
                </a:solidFill>
                <a:latin typeface="Times New Roman" charset="0"/>
                <a:ea typeface="ＭＳ Ｐゴシック" charset="0"/>
                <a:cs typeface="ＭＳ Ｐゴシック" charset="0"/>
              </a:defRPr>
            </a:lvl1pPr>
            <a:lvl2pPr marL="37931725" indent="-37474525" eaLnBrk="0" hangingPunct="0">
              <a:defRPr sz="1600">
                <a:solidFill>
                  <a:schemeClr val="tx1"/>
                </a:solidFill>
                <a:latin typeface="Times New Roman" charset="0"/>
                <a:ea typeface="ＭＳ Ｐゴシック" charset="0"/>
              </a:defRPr>
            </a:lvl2pPr>
            <a:lvl3pPr eaLnBrk="0" hangingPunct="0">
              <a:defRPr sz="1600">
                <a:solidFill>
                  <a:schemeClr val="tx1"/>
                </a:solidFill>
                <a:latin typeface="Times New Roman" charset="0"/>
                <a:ea typeface="ＭＳ Ｐゴシック" charset="0"/>
              </a:defRPr>
            </a:lvl3pPr>
            <a:lvl4pPr eaLnBrk="0" hangingPunct="0">
              <a:defRPr sz="1600">
                <a:solidFill>
                  <a:schemeClr val="tx1"/>
                </a:solidFill>
                <a:latin typeface="Times New Roman" charset="0"/>
                <a:ea typeface="ＭＳ Ｐゴシック" charset="0"/>
              </a:defRPr>
            </a:lvl4pPr>
            <a:lvl5pPr eaLnBrk="0" hangingPunct="0">
              <a:defRPr sz="1600">
                <a:solidFill>
                  <a:schemeClr val="tx1"/>
                </a:solidFill>
                <a:latin typeface="Times New Roman" charset="0"/>
                <a:ea typeface="ＭＳ Ｐゴシック" charset="0"/>
              </a:defRPr>
            </a:lvl5pPr>
            <a:lvl6pPr marL="457200" eaLnBrk="0" fontAlgn="base" hangingPunct="0">
              <a:spcBef>
                <a:spcPct val="0"/>
              </a:spcBef>
              <a:spcAft>
                <a:spcPct val="0"/>
              </a:spcAft>
              <a:defRPr sz="1600">
                <a:solidFill>
                  <a:schemeClr val="tx1"/>
                </a:solidFill>
                <a:latin typeface="Times New Roman" charset="0"/>
                <a:ea typeface="ＭＳ Ｐゴシック" charset="0"/>
              </a:defRPr>
            </a:lvl6pPr>
            <a:lvl7pPr marL="914400" eaLnBrk="0" fontAlgn="base" hangingPunct="0">
              <a:spcBef>
                <a:spcPct val="0"/>
              </a:spcBef>
              <a:spcAft>
                <a:spcPct val="0"/>
              </a:spcAft>
              <a:defRPr sz="1600">
                <a:solidFill>
                  <a:schemeClr val="tx1"/>
                </a:solidFill>
                <a:latin typeface="Times New Roman" charset="0"/>
                <a:ea typeface="ＭＳ Ｐゴシック" charset="0"/>
              </a:defRPr>
            </a:lvl7pPr>
            <a:lvl8pPr marL="1371600" eaLnBrk="0" fontAlgn="base" hangingPunct="0">
              <a:spcBef>
                <a:spcPct val="0"/>
              </a:spcBef>
              <a:spcAft>
                <a:spcPct val="0"/>
              </a:spcAft>
              <a:defRPr sz="1600">
                <a:solidFill>
                  <a:schemeClr val="tx1"/>
                </a:solidFill>
                <a:latin typeface="Times New Roman" charset="0"/>
                <a:ea typeface="ＭＳ Ｐゴシック" charset="0"/>
              </a:defRPr>
            </a:lvl8pPr>
            <a:lvl9pPr marL="18288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r>
              <a:rPr lang="en-US" sz="800">
                <a:solidFill>
                  <a:srgbClr val="721028"/>
                </a:solidFill>
                <a:latin typeface="Arial" charset="0"/>
                <a:cs typeface="Arial" charset="0"/>
              </a:rPr>
              <a:t>Speech and Language Processing -- Jurafsky and Martin </a:t>
            </a:r>
          </a:p>
        </p:txBody>
      </p:sp>
    </p:spTree>
    <p:extLst>
      <p:ext uri="{BB962C8B-B14F-4D97-AF65-F5344CB8AC3E}">
        <p14:creationId xmlns:p14="http://schemas.microsoft.com/office/powerpoint/2010/main" val="313061343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dirty="0"/>
              <a:t>Conversational agents</a:t>
            </a:r>
          </a:p>
          <a:p>
            <a:pPr lvl="1"/>
            <a:r>
              <a:rPr lang="en-US" dirty="0"/>
              <a:t>Systems that (try to) participate in dialogues</a:t>
            </a:r>
          </a:p>
          <a:p>
            <a:pPr lvl="1"/>
            <a:r>
              <a:rPr lang="en-US" dirty="0"/>
              <a:t>Examples: Directory assistance, travel info, weather, restaurant and navigation info</a:t>
            </a:r>
          </a:p>
          <a:p>
            <a:r>
              <a:rPr lang="en-US" dirty="0"/>
              <a:t>Issues</a:t>
            </a:r>
            <a:r>
              <a:rPr lang="en-US" dirty="0" smtClean="0"/>
              <a:t>:</a:t>
            </a:r>
            <a:endParaRPr lang="en-US" dirty="0"/>
          </a:p>
        </p:txBody>
      </p:sp>
    </p:spTree>
    <p:extLst>
      <p:ext uri="{BB962C8B-B14F-4D97-AF65-F5344CB8AC3E}">
        <p14:creationId xmlns:p14="http://schemas.microsoft.com/office/powerpoint/2010/main" val="123039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Dialogue is Different</a:t>
            </a:r>
            <a:endParaRPr lang="en-US" dirty="0"/>
          </a:p>
        </p:txBody>
      </p:sp>
      <p:sp>
        <p:nvSpPr>
          <p:cNvPr id="4099" name="Rectangle 3"/>
          <p:cNvSpPr>
            <a:spLocks noGrp="1" noChangeArrowheads="1"/>
          </p:cNvSpPr>
          <p:nvPr>
            <p:ph type="body" idx="1"/>
          </p:nvPr>
        </p:nvSpPr>
        <p:spPr/>
        <p:txBody>
          <a:bodyPr/>
          <a:lstStyle/>
          <a:p>
            <a:r>
              <a:rPr lang="en-US" dirty="0" smtClean="0"/>
              <a:t>Two </a:t>
            </a:r>
            <a:r>
              <a:rPr lang="en-US" dirty="0"/>
              <a:t>or more speakers</a:t>
            </a:r>
          </a:p>
          <a:p>
            <a:pPr lvl="1"/>
            <a:r>
              <a:rPr lang="en-US" dirty="0"/>
              <a:t>Primary focus on speech </a:t>
            </a:r>
          </a:p>
        </p:txBody>
      </p:sp>
    </p:spTree>
    <p:extLst>
      <p:ext uri="{BB962C8B-B14F-4D97-AF65-F5344CB8AC3E}">
        <p14:creationId xmlns:p14="http://schemas.microsoft.com/office/powerpoint/2010/main" val="3314791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From Human to Computer</a:t>
            </a:r>
          </a:p>
        </p:txBody>
      </p:sp>
      <p:sp>
        <p:nvSpPr>
          <p:cNvPr id="17411" name="Rectangle 3"/>
          <p:cNvSpPr>
            <a:spLocks noGrp="1" noChangeArrowheads="1"/>
          </p:cNvSpPr>
          <p:nvPr>
            <p:ph type="body" idx="1"/>
          </p:nvPr>
        </p:nvSpPr>
        <p:spPr>
          <a:xfrm>
            <a:off x="381000" y="1981200"/>
            <a:ext cx="8305800" cy="4114800"/>
          </a:xfrm>
        </p:spPr>
        <p:txBody>
          <a:bodyPr/>
          <a:lstStyle/>
          <a:p>
            <a:r>
              <a:rPr lang="en-US" dirty="0"/>
              <a:t>Conversational agents</a:t>
            </a:r>
          </a:p>
          <a:p>
            <a:pPr lvl="1"/>
            <a:r>
              <a:rPr lang="en-US" dirty="0"/>
              <a:t>Systems that (try to) participate in dialogues</a:t>
            </a:r>
          </a:p>
          <a:p>
            <a:pPr lvl="1"/>
            <a:r>
              <a:rPr lang="en-US" dirty="0"/>
              <a:t>Examples: Directory assistance, travel info, weather, restaurant and navigation info</a:t>
            </a:r>
          </a:p>
          <a:p>
            <a:r>
              <a:rPr lang="en-US" dirty="0"/>
              <a:t>Issues:</a:t>
            </a:r>
          </a:p>
          <a:p>
            <a:pPr lvl="1"/>
            <a:r>
              <a:rPr lang="en-US" dirty="0"/>
              <a:t>Limited understanding: ASR errors, interpretation</a:t>
            </a:r>
          </a:p>
          <a:p>
            <a:pPr lvl="1"/>
            <a:r>
              <a:rPr lang="en-US" dirty="0"/>
              <a:t>Computational </a:t>
            </a:r>
            <a:r>
              <a:rPr lang="en-US" dirty="0" smtClean="0"/>
              <a:t>costs</a:t>
            </a:r>
            <a:endParaRPr lang="en-US" dirty="0"/>
          </a:p>
        </p:txBody>
      </p:sp>
    </p:spTree>
    <p:extLst>
      <p:ext uri="{BB962C8B-B14F-4D97-AF65-F5344CB8AC3E}">
        <p14:creationId xmlns:p14="http://schemas.microsoft.com/office/powerpoint/2010/main" val="1958976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System Architecture</a:t>
            </a:r>
            <a:endParaRPr lang="en-US" dirty="0"/>
          </a:p>
        </p:txBody>
      </p:sp>
      <p:pic>
        <p:nvPicPr>
          <p:cNvPr id="4" name="Content Placeholder 12" descr="dialognewarchg.jpg"/>
          <p:cNvPicPr>
            <a:picLocks noGrp="1" noChangeAspect="1"/>
          </p:cNvPicPr>
          <p:nvPr>
            <p:ph idx="1"/>
          </p:nvPr>
        </p:nvPicPr>
        <p:blipFill>
          <a:blip r:embed="rId2">
            <a:extLst>
              <a:ext uri="{28A0092B-C50C-407E-A947-70E740481C1C}">
                <a14:useLocalDpi xmlns:a14="http://schemas.microsoft.com/office/drawing/2010/main" val="0"/>
              </a:ext>
            </a:extLst>
          </a:blip>
          <a:srcRect t="-31624" b="-31624"/>
          <a:stretch>
            <a:fillRect/>
          </a:stretch>
        </p:blipFill>
        <p:spPr>
          <a:xfrm>
            <a:off x="302370" y="1600201"/>
            <a:ext cx="8594725" cy="4641762"/>
          </a:xfrm>
        </p:spPr>
      </p:pic>
    </p:spTree>
    <p:extLst>
      <p:ext uri="{BB962C8B-B14F-4D97-AF65-F5344CB8AC3E}">
        <p14:creationId xmlns:p14="http://schemas.microsoft.com/office/powerpoint/2010/main" val="36697260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a:t>
            </a:r>
            <a:r>
              <a:rPr lang="en-US" dirty="0" smtClean="0"/>
              <a:t>smartphone</a:t>
            </a:r>
            <a:endParaRPr lang="en-US" dirty="0" smtClean="0"/>
          </a:p>
        </p:txBody>
      </p:sp>
    </p:spTree>
    <p:extLst>
      <p:ext uri="{BB962C8B-B14F-4D97-AF65-F5344CB8AC3E}">
        <p14:creationId xmlns:p14="http://schemas.microsoft.com/office/powerpoint/2010/main" val="16707877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pPr lvl="1"/>
            <a:endParaRPr lang="en-US" dirty="0" smtClean="0"/>
          </a:p>
          <a:p>
            <a:endParaRPr lang="en-US" dirty="0"/>
          </a:p>
        </p:txBody>
      </p:sp>
    </p:spTree>
    <p:extLst>
      <p:ext uri="{BB962C8B-B14F-4D97-AF65-F5344CB8AC3E}">
        <p14:creationId xmlns:p14="http://schemas.microsoft.com/office/powerpoint/2010/main" val="2625590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r>
              <a:rPr lang="en-US" dirty="0" smtClean="0"/>
              <a:t>Requirements:</a:t>
            </a:r>
          </a:p>
          <a:p>
            <a:endParaRPr lang="en-US" dirty="0"/>
          </a:p>
        </p:txBody>
      </p:sp>
    </p:spTree>
    <p:extLst>
      <p:ext uri="{BB962C8B-B14F-4D97-AF65-F5344CB8AC3E}">
        <p14:creationId xmlns:p14="http://schemas.microsoft.com/office/powerpoint/2010/main" val="3303450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Speech Recognition</a:t>
            </a:r>
            <a:endParaRPr lang="en-US" dirty="0"/>
          </a:p>
        </p:txBody>
      </p:sp>
      <p:sp>
        <p:nvSpPr>
          <p:cNvPr id="3" name="Content Placeholder 2"/>
          <p:cNvSpPr>
            <a:spLocks noGrp="1"/>
          </p:cNvSpPr>
          <p:nvPr>
            <p:ph idx="1"/>
          </p:nvPr>
        </p:nvSpPr>
        <p:spPr>
          <a:xfrm>
            <a:off x="251316" y="1600201"/>
            <a:ext cx="8557564" cy="4343400"/>
          </a:xfrm>
        </p:spPr>
        <p:txBody>
          <a:bodyPr>
            <a:normAutofit lnSpcReduction="10000"/>
          </a:bodyPr>
          <a:lstStyle/>
          <a:p>
            <a:r>
              <a:rPr lang="en-US" dirty="0" smtClean="0"/>
              <a:t>(aka ASR)</a:t>
            </a:r>
          </a:p>
          <a:p>
            <a:r>
              <a:rPr lang="en-US" dirty="0" smtClean="0"/>
              <a:t>Input:  acoustic waveform </a:t>
            </a:r>
          </a:p>
          <a:p>
            <a:pPr lvl="1"/>
            <a:r>
              <a:rPr lang="en-US" dirty="0" smtClean="0"/>
              <a:t>Telephone, microphone, and smartphone</a:t>
            </a:r>
          </a:p>
          <a:p>
            <a:r>
              <a:rPr lang="en-US" dirty="0" smtClean="0"/>
              <a:t>Output: recognized word string</a:t>
            </a:r>
          </a:p>
          <a:p>
            <a:r>
              <a:rPr lang="en-US" dirty="0" smtClean="0"/>
              <a:t>Requirements:</a:t>
            </a:r>
          </a:p>
          <a:p>
            <a:pPr lvl="1"/>
            <a:r>
              <a:rPr lang="en-US" dirty="0" smtClean="0"/>
              <a:t>Acoustic models: map acoustics to phone [</a:t>
            </a:r>
            <a:r>
              <a:rPr lang="en-US" dirty="0" err="1" smtClean="0"/>
              <a:t>ae</a:t>
            </a:r>
            <a:r>
              <a:rPr lang="en-US" dirty="0" smtClean="0"/>
              <a:t>] [k]</a:t>
            </a:r>
          </a:p>
          <a:p>
            <a:pPr lvl="1"/>
            <a:r>
              <a:rPr lang="en-US" dirty="0" smtClean="0"/>
              <a:t>Pronunciation dictionary: words to phones: cat: [k][</a:t>
            </a:r>
            <a:r>
              <a:rPr lang="en-US" dirty="0" err="1" smtClean="0"/>
              <a:t>ae</a:t>
            </a:r>
            <a:r>
              <a:rPr lang="en-US" dirty="0" smtClean="0"/>
              <a:t>][t]</a:t>
            </a:r>
          </a:p>
          <a:p>
            <a:pPr lvl="1"/>
            <a:r>
              <a:rPr lang="en-US" dirty="0" smtClean="0"/>
              <a:t>Grammar: legal word sequences</a:t>
            </a:r>
          </a:p>
          <a:p>
            <a:pPr lvl="1"/>
            <a:r>
              <a:rPr lang="en-US" dirty="0" smtClean="0"/>
              <a:t>Search procedure: best word sequence given audio</a:t>
            </a:r>
          </a:p>
          <a:p>
            <a:endParaRPr lang="en-US" dirty="0"/>
          </a:p>
        </p:txBody>
      </p:sp>
    </p:spTree>
    <p:extLst>
      <p:ext uri="{BB962C8B-B14F-4D97-AF65-F5344CB8AC3E}">
        <p14:creationId xmlns:p14="http://schemas.microsoft.com/office/powerpoint/2010/main" val="36103164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pPr lvl="1"/>
            <a:endParaRPr lang="en-US" dirty="0"/>
          </a:p>
        </p:txBody>
      </p:sp>
    </p:spTree>
    <p:extLst>
      <p:ext uri="{BB962C8B-B14F-4D97-AF65-F5344CB8AC3E}">
        <p14:creationId xmlns:p14="http://schemas.microsoft.com/office/powerpoint/2010/main" val="849239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pPr lvl="1"/>
            <a:endParaRPr lang="en-US" dirty="0"/>
          </a:p>
        </p:txBody>
      </p:sp>
    </p:spTree>
    <p:extLst>
      <p:ext uri="{BB962C8B-B14F-4D97-AF65-F5344CB8AC3E}">
        <p14:creationId xmlns:p14="http://schemas.microsoft.com/office/powerpoint/2010/main" val="475283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r>
              <a:rPr lang="en-US" dirty="0" smtClean="0"/>
              <a:t>Activate only portion of grammar based on dialog state</a:t>
            </a:r>
          </a:p>
          <a:p>
            <a:pPr lvl="1"/>
            <a:r>
              <a:rPr lang="en-US" dirty="0" smtClean="0"/>
              <a:t>E.g. Where are you leaving from?</a:t>
            </a:r>
          </a:p>
          <a:p>
            <a:pPr lvl="1"/>
            <a:endParaRPr lang="en-US" dirty="0"/>
          </a:p>
        </p:txBody>
      </p:sp>
    </p:spTree>
    <p:extLst>
      <p:ext uri="{BB962C8B-B14F-4D97-AF65-F5344CB8AC3E}">
        <p14:creationId xmlns:p14="http://schemas.microsoft.com/office/powerpoint/2010/main" val="18104907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Recognition in SDS</a:t>
            </a:r>
            <a:endParaRPr lang="en-US" dirty="0"/>
          </a:p>
        </p:txBody>
      </p:sp>
      <p:sp>
        <p:nvSpPr>
          <p:cNvPr id="3" name="Content Placeholder 2"/>
          <p:cNvSpPr>
            <a:spLocks noGrp="1"/>
          </p:cNvSpPr>
          <p:nvPr>
            <p:ph idx="1"/>
          </p:nvPr>
        </p:nvSpPr>
        <p:spPr>
          <a:xfrm>
            <a:off x="367852" y="1600201"/>
            <a:ext cx="8594726" cy="4343400"/>
          </a:xfrm>
        </p:spPr>
        <p:txBody>
          <a:bodyPr/>
          <a:lstStyle/>
          <a:p>
            <a:r>
              <a:rPr lang="en-US" dirty="0" smtClean="0"/>
              <a:t>Create domain specific vocabulary, grammar</a:t>
            </a:r>
          </a:p>
          <a:p>
            <a:pPr lvl="1"/>
            <a:r>
              <a:rPr lang="en-US" dirty="0" smtClean="0"/>
              <a:t>Typically hand-crafted in most commercial systems</a:t>
            </a:r>
          </a:p>
          <a:p>
            <a:pPr lvl="1"/>
            <a:r>
              <a:rPr lang="en-US" dirty="0" smtClean="0"/>
              <a:t>Based on human-human interactions </a:t>
            </a:r>
          </a:p>
          <a:p>
            <a:pPr lvl="1"/>
            <a:r>
              <a:rPr lang="en-US" dirty="0" smtClean="0"/>
              <a:t>Grammars: finite-state, context-free, language model</a:t>
            </a:r>
          </a:p>
          <a:p>
            <a:pPr lvl="1"/>
            <a:endParaRPr lang="en-US" dirty="0" smtClean="0"/>
          </a:p>
          <a:p>
            <a:r>
              <a:rPr lang="en-US" dirty="0" smtClean="0"/>
              <a:t>Activate only portion of grammar based on dialog state</a:t>
            </a:r>
          </a:p>
          <a:p>
            <a:pPr lvl="1"/>
            <a:r>
              <a:rPr lang="en-US" dirty="0" smtClean="0"/>
              <a:t>E.g. Where are you leaving from?</a:t>
            </a:r>
          </a:p>
          <a:p>
            <a:pPr lvl="1"/>
            <a:r>
              <a:rPr lang="en-US" dirty="0" smtClean="0"/>
              <a:t>{I want to (</a:t>
            </a:r>
            <a:r>
              <a:rPr lang="en-US" dirty="0" err="1" smtClean="0"/>
              <a:t>leave|depart</a:t>
            </a:r>
            <a:r>
              <a:rPr lang="en-US" dirty="0" smtClean="0"/>
              <a:t>) from} CITYNAME {STATENAME}</a:t>
            </a:r>
          </a:p>
          <a:p>
            <a:pPr lvl="1"/>
            <a:r>
              <a:rPr lang="en-US" dirty="0" smtClean="0"/>
              <a:t>‘Yes/No’ grammar for confirmations</a:t>
            </a:r>
          </a:p>
          <a:p>
            <a:pPr lvl="1"/>
            <a:endParaRPr lang="en-US" dirty="0"/>
          </a:p>
        </p:txBody>
      </p:sp>
    </p:spTree>
    <p:extLst>
      <p:ext uri="{BB962C8B-B14F-4D97-AF65-F5344CB8AC3E}">
        <p14:creationId xmlns:p14="http://schemas.microsoft.com/office/powerpoint/2010/main" val="490298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smtClean="0"/>
              <a:t>Dialogue is Different</a:t>
            </a:r>
            <a:endParaRPr lang="en-US" dirty="0"/>
          </a:p>
        </p:txBody>
      </p:sp>
      <p:sp>
        <p:nvSpPr>
          <p:cNvPr id="4099" name="Rectangle 3"/>
          <p:cNvSpPr>
            <a:spLocks noGrp="1" noChangeArrowheads="1"/>
          </p:cNvSpPr>
          <p:nvPr>
            <p:ph type="body" idx="1"/>
          </p:nvPr>
        </p:nvSpPr>
        <p:spPr/>
        <p:txBody>
          <a:bodyPr/>
          <a:lstStyle/>
          <a:p>
            <a:r>
              <a:rPr lang="en-US" dirty="0" smtClean="0"/>
              <a:t>Two </a:t>
            </a:r>
            <a:r>
              <a:rPr lang="en-US" dirty="0"/>
              <a:t>or more speakers</a:t>
            </a:r>
          </a:p>
          <a:p>
            <a:pPr lvl="1"/>
            <a:r>
              <a:rPr lang="en-US" dirty="0"/>
              <a:t>Primary focus on speech </a:t>
            </a:r>
          </a:p>
          <a:p>
            <a:r>
              <a:rPr lang="en-US" dirty="0"/>
              <a:t>Issues in multi-party spoken </a:t>
            </a:r>
            <a:r>
              <a:rPr lang="en-US" dirty="0" smtClean="0"/>
              <a:t>dialogue</a:t>
            </a:r>
            <a:endParaRPr lang="en-US" dirty="0"/>
          </a:p>
        </p:txBody>
      </p:sp>
    </p:spTree>
    <p:extLst>
      <p:ext uri="{BB962C8B-B14F-4D97-AF65-F5344CB8AC3E}">
        <p14:creationId xmlns:p14="http://schemas.microsoft.com/office/powerpoint/2010/main" val="2077312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Understanding</a:t>
            </a:r>
            <a:endParaRPr lang="en-US" dirty="0"/>
          </a:p>
        </p:txBody>
      </p:sp>
      <p:sp>
        <p:nvSpPr>
          <p:cNvPr id="3" name="Content Placeholder 2"/>
          <p:cNvSpPr>
            <a:spLocks noGrp="1"/>
          </p:cNvSpPr>
          <p:nvPr>
            <p:ph idx="1"/>
          </p:nvPr>
        </p:nvSpPr>
        <p:spPr>
          <a:xfrm>
            <a:off x="271474" y="1600201"/>
            <a:ext cx="8517248" cy="4343400"/>
          </a:xfrm>
        </p:spPr>
        <p:txBody>
          <a:bodyPr>
            <a:normAutofit fontScale="85000" lnSpcReduction="20000"/>
          </a:bodyPr>
          <a:lstStyle/>
          <a:p>
            <a:r>
              <a:rPr lang="en-US" dirty="0" smtClean="0"/>
              <a:t>Most systems use frame-slot semantics</a:t>
            </a:r>
          </a:p>
          <a:p>
            <a:pPr marL="349250" lvl="1" indent="0">
              <a:buNone/>
            </a:pPr>
            <a:r>
              <a:rPr lang="en-US" i="1" dirty="0" smtClean="0"/>
              <a:t>Show me morning flights from Boston to SFO on </a:t>
            </a:r>
            <a:r>
              <a:rPr lang="en-US" i="1" dirty="0" smtClean="0"/>
              <a:t>Tuesday</a:t>
            </a:r>
          </a:p>
          <a:p>
            <a:pPr marL="349250" lvl="1" indent="0">
              <a:buNone/>
            </a:pPr>
            <a:r>
              <a:rPr lang="en-US" i="1" dirty="0" smtClean="0"/>
              <a:t>	</a:t>
            </a:r>
            <a:r>
              <a:rPr lang="en-US" dirty="0" smtClean="0"/>
              <a:t>Alternatives</a:t>
            </a:r>
            <a:r>
              <a:rPr lang="en-US" dirty="0"/>
              <a:t>:</a:t>
            </a:r>
          </a:p>
          <a:p>
            <a:pPr lvl="3"/>
            <a:r>
              <a:rPr lang="en-US" dirty="0"/>
              <a:t>Full parser with semantic attachments</a:t>
            </a:r>
          </a:p>
          <a:p>
            <a:pPr lvl="3"/>
            <a:r>
              <a:rPr lang="en-US" dirty="0"/>
              <a:t>Domain-specific </a:t>
            </a:r>
            <a:r>
              <a:rPr lang="en-US" dirty="0" smtClean="0"/>
              <a:t>analyzers</a:t>
            </a:r>
            <a:r>
              <a:rPr lang="en-US" i="1" dirty="0" smtClean="0"/>
              <a:t>	</a:t>
            </a:r>
            <a:endParaRPr lang="en-US" i="1" dirty="0"/>
          </a:p>
          <a:p>
            <a:pPr lvl="1"/>
            <a:r>
              <a:rPr lang="en-US" dirty="0" smtClean="0"/>
              <a:t>SHOW:</a:t>
            </a:r>
          </a:p>
          <a:p>
            <a:pPr lvl="1"/>
            <a:r>
              <a:rPr lang="en-US" dirty="0" smtClean="0"/>
              <a:t>FLIGHTS:</a:t>
            </a:r>
          </a:p>
          <a:p>
            <a:pPr lvl="2"/>
            <a:r>
              <a:rPr lang="en-US" dirty="0" smtClean="0"/>
              <a:t>ORIGIN:</a:t>
            </a:r>
          </a:p>
          <a:p>
            <a:pPr lvl="3"/>
            <a:r>
              <a:rPr lang="en-US" dirty="0" smtClean="0"/>
              <a:t>CITY:	    Boston</a:t>
            </a:r>
          </a:p>
          <a:p>
            <a:pPr lvl="3"/>
            <a:r>
              <a:rPr lang="en-US" dirty="0" smtClean="0"/>
              <a:t>DATE:</a:t>
            </a:r>
          </a:p>
          <a:p>
            <a:pPr lvl="4"/>
            <a:r>
              <a:rPr lang="en-US" dirty="0" smtClean="0"/>
              <a:t>DAY-OF-WEEK:   Tuesday</a:t>
            </a:r>
          </a:p>
          <a:p>
            <a:pPr lvl="3"/>
            <a:r>
              <a:rPr lang="en-US" dirty="0" smtClean="0"/>
              <a:t>TIME:</a:t>
            </a:r>
          </a:p>
          <a:p>
            <a:pPr lvl="4"/>
            <a:r>
              <a:rPr lang="en-US" dirty="0" smtClean="0"/>
              <a:t>PART-OF-DAY:     Morning</a:t>
            </a:r>
          </a:p>
          <a:p>
            <a:pPr lvl="2"/>
            <a:r>
              <a:rPr lang="en-US" dirty="0" smtClean="0"/>
              <a:t>DEST: </a:t>
            </a:r>
          </a:p>
          <a:p>
            <a:pPr lvl="3"/>
            <a:r>
              <a:rPr lang="en-US" dirty="0" smtClean="0"/>
              <a:t>CITY:     San Francisco</a:t>
            </a:r>
            <a:endParaRPr lang="en-US" dirty="0"/>
          </a:p>
        </p:txBody>
      </p:sp>
    </p:spTree>
    <p:extLst>
      <p:ext uri="{BB962C8B-B14F-4D97-AF65-F5344CB8AC3E}">
        <p14:creationId xmlns:p14="http://schemas.microsoft.com/office/powerpoint/2010/main" val="2789953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and TTS</a:t>
            </a:r>
            <a:endParaRPr lang="en-US" dirty="0"/>
          </a:p>
        </p:txBody>
      </p:sp>
      <p:sp>
        <p:nvSpPr>
          <p:cNvPr id="3" name="Content Placeholder 2"/>
          <p:cNvSpPr>
            <a:spLocks noGrp="1"/>
          </p:cNvSpPr>
          <p:nvPr>
            <p:ph idx="1"/>
          </p:nvPr>
        </p:nvSpPr>
        <p:spPr/>
        <p:txBody>
          <a:bodyPr/>
          <a:lstStyle/>
          <a:p>
            <a:r>
              <a:rPr lang="en-US" dirty="0" smtClean="0"/>
              <a:t>Generation:</a:t>
            </a:r>
          </a:p>
          <a:p>
            <a:pPr lvl="1"/>
            <a:r>
              <a:rPr lang="en-US" dirty="0" smtClean="0"/>
              <a:t>Identify concepts to express</a:t>
            </a:r>
          </a:p>
          <a:p>
            <a:pPr lvl="1"/>
            <a:r>
              <a:rPr lang="en-US" dirty="0" smtClean="0"/>
              <a:t>Convert to words</a:t>
            </a:r>
          </a:p>
          <a:p>
            <a:pPr lvl="1"/>
            <a:r>
              <a:rPr lang="en-US" dirty="0" smtClean="0"/>
              <a:t>Assign appropriate prosody, intonation</a:t>
            </a:r>
          </a:p>
          <a:p>
            <a:pPr lvl="1"/>
            <a:endParaRPr lang="en-US" dirty="0"/>
          </a:p>
        </p:txBody>
      </p:sp>
    </p:spTree>
    <p:extLst>
      <p:ext uri="{BB962C8B-B14F-4D97-AF65-F5344CB8AC3E}">
        <p14:creationId xmlns:p14="http://schemas.microsoft.com/office/powerpoint/2010/main" val="33787970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and TTS</a:t>
            </a:r>
            <a:endParaRPr lang="en-US" dirty="0"/>
          </a:p>
        </p:txBody>
      </p:sp>
      <p:sp>
        <p:nvSpPr>
          <p:cNvPr id="3" name="Content Placeholder 2"/>
          <p:cNvSpPr>
            <a:spLocks noGrp="1"/>
          </p:cNvSpPr>
          <p:nvPr>
            <p:ph idx="1"/>
          </p:nvPr>
        </p:nvSpPr>
        <p:spPr/>
        <p:txBody>
          <a:bodyPr/>
          <a:lstStyle/>
          <a:p>
            <a:r>
              <a:rPr lang="en-US" dirty="0" smtClean="0"/>
              <a:t>Generation:</a:t>
            </a:r>
          </a:p>
          <a:p>
            <a:pPr lvl="1"/>
            <a:r>
              <a:rPr lang="en-US" dirty="0" smtClean="0"/>
              <a:t>Identify concepts to express</a:t>
            </a:r>
          </a:p>
          <a:p>
            <a:pPr lvl="1"/>
            <a:r>
              <a:rPr lang="en-US" dirty="0" smtClean="0"/>
              <a:t>Convert to words</a:t>
            </a:r>
          </a:p>
          <a:p>
            <a:pPr lvl="1"/>
            <a:r>
              <a:rPr lang="en-US" dirty="0" smtClean="0"/>
              <a:t>Assign appropriate prosody, intonation</a:t>
            </a:r>
          </a:p>
          <a:p>
            <a:pPr lvl="1"/>
            <a:endParaRPr lang="en-US" dirty="0"/>
          </a:p>
          <a:p>
            <a:r>
              <a:rPr lang="en-US" dirty="0" smtClean="0"/>
              <a:t>TTS:</a:t>
            </a:r>
          </a:p>
          <a:p>
            <a:pPr lvl="1"/>
            <a:r>
              <a:rPr lang="en-US" dirty="0" smtClean="0"/>
              <a:t>Input words, prosodic markup</a:t>
            </a:r>
          </a:p>
          <a:p>
            <a:pPr lvl="1"/>
            <a:r>
              <a:rPr lang="en-US" dirty="0" smtClean="0"/>
              <a:t>Synthesize acoustic waveform</a:t>
            </a:r>
          </a:p>
        </p:txBody>
      </p:sp>
    </p:spTree>
    <p:extLst>
      <p:ext uri="{BB962C8B-B14F-4D97-AF65-F5344CB8AC3E}">
        <p14:creationId xmlns:p14="http://schemas.microsoft.com/office/powerpoint/2010/main" val="2578483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t>
            </a:r>
            <a:endParaRPr lang="en-US" dirty="0"/>
          </a:p>
        </p:txBody>
      </p:sp>
      <p:sp>
        <p:nvSpPr>
          <p:cNvPr id="3" name="Content Placeholder 2"/>
          <p:cNvSpPr>
            <a:spLocks noGrp="1"/>
          </p:cNvSpPr>
          <p:nvPr>
            <p:ph idx="1"/>
          </p:nvPr>
        </p:nvSpPr>
        <p:spPr/>
        <p:txBody>
          <a:bodyPr/>
          <a:lstStyle/>
          <a:p>
            <a:r>
              <a:rPr lang="en-US" dirty="0" smtClean="0"/>
              <a:t>Content planning:</a:t>
            </a:r>
          </a:p>
          <a:p>
            <a:pPr lvl="1"/>
            <a:r>
              <a:rPr lang="en-US" dirty="0" smtClean="0"/>
              <a:t>What to say:</a:t>
            </a:r>
          </a:p>
          <a:p>
            <a:pPr lvl="2"/>
            <a:r>
              <a:rPr lang="en-US" dirty="0" smtClean="0"/>
              <a:t>Question, answer, </a:t>
            </a:r>
            <a:r>
              <a:rPr lang="en-US" dirty="0" err="1" smtClean="0"/>
              <a:t>etc</a:t>
            </a:r>
            <a:r>
              <a:rPr lang="en-US" dirty="0" smtClean="0"/>
              <a:t>?</a:t>
            </a:r>
          </a:p>
          <a:p>
            <a:pPr lvl="2"/>
            <a:r>
              <a:rPr lang="en-US" dirty="0" smtClean="0"/>
              <a:t>Often merged with dialog manager</a:t>
            </a:r>
          </a:p>
          <a:p>
            <a:pPr lvl="1"/>
            <a:endParaRPr lang="en-US" dirty="0"/>
          </a:p>
        </p:txBody>
      </p:sp>
    </p:spTree>
    <p:extLst>
      <p:ext uri="{BB962C8B-B14F-4D97-AF65-F5344CB8AC3E}">
        <p14:creationId xmlns:p14="http://schemas.microsoft.com/office/powerpoint/2010/main" val="37205583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t>
            </a:r>
            <a:endParaRPr lang="en-US" dirty="0"/>
          </a:p>
        </p:txBody>
      </p:sp>
      <p:sp>
        <p:nvSpPr>
          <p:cNvPr id="3" name="Content Placeholder 2"/>
          <p:cNvSpPr>
            <a:spLocks noGrp="1"/>
          </p:cNvSpPr>
          <p:nvPr>
            <p:ph idx="1"/>
          </p:nvPr>
        </p:nvSpPr>
        <p:spPr/>
        <p:txBody>
          <a:bodyPr/>
          <a:lstStyle/>
          <a:p>
            <a:r>
              <a:rPr lang="en-US" dirty="0" smtClean="0"/>
              <a:t>Content planning:</a:t>
            </a:r>
          </a:p>
          <a:p>
            <a:pPr lvl="1"/>
            <a:r>
              <a:rPr lang="en-US" dirty="0" smtClean="0"/>
              <a:t>What to say:</a:t>
            </a:r>
          </a:p>
          <a:p>
            <a:pPr lvl="2"/>
            <a:r>
              <a:rPr lang="en-US" dirty="0" smtClean="0"/>
              <a:t>Question, answer, </a:t>
            </a:r>
            <a:r>
              <a:rPr lang="en-US" dirty="0" err="1" smtClean="0"/>
              <a:t>etc</a:t>
            </a:r>
            <a:r>
              <a:rPr lang="en-US" dirty="0" smtClean="0"/>
              <a:t>?</a:t>
            </a:r>
          </a:p>
          <a:p>
            <a:pPr lvl="2"/>
            <a:r>
              <a:rPr lang="en-US" dirty="0" smtClean="0"/>
              <a:t>Often merged with dialog manager</a:t>
            </a:r>
          </a:p>
          <a:p>
            <a:r>
              <a:rPr lang="en-US" dirty="0" smtClean="0"/>
              <a:t>Language generation:</a:t>
            </a:r>
          </a:p>
          <a:p>
            <a:pPr lvl="1"/>
            <a:r>
              <a:rPr lang="en-US" dirty="0" smtClean="0"/>
              <a:t>How to say it</a:t>
            </a:r>
          </a:p>
          <a:p>
            <a:pPr lvl="2"/>
            <a:r>
              <a:rPr lang="en-US" dirty="0" smtClean="0"/>
              <a:t>Select syntactic structure and words </a:t>
            </a:r>
          </a:p>
          <a:p>
            <a:pPr lvl="2"/>
            <a:r>
              <a:rPr lang="en-US" dirty="0" smtClean="0"/>
              <a:t>Most common: Template-based generation (prompts)</a:t>
            </a:r>
          </a:p>
          <a:p>
            <a:pPr lvl="3"/>
            <a:r>
              <a:rPr lang="en-US" dirty="0" smtClean="0"/>
              <a:t>Templates with variable: When do you want to leave CITY?</a:t>
            </a:r>
          </a:p>
          <a:p>
            <a:endParaRPr lang="en-US" dirty="0" smtClean="0"/>
          </a:p>
          <a:p>
            <a:pPr lvl="1"/>
            <a:endParaRPr lang="en-US" dirty="0"/>
          </a:p>
        </p:txBody>
      </p:sp>
    </p:spTree>
    <p:extLst>
      <p:ext uri="{BB962C8B-B14F-4D97-AF65-F5344CB8AC3E}">
        <p14:creationId xmlns:p14="http://schemas.microsoft.com/office/powerpoint/2010/main" val="9947497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NLG</a:t>
            </a:r>
            <a:endParaRPr lang="en-US" dirty="0"/>
          </a:p>
        </p:txBody>
      </p:sp>
      <p:pic>
        <p:nvPicPr>
          <p:cNvPr id="5" name="Content Placeholder 11" descr="generationg.jpg"/>
          <p:cNvPicPr>
            <a:picLocks noChangeAspect="1"/>
          </p:cNvPicPr>
          <p:nvPr/>
        </p:nvPicPr>
        <p:blipFill>
          <a:blip r:embed="rId2">
            <a:extLst>
              <a:ext uri="{28A0092B-C50C-407E-A947-70E740481C1C}">
                <a14:useLocalDpi xmlns:a14="http://schemas.microsoft.com/office/drawing/2010/main" val="0"/>
              </a:ext>
            </a:extLst>
          </a:blip>
          <a:srcRect t="-83720" b="-83720"/>
          <a:stretch>
            <a:fillRect/>
          </a:stretch>
        </p:blipFill>
        <p:spPr>
          <a:xfrm>
            <a:off x="381000" y="1556146"/>
            <a:ext cx="7702205" cy="4920853"/>
          </a:xfrm>
          <a:prstGeom prst="rect">
            <a:avLst/>
          </a:prstGeom>
        </p:spPr>
      </p:pic>
      <p:sp>
        <p:nvSpPr>
          <p:cNvPr id="6" name="Content Placeholder 5"/>
          <p:cNvSpPr>
            <a:spLocks noGrp="1"/>
          </p:cNvSpPr>
          <p:nvPr>
            <p:ph idx="1"/>
          </p:nvPr>
        </p:nvSpPr>
        <p:spPr/>
        <p:txBody>
          <a:bodyPr/>
          <a:lstStyle/>
          <a:p>
            <a:r>
              <a:rPr lang="en-US" dirty="0" smtClean="0"/>
              <a:t>Converts representation from dialog manager</a:t>
            </a:r>
            <a:endParaRPr lang="en-US" dirty="0"/>
          </a:p>
        </p:txBody>
      </p:sp>
    </p:spTree>
    <p:extLst>
      <p:ext uri="{BB962C8B-B14F-4D97-AF65-F5344CB8AC3E}">
        <p14:creationId xmlns:p14="http://schemas.microsoft.com/office/powerpoint/2010/main" val="13329196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endParaRPr lang="en-US" dirty="0"/>
          </a:p>
        </p:txBody>
      </p:sp>
    </p:spTree>
    <p:extLst>
      <p:ext uri="{BB962C8B-B14F-4D97-AF65-F5344CB8AC3E}">
        <p14:creationId xmlns:p14="http://schemas.microsoft.com/office/powerpoint/2010/main" val="40080246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r>
              <a:rPr lang="en-US" dirty="0" smtClean="0"/>
              <a:t>Takes input from ASR/NLU</a:t>
            </a:r>
          </a:p>
          <a:p>
            <a:pPr lvl="1"/>
            <a:endParaRPr lang="en-US" dirty="0" smtClean="0"/>
          </a:p>
          <a:p>
            <a:pPr lvl="1"/>
            <a:endParaRPr lang="en-US" dirty="0"/>
          </a:p>
        </p:txBody>
      </p:sp>
    </p:spTree>
    <p:extLst>
      <p:ext uri="{BB962C8B-B14F-4D97-AF65-F5344CB8AC3E}">
        <p14:creationId xmlns:p14="http://schemas.microsoft.com/office/powerpoint/2010/main" val="14554643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endParaRPr lang="en-US" dirty="0"/>
          </a:p>
        </p:txBody>
      </p:sp>
    </p:spTree>
    <p:extLst>
      <p:ext uri="{BB962C8B-B14F-4D97-AF65-F5344CB8AC3E}">
        <p14:creationId xmlns:p14="http://schemas.microsoft.com/office/powerpoint/2010/main" val="22793636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Dialogue Manager</a:t>
            </a:r>
            <a:endParaRPr lang="en-US" dirty="0"/>
          </a:p>
        </p:txBody>
      </p:sp>
      <p:sp>
        <p:nvSpPr>
          <p:cNvPr id="3" name="Content Placeholder 2"/>
          <p:cNvSpPr>
            <a:spLocks noGrp="1"/>
          </p:cNvSpPr>
          <p:nvPr>
            <p:ph idx="1"/>
          </p:nvPr>
        </p:nvSpPr>
        <p:spPr/>
        <p:txBody>
          <a:bodyPr>
            <a:normAutofit/>
          </a:bodyPr>
          <a:lstStyle/>
          <a:p>
            <a:r>
              <a:rPr lang="en-US" dirty="0" smtClean="0"/>
              <a:t>Holds system together: Governs interaction style</a:t>
            </a:r>
          </a:p>
          <a:p>
            <a:pPr lvl="1"/>
            <a:r>
              <a:rPr lang="en-US" dirty="0" smtClean="0"/>
              <a:t>Takes input from ASR/NLU</a:t>
            </a:r>
          </a:p>
          <a:p>
            <a:pPr lvl="1"/>
            <a:endParaRPr lang="en-US" dirty="0" smtClean="0"/>
          </a:p>
          <a:p>
            <a:pPr lvl="1"/>
            <a:r>
              <a:rPr lang="en-US" dirty="0" smtClean="0"/>
              <a:t>Maintains dialog state, history</a:t>
            </a:r>
          </a:p>
          <a:p>
            <a:pPr lvl="2"/>
            <a:r>
              <a:rPr lang="en-US" dirty="0" smtClean="0"/>
              <a:t>Incremental frame construction</a:t>
            </a:r>
          </a:p>
          <a:p>
            <a:pPr lvl="2"/>
            <a:r>
              <a:rPr lang="en-US" dirty="0" smtClean="0"/>
              <a:t>Reference, ellipsis resolution</a:t>
            </a:r>
          </a:p>
          <a:p>
            <a:pPr lvl="2"/>
            <a:r>
              <a:rPr lang="en-US" dirty="0" smtClean="0"/>
              <a:t>Determines what system does next</a:t>
            </a:r>
          </a:p>
          <a:p>
            <a:pPr lvl="1"/>
            <a:endParaRPr lang="en-US" dirty="0"/>
          </a:p>
          <a:p>
            <a:pPr lvl="1"/>
            <a:r>
              <a:rPr lang="en-US" dirty="0" smtClean="0"/>
              <a:t>Interfaces with task manager/backend app</a:t>
            </a:r>
          </a:p>
          <a:p>
            <a:pPr lvl="1"/>
            <a:endParaRPr lang="en-US" dirty="0"/>
          </a:p>
          <a:p>
            <a:pPr marL="349250" lvl="1" indent="0">
              <a:buNone/>
            </a:pPr>
            <a:endParaRPr lang="en-US" dirty="0"/>
          </a:p>
        </p:txBody>
      </p:sp>
    </p:spTree>
    <p:extLst>
      <p:ext uri="{BB962C8B-B14F-4D97-AF65-F5344CB8AC3E}">
        <p14:creationId xmlns:p14="http://schemas.microsoft.com/office/powerpoint/2010/main" val="25933896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3918</TotalTime>
  <Words>5460</Words>
  <Application>Microsoft Macintosh PowerPoint</Application>
  <PresentationFormat>On-screen Show (4:3)</PresentationFormat>
  <Paragraphs>1132</Paragraphs>
  <Slides>163</Slides>
  <Notes>12</Notes>
  <HiddenSlides>0</HiddenSlides>
  <MMClips>0</MMClips>
  <ScaleCrop>false</ScaleCrop>
  <HeadingPairs>
    <vt:vector size="4" baseType="variant">
      <vt:variant>
        <vt:lpstr>Theme</vt:lpstr>
      </vt:variant>
      <vt:variant>
        <vt:i4>1</vt:i4>
      </vt:variant>
      <vt:variant>
        <vt:lpstr>Slide Titles</vt:lpstr>
      </vt:variant>
      <vt:variant>
        <vt:i4>163</vt:i4>
      </vt:variant>
    </vt:vector>
  </HeadingPairs>
  <TitlesOfParts>
    <vt:vector size="164" baseType="lpstr">
      <vt:lpstr>Breeze</vt:lpstr>
      <vt:lpstr>Dialogue and Conversational Agents</vt:lpstr>
      <vt:lpstr>Roadmap</vt:lpstr>
      <vt:lpstr>Dialog Example</vt:lpstr>
      <vt:lpstr>Travel Planning</vt:lpstr>
      <vt:lpstr>AT&amp;T’s How May I Help You?</vt:lpstr>
      <vt:lpstr>ItSpoke Tutoring System</vt:lpstr>
      <vt:lpstr>Dialogue is Different</vt:lpstr>
      <vt:lpstr>Dialogue is Different</vt:lpstr>
      <vt:lpstr>Dialogue is Different</vt:lpstr>
      <vt:lpstr>Dialogue is Different</vt:lpstr>
      <vt:lpstr>Conversations and Conversational Agents</vt:lpstr>
      <vt:lpstr>Conversations and Conversational Agents</vt:lpstr>
      <vt:lpstr>Conversations and Conversational Agents</vt:lpstr>
      <vt:lpstr>Conversation</vt:lpstr>
      <vt:lpstr>Conversation</vt:lpstr>
      <vt:lpstr>Conversation</vt:lpstr>
      <vt:lpstr>Conversation</vt:lpstr>
      <vt:lpstr>Conversation</vt:lpstr>
      <vt:lpstr>Turn-Taking</vt:lpstr>
      <vt:lpstr>Turn-Taking</vt:lpstr>
      <vt:lpstr>Turn-Taking</vt:lpstr>
      <vt:lpstr>Turn-Taking</vt:lpstr>
      <vt:lpstr>Turn-Taking</vt:lpstr>
      <vt:lpstr>Turn-taking: Who &amp; How</vt:lpstr>
      <vt:lpstr>Turn-taking: Who &amp; How</vt:lpstr>
      <vt:lpstr>Turn-taking: Who &amp; How</vt:lpstr>
      <vt:lpstr>Turns and Structure</vt:lpstr>
      <vt:lpstr>Turns and Structure</vt:lpstr>
      <vt:lpstr>Turns and Structure</vt:lpstr>
      <vt:lpstr>Turns and Structure</vt:lpstr>
      <vt:lpstr>Turn-taking in HCI</vt:lpstr>
      <vt:lpstr>Turn-taking in HCI</vt:lpstr>
      <vt:lpstr>Turn-taking in HCI</vt:lpstr>
      <vt:lpstr>Turn-taking in HCI</vt:lpstr>
      <vt:lpstr>Speech Acts</vt:lpstr>
      <vt:lpstr>Speech Acts</vt:lpstr>
      <vt:lpstr>Utterances as 3 Act Types</vt:lpstr>
      <vt:lpstr>Utterances as 3 Act Types</vt:lpstr>
      <vt:lpstr>Utterances as 3 Act Types</vt:lpstr>
      <vt:lpstr>Utterances as 3 Act Types</vt:lpstr>
      <vt:lpstr>The 3 levels of act revisited</vt:lpstr>
      <vt:lpstr>The 3 levels of act revisited</vt:lpstr>
      <vt:lpstr>The 3 levels of act revisited</vt:lpstr>
      <vt:lpstr>The 3 levels of act revisited</vt:lpstr>
      <vt:lpstr>The 3 levels of act revisited</vt:lpstr>
      <vt:lpstr>The 3 levels of act revisited</vt:lpstr>
      <vt:lpstr>The 3 levels of act revisited</vt:lpstr>
      <vt:lpstr> Collaborative Communication</vt:lpstr>
      <vt:lpstr> Collaborative Communication</vt:lpstr>
      <vt:lpstr> Collaborative Communication</vt:lpstr>
      <vt:lpstr>Closure</vt:lpstr>
      <vt:lpstr>Closure</vt:lpstr>
      <vt:lpstr>Closure</vt:lpstr>
      <vt:lpstr>Closure</vt:lpstr>
      <vt:lpstr>Degrees of Grounding</vt:lpstr>
      <vt:lpstr>Degrees of Grounding</vt:lpstr>
      <vt:lpstr>Degrees of Grounding</vt:lpstr>
      <vt:lpstr>Degrees of Grounding</vt:lpstr>
      <vt:lpstr>Degrees of Grounding</vt:lpstr>
      <vt:lpstr>Degrees of Grounding</vt:lpstr>
      <vt:lpstr>Dialog Example</vt:lpstr>
      <vt:lpstr>Grounding</vt:lpstr>
      <vt:lpstr>Grounding</vt:lpstr>
      <vt:lpstr>Travel Planning</vt:lpstr>
      <vt:lpstr>Grounding in HCI</vt:lpstr>
      <vt:lpstr>Grounding in HCI</vt:lpstr>
      <vt:lpstr>Conversational Implicature</vt:lpstr>
      <vt:lpstr>Conversational Implicature</vt:lpstr>
      <vt:lpstr>Conversational Implicature</vt:lpstr>
      <vt:lpstr>Grice’s Maxims</vt:lpstr>
      <vt:lpstr>Grice’s Maxims</vt:lpstr>
      <vt:lpstr>Grice’s Maxims</vt:lpstr>
      <vt:lpstr>Grice’s Maxims</vt:lpstr>
      <vt:lpstr>Relevance</vt:lpstr>
      <vt:lpstr>Relevance</vt:lpstr>
      <vt:lpstr>Quantity</vt:lpstr>
      <vt:lpstr>Quantity</vt:lpstr>
      <vt:lpstr>Quantity</vt:lpstr>
      <vt:lpstr>From Human to Computer</vt:lpstr>
      <vt:lpstr>From Human to Computer</vt:lpstr>
      <vt:lpstr>Dialogue System Architecture</vt:lpstr>
      <vt:lpstr>Speech Recognition</vt:lpstr>
      <vt:lpstr>Speech Recognition</vt:lpstr>
      <vt:lpstr>Speech Recognition</vt:lpstr>
      <vt:lpstr>Speech Recognition</vt:lpstr>
      <vt:lpstr>Recognition in SDS</vt:lpstr>
      <vt:lpstr>Recognition in SDS</vt:lpstr>
      <vt:lpstr>Recognition in SDS</vt:lpstr>
      <vt:lpstr>Recognition in SDS</vt:lpstr>
      <vt:lpstr>Natural Language Understanding</vt:lpstr>
      <vt:lpstr>Generation and TTS</vt:lpstr>
      <vt:lpstr>Generation and TTS</vt:lpstr>
      <vt:lpstr>Generation</vt:lpstr>
      <vt:lpstr>Generation</vt:lpstr>
      <vt:lpstr>Full NLG</vt:lpstr>
      <vt:lpstr>Dialogue Manager</vt:lpstr>
      <vt:lpstr>Dialogue Manager</vt:lpstr>
      <vt:lpstr>Dialogue Manager</vt:lpstr>
      <vt:lpstr>Dialogue Manager</vt:lpstr>
      <vt:lpstr>Dialogue Manager</vt:lpstr>
      <vt:lpstr>Dialog Management Types</vt:lpstr>
      <vt:lpstr>Finite-State Management</vt:lpstr>
      <vt:lpstr>Finite-State Dialogue Management</vt:lpstr>
      <vt:lpstr>Finite-State Dialogue Management</vt:lpstr>
      <vt:lpstr>Finite-State Dialogue Management</vt:lpstr>
      <vt:lpstr>Finite-State Dialogue Management</vt:lpstr>
      <vt:lpstr>Finite-State Dialogue Management</vt:lpstr>
      <vt:lpstr>Pros and Cons</vt:lpstr>
      <vt:lpstr>Pros and Cons</vt:lpstr>
      <vt:lpstr>Pros and Cons</vt:lpstr>
      <vt:lpstr>Frame-based Dialogue Management</vt:lpstr>
      <vt:lpstr>Frame-based Dialogue Management</vt:lpstr>
      <vt:lpstr>Frames and Initiative</vt:lpstr>
      <vt:lpstr>Frames and Initiative</vt:lpstr>
      <vt:lpstr>Frames and Initiative</vt:lpstr>
      <vt:lpstr>Frames and Initiative</vt:lpstr>
      <vt:lpstr>Dialogue Management: Confirmation </vt:lpstr>
      <vt:lpstr>Dialog Example</vt:lpstr>
      <vt:lpstr>Travel Planning</vt:lpstr>
      <vt:lpstr>Dialogue Management: Confirmation </vt:lpstr>
      <vt:lpstr>Dialogue Management: Confirmation </vt:lpstr>
      <vt:lpstr>Confirmation Strategies</vt:lpstr>
      <vt:lpstr>Confirmation Strategy </vt:lpstr>
      <vt:lpstr>Pros and Cons</vt:lpstr>
      <vt:lpstr>Pros and Cons</vt:lpstr>
      <vt:lpstr>Pros and Cons</vt:lpstr>
      <vt:lpstr>Pros and Cons</vt:lpstr>
      <vt:lpstr>Pros and Cons</vt:lpstr>
      <vt:lpstr>Pros and Cons</vt:lpstr>
      <vt:lpstr>VoiceXML</vt:lpstr>
      <vt:lpstr>Simple VoiceXML Example</vt:lpstr>
      <vt:lpstr>Frame-based Systems: Pros and Cons</vt:lpstr>
      <vt:lpstr>Information State  Dialogue Management</vt:lpstr>
      <vt:lpstr>Information State Architecture</vt:lpstr>
      <vt:lpstr>Dialogue Acts</vt:lpstr>
      <vt:lpstr>Dialogue Act Interpretation</vt:lpstr>
      <vt:lpstr>Dialogue Act Interpretation</vt:lpstr>
      <vt:lpstr>Dialogue Act Interpretation</vt:lpstr>
      <vt:lpstr>Dialogue Act Interpretation</vt:lpstr>
      <vt:lpstr>Detecting Correction Acts</vt:lpstr>
      <vt:lpstr>Detecting Correction Acts</vt:lpstr>
      <vt:lpstr>Detecting Correction Acts</vt:lpstr>
      <vt:lpstr>Detecting Correction Acts</vt:lpstr>
      <vt:lpstr>Designing Dialog</vt:lpstr>
      <vt:lpstr>Designing Dialog</vt:lpstr>
      <vt:lpstr>Designing Dialog</vt:lpstr>
      <vt:lpstr>Designing Dialog</vt:lpstr>
      <vt:lpstr>Designing Dialog</vt:lpstr>
      <vt:lpstr>Designing Dialog</vt:lpstr>
      <vt:lpstr>SDS Evaluation</vt:lpstr>
      <vt:lpstr>SDS Evaluation</vt:lpstr>
      <vt:lpstr>SDS Evaluation</vt:lpstr>
      <vt:lpstr>SDS Evaluation</vt:lpstr>
      <vt:lpstr>SDS Evaluation</vt:lpstr>
      <vt:lpstr>SDS Evaluation</vt:lpstr>
      <vt:lpstr>PARADISE Model</vt:lpstr>
      <vt:lpstr>PARADISE Model</vt:lpstr>
      <vt:lpstr>Summary</vt:lpstr>
      <vt:lpstr>Semantic Grammars</vt:lpstr>
      <vt:lpstr>Result</vt:lpstr>
      <vt:lpstr>Verbmobil DA</vt:lpstr>
      <vt:lpstr>Dialogue Act Ambiguity</vt:lpstr>
      <vt:lpstr>Performance Functions for 3 Systems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Dialogue and Conversational Agents</dc:title>
  <dc:creator>Gina-Anne Levow</dc:creator>
  <cp:lastModifiedBy>Gina-Anne Levow</cp:lastModifiedBy>
  <cp:revision>36</cp:revision>
  <cp:lastPrinted>2011-05-24T19:24:23Z</cp:lastPrinted>
  <dcterms:created xsi:type="dcterms:W3CDTF">2011-05-22T00:15:26Z</dcterms:created>
  <dcterms:modified xsi:type="dcterms:W3CDTF">2013-04-03T21:49:43Z</dcterms:modified>
</cp:coreProperties>
</file>