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1.xml" ContentType="application/vnd.openxmlformats-officedocument.presentationml.notesSlide+xml"/>
  <Override PartName="/ppt/embeddings/oleObject4.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5.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1"/>
  </p:notesMasterIdLst>
  <p:sldIdLst>
    <p:sldId id="256" r:id="rId2"/>
    <p:sldId id="257" r:id="rId3"/>
    <p:sldId id="588" r:id="rId4"/>
    <p:sldId id="509" r:id="rId5"/>
    <p:sldId id="586" r:id="rId6"/>
    <p:sldId id="589" r:id="rId7"/>
    <p:sldId id="316" r:id="rId8"/>
    <p:sldId id="587" r:id="rId9"/>
    <p:sldId id="325" r:id="rId10"/>
    <p:sldId id="590" r:id="rId11"/>
    <p:sldId id="591" r:id="rId12"/>
    <p:sldId id="326" r:id="rId13"/>
    <p:sldId id="592" r:id="rId14"/>
    <p:sldId id="593" r:id="rId15"/>
    <p:sldId id="594" r:id="rId16"/>
    <p:sldId id="329" r:id="rId17"/>
    <p:sldId id="595" r:id="rId18"/>
    <p:sldId id="332" r:id="rId19"/>
    <p:sldId id="596" r:id="rId20"/>
    <p:sldId id="597" r:id="rId21"/>
    <p:sldId id="336" r:id="rId22"/>
    <p:sldId id="598" r:id="rId23"/>
    <p:sldId id="337" r:id="rId24"/>
    <p:sldId id="338" r:id="rId25"/>
    <p:sldId id="599" r:id="rId26"/>
    <p:sldId id="600" r:id="rId27"/>
    <p:sldId id="601" r:id="rId28"/>
    <p:sldId id="345" r:id="rId29"/>
    <p:sldId id="602" r:id="rId30"/>
    <p:sldId id="603" r:id="rId31"/>
    <p:sldId id="604" r:id="rId32"/>
    <p:sldId id="346" r:id="rId33"/>
    <p:sldId id="351" r:id="rId34"/>
    <p:sldId id="607" r:id="rId35"/>
    <p:sldId id="353" r:id="rId36"/>
    <p:sldId id="608" r:id="rId37"/>
    <p:sldId id="354" r:id="rId38"/>
    <p:sldId id="362" r:id="rId39"/>
    <p:sldId id="609" r:id="rId40"/>
    <p:sldId id="610" r:id="rId41"/>
    <p:sldId id="611" r:id="rId42"/>
    <p:sldId id="612" r:id="rId43"/>
    <p:sldId id="363" r:id="rId44"/>
    <p:sldId id="373" r:id="rId45"/>
    <p:sldId id="367" r:id="rId46"/>
    <p:sldId id="613" r:id="rId47"/>
    <p:sldId id="372" r:id="rId48"/>
    <p:sldId id="614" r:id="rId49"/>
    <p:sldId id="615" r:id="rId50"/>
    <p:sldId id="376" r:id="rId51"/>
    <p:sldId id="616" r:id="rId52"/>
    <p:sldId id="617" r:id="rId53"/>
    <p:sldId id="380" r:id="rId54"/>
    <p:sldId id="618" r:id="rId55"/>
    <p:sldId id="385" r:id="rId56"/>
    <p:sldId id="619" r:id="rId57"/>
    <p:sldId id="620" r:id="rId58"/>
    <p:sldId id="621" r:id="rId59"/>
    <p:sldId id="528" r:id="rId60"/>
    <p:sldId id="625" r:id="rId61"/>
    <p:sldId id="626" r:id="rId62"/>
    <p:sldId id="529" r:id="rId63"/>
    <p:sldId id="530" r:id="rId64"/>
    <p:sldId id="531" r:id="rId65"/>
    <p:sldId id="532" r:id="rId66"/>
    <p:sldId id="533" r:id="rId67"/>
    <p:sldId id="534" r:id="rId68"/>
    <p:sldId id="535" r:id="rId69"/>
    <p:sldId id="536" r:id="rId70"/>
    <p:sldId id="537" r:id="rId71"/>
    <p:sldId id="538" r:id="rId72"/>
    <p:sldId id="405" r:id="rId73"/>
    <p:sldId id="406" r:id="rId74"/>
    <p:sldId id="409" r:id="rId75"/>
    <p:sldId id="426" r:id="rId76"/>
    <p:sldId id="433" r:id="rId77"/>
    <p:sldId id="437" r:id="rId78"/>
    <p:sldId id="444" r:id="rId79"/>
    <p:sldId id="630" r:id="rId80"/>
    <p:sldId id="631" r:id="rId81"/>
    <p:sldId id="632" r:id="rId82"/>
    <p:sldId id="749" r:id="rId83"/>
    <p:sldId id="486" r:id="rId84"/>
    <p:sldId id="750" r:id="rId85"/>
    <p:sldId id="633" r:id="rId86"/>
    <p:sldId id="634" r:id="rId87"/>
    <p:sldId id="635" r:id="rId88"/>
    <p:sldId id="641" r:id="rId89"/>
    <p:sldId id="642" r:id="rId90"/>
    <p:sldId id="643" r:id="rId91"/>
    <p:sldId id="644" r:id="rId92"/>
    <p:sldId id="645" r:id="rId93"/>
    <p:sldId id="646" r:id="rId94"/>
    <p:sldId id="499" r:id="rId95"/>
    <p:sldId id="640" r:id="rId96"/>
    <p:sldId id="639" r:id="rId97"/>
    <p:sldId id="503" r:id="rId98"/>
    <p:sldId id="636" r:id="rId99"/>
    <p:sldId id="637" r:id="rId100"/>
    <p:sldId id="504" r:id="rId101"/>
    <p:sldId id="508" r:id="rId102"/>
    <p:sldId id="688" r:id="rId103"/>
    <p:sldId id="689" r:id="rId104"/>
    <p:sldId id="690" r:id="rId105"/>
    <p:sldId id="527" r:id="rId106"/>
    <p:sldId id="647" r:id="rId107"/>
    <p:sldId id="648" r:id="rId108"/>
    <p:sldId id="649" r:id="rId109"/>
    <p:sldId id="650" r:id="rId110"/>
    <p:sldId id="651" r:id="rId111"/>
    <p:sldId id="652" r:id="rId112"/>
    <p:sldId id="653" r:id="rId113"/>
    <p:sldId id="654" r:id="rId114"/>
    <p:sldId id="655" r:id="rId115"/>
    <p:sldId id="656" r:id="rId116"/>
    <p:sldId id="657" r:id="rId117"/>
    <p:sldId id="658" r:id="rId118"/>
    <p:sldId id="659" r:id="rId119"/>
    <p:sldId id="660" r:id="rId120"/>
    <p:sldId id="661" r:id="rId121"/>
    <p:sldId id="662" r:id="rId122"/>
    <p:sldId id="663" r:id="rId123"/>
    <p:sldId id="664" r:id="rId124"/>
    <p:sldId id="665" r:id="rId125"/>
    <p:sldId id="666" r:id="rId126"/>
    <p:sldId id="667" r:id="rId127"/>
    <p:sldId id="668" r:id="rId128"/>
    <p:sldId id="669" r:id="rId129"/>
    <p:sldId id="670" r:id="rId130"/>
    <p:sldId id="671" r:id="rId131"/>
    <p:sldId id="672" r:id="rId132"/>
    <p:sldId id="673" r:id="rId133"/>
    <p:sldId id="674" r:id="rId134"/>
    <p:sldId id="675" r:id="rId135"/>
    <p:sldId id="676" r:id="rId136"/>
    <p:sldId id="677" r:id="rId137"/>
    <p:sldId id="678" r:id="rId138"/>
    <p:sldId id="679" r:id="rId139"/>
    <p:sldId id="680" r:id="rId140"/>
    <p:sldId id="681" r:id="rId141"/>
    <p:sldId id="682" r:id="rId142"/>
    <p:sldId id="683" r:id="rId143"/>
    <p:sldId id="684" r:id="rId144"/>
    <p:sldId id="685" r:id="rId145"/>
    <p:sldId id="686" r:id="rId146"/>
    <p:sldId id="687" r:id="rId147"/>
    <p:sldId id="691" r:id="rId148"/>
    <p:sldId id="692" r:id="rId149"/>
    <p:sldId id="693" r:id="rId150"/>
    <p:sldId id="694" r:id="rId151"/>
    <p:sldId id="695" r:id="rId152"/>
    <p:sldId id="696" r:id="rId153"/>
    <p:sldId id="697" r:id="rId154"/>
    <p:sldId id="698" r:id="rId155"/>
    <p:sldId id="699" r:id="rId156"/>
    <p:sldId id="700" r:id="rId157"/>
    <p:sldId id="701" r:id="rId158"/>
    <p:sldId id="702" r:id="rId159"/>
    <p:sldId id="703" r:id="rId160"/>
    <p:sldId id="704" r:id="rId161"/>
    <p:sldId id="705" r:id="rId162"/>
    <p:sldId id="706" r:id="rId163"/>
    <p:sldId id="707" r:id="rId164"/>
    <p:sldId id="708" r:id="rId165"/>
    <p:sldId id="709" r:id="rId166"/>
    <p:sldId id="710" r:id="rId167"/>
    <p:sldId id="711" r:id="rId168"/>
    <p:sldId id="712" r:id="rId169"/>
    <p:sldId id="713" r:id="rId170"/>
    <p:sldId id="714" r:id="rId171"/>
    <p:sldId id="715" r:id="rId172"/>
    <p:sldId id="716" r:id="rId173"/>
    <p:sldId id="717" r:id="rId174"/>
    <p:sldId id="718" r:id="rId175"/>
    <p:sldId id="719" r:id="rId176"/>
    <p:sldId id="720" r:id="rId177"/>
    <p:sldId id="721" r:id="rId178"/>
    <p:sldId id="722" r:id="rId179"/>
    <p:sldId id="723" r:id="rId180"/>
    <p:sldId id="724" r:id="rId181"/>
    <p:sldId id="725" r:id="rId182"/>
    <p:sldId id="726" r:id="rId183"/>
    <p:sldId id="727" r:id="rId184"/>
    <p:sldId id="728" r:id="rId185"/>
    <p:sldId id="729" r:id="rId186"/>
    <p:sldId id="730" r:id="rId187"/>
    <p:sldId id="731" r:id="rId188"/>
    <p:sldId id="732" r:id="rId189"/>
    <p:sldId id="733" r:id="rId190"/>
    <p:sldId id="734" r:id="rId191"/>
    <p:sldId id="735" r:id="rId192"/>
    <p:sldId id="736" r:id="rId193"/>
    <p:sldId id="737" r:id="rId194"/>
    <p:sldId id="738" r:id="rId195"/>
    <p:sldId id="739" r:id="rId196"/>
    <p:sldId id="740" r:id="rId197"/>
    <p:sldId id="741" r:id="rId198"/>
    <p:sldId id="742" r:id="rId199"/>
    <p:sldId id="743" r:id="rId200"/>
    <p:sldId id="744" r:id="rId201"/>
    <p:sldId id="745" r:id="rId202"/>
    <p:sldId id="746" r:id="rId203"/>
    <p:sldId id="747" r:id="rId204"/>
    <p:sldId id="748" r:id="rId205"/>
    <p:sldId id="605" r:id="rId206"/>
    <p:sldId id="606" r:id="rId207"/>
    <p:sldId id="627" r:id="rId208"/>
    <p:sldId id="628" r:id="rId209"/>
    <p:sldId id="629" r:id="rId2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94660"/>
  </p:normalViewPr>
  <p:slideViewPr>
    <p:cSldViewPr snapToGrid="0" snapToObjects="1">
      <p:cViewPr varScale="1">
        <p:scale>
          <a:sx n="55" d="100"/>
          <a:sy n="55" d="100"/>
        </p:scale>
        <p:origin x="-101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6648"/>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slide" Target="slides/slide209.xml"/><Relationship Id="rId211" Type="http://schemas.openxmlformats.org/officeDocument/2006/relationships/notesMaster" Target="notesMasters/notesMaster1.xml"/><Relationship Id="rId212" Type="http://schemas.openxmlformats.org/officeDocument/2006/relationships/printerSettings" Target="printerSettings/printerSettings1.bin"/><Relationship Id="rId213" Type="http://schemas.openxmlformats.org/officeDocument/2006/relationships/presProps" Target="presProp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viewProps" Target="viewProps.xml"/><Relationship Id="rId215" Type="http://schemas.openxmlformats.org/officeDocument/2006/relationships/theme" Target="theme/theme1.xml"/><Relationship Id="rId2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 Id="rId3"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9220AF-922F-D949-8A7C-F6D5D9EE08C5}" type="datetimeFigureOut">
              <a:rPr lang="en-US" smtClean="0"/>
              <a:t>4/9/13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22B7F-6ED1-5540-A20B-8CE250E91D2D}" type="slidenum">
              <a:rPr lang="en-US" smtClean="0"/>
              <a:t>‹#›</a:t>
            </a:fld>
            <a:endParaRPr lang="en-US"/>
          </a:p>
        </p:txBody>
      </p:sp>
    </p:spTree>
    <p:extLst>
      <p:ext uri="{BB962C8B-B14F-4D97-AF65-F5344CB8AC3E}">
        <p14:creationId xmlns:p14="http://schemas.microsoft.com/office/powerpoint/2010/main" val="838226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0C3106E6-6C76-6D4B-9F17-BBBCDD1E0576}" type="slidenum">
              <a:rPr lang="en-US" sz="1200"/>
              <a:pPr eaLnBrk="1" hangingPunct="1"/>
              <a:t>16</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79CE95C-30DA-E04B-9CA9-129CA7514EB7}" type="slidenum">
              <a:rPr lang="en-US" sz="1200"/>
              <a:pPr eaLnBrk="1" hangingPunct="1"/>
              <a:t>107</a:t>
            </a:fld>
            <a:endParaRPr lang="en-US" sz="1200"/>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E5A3538-01CD-314C-B306-8FCA2E990D75}" type="slidenum">
              <a:rPr lang="en-US" sz="1200"/>
              <a:pPr eaLnBrk="1" hangingPunct="1"/>
              <a:t>108</a:t>
            </a:fld>
            <a:endParaRPr lang="en-US" sz="1200"/>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B24AE269-93AC-1E4D-B5F7-4142CB9858CD}" type="slidenum">
              <a:rPr lang="en-US" sz="1200"/>
              <a:pPr eaLnBrk="1" hangingPunct="1"/>
              <a:t>109</a:t>
            </a:fld>
            <a:endParaRPr lang="en-US" sz="1200"/>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C9520E3B-241C-724B-8DC0-BD4DE8221EC4}" type="slidenum">
              <a:rPr lang="en-US" sz="1200"/>
              <a:pPr eaLnBrk="1" hangingPunct="1"/>
              <a:t>110</a:t>
            </a:fld>
            <a:endParaRPr lang="en-US" sz="1200"/>
          </a:p>
        </p:txBody>
      </p:sp>
      <p:sp>
        <p:nvSpPr>
          <p:cNvPr id="32771" name="Rectangle 1026"/>
          <p:cNvSpPr>
            <a:spLocks noGrp="1" noRot="1" noChangeAspect="1" noChangeArrowheads="1"/>
          </p:cNvSpPr>
          <p:nvPr>
            <p:ph type="sldImg"/>
          </p:nvPr>
        </p:nvSpPr>
        <p:spPr>
          <a:solidFill>
            <a:srgbClr val="FFFFFF"/>
          </a:solidFill>
          <a:ln/>
        </p:spPr>
      </p:sp>
      <p:sp>
        <p:nvSpPr>
          <p:cNvPr id="3277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95AD37BD-3BA4-3742-80A5-76A984ECD78B}" type="slidenum">
              <a:rPr lang="en-US" sz="1200"/>
              <a:pPr eaLnBrk="1" hangingPunct="1"/>
              <a:t>111</a:t>
            </a:fld>
            <a:endParaRPr lang="en-US" sz="1200"/>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91BBBB2A-3C99-614A-BE62-BFF1E04A9633}" type="slidenum">
              <a:rPr lang="en-US" sz="1200"/>
              <a:pPr eaLnBrk="1" hangingPunct="1"/>
              <a:t>112</a:t>
            </a:fld>
            <a:endParaRPr lang="en-US" sz="1200"/>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C0B2233D-7806-504E-8424-15E6E71438CC}" type="slidenum">
              <a:rPr lang="en-US" sz="1200"/>
              <a:pPr eaLnBrk="1" hangingPunct="1"/>
              <a:t>113</a:t>
            </a:fld>
            <a:endParaRPr lang="en-US" sz="1200"/>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bwMode="auto">
          <a:xfrm>
            <a:off x="0" y="303213"/>
            <a:ext cx="1588" cy="15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41315" name="Text Box 3"/>
          <p:cNvSpPr txBox="1">
            <a:spLocks noGrp="1" noChangeArrowheads="1"/>
          </p:cNvSpPr>
          <p:nvPr>
            <p:ph type="body" idx="1"/>
          </p:nvPr>
        </p:nvSpPr>
        <p:spPr>
          <a:xfrm>
            <a:off x="503238" y="4316413"/>
            <a:ext cx="5856287" cy="4060825"/>
          </a:xfrm>
          <a:noFill/>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bwMode="auto">
          <a:xfrm>
            <a:off x="0" y="303213"/>
            <a:ext cx="1588" cy="15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43363" name="Text Box 3"/>
          <p:cNvSpPr txBox="1">
            <a:spLocks noGrp="1" noChangeArrowheads="1"/>
          </p:cNvSpPr>
          <p:nvPr>
            <p:ph type="body" idx="1"/>
          </p:nvPr>
        </p:nvSpPr>
        <p:spPr>
          <a:xfrm>
            <a:off x="503238" y="4316413"/>
            <a:ext cx="5856287" cy="4060825"/>
          </a:xfrm>
          <a:noFill/>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2C8758B7-C3D2-9947-A08B-C428A5CFC31D}" type="slidenum">
              <a:rPr lang="en-US" sz="1200"/>
              <a:pPr eaLnBrk="1" hangingPunct="1"/>
              <a:t>117</a:t>
            </a:fld>
            <a:endParaRPr lang="en-US" sz="1200"/>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0C3106E6-6C76-6D4B-9F17-BBBCDD1E0576}" type="slidenum">
              <a:rPr lang="en-US" sz="1200"/>
              <a:pPr eaLnBrk="1" hangingPunct="1"/>
              <a:t>17</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9F0DE43B-0164-0648-B753-311F814C73E3}" type="slidenum">
              <a:rPr lang="en-US" sz="1200"/>
              <a:pPr eaLnBrk="1" hangingPunct="1"/>
              <a:t>118</a:t>
            </a:fld>
            <a:endParaRPr lang="en-US" sz="1200"/>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FCE92460-0F37-3D45-BED0-0582B61859F5}" type="slidenum">
              <a:rPr lang="en-US" sz="1200"/>
              <a:pPr eaLnBrk="1" hangingPunct="1"/>
              <a:t>119</a:t>
            </a:fld>
            <a:endParaRPr lang="en-US" sz="1200"/>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5AE416FA-3F96-CF40-8C3F-10211EB2E47D}" type="slidenum">
              <a:rPr lang="en-US" sz="1200"/>
              <a:pPr eaLnBrk="1" hangingPunct="1"/>
              <a:t>120</a:t>
            </a:fld>
            <a:endParaRPr lang="en-US" sz="1200"/>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21DC0DC-0338-9C4E-8B5E-1E5455FC73E0}" type="slidenum">
              <a:rPr lang="en-US" sz="1200"/>
              <a:pPr eaLnBrk="1" hangingPunct="1"/>
              <a:t>121</a:t>
            </a:fld>
            <a:endParaRPr lang="en-US" sz="1200"/>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30998274-ADD6-CD47-9A84-66E7F306E27C}" type="slidenum">
              <a:rPr lang="en-US" sz="1200"/>
              <a:pPr eaLnBrk="1" hangingPunct="1"/>
              <a:t>122</a:t>
            </a:fld>
            <a:endParaRPr lang="en-US" sz="1200"/>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9DBAE364-AFA2-E04C-B2C6-240692F88C6A}" type="slidenum">
              <a:rPr lang="en-US" sz="1200"/>
              <a:pPr eaLnBrk="1" hangingPunct="1"/>
              <a:t>123</a:t>
            </a:fld>
            <a:endParaRPr lang="en-US" sz="1200"/>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414BA609-B995-EA46-884F-C0A23E7F9F9C}" type="slidenum">
              <a:rPr lang="en-US" sz="1200"/>
              <a:pPr eaLnBrk="1" hangingPunct="1"/>
              <a:t>124</a:t>
            </a:fld>
            <a:endParaRPr lang="en-US" sz="1200"/>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A5B3EF4A-2DE0-E647-A05D-6C018D91D65F}" type="slidenum">
              <a:rPr lang="en-US" sz="1200"/>
              <a:pPr eaLnBrk="1" hangingPunct="1"/>
              <a:t>125</a:t>
            </a:fld>
            <a:endParaRPr lang="en-US" sz="1200"/>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B7AF83B3-83D5-B045-AA78-7FD9B808A81C}" type="slidenum">
              <a:rPr lang="en-US" sz="1200"/>
              <a:pPr eaLnBrk="1" hangingPunct="1"/>
              <a:t>126</a:t>
            </a:fld>
            <a:endParaRPr lang="en-US" sz="1200"/>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74A7D996-F5B3-E24F-B65E-D0930B9A9C11}" type="slidenum">
              <a:rPr lang="en-US" sz="1200"/>
              <a:pPr eaLnBrk="1" hangingPunct="1"/>
              <a:t>127</a:t>
            </a:fld>
            <a:endParaRPr lang="en-US" sz="1200"/>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7D98A5F-D663-534D-BE65-8F1396529ED8}" type="slidenum">
              <a:rPr lang="en-US" sz="1200"/>
              <a:pPr eaLnBrk="1" hangingPunct="1"/>
              <a:t>18</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CE842313-0025-7C43-8BAF-6EFF19830DCA}" type="slidenum">
              <a:rPr lang="en-US" sz="1200"/>
              <a:pPr eaLnBrk="1" hangingPunct="1"/>
              <a:t>128</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4DF316B3-8C20-154A-843F-AB0912E218A0}" type="slidenum">
              <a:rPr lang="en-US" sz="1200"/>
              <a:pPr eaLnBrk="1" hangingPunct="1"/>
              <a:t>131</a:t>
            </a:fld>
            <a:endParaRPr lang="en-US" sz="1200"/>
          </a:p>
        </p:txBody>
      </p:sp>
      <p:sp>
        <p:nvSpPr>
          <p:cNvPr id="65539"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endParaRPr lang="en-US"/>
          </a:p>
        </p:txBody>
      </p:sp>
      <p:sp>
        <p:nvSpPr>
          <p:cNvPr id="65540" name="Text Box 3"/>
          <p:cNvSpPr>
            <a:spLocks noGrp="1" noChangeArrowheads="1"/>
          </p:cNvSpPr>
          <p:nvPr>
            <p:ph type="body"/>
          </p:nvPr>
        </p:nvSpPr>
        <p:spPr>
          <a:xfrm>
            <a:off x="685800" y="4343400"/>
            <a:ext cx="5465763"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F79D3694-C3A8-4E46-9EA7-B67761E403FC}" type="slidenum">
              <a:rPr lang="en-US" sz="1200"/>
              <a:pPr eaLnBrk="1" hangingPunct="1"/>
              <a:t>132</a:t>
            </a:fld>
            <a:endParaRPr lang="en-US" sz="1200"/>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3FC8B49-8383-234E-9B0E-C7936242E41C}" type="slidenum">
              <a:rPr lang="en-US" sz="1200"/>
              <a:pPr eaLnBrk="1" hangingPunct="1"/>
              <a:t>133</a:t>
            </a:fld>
            <a:endParaRPr lang="en-US" sz="1200"/>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D04E4DE0-D442-EC4A-8382-4D61C747266E}" type="slidenum">
              <a:rPr lang="en-US" sz="1200"/>
              <a:pPr eaLnBrk="1" hangingPunct="1"/>
              <a:t>135</a:t>
            </a:fld>
            <a:endParaRPr lang="en-US" sz="1200"/>
          </a:p>
        </p:txBody>
      </p:sp>
      <p:sp>
        <p:nvSpPr>
          <p:cNvPr id="115715" name="Text Box 2"/>
          <p:cNvSpPr txBox="1">
            <a:spLocks noChangeArrowheads="1"/>
          </p:cNvSpPr>
          <p:nvPr/>
        </p:nvSpPr>
        <p:spPr bwMode="auto">
          <a:xfrm>
            <a:off x="1143000" y="685800"/>
            <a:ext cx="4564063" cy="3429000"/>
          </a:xfrm>
          <a:prstGeom prst="rect">
            <a:avLst/>
          </a:prstGeom>
          <a:solidFill>
            <a:srgbClr val="FFFFFF"/>
          </a:solidFill>
          <a:ln w="9360">
            <a:solidFill>
              <a:srgbClr val="000000"/>
            </a:solidFill>
            <a:miter lim="800000"/>
            <a:headEnd/>
            <a:tailEnd/>
          </a:ln>
        </p:spPr>
        <p:txBody>
          <a:bodyPr wrap="none" anchor="ct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endParaRPr lang="en-US"/>
          </a:p>
        </p:txBody>
      </p:sp>
      <p:sp>
        <p:nvSpPr>
          <p:cNvPr id="115716" name="Text Box 3"/>
          <p:cNvSpPr>
            <a:spLocks noGrp="1" noChangeArrowheads="1"/>
          </p:cNvSpPr>
          <p:nvPr>
            <p:ph type="body"/>
          </p:nvPr>
        </p:nvSpPr>
        <p:spPr>
          <a:xfrm>
            <a:off x="685800" y="4343400"/>
            <a:ext cx="54657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2A6F9EA-EDAE-CC42-B013-5DD80ADE345A}" type="slidenum">
              <a:rPr lang="en-US" sz="1200"/>
              <a:pPr eaLnBrk="1" hangingPunct="1"/>
              <a:t>136</a:t>
            </a:fld>
            <a:endParaRPr lang="en-US" sz="1200"/>
          </a:p>
        </p:txBody>
      </p:sp>
      <p:sp>
        <p:nvSpPr>
          <p:cNvPr id="117763" name="Text Box 2"/>
          <p:cNvSpPr txBox="1">
            <a:spLocks noChangeArrowheads="1"/>
          </p:cNvSpPr>
          <p:nvPr/>
        </p:nvSpPr>
        <p:spPr bwMode="auto">
          <a:xfrm>
            <a:off x="1143000" y="685800"/>
            <a:ext cx="4559300" cy="3429000"/>
          </a:xfrm>
          <a:prstGeom prst="rect">
            <a:avLst/>
          </a:prstGeom>
          <a:solidFill>
            <a:srgbClr val="FFFFFF"/>
          </a:solidFill>
          <a:ln w="9360">
            <a:solidFill>
              <a:srgbClr val="000000"/>
            </a:solidFill>
            <a:miter lim="800000"/>
            <a:headEnd/>
            <a:tailEnd/>
          </a:ln>
        </p:spPr>
        <p:txBody>
          <a:bodyPr wrap="none" anchor="ct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endParaRPr lang="en-US"/>
          </a:p>
        </p:txBody>
      </p:sp>
      <p:sp>
        <p:nvSpPr>
          <p:cNvPr id="117764" name="Text Box 3"/>
          <p:cNvSpPr>
            <a:spLocks noGrp="1" noChangeArrowheads="1"/>
          </p:cNvSpPr>
          <p:nvPr>
            <p:ph type="body"/>
          </p:nvPr>
        </p:nvSpPr>
        <p:spPr>
          <a:xfrm>
            <a:off x="685800" y="4343400"/>
            <a:ext cx="54657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DEB8D14-2274-5541-9CEE-D2BB087DD996}" type="slidenum">
              <a:rPr lang="en-US" sz="1200"/>
              <a:pPr eaLnBrk="1" hangingPunct="1"/>
              <a:t>137</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FA2609F3-13F6-9748-87C7-F70AB4A64EED}" type="slidenum">
              <a:rPr lang="en-US" sz="1200"/>
              <a:pPr eaLnBrk="1" hangingPunct="1"/>
              <a:t>138</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B7C4FA5E-EE24-FE4D-B8E3-1E92059FE1C0}" type="slidenum">
              <a:rPr lang="en-US" sz="1200"/>
              <a:pPr eaLnBrk="1" hangingPunct="1"/>
              <a:t>139</a:t>
            </a:fld>
            <a:endParaRPr lang="en-US" sz="1200"/>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F1E4DE7F-8D40-6545-85F7-47B6605E775E}" type="slidenum">
              <a:rPr lang="en-US" sz="1200"/>
              <a:pPr eaLnBrk="1" hangingPunct="1"/>
              <a:t>140</a:t>
            </a:fld>
            <a:endParaRPr lang="en-US" sz="1200"/>
          </a:p>
        </p:txBody>
      </p:sp>
      <p:sp>
        <p:nvSpPr>
          <p:cNvPr id="118787" name="Rectangle 2"/>
          <p:cNvSpPr>
            <a:spLocks noGrp="1" noRot="1" noChangeAspect="1" noChangeArrowheads="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7D98A5F-D663-534D-BE65-8F1396529ED8}" type="slidenum">
              <a:rPr lang="en-US" sz="1200"/>
              <a:pPr eaLnBrk="1" hangingPunct="1"/>
              <a:t>19</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B2FE79EE-75E9-1845-9DDF-F3AF94421DA1}" type="slidenum">
              <a:rPr lang="en-US" sz="1200"/>
              <a:pPr eaLnBrk="1" hangingPunct="1"/>
              <a:t>141</a:t>
            </a:fld>
            <a:endParaRPr lang="en-US" sz="1200"/>
          </a:p>
        </p:txBody>
      </p:sp>
      <p:sp>
        <p:nvSpPr>
          <p:cNvPr id="124931" name="Rectangle 2"/>
          <p:cNvSpPr>
            <a:spLocks noGrp="1" noRot="1" noChangeAspect="1" noChangeArrowheads="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68D773CA-09CD-0341-82BA-26C77BF36BBE}" type="slidenum">
              <a:rPr lang="en-US" sz="1200"/>
              <a:pPr eaLnBrk="1" hangingPunct="1"/>
              <a:t>142</a:t>
            </a:fld>
            <a:endParaRPr lang="en-US" sz="1200"/>
          </a:p>
        </p:txBody>
      </p:sp>
      <p:sp>
        <p:nvSpPr>
          <p:cNvPr id="126979" name="Rectangle 2"/>
          <p:cNvSpPr>
            <a:spLocks noGrp="1" noRot="1" noChangeAspect="1" noChangeArrowheads="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xfrm>
            <a:off x="0" y="303213"/>
            <a:ext cx="1588" cy="15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52579" name="Text Box 3"/>
          <p:cNvSpPr txBox="1">
            <a:spLocks noGrp="1" noChangeArrowheads="1"/>
          </p:cNvSpPr>
          <p:nvPr>
            <p:ph type="body" idx="1"/>
          </p:nvPr>
        </p:nvSpPr>
        <p:spPr>
          <a:xfrm>
            <a:off x="503238" y="4316413"/>
            <a:ext cx="5856287" cy="4060825"/>
          </a:xfrm>
          <a:noFill/>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D999661F-6F51-A940-A4E2-A76B5B321DB1}" type="slidenum">
              <a:rPr lang="en-US" sz="1200"/>
              <a:pPr eaLnBrk="1" hangingPunct="1"/>
              <a:t>144</a:t>
            </a:fld>
            <a:endParaRPr lang="en-US" sz="1200"/>
          </a:p>
        </p:txBody>
      </p:sp>
      <p:sp>
        <p:nvSpPr>
          <p:cNvPr id="129027" name="Rectangle 2"/>
          <p:cNvSpPr>
            <a:spLocks noGrp="1" noRot="1" noChangeAspect="1" noChangeArrowheads="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08F53C90-E773-B344-90ED-F0403F22F590}" type="slidenum">
              <a:rPr lang="en-US" sz="1200"/>
              <a:pPr eaLnBrk="1" hangingPunct="1"/>
              <a:t>145</a:t>
            </a:fld>
            <a:endParaRPr lang="en-US" sz="1200"/>
          </a:p>
        </p:txBody>
      </p:sp>
      <p:sp>
        <p:nvSpPr>
          <p:cNvPr id="131075" name="Rectangle 2"/>
          <p:cNvSpPr>
            <a:spLocks noGrp="1" noRot="1" noChangeAspect="1" noChangeArrowheads="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D2D9CA61-F42A-7244-99C8-BA0D408C920A}" type="slidenum">
              <a:rPr lang="en-US" sz="1200"/>
              <a:pPr eaLnBrk="1" hangingPunct="1"/>
              <a:t>146</a:t>
            </a:fld>
            <a:endParaRPr lang="en-US" sz="1200"/>
          </a:p>
        </p:txBody>
      </p:sp>
      <p:sp>
        <p:nvSpPr>
          <p:cNvPr id="133123" name="Rectangle 2"/>
          <p:cNvSpPr>
            <a:spLocks noGrp="1" noRot="1" noChangeAspect="1" noChangeArrowheads="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7D98A5F-D663-534D-BE65-8F1396529ED8}" type="slidenum">
              <a:rPr lang="en-US" sz="1200"/>
              <a:pPr eaLnBrk="1" hangingPunct="1"/>
              <a:t>20</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79AC36C1-F5DA-D246-94E1-BC690248D621}" type="slidenum">
              <a:rPr lang="en-US" sz="1200"/>
              <a:pPr eaLnBrk="1" hangingPunct="1"/>
              <a:t>102</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0B7F11A8-E2D8-7E49-850A-29CB94DFC445}" type="slidenum">
              <a:rPr lang="en-US" sz="1200"/>
              <a:pPr eaLnBrk="1" hangingPunct="1"/>
              <a:t>103</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9314A869-714B-A742-B58C-EBF368153024}" type="slidenum">
              <a:rPr lang="en-US" sz="1200"/>
              <a:pPr eaLnBrk="1" hangingPunct="1"/>
              <a:t>104</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7A972B1A-264B-184B-8DB2-1AF4B65AACDD}" type="slidenum">
              <a:rPr lang="en-US" sz="1200"/>
              <a:pPr eaLnBrk="1" hangingPunct="1"/>
              <a:t>106</a:t>
            </a:fld>
            <a:endParaRPr lang="en-US" sz="1200"/>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E2586-A60C-E745-B553-6ECAC13613F6}" type="datetimeFigureOut">
              <a:rPr lang="en-US" smtClean="0"/>
              <a:t>4/9/13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21D1-97C3-5444-B623-5CC98D30987F}"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850EEC7-8372-E54B-8F7B-74A6CF9D2B6D}" type="slidenum">
              <a:rPr lang="en-US"/>
              <a:pPr/>
              <a:t>‹#›</a:t>
            </a:fld>
            <a:endParaRPr lang="en-US"/>
          </a:p>
        </p:txBody>
      </p:sp>
    </p:spTree>
    <p:extLst>
      <p:ext uri="{BB962C8B-B14F-4D97-AF65-F5344CB8AC3E}">
        <p14:creationId xmlns:p14="http://schemas.microsoft.com/office/powerpoint/2010/main" val="352078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E2586-A60C-E745-B553-6ECAC13613F6}" type="datetimeFigureOut">
              <a:rPr lang="en-US" smtClean="0"/>
              <a:t>4/9/13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CE2586-A60C-E745-B553-6ECAC13613F6}" type="datetimeFigureOut">
              <a:rPr lang="en-US" smtClean="0"/>
              <a:t>4/9/13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DCE2586-A60C-E745-B553-6ECAC13613F6}" type="datetimeFigureOut">
              <a:rPr lang="en-US" smtClean="0"/>
              <a:t>4/9/13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CE2586-A60C-E745-B553-6ECAC13613F6}" type="datetimeFigureOut">
              <a:rPr lang="en-US" smtClean="0"/>
              <a:t>4/9/13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E2586-A60C-E745-B553-6ECAC13613F6}" type="datetimeFigureOut">
              <a:rPr lang="en-US" smtClean="0"/>
              <a:t>4/9/13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E2586-A60C-E745-B553-6ECAC13613F6}" type="datetimeFigureOut">
              <a:rPr lang="en-US" smtClean="0"/>
              <a:t>4/9/13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2DCE2586-A60C-E745-B553-6ECAC13613F6}" type="datetimeFigureOut">
              <a:rPr lang="en-US" smtClean="0"/>
              <a:t>4/9/13</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E90D21D1-97C3-5444-B623-5CC98D30987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media" Target="../media/media4.WAV"/><Relationship Id="rId4" Type="http://schemas.openxmlformats.org/officeDocument/2006/relationships/audio" Target="../media/media4.WAV"/><Relationship Id="rId5" Type="http://schemas.openxmlformats.org/officeDocument/2006/relationships/slideLayout" Target="../slideLayouts/slideLayout2.xml"/><Relationship Id="rId6" Type="http://schemas.openxmlformats.org/officeDocument/2006/relationships/notesSlide" Target="../notesSlides/notesSlide13.xml"/><Relationship Id="rId7" Type="http://schemas.openxmlformats.org/officeDocument/2006/relationships/image" Target="../media/image16.png"/><Relationship Id="rId1" Type="http://schemas.microsoft.com/office/2007/relationships/media" Target="../media/media3.WAV"/><Relationship Id="rId2" Type="http://schemas.openxmlformats.org/officeDocument/2006/relationships/audio" Target="../media/media3.WAV"/></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16.xml.rels><?xml version="1.0" encoding="UTF-8" standalone="yes"?>
<Relationships xmlns="http://schemas.openxmlformats.org/package/2006/relationships"><Relationship Id="rId3" Type="http://schemas.microsoft.com/office/2007/relationships/media" Target="../media/media2.WAV"/><Relationship Id="rId4" Type="http://schemas.openxmlformats.org/officeDocument/2006/relationships/audio" Target="../media/media2.WAV"/><Relationship Id="rId5" Type="http://schemas.openxmlformats.org/officeDocument/2006/relationships/slideLayout" Target="../slideLayouts/slideLayout8.xml"/><Relationship Id="rId6" Type="http://schemas.openxmlformats.org/officeDocument/2006/relationships/image" Target="../media/image12.jpeg"/><Relationship Id="rId7" Type="http://schemas.openxmlformats.org/officeDocument/2006/relationships/image" Target="../media/image13.png"/><Relationship Id="rId1" Type="http://schemas.microsoft.com/office/2007/relationships/media" Target="../media/media1.WAV"/><Relationship Id="rId2" Type="http://schemas.openxmlformats.org/officeDocument/2006/relationships/audio" Target="../media/media1.WAV"/></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19.emf"/><Relationship Id="rId6" Type="http://schemas.openxmlformats.org/officeDocument/2006/relationships/oleObject" Target="../embeddings/oleObject2.bin"/><Relationship Id="rId7" Type="http://schemas.openxmlformats.org/officeDocument/2006/relationships/image" Target="../media/image20.emf"/><Relationship Id="rId8" Type="http://schemas.openxmlformats.org/officeDocument/2006/relationships/oleObject" Target="../embeddings/oleObject3.bin"/><Relationship Id="rId9"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4.bin"/><Relationship Id="rId5" Type="http://schemas.openxmlformats.org/officeDocument/2006/relationships/image" Target="../media/image2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speech.cs.cmu.edu/cgi-bin/cmudict"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1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1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5.bin"/><Relationship Id="rId5" Type="http://schemas.openxmlformats.org/officeDocument/2006/relationships/image" Target="../media/image4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45.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media" Target="../media/media2.WAV"/><Relationship Id="rId4" Type="http://schemas.openxmlformats.org/officeDocument/2006/relationships/audio" Target="../media/media2.WAV"/><Relationship Id="rId5" Type="http://schemas.openxmlformats.org/officeDocument/2006/relationships/slideLayout" Target="../slideLayouts/slideLayout8.xml"/><Relationship Id="rId6" Type="http://schemas.openxmlformats.org/officeDocument/2006/relationships/image" Target="../media/image12.jpeg"/><Relationship Id="rId7" Type="http://schemas.openxmlformats.org/officeDocument/2006/relationships/image" Target="../media/image13.png"/><Relationship Id="rId1" Type="http://schemas.microsoft.com/office/2007/relationships/media" Target="../media/media1.WAV"/><Relationship Id="rId2" Type="http://schemas.openxmlformats.org/officeDocument/2006/relationships/audio" Target="../media/media1.WAV"/></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SDS: Intro &amp; </a:t>
            </a:r>
            <a:br>
              <a:rPr lang="en-US" dirty="0"/>
            </a:br>
            <a:r>
              <a:rPr lang="en-US" dirty="0"/>
              <a:t>Components: ASR</a:t>
            </a:r>
          </a:p>
        </p:txBody>
      </p:sp>
      <p:sp>
        <p:nvSpPr>
          <p:cNvPr id="3" name="Subtitle 2"/>
          <p:cNvSpPr>
            <a:spLocks noGrp="1"/>
          </p:cNvSpPr>
          <p:nvPr>
            <p:ph type="subTitle" idx="1"/>
          </p:nvPr>
        </p:nvSpPr>
        <p:spPr>
          <a:xfrm>
            <a:off x="1322921" y="3299012"/>
            <a:ext cx="6498159" cy="1201122"/>
          </a:xfrm>
        </p:spPr>
        <p:txBody>
          <a:bodyPr>
            <a:normAutofit/>
          </a:bodyPr>
          <a:lstStyle/>
          <a:p>
            <a:r>
              <a:rPr lang="en-US" dirty="0" smtClean="0"/>
              <a:t>Ling575</a:t>
            </a:r>
          </a:p>
          <a:p>
            <a:r>
              <a:rPr lang="en-US" dirty="0" smtClean="0"/>
              <a:t>Spoken Dialog Systems</a:t>
            </a:r>
          </a:p>
          <a:p>
            <a:r>
              <a:rPr lang="en-US" dirty="0" smtClean="0"/>
              <a:t>April </a:t>
            </a:r>
            <a:r>
              <a:rPr lang="en-US" dirty="0" smtClean="0"/>
              <a:t>10, </a:t>
            </a:r>
            <a:r>
              <a:rPr lang="en-US" dirty="0" smtClean="0"/>
              <a:t>2013</a:t>
            </a:r>
            <a:endParaRPr lang="en-US" dirty="0"/>
          </a:p>
        </p:txBody>
      </p:sp>
    </p:spTree>
    <p:extLst>
      <p:ext uri="{BB962C8B-B14F-4D97-AF65-F5344CB8AC3E}">
        <p14:creationId xmlns:p14="http://schemas.microsoft.com/office/powerpoint/2010/main" val="4208546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 Yes</a:t>
            </a:r>
          </a:p>
          <a:p>
            <a:pPr lvl="2"/>
            <a:r>
              <a:rPr lang="en-US" dirty="0" smtClean="0"/>
              <a:t>Why?</a:t>
            </a:r>
          </a:p>
          <a:p>
            <a:pPr lvl="1"/>
            <a:endParaRPr lang="en-US" dirty="0" smtClean="0"/>
          </a:p>
          <a:p>
            <a:pPr lvl="1"/>
            <a:endParaRPr lang="en-US" dirty="0"/>
          </a:p>
        </p:txBody>
      </p:sp>
    </p:spTree>
    <p:extLst>
      <p:ext uri="{BB962C8B-B14F-4D97-AF65-F5344CB8AC3E}">
        <p14:creationId xmlns:p14="http://schemas.microsoft.com/office/powerpoint/2010/main" val="26660335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PARADISE Model</a:t>
            </a:r>
            <a:endParaRPr lang="en-US" dirty="0"/>
          </a:p>
        </p:txBody>
      </p:sp>
      <p:pic>
        <p:nvPicPr>
          <p:cNvPr id="4" name="Content Placeholder 3"/>
          <p:cNvPicPr>
            <a:picLocks noGrp="1" noChangeAspect="1"/>
          </p:cNvPicPr>
          <p:nvPr>
            <p:ph idx="1"/>
          </p:nvPr>
        </p:nvPicPr>
        <p:blipFill rotWithShape="1">
          <a:blip r:embed="rId2"/>
          <a:srcRect t="-1" b="-30121"/>
          <a:stretch/>
        </p:blipFill>
        <p:spPr/>
      </p:pic>
    </p:spTree>
    <p:extLst>
      <p:ext uri="{BB962C8B-B14F-4D97-AF65-F5344CB8AC3E}">
        <p14:creationId xmlns:p14="http://schemas.microsoft.com/office/powerpoint/2010/main" val="17684643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PARADISE Model</a:t>
            </a:r>
            <a:endParaRPr lang="en-US" dirty="0"/>
          </a:p>
        </p:txBody>
      </p:sp>
      <p:sp>
        <p:nvSpPr>
          <p:cNvPr id="3" name="Content Placeholder 2"/>
          <p:cNvSpPr>
            <a:spLocks noGrp="1"/>
          </p:cNvSpPr>
          <p:nvPr>
            <p:ph idx="1"/>
          </p:nvPr>
        </p:nvSpPr>
        <p:spPr/>
        <p:txBody>
          <a:bodyPr/>
          <a:lstStyle/>
          <a:p>
            <a:r>
              <a:rPr lang="en-US" dirty="0" smtClean="0"/>
              <a:t>Compute user satisfaction with questionnaires</a:t>
            </a:r>
          </a:p>
          <a:p>
            <a:r>
              <a:rPr lang="en-US" dirty="0" smtClean="0"/>
              <a:t>Extract task success and costs measures from corresponding dialogs</a:t>
            </a:r>
          </a:p>
          <a:p>
            <a:pPr lvl="1"/>
            <a:r>
              <a:rPr lang="en-US" dirty="0" smtClean="0"/>
              <a:t>Automatically or manually</a:t>
            </a:r>
          </a:p>
          <a:p>
            <a:pPr lvl="1"/>
            <a:endParaRPr lang="en-US" dirty="0"/>
          </a:p>
          <a:p>
            <a:r>
              <a:rPr lang="en-US" dirty="0" smtClean="0"/>
              <a:t>Perform multiple regression:</a:t>
            </a:r>
          </a:p>
          <a:p>
            <a:pPr lvl="1"/>
            <a:r>
              <a:rPr lang="en-US" dirty="0" smtClean="0"/>
              <a:t>Assign weights to all factors of contribution to </a:t>
            </a:r>
            <a:r>
              <a:rPr lang="en-US" dirty="0" err="1" smtClean="0"/>
              <a:t>Usat</a:t>
            </a:r>
            <a:endParaRPr lang="en-US" dirty="0" smtClean="0"/>
          </a:p>
          <a:p>
            <a:pPr lvl="1"/>
            <a:r>
              <a:rPr lang="en-US" dirty="0" smtClean="0"/>
              <a:t>Task success, Concept accuracy key</a:t>
            </a:r>
          </a:p>
          <a:p>
            <a:r>
              <a:rPr lang="en-US" dirty="0" smtClean="0"/>
              <a:t>Allows prediction of accuracy on new dialog</a:t>
            </a:r>
            <a:endParaRPr lang="en-US" dirty="0"/>
          </a:p>
        </p:txBody>
      </p:sp>
    </p:spTree>
    <p:extLst>
      <p:ext uri="{BB962C8B-B14F-4D97-AF65-F5344CB8AC3E}">
        <p14:creationId xmlns:p14="http://schemas.microsoft.com/office/powerpoint/2010/main" val="38595779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lnSpc>
                <a:spcPct val="90000"/>
              </a:lnSpc>
            </a:pPr>
            <a:r>
              <a:rPr lang="en-US">
                <a:latin typeface="Verdana" charset="0"/>
                <a:ea typeface="ＭＳ Ｐゴシック" charset="0"/>
                <a:cs typeface="ＭＳ Ｐゴシック" charset="0"/>
              </a:rPr>
              <a:t>Now that we have a success metric</a:t>
            </a:r>
          </a:p>
        </p:txBody>
      </p:sp>
      <p:sp>
        <p:nvSpPr>
          <p:cNvPr id="20483" name="Rectangle 3"/>
          <p:cNvSpPr>
            <a:spLocks noGrp="1" noChangeArrowheads="1"/>
          </p:cNvSpPr>
          <p:nvPr>
            <p:ph idx="1"/>
          </p:nvPr>
        </p:nvSpPr>
        <p:spPr/>
        <p:txBody>
          <a:bodyPr/>
          <a:lstStyle/>
          <a:p>
            <a:pPr eaLnBrk="1" hangingPunct="1"/>
            <a:r>
              <a:rPr lang="en-US">
                <a:latin typeface="Tahoma" charset="0"/>
                <a:ea typeface="ＭＳ Ｐゴシック" charset="0"/>
                <a:cs typeface="ＭＳ Ｐゴシック" charset="0"/>
              </a:rPr>
              <a:t>Could we use it to help drive learning?</a:t>
            </a:r>
          </a:p>
          <a:p>
            <a:pPr eaLnBrk="1" hangingPunct="1"/>
            <a:r>
              <a:rPr lang="en-US">
                <a:latin typeface="Tahoma" charset="0"/>
                <a:ea typeface="ＭＳ Ｐゴシック" charset="0"/>
                <a:cs typeface="ＭＳ Ｐゴシック" charset="0"/>
              </a:rPr>
              <a:t>In recent work we use this metric to help us learn an optimal </a:t>
            </a:r>
            <a:r>
              <a:rPr lang="en-US">
                <a:solidFill>
                  <a:schemeClr val="accent2"/>
                </a:solidFill>
                <a:latin typeface="Tahoma" charset="0"/>
                <a:ea typeface="ＭＳ Ｐゴシック" charset="0"/>
                <a:cs typeface="ＭＳ Ｐゴシック" charset="0"/>
              </a:rPr>
              <a:t>policy</a:t>
            </a:r>
            <a:r>
              <a:rPr lang="en-US">
                <a:latin typeface="Tahoma" charset="0"/>
                <a:ea typeface="ＭＳ Ｐゴシック" charset="0"/>
                <a:cs typeface="ＭＳ Ｐゴシック" charset="0"/>
              </a:rPr>
              <a:t> or </a:t>
            </a:r>
            <a:r>
              <a:rPr lang="en-US">
                <a:solidFill>
                  <a:schemeClr val="accent2"/>
                </a:solidFill>
                <a:latin typeface="Tahoma" charset="0"/>
                <a:ea typeface="ＭＳ Ｐゴシック" charset="0"/>
                <a:cs typeface="ＭＳ Ｐゴシック" charset="0"/>
              </a:rPr>
              <a:t>strategy</a:t>
            </a:r>
            <a:r>
              <a:rPr lang="en-US">
                <a:latin typeface="Tahoma" charset="0"/>
                <a:ea typeface="ＭＳ Ｐゴシック" charset="0"/>
                <a:cs typeface="ＭＳ Ｐゴシック" charset="0"/>
              </a:rPr>
              <a:t> for how the conversational agent should behave</a:t>
            </a: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E0EAFCB2-2634-4F4B-AC0B-05CCAE8A86A1}" type="datetime1">
              <a:rPr lang="en-US" sz="1400">
                <a:solidFill>
                  <a:srgbClr val="721028"/>
                </a:solidFill>
                <a:latin typeface="Arial" charset="0"/>
              </a:rPr>
              <a:pPr/>
              <a:t>4/9/13</a:t>
            </a:fld>
            <a:endParaRPr lang="en-US" sz="1400">
              <a:solidFill>
                <a:srgbClr val="721028"/>
              </a:solidFill>
              <a:latin typeface="Arial" charset="0"/>
            </a:endParaRPr>
          </a:p>
        </p:txBody>
      </p:sp>
      <p:sp>
        <p:nvSpPr>
          <p:cNvPr id="204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165B50E3-B4A2-424F-8DF3-EDE529CC3833}" type="slidenum">
              <a:rPr lang="en-US" sz="1400">
                <a:solidFill>
                  <a:srgbClr val="721028"/>
                </a:solidFill>
                <a:latin typeface="Arial" charset="0"/>
              </a:rPr>
              <a:pPr/>
              <a:t>102</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359939886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lnSpc>
                <a:spcPct val="80000"/>
              </a:lnSpc>
            </a:pPr>
            <a:r>
              <a:rPr lang="en-US">
                <a:latin typeface="Verdana" charset="0"/>
                <a:ea typeface="ＭＳ Ｐゴシック" charset="0"/>
                <a:cs typeface="ＭＳ Ｐゴシック" charset="0"/>
              </a:rPr>
              <a:t>A threshold is a human-designed policy!</a:t>
            </a:r>
          </a:p>
        </p:txBody>
      </p:sp>
      <p:sp>
        <p:nvSpPr>
          <p:cNvPr id="26627" name="Rectangle 3"/>
          <p:cNvSpPr>
            <a:spLocks noGrp="1" noChangeArrowheads="1"/>
          </p:cNvSpPr>
          <p:nvPr>
            <p:ph idx="1"/>
          </p:nvPr>
        </p:nvSpPr>
        <p:spPr/>
        <p:txBody>
          <a:bodyPr/>
          <a:lstStyle/>
          <a:p>
            <a:pPr eaLnBrk="1" hangingPunct="1">
              <a:lnSpc>
                <a:spcPct val="90000"/>
              </a:lnSpc>
            </a:pPr>
            <a:r>
              <a:rPr lang="en-US">
                <a:latin typeface="Tahoma" charset="0"/>
                <a:ea typeface="ＭＳ Ｐゴシック" charset="0"/>
                <a:cs typeface="ＭＳ Ｐゴシック" charset="0"/>
              </a:rPr>
              <a:t>Could we learn what the right action is</a:t>
            </a:r>
          </a:p>
          <a:p>
            <a:pPr lvl="1" eaLnBrk="1" hangingPunct="1">
              <a:lnSpc>
                <a:spcPct val="90000"/>
              </a:lnSpc>
            </a:pPr>
            <a:r>
              <a:rPr lang="en-US">
                <a:latin typeface="Tahoma" charset="0"/>
                <a:ea typeface="ＭＳ Ｐゴシック" charset="0"/>
              </a:rPr>
              <a:t>Rejection</a:t>
            </a:r>
          </a:p>
          <a:p>
            <a:pPr lvl="1" eaLnBrk="1" hangingPunct="1">
              <a:lnSpc>
                <a:spcPct val="90000"/>
              </a:lnSpc>
            </a:pPr>
            <a:r>
              <a:rPr lang="en-US">
                <a:latin typeface="Tahoma" charset="0"/>
                <a:ea typeface="ＭＳ Ｐゴシック" charset="0"/>
              </a:rPr>
              <a:t>Explicit confirmation</a:t>
            </a:r>
          </a:p>
          <a:p>
            <a:pPr lvl="1" eaLnBrk="1" hangingPunct="1">
              <a:lnSpc>
                <a:spcPct val="90000"/>
              </a:lnSpc>
            </a:pPr>
            <a:r>
              <a:rPr lang="en-US">
                <a:latin typeface="Tahoma" charset="0"/>
                <a:ea typeface="ＭＳ Ｐゴシック" charset="0"/>
              </a:rPr>
              <a:t>Implicit confirmation</a:t>
            </a:r>
          </a:p>
          <a:p>
            <a:pPr lvl="1" eaLnBrk="1" hangingPunct="1">
              <a:lnSpc>
                <a:spcPct val="90000"/>
              </a:lnSpc>
            </a:pPr>
            <a:r>
              <a:rPr lang="en-US">
                <a:latin typeface="Tahoma" charset="0"/>
                <a:ea typeface="ＭＳ Ｐゴシック" charset="0"/>
              </a:rPr>
              <a:t>No confirmation</a:t>
            </a:r>
          </a:p>
          <a:p>
            <a:pPr eaLnBrk="1" hangingPunct="1">
              <a:lnSpc>
                <a:spcPct val="90000"/>
              </a:lnSpc>
            </a:pPr>
            <a:r>
              <a:rPr lang="en-US">
                <a:latin typeface="Tahoma" charset="0"/>
                <a:ea typeface="ＭＳ Ｐゴシック" charset="0"/>
                <a:cs typeface="ＭＳ Ｐゴシック" charset="0"/>
              </a:rPr>
              <a:t>By learning a policy which, </a:t>
            </a:r>
          </a:p>
          <a:p>
            <a:pPr lvl="1" eaLnBrk="1" hangingPunct="1">
              <a:lnSpc>
                <a:spcPct val="90000"/>
              </a:lnSpc>
            </a:pPr>
            <a:r>
              <a:rPr lang="en-US">
                <a:latin typeface="Tahoma" charset="0"/>
                <a:ea typeface="ＭＳ Ｐゴシック" charset="0"/>
              </a:rPr>
              <a:t>given various information about the current state,</a:t>
            </a:r>
          </a:p>
          <a:p>
            <a:pPr lvl="1" eaLnBrk="1" hangingPunct="1">
              <a:lnSpc>
                <a:spcPct val="90000"/>
              </a:lnSpc>
            </a:pPr>
            <a:r>
              <a:rPr lang="en-US">
                <a:latin typeface="Tahoma" charset="0"/>
                <a:ea typeface="ＭＳ Ｐゴシック" charset="0"/>
              </a:rPr>
              <a:t>dynamically chooses the action which maximizes dialogue success</a:t>
            </a: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7B21DA31-C810-334D-9508-99BA174C3183}" type="datetime1">
              <a:rPr lang="en-US" sz="1400">
                <a:solidFill>
                  <a:srgbClr val="721028"/>
                </a:solidFill>
                <a:latin typeface="Arial" charset="0"/>
              </a:rPr>
              <a:pPr/>
              <a:t>4/9/13</a:t>
            </a:fld>
            <a:endParaRPr lang="en-US" sz="1400">
              <a:solidFill>
                <a:srgbClr val="721028"/>
              </a:solidFill>
              <a:latin typeface="Arial" charset="0"/>
            </a:endParaRPr>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910A5190-3507-1240-973B-51B1F8829609}" type="slidenum">
              <a:rPr lang="en-US" sz="1400">
                <a:solidFill>
                  <a:srgbClr val="721028"/>
                </a:solidFill>
                <a:latin typeface="Arial" charset="0"/>
              </a:rPr>
              <a:pPr/>
              <a:t>103</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3923448027"/>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Another strategy decision</a:t>
            </a:r>
          </a:p>
        </p:txBody>
      </p:sp>
      <p:sp>
        <p:nvSpPr>
          <p:cNvPr id="28675" name="Rectangle 3"/>
          <p:cNvSpPr>
            <a:spLocks noGrp="1" noChangeArrowheads="1"/>
          </p:cNvSpPr>
          <p:nvPr>
            <p:ph idx="1"/>
          </p:nvPr>
        </p:nvSpPr>
        <p:spPr/>
        <p:txBody>
          <a:bodyPr/>
          <a:lstStyle/>
          <a:p>
            <a:pPr eaLnBrk="1" hangingPunct="1"/>
            <a:r>
              <a:rPr lang="en-US">
                <a:latin typeface="Tahoma" charset="0"/>
                <a:ea typeface="ＭＳ Ｐゴシック" charset="0"/>
                <a:cs typeface="ＭＳ Ｐゴシック" charset="0"/>
              </a:rPr>
              <a:t>Open versus directive prompts</a:t>
            </a:r>
          </a:p>
          <a:p>
            <a:pPr eaLnBrk="1" hangingPunct="1"/>
            <a:r>
              <a:rPr lang="en-US">
                <a:latin typeface="Tahoma" charset="0"/>
                <a:ea typeface="ＭＳ Ｐゴシック" charset="0"/>
                <a:cs typeface="ＭＳ Ｐゴシック" charset="0"/>
              </a:rPr>
              <a:t>When to do mixed initiative</a:t>
            </a:r>
          </a:p>
          <a:p>
            <a:pPr eaLnBrk="1" hangingPunct="1"/>
            <a:endParaRPr lang="en-US">
              <a:latin typeface="Tahoma" charset="0"/>
              <a:ea typeface="ＭＳ Ｐゴシック" charset="0"/>
              <a:cs typeface="ＭＳ Ｐゴシック" charset="0"/>
            </a:endParaRPr>
          </a:p>
          <a:p>
            <a:pPr eaLnBrk="1" hangingPunct="1"/>
            <a:endParaRPr lang="en-US">
              <a:latin typeface="Tahoma" charset="0"/>
              <a:ea typeface="ＭＳ Ｐゴシック" charset="0"/>
              <a:cs typeface="ＭＳ Ｐゴシック" charset="0"/>
            </a:endParaRPr>
          </a:p>
          <a:p>
            <a:pPr eaLnBrk="1" hangingPunct="1"/>
            <a:r>
              <a:rPr lang="en-US">
                <a:latin typeface="Tahoma" charset="0"/>
                <a:ea typeface="ＭＳ Ｐゴシック" charset="0"/>
                <a:cs typeface="ＭＳ Ｐゴシック" charset="0"/>
              </a:rPr>
              <a:t>How we do this optimization?</a:t>
            </a:r>
          </a:p>
          <a:p>
            <a:pPr eaLnBrk="1" hangingPunct="1"/>
            <a:r>
              <a:rPr lang="en-US">
                <a:latin typeface="Tahoma" charset="0"/>
                <a:ea typeface="ＭＳ Ｐゴシック" charset="0"/>
                <a:cs typeface="ＭＳ Ｐゴシック" charset="0"/>
              </a:rPr>
              <a:t>Markov Decision Processes</a:t>
            </a: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AB73A7F0-E740-0643-8AF2-183E75721E9B}" type="datetime1">
              <a:rPr lang="en-US" sz="1400">
                <a:solidFill>
                  <a:srgbClr val="721028"/>
                </a:solidFill>
                <a:latin typeface="Arial" charset="0"/>
              </a:rPr>
              <a:pPr/>
              <a:t>4/9/13</a:t>
            </a:fld>
            <a:endParaRPr lang="en-US" sz="1400">
              <a:solidFill>
                <a:srgbClr val="721028"/>
              </a:solidFill>
              <a:latin typeface="Arial" charset="0"/>
            </a:endParaRPr>
          </a:p>
        </p:txBody>
      </p:sp>
      <p:sp>
        <p:nvSpPr>
          <p:cNvPr id="286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96958EAA-1A28-B34A-ACE5-34CA6889BFC5}" type="slidenum">
              <a:rPr lang="en-US" sz="1400">
                <a:solidFill>
                  <a:srgbClr val="721028"/>
                </a:solidFill>
                <a:latin typeface="Arial" charset="0"/>
              </a:rPr>
              <a:pPr/>
              <a:t>104</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30951985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Spoken Dialogue Systems:</a:t>
            </a:r>
          </a:p>
          <a:p>
            <a:pPr lvl="1"/>
            <a:r>
              <a:rPr lang="en-US" dirty="0" smtClean="0"/>
              <a:t>Build on existing text-based NLP techniques, but</a:t>
            </a:r>
          </a:p>
          <a:p>
            <a:pPr lvl="1"/>
            <a:endParaRPr lang="en-US" dirty="0" smtClean="0"/>
          </a:p>
          <a:p>
            <a:pPr lvl="1"/>
            <a:r>
              <a:rPr lang="en-US" dirty="0" smtClean="0"/>
              <a:t>Incorporate dialogue specific factors:</a:t>
            </a:r>
          </a:p>
          <a:p>
            <a:pPr lvl="2"/>
            <a:r>
              <a:rPr lang="en-US" dirty="0" smtClean="0"/>
              <a:t>Turn-taking, grounding, dialogue acts</a:t>
            </a:r>
          </a:p>
          <a:p>
            <a:pPr lvl="1"/>
            <a:endParaRPr lang="en-US" dirty="0" smtClean="0"/>
          </a:p>
          <a:p>
            <a:pPr lvl="1"/>
            <a:r>
              <a:rPr lang="en-US" dirty="0" smtClean="0"/>
              <a:t>Affected by computational and modal constraints</a:t>
            </a:r>
          </a:p>
          <a:p>
            <a:pPr lvl="2"/>
            <a:r>
              <a:rPr lang="en-US" dirty="0" smtClean="0"/>
              <a:t>Recognition errors, processing speed, etc.</a:t>
            </a:r>
          </a:p>
          <a:p>
            <a:pPr lvl="2"/>
            <a:r>
              <a:rPr lang="en-US" dirty="0" smtClean="0"/>
              <a:t>Speech transience, slowness</a:t>
            </a:r>
          </a:p>
          <a:p>
            <a:pPr lvl="1"/>
            <a:endParaRPr lang="en-US" dirty="0"/>
          </a:p>
          <a:p>
            <a:pPr lvl="1"/>
            <a:r>
              <a:rPr lang="en-US" dirty="0" smtClean="0"/>
              <a:t>Becoming more widespread and </a:t>
            </a:r>
            <a:r>
              <a:rPr lang="en-US" smtClean="0"/>
              <a:t>more flexible</a:t>
            </a:r>
            <a:endParaRPr lang="en-US" dirty="0" smtClean="0"/>
          </a:p>
        </p:txBody>
      </p:sp>
    </p:spTree>
    <p:extLst>
      <p:ext uri="{BB962C8B-B14F-4D97-AF65-F5344CB8AC3E}">
        <p14:creationId xmlns:p14="http://schemas.microsoft.com/office/powerpoint/2010/main" val="25448768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Speech Recognition</a:t>
            </a:r>
          </a:p>
        </p:txBody>
      </p:sp>
      <p:sp>
        <p:nvSpPr>
          <p:cNvPr id="23555" name="Rectangle 3"/>
          <p:cNvSpPr>
            <a:spLocks noGrp="1" noChangeArrowheads="1"/>
          </p:cNvSpPr>
          <p:nvPr>
            <p:ph idx="1"/>
          </p:nvPr>
        </p:nvSpPr>
        <p:spPr/>
        <p:txBody>
          <a:bodyPr/>
          <a:lstStyle/>
          <a:p>
            <a:pPr eaLnBrk="1" hangingPunct="1"/>
            <a:r>
              <a:rPr lang="en-US">
                <a:latin typeface="Tahoma" charset="0"/>
                <a:ea typeface="ＭＳ Ｐゴシック" charset="0"/>
                <a:cs typeface="ＭＳ Ｐゴシック" charset="0"/>
              </a:rPr>
              <a:t>Applications of Speech Recognition (ASR)</a:t>
            </a:r>
          </a:p>
          <a:p>
            <a:pPr lvl="1" eaLnBrk="1" hangingPunct="1"/>
            <a:r>
              <a:rPr lang="en-US">
                <a:latin typeface="Tahoma" charset="0"/>
                <a:ea typeface="ＭＳ Ｐゴシック" charset="0"/>
              </a:rPr>
              <a:t>Dictation</a:t>
            </a:r>
          </a:p>
          <a:p>
            <a:pPr lvl="1" eaLnBrk="1" hangingPunct="1"/>
            <a:r>
              <a:rPr lang="en-US">
                <a:latin typeface="Tahoma" charset="0"/>
                <a:ea typeface="ＭＳ Ｐゴシック" charset="0"/>
              </a:rPr>
              <a:t>Telephone-based Information (directions, air travel, banking, etc)  </a:t>
            </a:r>
          </a:p>
          <a:p>
            <a:pPr lvl="1" eaLnBrk="1" hangingPunct="1"/>
            <a:r>
              <a:rPr lang="en-US">
                <a:latin typeface="Tahoma" charset="0"/>
                <a:ea typeface="ＭＳ Ｐゴシック" charset="0"/>
              </a:rPr>
              <a:t>Hands-free (in car)</a:t>
            </a:r>
          </a:p>
          <a:p>
            <a:pPr lvl="1" eaLnBrk="1" hangingPunct="1"/>
            <a:r>
              <a:rPr lang="en-US">
                <a:latin typeface="Tahoma" charset="0"/>
                <a:ea typeface="ＭＳ Ｐゴシック" charset="0"/>
              </a:rPr>
              <a:t>Speaker Identification</a:t>
            </a:r>
          </a:p>
          <a:p>
            <a:pPr lvl="1" eaLnBrk="1" hangingPunct="1"/>
            <a:r>
              <a:rPr lang="en-US">
                <a:latin typeface="Tahoma" charset="0"/>
                <a:ea typeface="ＭＳ Ｐゴシック" charset="0"/>
              </a:rPr>
              <a:t>Language Identification</a:t>
            </a:r>
          </a:p>
          <a:p>
            <a:pPr lvl="1" eaLnBrk="1" hangingPunct="1"/>
            <a:r>
              <a:rPr lang="en-US">
                <a:latin typeface="Tahoma" charset="0"/>
                <a:ea typeface="ＭＳ Ｐゴシック" charset="0"/>
              </a:rPr>
              <a:t>Second language ('L2') (accent reduction) </a:t>
            </a:r>
          </a:p>
          <a:p>
            <a:pPr lvl="1" eaLnBrk="1" hangingPunct="1"/>
            <a:r>
              <a:rPr lang="en-US">
                <a:latin typeface="Tahoma" charset="0"/>
                <a:ea typeface="ＭＳ Ｐゴシック" charset="0"/>
              </a:rPr>
              <a:t>Audio archive searching</a:t>
            </a:r>
            <a:endParaRPr lang="en-US">
              <a:latin typeface="Arial" charset="0"/>
              <a:ea typeface="ＭＳ Ｐゴシック" charset="0"/>
            </a:endParaRP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4DEDC3A7-85EF-FD4B-88BF-ECCA1FC99CA6}" type="datetime1">
              <a:rPr lang="en-US" sz="1400">
                <a:solidFill>
                  <a:srgbClr val="721028"/>
                </a:solidFill>
                <a:latin typeface="Arial" charset="0"/>
              </a:rPr>
              <a:pPr/>
              <a:t>4/9/13</a:t>
            </a:fld>
            <a:endParaRPr lang="en-US" sz="1400">
              <a:solidFill>
                <a:srgbClr val="721028"/>
              </a:solidFill>
              <a:latin typeface="Arial" charset="0"/>
            </a:endParaRP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C8BEDF2-474E-6943-8C01-1FB7488CD293}" type="slidenum">
              <a:rPr lang="en-US" sz="1400">
                <a:solidFill>
                  <a:srgbClr val="721028"/>
                </a:solidFill>
                <a:latin typeface="Arial" charset="0"/>
              </a:rPr>
              <a:pPr/>
              <a:t>106</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98788603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LVCSR</a:t>
            </a:r>
          </a:p>
        </p:txBody>
      </p:sp>
      <p:sp>
        <p:nvSpPr>
          <p:cNvPr id="25603" name="Rectangle 3"/>
          <p:cNvSpPr>
            <a:spLocks noGrp="1" noChangeArrowheads="1"/>
          </p:cNvSpPr>
          <p:nvPr>
            <p:ph idx="1"/>
          </p:nvPr>
        </p:nvSpPr>
        <p:spPr/>
        <p:txBody>
          <a:bodyPr/>
          <a:lstStyle/>
          <a:p>
            <a:pPr eaLnBrk="1" hangingPunct="1"/>
            <a:r>
              <a:rPr lang="en-US">
                <a:latin typeface="Tahoma" charset="0"/>
                <a:ea typeface="ＭＳ Ｐゴシック" charset="0"/>
                <a:cs typeface="ＭＳ Ｐゴシック" charset="0"/>
              </a:rPr>
              <a:t>Large Vocabulary Continuous Speech Recognition</a:t>
            </a:r>
          </a:p>
          <a:p>
            <a:pPr eaLnBrk="1" hangingPunct="1"/>
            <a:r>
              <a:rPr lang="en-US">
                <a:latin typeface="Tahoma" charset="0"/>
                <a:ea typeface="ＭＳ Ｐゴシック" charset="0"/>
                <a:cs typeface="ＭＳ Ｐゴシック" charset="0"/>
              </a:rPr>
              <a:t>~20,000-64,000 words</a:t>
            </a:r>
          </a:p>
          <a:p>
            <a:pPr eaLnBrk="1" hangingPunct="1"/>
            <a:r>
              <a:rPr lang="en-US">
                <a:latin typeface="Tahoma" charset="0"/>
                <a:ea typeface="ＭＳ Ｐゴシック" charset="0"/>
                <a:cs typeface="ＭＳ Ｐゴシック" charset="0"/>
              </a:rPr>
              <a:t>Speaker independent (vs. speaker-dependent)</a:t>
            </a:r>
          </a:p>
          <a:p>
            <a:pPr eaLnBrk="1" hangingPunct="1"/>
            <a:r>
              <a:rPr lang="en-US">
                <a:latin typeface="Tahoma" charset="0"/>
                <a:ea typeface="ＭＳ Ｐゴシック" charset="0"/>
                <a:cs typeface="ＭＳ Ｐゴシック" charset="0"/>
              </a:rPr>
              <a:t>Continuous speech (vs isolated-word)</a:t>
            </a: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7102C670-8C7F-824E-9B21-BF41B0F77CE3}" type="datetime1">
              <a:rPr lang="en-US" sz="1400">
                <a:solidFill>
                  <a:srgbClr val="721028"/>
                </a:solidFill>
                <a:latin typeface="Arial" charset="0"/>
              </a:rPr>
              <a:pPr/>
              <a:t>4/9/13</a:t>
            </a:fld>
            <a:endParaRPr lang="en-US" sz="1400">
              <a:solidFill>
                <a:srgbClr val="721028"/>
              </a:solidFill>
              <a:latin typeface="Arial" charset="0"/>
            </a:endParaRPr>
          </a:p>
        </p:txBody>
      </p:sp>
      <p:sp>
        <p:nvSpPr>
          <p:cNvPr id="256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0CCAE250-FB60-154B-BB9B-5621DD48EEC6}" type="slidenum">
              <a:rPr lang="en-US" sz="1400">
                <a:solidFill>
                  <a:srgbClr val="721028"/>
                </a:solidFill>
                <a:latin typeface="Arial" charset="0"/>
              </a:rPr>
              <a:pPr/>
              <a:t>107</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55860684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Current error rates</a:t>
            </a:r>
          </a:p>
        </p:txBody>
      </p:sp>
      <p:graphicFrame>
        <p:nvGraphicFramePr>
          <p:cNvPr id="1345539" name="Group 3"/>
          <p:cNvGraphicFramePr>
            <a:graphicFrameLocks noGrp="1"/>
          </p:cNvGraphicFramePr>
          <p:nvPr/>
        </p:nvGraphicFramePr>
        <p:xfrm>
          <a:off x="381000" y="2286000"/>
          <a:ext cx="8382000" cy="2906713"/>
        </p:xfrm>
        <a:graphic>
          <a:graphicData uri="http://schemas.openxmlformats.org/drawingml/2006/table">
            <a:tbl>
              <a:tblPr/>
              <a:tblGrid>
                <a:gridCol w="3962400"/>
                <a:gridCol w="2133600"/>
                <a:gridCol w="2286000"/>
              </a:tblGrid>
              <a:tr h="422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Task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Vocabulary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Error Rate%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Digits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WSJ read speech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5K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WSJ read speech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20K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Broadcast news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64,000+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Conversational Telephone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64,000+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ea typeface="ＭＳ Ｐゴシック" charset="0"/>
                          <a:cs typeface="ＭＳ Ｐゴシック"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81" name="Rectangle 33"/>
          <p:cNvSpPr>
            <a:spLocks noChangeArrowheads="1"/>
          </p:cNvSpPr>
          <p:nvPr/>
        </p:nvSpPr>
        <p:spPr bwMode="auto">
          <a:xfrm>
            <a:off x="381000" y="1576388"/>
            <a:ext cx="6300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Ballpark numbers; exact numbers depend very much on the specific corpus</a:t>
            </a:r>
          </a:p>
        </p:txBody>
      </p:sp>
      <p:sp>
        <p:nvSpPr>
          <p:cNvPr id="35" name="Date Placeholder 3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1BE364B8-0E19-E043-8116-4D5F72CD0E66}" type="datetime1">
              <a:rPr lang="en-US" sz="1400">
                <a:solidFill>
                  <a:srgbClr val="721028"/>
                </a:solidFill>
                <a:latin typeface="Arial" charset="0"/>
              </a:rPr>
              <a:pPr/>
              <a:t>4/9/13</a:t>
            </a:fld>
            <a:endParaRPr lang="en-US" sz="1400">
              <a:solidFill>
                <a:srgbClr val="721028"/>
              </a:solidFill>
              <a:latin typeface="Arial" charset="0"/>
            </a:endParaRPr>
          </a:p>
        </p:txBody>
      </p:sp>
      <p:sp>
        <p:nvSpPr>
          <p:cNvPr id="27683" name="Slide Number Placeholder 3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A6EC3E32-DEF4-CA40-9803-BEBC3714A8B8}" type="slidenum">
              <a:rPr lang="en-US" sz="1400">
                <a:solidFill>
                  <a:srgbClr val="721028"/>
                </a:solidFill>
                <a:latin typeface="Arial" charset="0"/>
              </a:rPr>
              <a:pPr/>
              <a:t>108</a:t>
            </a:fld>
            <a:endParaRPr lang="en-US" sz="1400">
              <a:solidFill>
                <a:srgbClr val="721028"/>
              </a:solidFill>
              <a:latin typeface="Arial" charset="0"/>
            </a:endParaRPr>
          </a:p>
        </p:txBody>
      </p:sp>
      <p:sp>
        <p:nvSpPr>
          <p:cNvPr id="37" name="Footer Placeholder 3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354672599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HSR versus ASR</a:t>
            </a:r>
          </a:p>
        </p:txBody>
      </p:sp>
      <p:sp>
        <p:nvSpPr>
          <p:cNvPr id="29699" name="Rectangle 3"/>
          <p:cNvSpPr>
            <a:spLocks noGrp="1" noChangeArrowheads="1"/>
          </p:cNvSpPr>
          <p:nvPr>
            <p:ph idx="1"/>
          </p:nvPr>
        </p:nvSpPr>
        <p:spPr>
          <a:xfrm>
            <a:off x="381000" y="4419600"/>
            <a:ext cx="8397875" cy="2024063"/>
          </a:xfrm>
        </p:spPr>
        <p:txBody>
          <a:bodyPr/>
          <a:lstStyle/>
          <a:p>
            <a:pPr eaLnBrk="1" hangingPunct="1">
              <a:lnSpc>
                <a:spcPct val="90000"/>
              </a:lnSpc>
            </a:pPr>
            <a:r>
              <a:rPr lang="en-US">
                <a:latin typeface="Tahoma" charset="0"/>
                <a:ea typeface="ＭＳ Ｐゴシック" charset="0"/>
                <a:cs typeface="ＭＳ Ｐゴシック" charset="0"/>
              </a:rPr>
              <a:t>Conclusions:</a:t>
            </a:r>
          </a:p>
          <a:p>
            <a:pPr marL="685800" lvl="1" indent="-228600" eaLnBrk="1" hangingPunct="1">
              <a:lnSpc>
                <a:spcPct val="90000"/>
              </a:lnSpc>
            </a:pPr>
            <a:r>
              <a:rPr lang="en-US">
                <a:latin typeface="Tahoma" charset="0"/>
                <a:ea typeface="ＭＳ Ｐゴシック" charset="0"/>
              </a:rPr>
              <a:t>Machines about 5 times worse than humans</a:t>
            </a:r>
          </a:p>
          <a:p>
            <a:pPr marL="685800" lvl="1" indent="-228600" eaLnBrk="1" hangingPunct="1">
              <a:lnSpc>
                <a:spcPct val="90000"/>
              </a:lnSpc>
            </a:pPr>
            <a:r>
              <a:rPr lang="en-US">
                <a:latin typeface="Tahoma" charset="0"/>
                <a:ea typeface="ＭＳ Ｐゴシック" charset="0"/>
              </a:rPr>
              <a:t>Gap increases with noisy speech</a:t>
            </a:r>
          </a:p>
          <a:p>
            <a:pPr marL="685800" lvl="1" indent="-228600" eaLnBrk="1" hangingPunct="1">
              <a:lnSpc>
                <a:spcPct val="90000"/>
              </a:lnSpc>
            </a:pPr>
            <a:r>
              <a:rPr lang="en-US">
                <a:latin typeface="Tahoma" charset="0"/>
                <a:ea typeface="ＭＳ Ｐゴシック" charset="0"/>
              </a:rPr>
              <a:t>These numbers are rough, take with grain of salt</a:t>
            </a:r>
          </a:p>
        </p:txBody>
      </p:sp>
      <p:graphicFrame>
        <p:nvGraphicFramePr>
          <p:cNvPr id="1347588" name="Group 4"/>
          <p:cNvGraphicFramePr>
            <a:graphicFrameLocks noGrp="1"/>
          </p:cNvGraphicFramePr>
          <p:nvPr/>
        </p:nvGraphicFramePr>
        <p:xfrm>
          <a:off x="533400" y="1752600"/>
          <a:ext cx="8305800" cy="2335213"/>
        </p:xfrm>
        <a:graphic>
          <a:graphicData uri="http://schemas.openxmlformats.org/drawingml/2006/table">
            <a:tbl>
              <a:tblPr/>
              <a:tblGrid>
                <a:gridCol w="2898775"/>
                <a:gridCol w="1135063"/>
                <a:gridCol w="2759075"/>
                <a:gridCol w="1512887"/>
              </a:tblGrid>
              <a:tr h="506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Task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Vocab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ASR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Hum SR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Continuous digits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.009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WSJ 1995 clean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5K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WSJ 1995 </a:t>
                      </a:r>
                      <a:r>
                        <a:rPr kumimoji="0" lang="en-US" sz="2000" b="1" i="0" u="none" strike="noStrike" cap="none" normalizeH="0" baseline="0">
                          <a:ln>
                            <a:noFill/>
                          </a:ln>
                          <a:solidFill>
                            <a:schemeClr val="tx1"/>
                          </a:solidFill>
                          <a:effectLst/>
                          <a:latin typeface="Tahoma" charset="0"/>
                          <a:ea typeface="ＭＳ Ｐゴシック" charset="0"/>
                          <a:cs typeface="ＭＳ Ｐゴシック" charset="0"/>
                        </a:rPr>
                        <a:t>w/noise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5K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9</a:t>
                      </a:r>
                      <a:endParaRPr kumimoji="0" lang="en-US" sz="2400" b="1" i="0" u="none" strike="noStrike" cap="none" normalizeH="0" baseline="0">
                        <a:ln>
                          <a:noFill/>
                        </a:ln>
                        <a:solidFill>
                          <a:srgbClr val="646282"/>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SWBD 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65K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ea typeface="ＭＳ Ｐゴシック" charset="0"/>
                          <a:cs typeface="ＭＳ Ｐゴシック"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 name="Date Placeholder 36"/>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4AB09114-D536-AF4A-A300-9D9E1E0734CD}" type="datetime1">
              <a:rPr lang="en-US" sz="1400">
                <a:solidFill>
                  <a:srgbClr val="721028"/>
                </a:solidFill>
                <a:latin typeface="Arial" charset="0"/>
              </a:rPr>
              <a:pPr/>
              <a:t>4/9/13</a:t>
            </a:fld>
            <a:endParaRPr lang="en-US" sz="1400">
              <a:solidFill>
                <a:srgbClr val="721028"/>
              </a:solidFill>
              <a:latin typeface="Arial" charset="0"/>
            </a:endParaRPr>
          </a:p>
        </p:txBody>
      </p:sp>
      <p:sp>
        <p:nvSpPr>
          <p:cNvPr id="29733" name="Slide Number Placeholder 3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72F74EA-5ED1-5F4B-A78D-F7BA737FCA90}" type="slidenum">
              <a:rPr lang="en-US" sz="1400">
                <a:solidFill>
                  <a:srgbClr val="721028"/>
                </a:solidFill>
                <a:latin typeface="Arial" charset="0"/>
              </a:rPr>
              <a:pPr/>
              <a:t>109</a:t>
            </a:fld>
            <a:endParaRPr lang="en-US" sz="1400">
              <a:solidFill>
                <a:srgbClr val="721028"/>
              </a:solidFill>
              <a:latin typeface="Arial" charset="0"/>
            </a:endParaRPr>
          </a:p>
        </p:txBody>
      </p:sp>
      <p:sp>
        <p:nvSpPr>
          <p:cNvPr id="39" name="Footer Placeholder 38"/>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1766897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 Yes</a:t>
            </a:r>
          </a:p>
          <a:p>
            <a:pPr lvl="2"/>
            <a:r>
              <a:rPr lang="en-US" dirty="0" smtClean="0"/>
              <a:t>Why?</a:t>
            </a:r>
          </a:p>
          <a:p>
            <a:pPr lvl="1"/>
            <a:endParaRPr lang="en-US" dirty="0" smtClean="0"/>
          </a:p>
          <a:p>
            <a:pPr lvl="1"/>
            <a:r>
              <a:rPr lang="en-US" dirty="0" smtClean="0"/>
              <a:t>Inference guides</a:t>
            </a:r>
          </a:p>
          <a:p>
            <a:pPr lvl="1"/>
            <a:endParaRPr lang="en-US" dirty="0"/>
          </a:p>
        </p:txBody>
      </p:sp>
    </p:spTree>
    <p:extLst>
      <p:ext uri="{BB962C8B-B14F-4D97-AF65-F5344CB8AC3E}">
        <p14:creationId xmlns:p14="http://schemas.microsoft.com/office/powerpoint/2010/main" val="38269091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Why is conversational speech harder?</a:t>
            </a:r>
          </a:p>
        </p:txBody>
      </p:sp>
      <p:sp>
        <p:nvSpPr>
          <p:cNvPr id="31747" name="Rectangle 1027"/>
          <p:cNvSpPr>
            <a:spLocks noGrp="1" noChangeArrowheads="1"/>
          </p:cNvSpPr>
          <p:nvPr>
            <p:ph idx="1"/>
          </p:nvPr>
        </p:nvSpPr>
        <p:spPr>
          <a:xfrm>
            <a:off x="685800" y="1447800"/>
            <a:ext cx="7848600" cy="4572000"/>
          </a:xfrm>
        </p:spPr>
        <p:txBody>
          <a:bodyPr/>
          <a:lstStyle/>
          <a:p>
            <a:pPr eaLnBrk="1" hangingPunct="1"/>
            <a:r>
              <a:rPr lang="en-US" sz="2800">
                <a:latin typeface="Tahoma" charset="0"/>
                <a:ea typeface="ＭＳ Ｐゴシック" charset="0"/>
                <a:cs typeface="ＭＳ Ｐゴシック" charset="0"/>
              </a:rPr>
              <a:t>A piece of an utterance without context</a:t>
            </a:r>
          </a:p>
          <a:p>
            <a:pPr eaLnBrk="1" hangingPunct="1"/>
            <a:endParaRPr lang="en-US" sz="2800">
              <a:latin typeface="Tahoma" charset="0"/>
              <a:ea typeface="ＭＳ Ｐゴシック" charset="0"/>
              <a:cs typeface="ＭＳ Ｐゴシック" charset="0"/>
            </a:endParaRPr>
          </a:p>
          <a:p>
            <a:pPr eaLnBrk="1" hangingPunct="1"/>
            <a:r>
              <a:rPr lang="en-US" sz="2800">
                <a:latin typeface="Tahoma" charset="0"/>
                <a:ea typeface="ＭＳ Ｐゴシック" charset="0"/>
                <a:cs typeface="ＭＳ Ｐゴシック" charset="0"/>
              </a:rPr>
              <a:t>The same utterance with more context</a:t>
            </a:r>
          </a:p>
        </p:txBody>
      </p:sp>
      <p:pic>
        <p:nvPicPr>
          <p:cNvPr id="1376260" name="48DC08A1.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6261" name="4CA73BE9.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304800" y="26670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80950F4-AF0D-7C4B-A822-A10D227FA116}" type="datetime1">
              <a:rPr lang="en-US" sz="1400">
                <a:solidFill>
                  <a:srgbClr val="721028"/>
                </a:solidFill>
                <a:latin typeface="Arial" charset="0"/>
              </a:rPr>
              <a:pPr/>
              <a:t>4/9/13</a:t>
            </a:fld>
            <a:endParaRPr lang="en-US" sz="1400">
              <a:solidFill>
                <a:srgbClr val="721028"/>
              </a:solidFill>
              <a:latin typeface="Arial" charset="0"/>
            </a:endParaRPr>
          </a:p>
        </p:txBody>
      </p:sp>
      <p:sp>
        <p:nvSpPr>
          <p:cNvPr id="31751"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7C51C8FF-2754-2C41-8B0F-41CB95C94E28}" type="slidenum">
              <a:rPr lang="en-US" sz="1400">
                <a:solidFill>
                  <a:srgbClr val="721028"/>
                </a:solidFill>
                <a:latin typeface="Arial" charset="0"/>
              </a:rPr>
              <a:pPr/>
              <a:t>110</a:t>
            </a:fld>
            <a:endParaRPr lang="en-US" sz="1400">
              <a:solidFill>
                <a:srgbClr val="721028"/>
              </a:solidFill>
              <a:latin typeface="Arial" charset="0"/>
            </a:endParaRPr>
          </a:p>
        </p:txBody>
      </p:sp>
      <p:sp>
        <p:nvSpPr>
          <p:cNvPr id="9" name="Footer Placeholder 8"/>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327594464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7626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83" fill="hold"/>
                                        <p:tgtEl>
                                          <p:spTgt spid="1376260"/>
                                        </p:tgtEl>
                                      </p:cBhvr>
                                    </p:cmd>
                                  </p:childTnLst>
                                </p:cTn>
                              </p:par>
                            </p:childTnLst>
                          </p:cTn>
                        </p:par>
                      </p:childTnLst>
                    </p:cTn>
                  </p:par>
                </p:childTnLst>
              </p:cTn>
              <p:nextCondLst>
                <p:cond evt="onClick" delay="0">
                  <p:tgtEl>
                    <p:spTgt spid="137626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76260"/>
                </p:tgtEl>
              </p:cMediaNode>
            </p:audio>
            <p:seq concurrent="1" nextAc="seek">
              <p:cTn id="8" restart="whenNotActive" fill="hold" evtFilter="cancelBubble" nodeType="interactiveSeq">
                <p:stCondLst>
                  <p:cond evt="onClick" delay="0">
                    <p:tgtEl>
                      <p:spTgt spid="137626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5621" fill="hold"/>
                                        <p:tgtEl>
                                          <p:spTgt spid="1376261"/>
                                        </p:tgtEl>
                                      </p:cBhvr>
                                    </p:cmd>
                                  </p:childTnLst>
                                </p:cTn>
                              </p:par>
                            </p:childTnLst>
                          </p:cTn>
                        </p:par>
                      </p:childTnLst>
                    </p:cTn>
                  </p:par>
                </p:childTnLst>
              </p:cTn>
              <p:nextCondLst>
                <p:cond evt="onClick" delay="0">
                  <p:tgtEl>
                    <p:spTgt spid="137626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76261"/>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LVCSR Design Intuition</a:t>
            </a:r>
          </a:p>
        </p:txBody>
      </p:sp>
      <p:sp>
        <p:nvSpPr>
          <p:cNvPr id="33795" name="Rectangle 3"/>
          <p:cNvSpPr>
            <a:spLocks noGrp="1" noChangeArrowheads="1"/>
          </p:cNvSpPr>
          <p:nvPr>
            <p:ph idx="1"/>
          </p:nvPr>
        </p:nvSpPr>
        <p:spPr/>
        <p:txBody>
          <a:bodyPr/>
          <a:lstStyle/>
          <a:p>
            <a:pPr eaLnBrk="1" hangingPunct="1">
              <a:buClr>
                <a:schemeClr val="tx1"/>
              </a:buClr>
              <a:buFont typeface="Times" charset="0"/>
              <a:buChar char="•"/>
            </a:pPr>
            <a:r>
              <a:rPr lang="en-US">
                <a:latin typeface="Tahoma" charset="0"/>
                <a:ea typeface="ＭＳ Ｐゴシック" charset="0"/>
                <a:cs typeface="ＭＳ Ｐゴシック" charset="0"/>
              </a:rPr>
              <a:t>Build a statistical model of the speech-to-words process</a:t>
            </a:r>
          </a:p>
          <a:p>
            <a:pPr eaLnBrk="1" hangingPunct="1">
              <a:buClr>
                <a:schemeClr val="tx1"/>
              </a:buClr>
              <a:buFont typeface="Times" charset="0"/>
              <a:buChar char="•"/>
            </a:pPr>
            <a:r>
              <a:rPr lang="en-US">
                <a:latin typeface="Tahoma" charset="0"/>
                <a:ea typeface="ＭＳ Ｐゴシック" charset="0"/>
                <a:cs typeface="ＭＳ Ｐゴシック" charset="0"/>
              </a:rPr>
              <a:t>Collect lots and lots of speech, and transcribe all the words.</a:t>
            </a:r>
          </a:p>
          <a:p>
            <a:pPr eaLnBrk="1" hangingPunct="1">
              <a:buClr>
                <a:schemeClr val="tx1"/>
              </a:buClr>
              <a:buFont typeface="Times" charset="0"/>
              <a:buChar char="•"/>
            </a:pPr>
            <a:r>
              <a:rPr lang="en-US">
                <a:latin typeface="Tahoma" charset="0"/>
                <a:ea typeface="ＭＳ Ｐゴシック" charset="0"/>
                <a:cs typeface="ＭＳ Ｐゴシック" charset="0"/>
              </a:rPr>
              <a:t>Train the model on the labeled speech</a:t>
            </a:r>
          </a:p>
          <a:p>
            <a:pPr eaLnBrk="1" hangingPunct="1">
              <a:buClr>
                <a:schemeClr val="tx1"/>
              </a:buClr>
              <a:buFont typeface="Times" charset="0"/>
              <a:buChar char="•"/>
            </a:pPr>
            <a:r>
              <a:rPr lang="en-US">
                <a:latin typeface="Tahoma" charset="0"/>
                <a:ea typeface="ＭＳ Ｐゴシック" charset="0"/>
                <a:cs typeface="ＭＳ Ｐゴシック" charset="0"/>
              </a:rPr>
              <a:t>Paradigm: Supervised Machine Learning + Search</a:t>
            </a: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B51D50D2-0809-DC49-B152-5A266050AB2E}" type="datetime1">
              <a:rPr lang="en-US" sz="1400">
                <a:solidFill>
                  <a:srgbClr val="721028"/>
                </a:solidFill>
                <a:latin typeface="Arial" charset="0"/>
              </a:rPr>
              <a:pPr/>
              <a:t>4/9/13</a:t>
            </a:fld>
            <a:endParaRPr lang="en-US" sz="1400">
              <a:solidFill>
                <a:srgbClr val="721028"/>
              </a:solidFill>
              <a:latin typeface="Arial" charset="0"/>
            </a:endParaRPr>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B4DB35A2-E2D7-5842-A8A1-39F4D1544621}" type="slidenum">
              <a:rPr lang="en-US" sz="1400">
                <a:solidFill>
                  <a:srgbClr val="721028"/>
                </a:solidFill>
                <a:latin typeface="Arial" charset="0"/>
              </a:rPr>
              <a:pPr/>
              <a:t>111</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82774836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8600" y="228600"/>
            <a:ext cx="8534400" cy="1143000"/>
          </a:xfrm>
        </p:spPr>
        <p:txBody>
          <a:bodyPr/>
          <a:lstStyle/>
          <a:p>
            <a:pPr eaLnBrk="1" hangingPunct="1"/>
            <a:r>
              <a:rPr lang="en-US">
                <a:latin typeface="Verdana" charset="0"/>
                <a:ea typeface="ＭＳ Ｐゴシック" charset="0"/>
                <a:cs typeface="ＭＳ Ｐゴシック" charset="0"/>
              </a:rPr>
              <a:t>Speech Recognition Architecture</a:t>
            </a:r>
          </a:p>
        </p:txBody>
      </p:sp>
      <p:pic>
        <p:nvPicPr>
          <p:cNvPr id="35843" name="Picture 4" descr="speecharc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6096000"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BC7195A-3305-4146-9AF0-F03E094212CA}" type="datetime1">
              <a:rPr lang="en-US" sz="1400">
                <a:solidFill>
                  <a:srgbClr val="721028"/>
                </a:solidFill>
                <a:latin typeface="Arial" charset="0"/>
              </a:rPr>
              <a:pPr/>
              <a:t>4/9/13</a:t>
            </a:fld>
            <a:endParaRPr lang="en-US" sz="1400">
              <a:solidFill>
                <a:srgbClr val="721028"/>
              </a:solidFill>
              <a:latin typeface="Arial" charset="0"/>
            </a:endParaRP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5042AF5D-F368-654F-832A-96AAB70DC4C2}" type="slidenum">
              <a:rPr lang="en-US" sz="1400">
                <a:solidFill>
                  <a:srgbClr val="721028"/>
                </a:solidFill>
                <a:latin typeface="Arial" charset="0"/>
              </a:rPr>
              <a:pPr/>
              <a:t>112</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164538923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Noisy Channel Model</a:t>
            </a:r>
          </a:p>
        </p:txBody>
      </p:sp>
      <p:sp>
        <p:nvSpPr>
          <p:cNvPr id="37891" name="Rectangle 3"/>
          <p:cNvSpPr>
            <a:spLocks noGrp="1" noChangeArrowheads="1"/>
          </p:cNvSpPr>
          <p:nvPr>
            <p:ph idx="1"/>
          </p:nvPr>
        </p:nvSpPr>
        <p:spPr/>
        <p:txBody>
          <a:bodyPr>
            <a:normAutofit fontScale="92500" lnSpcReduction="10000"/>
          </a:bodyPr>
          <a:lstStyle/>
          <a:p>
            <a:pPr eaLnBrk="1" hangingPunct="1"/>
            <a:endParaRPr lang="en-US">
              <a:latin typeface="Tahoma" charset="0"/>
              <a:ea typeface="ＭＳ Ｐゴシック" charset="0"/>
              <a:cs typeface="ＭＳ Ｐゴシック" charset="0"/>
            </a:endParaRPr>
          </a:p>
          <a:p>
            <a:pPr eaLnBrk="1" hangingPunct="1"/>
            <a:endParaRPr lang="en-US">
              <a:latin typeface="Tahoma" charset="0"/>
              <a:ea typeface="ＭＳ Ｐゴシック" charset="0"/>
              <a:cs typeface="ＭＳ Ｐゴシック" charset="0"/>
            </a:endParaRPr>
          </a:p>
          <a:p>
            <a:pPr eaLnBrk="1" hangingPunct="1"/>
            <a:endParaRPr lang="en-US">
              <a:latin typeface="Tahoma" charset="0"/>
              <a:ea typeface="ＭＳ Ｐゴシック" charset="0"/>
              <a:cs typeface="ＭＳ Ｐゴシック" charset="0"/>
            </a:endParaRPr>
          </a:p>
          <a:p>
            <a:pPr eaLnBrk="1" hangingPunct="1"/>
            <a:endParaRPr lang="en-US">
              <a:latin typeface="Tahoma" charset="0"/>
              <a:ea typeface="ＭＳ Ｐゴシック" charset="0"/>
              <a:cs typeface="ＭＳ Ｐゴシック" charset="0"/>
            </a:endParaRPr>
          </a:p>
          <a:p>
            <a:pPr eaLnBrk="1" hangingPunct="1"/>
            <a:endParaRPr lang="en-US">
              <a:latin typeface="Tahoma" charset="0"/>
              <a:ea typeface="ＭＳ Ｐゴシック" charset="0"/>
              <a:cs typeface="ＭＳ Ｐゴシック" charset="0"/>
            </a:endParaRPr>
          </a:p>
          <a:p>
            <a:pPr eaLnBrk="1" hangingPunct="1"/>
            <a:endParaRPr lang="en-US">
              <a:latin typeface="Tahoma" charset="0"/>
              <a:ea typeface="ＭＳ Ｐゴシック" charset="0"/>
              <a:cs typeface="ＭＳ Ｐゴシック" charset="0"/>
            </a:endParaRPr>
          </a:p>
          <a:p>
            <a:pPr eaLnBrk="1" hangingPunct="1"/>
            <a:r>
              <a:rPr lang="en-US">
                <a:latin typeface="Tahoma" charset="0"/>
                <a:ea typeface="ＭＳ Ｐゴシック" charset="0"/>
                <a:cs typeface="ＭＳ Ｐゴシック" charset="0"/>
              </a:rPr>
              <a:t>Search through space of all possible sentences.</a:t>
            </a:r>
          </a:p>
          <a:p>
            <a:pPr eaLnBrk="1" hangingPunct="1"/>
            <a:r>
              <a:rPr lang="en-US">
                <a:latin typeface="Tahoma" charset="0"/>
                <a:ea typeface="ＭＳ Ｐゴシック" charset="0"/>
                <a:cs typeface="ＭＳ Ｐゴシック" charset="0"/>
              </a:rPr>
              <a:t>Pick the one that is most probable given the waveform.</a:t>
            </a:r>
          </a:p>
        </p:txBody>
      </p:sp>
      <p:pic>
        <p:nvPicPr>
          <p:cNvPr id="37892" name="Picture 5" descr="noisychannelas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64770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808A813C-6A2F-AB41-935B-1D698BE43155}" type="datetime1">
              <a:rPr lang="en-US" sz="1400">
                <a:solidFill>
                  <a:srgbClr val="721028"/>
                </a:solidFill>
                <a:latin typeface="Arial" charset="0"/>
              </a:rPr>
              <a:pPr/>
              <a:t>4/9/13</a:t>
            </a:fld>
            <a:endParaRPr lang="en-US" sz="1400">
              <a:solidFill>
                <a:srgbClr val="721028"/>
              </a:solidFill>
              <a:latin typeface="Arial" charset="0"/>
            </a:endParaRPr>
          </a:p>
        </p:txBody>
      </p:sp>
      <p:sp>
        <p:nvSpPr>
          <p:cNvPr id="3789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86245575-4C8D-CA42-8612-9E6116013EEB}" type="slidenum">
              <a:rPr lang="en-US" sz="1400">
                <a:solidFill>
                  <a:srgbClr val="721028"/>
                </a:solidFill>
                <a:latin typeface="Arial" charset="0"/>
              </a:rPr>
              <a:pPr/>
              <a:t>113</a:t>
            </a:fld>
            <a:endParaRPr lang="en-US" sz="1400">
              <a:solidFill>
                <a:srgbClr val="721028"/>
              </a:solidFill>
              <a:latin typeface="Arial" charset="0"/>
            </a:endParaRPr>
          </a:p>
        </p:txBody>
      </p:sp>
      <p:sp>
        <p:nvSpPr>
          <p:cNvPr id="8" name="Footer Placeholder 7"/>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4030515170"/>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533400" y="609600"/>
            <a:ext cx="8077200" cy="11430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Decomposing Speech Recognition</a:t>
            </a:r>
          </a:p>
        </p:txBody>
      </p:sp>
      <p:sp>
        <p:nvSpPr>
          <p:cNvPr id="140291" name="Rectangle 3"/>
          <p:cNvSpPr>
            <a:spLocks noGrp="1" noChangeArrowheads="1"/>
          </p:cNvSpPr>
          <p:nvPr>
            <p:ph type="body" idx="1"/>
          </p:nvPr>
        </p:nvSpPr>
        <p:spPr>
          <a:xfrm>
            <a:off x="457200" y="2178050"/>
            <a:ext cx="8231188" cy="4527550"/>
          </a:xfrm>
          <a:ln/>
        </p:spPr>
        <p:txBody>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Q1: What speech sounds were uttered?</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Human languages: 40-50 phones</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Basic sound units: b, m, k, ax, ey, …(arpabet)</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Distinctions categorical to speakers</a:t>
            </a:r>
          </a:p>
          <a:p>
            <a:pPr lvl="3">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Acoustically continuous</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Part of knowledge of language</a:t>
            </a:r>
          </a:p>
          <a:p>
            <a:pPr lvl="3">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Build per-language inventory</a:t>
            </a:r>
          </a:p>
          <a:p>
            <a:pPr lvl="3">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Could we learn these?</a:t>
            </a:r>
          </a:p>
          <a:p>
            <a:pPr lvl="3">
              <a:buFont typeface="Times New Roman"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p>
          <a:p>
            <a:pPr lvl="3">
              <a:buFont typeface="Times New Roman"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p>
        </p:txBody>
      </p:sp>
    </p:spTree>
    <p:extLst>
      <p:ext uri="{BB962C8B-B14F-4D97-AF65-F5344CB8AC3E}">
        <p14:creationId xmlns:p14="http://schemas.microsoft.com/office/powerpoint/2010/main" val="37070833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09600" y="609600"/>
            <a:ext cx="8001000" cy="11430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Decomposing Speech Recognition</a:t>
            </a:r>
          </a:p>
        </p:txBody>
      </p:sp>
      <p:sp>
        <p:nvSpPr>
          <p:cNvPr id="142339" name="Rectangle 3"/>
          <p:cNvSpPr>
            <a:spLocks noGrp="1" noChangeArrowheads="1"/>
          </p:cNvSpPr>
          <p:nvPr>
            <p:ph type="body" idx="1"/>
          </p:nvPr>
        </p:nvSpPr>
        <p:spPr>
          <a:xfrm>
            <a:off x="685800" y="1981200"/>
            <a:ext cx="7772400" cy="4643438"/>
          </a:xfrm>
          <a:ln/>
        </p:spPr>
        <p:txBody>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Q2: What words produced these sounds?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Look up sound sequences in dictionary</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Problem 1: Homophones</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t>Two words, same sounds: too, two</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Problem 2: Segmentation</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t>No </a:t>
            </a:r>
            <a:r>
              <a:rPr lang="ja-JP" altLang="en-GB" sz="2000">
                <a:latin typeface="Arial"/>
              </a:rPr>
              <a:t>“</a:t>
            </a:r>
            <a:r>
              <a:rPr lang="en-GB" sz="2000"/>
              <a:t>space</a:t>
            </a:r>
            <a:r>
              <a:rPr lang="ja-JP" altLang="en-GB" sz="2000">
                <a:latin typeface="Arial"/>
              </a:rPr>
              <a:t>”</a:t>
            </a:r>
            <a:r>
              <a:rPr lang="en-GB" sz="2000"/>
              <a:t> between words in continuous speech</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GB" sz="2000">
                <a:latin typeface="Arial"/>
              </a:rPr>
              <a:t>“</a:t>
            </a:r>
            <a:r>
              <a:rPr lang="en-GB" sz="2000"/>
              <a:t>I scream</a:t>
            </a:r>
            <a:r>
              <a:rPr lang="ja-JP" altLang="en-GB" sz="2000">
                <a:latin typeface="Arial"/>
              </a:rPr>
              <a:t>”</a:t>
            </a:r>
            <a:r>
              <a:rPr lang="en-GB" sz="2000"/>
              <a:t>/</a:t>
            </a:r>
            <a:r>
              <a:rPr lang="ja-JP" altLang="en-GB" sz="2000">
                <a:latin typeface="Arial"/>
              </a:rPr>
              <a:t>”</a:t>
            </a:r>
            <a:r>
              <a:rPr lang="en-GB" sz="2000"/>
              <a:t>ice cream</a:t>
            </a:r>
            <a:r>
              <a:rPr lang="ja-JP" altLang="en-GB" sz="2000">
                <a:latin typeface="Arial"/>
              </a:rPr>
              <a:t>”</a:t>
            </a:r>
            <a:r>
              <a:rPr lang="en-GB" sz="2000"/>
              <a:t>, </a:t>
            </a:r>
            <a:r>
              <a:rPr lang="ja-JP" altLang="en-GB" sz="2000">
                <a:latin typeface="Arial"/>
              </a:rPr>
              <a:t>“</a:t>
            </a:r>
            <a:r>
              <a:rPr lang="en-GB" sz="2000"/>
              <a:t>Wreck a nice beach</a:t>
            </a:r>
            <a:r>
              <a:rPr lang="ja-JP" altLang="en-GB" sz="2000">
                <a:latin typeface="Arial"/>
              </a:rPr>
              <a:t>”</a:t>
            </a:r>
            <a:r>
              <a:rPr lang="en-GB" sz="2000"/>
              <a:t>/</a:t>
            </a:r>
            <a:r>
              <a:rPr lang="ja-JP" altLang="en-GB" sz="2000">
                <a:latin typeface="Arial"/>
              </a:rPr>
              <a:t>”</a:t>
            </a:r>
            <a:r>
              <a:rPr lang="en-GB" sz="2000"/>
              <a:t>Recognize speech</a:t>
            </a:r>
            <a:r>
              <a:rPr lang="ja-JP" altLang="en-GB" sz="2000">
                <a:latin typeface="Arial"/>
              </a:rPr>
              <a:t>”</a:t>
            </a:r>
            <a:endParaRPr lang="en-GB" sz="200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Q3: What meaning produced these words?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NLP (But that</a:t>
            </a:r>
            <a:r>
              <a:rPr lang="ja-JP" altLang="en-GB" sz="2400">
                <a:latin typeface="Arial"/>
              </a:rPr>
              <a:t>’</a:t>
            </a:r>
            <a:r>
              <a:rPr lang="en-GB" sz="2400"/>
              <a:t>s not all!)</a:t>
            </a:r>
          </a:p>
        </p:txBody>
      </p:sp>
    </p:spTree>
    <p:extLst>
      <p:ext uri="{BB962C8B-B14F-4D97-AF65-F5344CB8AC3E}">
        <p14:creationId xmlns:p14="http://schemas.microsoft.com/office/powerpoint/2010/main" val="35350196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totaldur_example_sl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375" y="622300"/>
            <a:ext cx="7394575" cy="5421313"/>
          </a:xfrm>
          <a:prstGeom prst="rect">
            <a:avLst/>
          </a:prstGeom>
          <a:noFill/>
          <a:extLst>
            <a:ext uri="{909E8E84-426E-40dd-AFC4-6F175D3DCCD1}">
              <a14:hiddenFill xmlns:a14="http://schemas.microsoft.com/office/drawing/2010/main">
                <a:solidFill>
                  <a:srgbClr val="FFFFFF"/>
                </a:solidFill>
              </a14:hiddenFill>
            </a:ext>
          </a:extLst>
        </p:spPr>
      </p:pic>
      <p:pic>
        <p:nvPicPr>
          <p:cNvPr id="144387" name="39ADA13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512175" y="1285875"/>
            <a:ext cx="276225" cy="276225"/>
          </a:xfrm>
          <a:prstGeom prst="rect">
            <a:avLst/>
          </a:prstGeom>
          <a:noFill/>
          <a:extLst>
            <a:ext uri="{909E8E84-426E-40dd-AFC4-6F175D3DCCD1}">
              <a14:hiddenFill xmlns:a14="http://schemas.microsoft.com/office/drawing/2010/main">
                <a:solidFill>
                  <a:srgbClr val="FFFFFF"/>
                </a:solidFill>
              </a14:hiddenFill>
            </a:ext>
          </a:extLst>
        </p:spPr>
      </p:pic>
      <p:pic>
        <p:nvPicPr>
          <p:cNvPr id="144388" name="EB3A4CCE.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8442325" y="3567113"/>
            <a:ext cx="276225" cy="27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91544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438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598" fill="hold"/>
                                        <p:tgtEl>
                                          <p:spTgt spid="144387"/>
                                        </p:tgtEl>
                                      </p:cBhvr>
                                    </p:cmd>
                                  </p:childTnLst>
                                </p:cTn>
                              </p:par>
                            </p:childTnLst>
                          </p:cTn>
                        </p:par>
                      </p:childTnLst>
                    </p:cTn>
                  </p:par>
                </p:childTnLst>
              </p:cTn>
              <p:nextCondLst>
                <p:cond evt="onClick" delay="0">
                  <p:tgtEl>
                    <p:spTgt spid="14438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4387"/>
                </p:tgtEl>
              </p:cMediaNode>
            </p:audio>
            <p:seq concurrent="1" nextAc="seek">
              <p:cTn id="8" restart="whenNotActive" fill="hold" evtFilter="cancelBubble" nodeType="interactiveSeq">
                <p:stCondLst>
                  <p:cond evt="onClick" delay="0">
                    <p:tgtEl>
                      <p:spTgt spid="14438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873" fill="hold"/>
                                        <p:tgtEl>
                                          <p:spTgt spid="144388"/>
                                        </p:tgtEl>
                                      </p:cBhvr>
                                    </p:cmd>
                                  </p:childTnLst>
                                </p:cTn>
                              </p:par>
                            </p:childTnLst>
                          </p:cTn>
                        </p:par>
                      </p:childTnLst>
                    </p:cTn>
                  </p:par>
                </p:childTnLst>
              </p:cTn>
              <p:nextCondLst>
                <p:cond evt="onClick" delay="0">
                  <p:tgtEl>
                    <p:spTgt spid="14438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4388"/>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Noisy Channel Model (II)</a:t>
            </a:r>
          </a:p>
        </p:txBody>
      </p:sp>
      <p:sp>
        <p:nvSpPr>
          <p:cNvPr id="39939" name="Rectangle 3"/>
          <p:cNvSpPr>
            <a:spLocks noGrp="1" noChangeArrowheads="1"/>
          </p:cNvSpPr>
          <p:nvPr>
            <p:ph idx="1"/>
          </p:nvPr>
        </p:nvSpPr>
        <p:spPr/>
        <p:txBody>
          <a:bodyPr/>
          <a:lstStyle/>
          <a:p>
            <a:pPr eaLnBrk="1" hangingPunct="1"/>
            <a:r>
              <a:rPr lang="en-US">
                <a:latin typeface="Tahoma" charset="0"/>
                <a:ea typeface="ＭＳ Ｐゴシック" charset="0"/>
                <a:cs typeface="ＭＳ Ｐゴシック" charset="0"/>
              </a:rPr>
              <a:t>What is the most likely sentence out of all sentences in the language L given some acoustic input O?</a:t>
            </a:r>
          </a:p>
          <a:p>
            <a:pPr eaLnBrk="1" hangingPunct="1"/>
            <a:r>
              <a:rPr lang="en-US">
                <a:latin typeface="Tahoma" charset="0"/>
                <a:ea typeface="ＭＳ Ｐゴシック" charset="0"/>
                <a:cs typeface="ＭＳ Ｐゴシック" charset="0"/>
              </a:rPr>
              <a:t>Treat acoustic input O as sequence of individual observations </a:t>
            </a:r>
          </a:p>
          <a:p>
            <a:pPr lvl="1" eaLnBrk="1" hangingPunct="1"/>
            <a:r>
              <a:rPr lang="en-US">
                <a:latin typeface="Tahoma" charset="0"/>
                <a:ea typeface="ＭＳ Ｐゴシック" charset="0"/>
              </a:rPr>
              <a:t>O = o</a:t>
            </a:r>
            <a:r>
              <a:rPr lang="en-US" baseline="-25000">
                <a:latin typeface="Tahoma" charset="0"/>
                <a:ea typeface="ＭＳ Ｐゴシック" charset="0"/>
              </a:rPr>
              <a:t>1</a:t>
            </a:r>
            <a:r>
              <a:rPr lang="en-US">
                <a:latin typeface="Tahoma" charset="0"/>
                <a:ea typeface="ＭＳ Ｐゴシック" charset="0"/>
              </a:rPr>
              <a:t>,o</a:t>
            </a:r>
            <a:r>
              <a:rPr lang="en-US" baseline="-25000">
                <a:latin typeface="Tahoma" charset="0"/>
                <a:ea typeface="ＭＳ Ｐゴシック" charset="0"/>
              </a:rPr>
              <a:t>2</a:t>
            </a:r>
            <a:r>
              <a:rPr lang="en-US">
                <a:latin typeface="Tahoma" charset="0"/>
                <a:ea typeface="ＭＳ Ｐゴシック" charset="0"/>
              </a:rPr>
              <a:t>,o</a:t>
            </a:r>
            <a:r>
              <a:rPr lang="en-US" baseline="-25000">
                <a:latin typeface="Tahoma" charset="0"/>
                <a:ea typeface="ＭＳ Ｐゴシック" charset="0"/>
              </a:rPr>
              <a:t>3</a:t>
            </a:r>
            <a:r>
              <a:rPr lang="en-US">
                <a:latin typeface="Tahoma" charset="0"/>
                <a:ea typeface="ＭＳ Ｐゴシック" charset="0"/>
              </a:rPr>
              <a:t>,…,o</a:t>
            </a:r>
            <a:r>
              <a:rPr lang="en-US" baseline="-25000">
                <a:latin typeface="Tahoma" charset="0"/>
                <a:ea typeface="ＭＳ Ｐゴシック" charset="0"/>
              </a:rPr>
              <a:t>t</a:t>
            </a:r>
            <a:endParaRPr lang="en-US">
              <a:latin typeface="Tahoma" charset="0"/>
              <a:ea typeface="ＭＳ Ｐゴシック" charset="0"/>
            </a:endParaRPr>
          </a:p>
          <a:p>
            <a:pPr eaLnBrk="1" hangingPunct="1"/>
            <a:r>
              <a:rPr lang="en-US">
                <a:latin typeface="Tahoma" charset="0"/>
                <a:ea typeface="ＭＳ Ｐゴシック" charset="0"/>
                <a:cs typeface="ＭＳ Ｐゴシック" charset="0"/>
              </a:rPr>
              <a:t>Define a sentence as a sequence of words:</a:t>
            </a:r>
          </a:p>
          <a:p>
            <a:pPr lvl="1" eaLnBrk="1" hangingPunct="1"/>
            <a:r>
              <a:rPr lang="en-US">
                <a:latin typeface="Tahoma" charset="0"/>
                <a:ea typeface="ＭＳ Ｐゴシック" charset="0"/>
              </a:rPr>
              <a:t>W = w</a:t>
            </a:r>
            <a:r>
              <a:rPr lang="en-US" baseline="-25000">
                <a:latin typeface="Tahoma" charset="0"/>
                <a:ea typeface="ＭＳ Ｐゴシック" charset="0"/>
              </a:rPr>
              <a:t>1</a:t>
            </a:r>
            <a:r>
              <a:rPr lang="en-US">
                <a:latin typeface="Tahoma" charset="0"/>
                <a:ea typeface="ＭＳ Ｐゴシック" charset="0"/>
              </a:rPr>
              <a:t>,w</a:t>
            </a:r>
            <a:r>
              <a:rPr lang="en-US" baseline="-25000">
                <a:latin typeface="Tahoma" charset="0"/>
                <a:ea typeface="ＭＳ Ｐゴシック" charset="0"/>
              </a:rPr>
              <a:t>2</a:t>
            </a:r>
            <a:r>
              <a:rPr lang="en-US">
                <a:latin typeface="Tahoma" charset="0"/>
                <a:ea typeface="ＭＳ Ｐゴシック" charset="0"/>
              </a:rPr>
              <a:t>,w</a:t>
            </a:r>
            <a:r>
              <a:rPr lang="en-US" baseline="-25000">
                <a:latin typeface="Tahoma" charset="0"/>
                <a:ea typeface="ＭＳ Ｐゴシック" charset="0"/>
              </a:rPr>
              <a:t>3</a:t>
            </a:r>
            <a:r>
              <a:rPr lang="en-US">
                <a:latin typeface="Tahoma" charset="0"/>
                <a:ea typeface="ＭＳ Ｐゴシック" charset="0"/>
              </a:rPr>
              <a:t>,…,w</a:t>
            </a:r>
            <a:r>
              <a:rPr lang="en-US" baseline="-25000">
                <a:latin typeface="Tahoma" charset="0"/>
                <a:ea typeface="ＭＳ Ｐゴシック" charset="0"/>
              </a:rPr>
              <a:t>n</a:t>
            </a:r>
            <a:r>
              <a:rPr lang="en-US">
                <a:latin typeface="Tahoma" charset="0"/>
                <a:ea typeface="ＭＳ Ｐゴシック" charset="0"/>
              </a:rPr>
              <a:t> </a:t>
            </a: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12D9DBDD-683A-C047-8D6A-82DD57B5D991}" type="datetime1">
              <a:rPr lang="en-US" sz="1400">
                <a:solidFill>
                  <a:srgbClr val="721028"/>
                </a:solidFill>
                <a:latin typeface="Arial" charset="0"/>
              </a:rPr>
              <a:pPr/>
              <a:t>4/9/13</a:t>
            </a:fld>
            <a:endParaRPr lang="en-US" sz="1400">
              <a:solidFill>
                <a:srgbClr val="721028"/>
              </a:solidFill>
              <a:latin typeface="Arial" charset="0"/>
            </a:endParaRP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B684783C-4434-3E43-AA49-A258DDC76808}" type="slidenum">
              <a:rPr lang="en-US" sz="1400">
                <a:solidFill>
                  <a:srgbClr val="721028"/>
                </a:solidFill>
                <a:latin typeface="Arial" charset="0"/>
              </a:rPr>
              <a:pPr/>
              <a:t>117</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414922179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1026"/>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Noisy Channel Model (III)</a:t>
            </a:r>
          </a:p>
        </p:txBody>
      </p:sp>
      <p:sp>
        <p:nvSpPr>
          <p:cNvPr id="41990" name="Rectangle 1027"/>
          <p:cNvSpPr>
            <a:spLocks noGrp="1" noChangeArrowheads="1"/>
          </p:cNvSpPr>
          <p:nvPr>
            <p:ph idx="1"/>
          </p:nvPr>
        </p:nvSpPr>
        <p:spPr>
          <a:xfrm>
            <a:off x="685800" y="1600200"/>
            <a:ext cx="8458200" cy="4114800"/>
          </a:xfrm>
        </p:spPr>
        <p:txBody>
          <a:bodyPr>
            <a:normAutofit fontScale="92500" lnSpcReduction="20000"/>
          </a:bodyPr>
          <a:lstStyle/>
          <a:p>
            <a:pPr eaLnBrk="1" hangingPunct="1">
              <a:lnSpc>
                <a:spcPct val="90000"/>
              </a:lnSpc>
            </a:pPr>
            <a:r>
              <a:rPr lang="en-US" sz="2800">
                <a:latin typeface="Tahoma" charset="0"/>
                <a:ea typeface="ＭＳ Ｐゴシック" charset="0"/>
                <a:cs typeface="ＭＳ Ｐゴシック" charset="0"/>
              </a:rPr>
              <a:t>Probabilistic implication: Pick the highest prob S = W:</a:t>
            </a:r>
          </a:p>
          <a:p>
            <a:pPr eaLnBrk="1" hangingPunct="1">
              <a:lnSpc>
                <a:spcPct val="90000"/>
              </a:lnSpc>
            </a:pPr>
            <a:endParaRPr lang="en-US" sz="2800">
              <a:latin typeface="Tahoma" charset="0"/>
              <a:ea typeface="ＭＳ Ｐゴシック" charset="0"/>
              <a:cs typeface="ＭＳ Ｐゴシック" charset="0"/>
            </a:endParaRPr>
          </a:p>
          <a:p>
            <a:pPr eaLnBrk="1" hangingPunct="1">
              <a:lnSpc>
                <a:spcPct val="90000"/>
              </a:lnSpc>
            </a:pPr>
            <a:endParaRPr lang="en-US" sz="2800">
              <a:latin typeface="Tahoma" charset="0"/>
              <a:ea typeface="ＭＳ Ｐゴシック" charset="0"/>
              <a:cs typeface="ＭＳ Ｐゴシック" charset="0"/>
            </a:endParaRPr>
          </a:p>
          <a:p>
            <a:pPr eaLnBrk="1" hangingPunct="1">
              <a:lnSpc>
                <a:spcPct val="90000"/>
              </a:lnSpc>
            </a:pPr>
            <a:r>
              <a:rPr lang="en-US" sz="2800">
                <a:latin typeface="Tahoma" charset="0"/>
                <a:ea typeface="ＭＳ Ｐゴシック" charset="0"/>
                <a:cs typeface="ＭＳ Ｐゴシック" charset="0"/>
              </a:rPr>
              <a:t>We can use Bayes rule to rewrite this:</a:t>
            </a:r>
          </a:p>
          <a:p>
            <a:pPr eaLnBrk="1" hangingPunct="1">
              <a:lnSpc>
                <a:spcPct val="90000"/>
              </a:lnSpc>
            </a:pPr>
            <a:endParaRPr lang="en-US" sz="2800">
              <a:latin typeface="Tahoma" charset="0"/>
              <a:ea typeface="ＭＳ Ｐゴシック" charset="0"/>
              <a:cs typeface="ＭＳ Ｐゴシック" charset="0"/>
            </a:endParaRPr>
          </a:p>
          <a:p>
            <a:pPr eaLnBrk="1" hangingPunct="1">
              <a:lnSpc>
                <a:spcPct val="90000"/>
              </a:lnSpc>
              <a:buFont typeface="Wingdings" charset="0"/>
              <a:buNone/>
            </a:pPr>
            <a:endParaRPr lang="en-US" sz="2800">
              <a:latin typeface="Tahoma" charset="0"/>
              <a:ea typeface="ＭＳ Ｐゴシック" charset="0"/>
              <a:cs typeface="ＭＳ Ｐゴシック" charset="0"/>
            </a:endParaRPr>
          </a:p>
          <a:p>
            <a:pPr eaLnBrk="1" hangingPunct="1">
              <a:lnSpc>
                <a:spcPct val="90000"/>
              </a:lnSpc>
            </a:pPr>
            <a:r>
              <a:rPr lang="en-US" sz="2800">
                <a:latin typeface="Tahoma" charset="0"/>
                <a:ea typeface="ＭＳ Ｐゴシック" charset="0"/>
                <a:cs typeface="ＭＳ Ｐゴシック" charset="0"/>
              </a:rPr>
              <a:t>Since denominator is the same for each candidate sentence W, we can ignore it for the argmax:</a:t>
            </a:r>
            <a:endParaRPr lang="en-US" sz="1800">
              <a:latin typeface="Tahoma" charset="0"/>
              <a:ea typeface="ＭＳ Ｐゴシック" charset="0"/>
              <a:cs typeface="ＭＳ Ｐゴシック" charset="0"/>
            </a:endParaRPr>
          </a:p>
        </p:txBody>
      </p:sp>
      <p:graphicFrame>
        <p:nvGraphicFramePr>
          <p:cNvPr id="41986" name="Object 2"/>
          <p:cNvGraphicFramePr>
            <a:graphicFrameLocks noChangeAspect="1"/>
          </p:cNvGraphicFramePr>
          <p:nvPr/>
        </p:nvGraphicFramePr>
        <p:xfrm>
          <a:off x="2590800" y="2220913"/>
          <a:ext cx="3346450" cy="750887"/>
        </p:xfrm>
        <a:graphic>
          <a:graphicData uri="http://schemas.openxmlformats.org/presentationml/2006/ole">
            <mc:AlternateContent xmlns:mc="http://schemas.openxmlformats.org/markup-compatibility/2006">
              <mc:Choice xmlns:v="urn:schemas-microsoft-com:vml" Requires="v">
                <p:oleObj spid="_x0000_s1047" name="Equation" r:id="rId4" imgW="1358900" imgH="304800" progId="Equation.3">
                  <p:embed/>
                </p:oleObj>
              </mc:Choice>
              <mc:Fallback>
                <p:oleObj name="Equation" r:id="rId4" imgW="1358900" imgH="304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220913"/>
                        <a:ext cx="3346450" cy="75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987" name="Object 3"/>
          <p:cNvGraphicFramePr>
            <a:graphicFrameLocks noChangeAspect="1"/>
          </p:cNvGraphicFramePr>
          <p:nvPr/>
        </p:nvGraphicFramePr>
        <p:xfrm>
          <a:off x="2286000" y="5751513"/>
          <a:ext cx="4510088" cy="801687"/>
        </p:xfrm>
        <a:graphic>
          <a:graphicData uri="http://schemas.openxmlformats.org/presentationml/2006/ole">
            <mc:AlternateContent xmlns:mc="http://schemas.openxmlformats.org/markup-compatibility/2006">
              <mc:Choice xmlns:v="urn:schemas-microsoft-com:vml" Requires="v">
                <p:oleObj spid="_x0000_s1048" name="Equation" r:id="rId6" imgW="1714500" imgH="304800" progId="Equation.3">
                  <p:embed/>
                </p:oleObj>
              </mc:Choice>
              <mc:Fallback>
                <p:oleObj name="Equation" r:id="rId6" imgW="1714500" imgH="304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5751513"/>
                        <a:ext cx="4510088" cy="80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988" name="Object 4"/>
          <p:cNvGraphicFramePr>
            <a:graphicFrameLocks noChangeAspect="1"/>
          </p:cNvGraphicFramePr>
          <p:nvPr/>
        </p:nvGraphicFramePr>
        <p:xfrm>
          <a:off x="2362200" y="3810000"/>
          <a:ext cx="4043363" cy="914400"/>
        </p:xfrm>
        <a:graphic>
          <a:graphicData uri="http://schemas.openxmlformats.org/presentationml/2006/ole">
            <mc:AlternateContent xmlns:mc="http://schemas.openxmlformats.org/markup-compatibility/2006">
              <mc:Choice xmlns:v="urn:schemas-microsoft-com:vml" Requires="v">
                <p:oleObj spid="_x0000_s1049" name="Equation" r:id="rId8" imgW="1739900" imgH="393700" progId="Equation.3">
                  <p:embed/>
                </p:oleObj>
              </mc:Choice>
              <mc:Fallback>
                <p:oleObj name="Equation" r:id="rId8" imgW="17399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3810000"/>
                        <a:ext cx="40433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94849036-F09C-C248-880F-CEF444E7E896}" type="datetime1">
              <a:rPr lang="en-US" sz="1400">
                <a:solidFill>
                  <a:srgbClr val="721028"/>
                </a:solidFill>
                <a:latin typeface="Arial" charset="0"/>
              </a:rPr>
              <a:pPr/>
              <a:t>4/9/13</a:t>
            </a:fld>
            <a:endParaRPr lang="en-US" sz="1400">
              <a:solidFill>
                <a:srgbClr val="721028"/>
              </a:solidFill>
              <a:latin typeface="Arial" charset="0"/>
            </a:endParaRPr>
          </a:p>
        </p:txBody>
      </p:sp>
      <p:sp>
        <p:nvSpPr>
          <p:cNvPr id="41992"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15B794B4-9990-024B-8052-F591CFD23381}" type="slidenum">
              <a:rPr lang="en-US" sz="1400">
                <a:solidFill>
                  <a:srgbClr val="721028"/>
                </a:solidFill>
                <a:latin typeface="Arial" charset="0"/>
              </a:rPr>
              <a:pPr/>
              <a:t>118</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811313177"/>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026"/>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Noisy channel model</a:t>
            </a:r>
          </a:p>
        </p:txBody>
      </p:sp>
      <p:graphicFrame>
        <p:nvGraphicFramePr>
          <p:cNvPr id="44034" name="Object 2"/>
          <p:cNvGraphicFramePr>
            <a:graphicFrameLocks noGrp="1" noChangeAspect="1"/>
          </p:cNvGraphicFramePr>
          <p:nvPr>
            <p:ph idx="1"/>
          </p:nvPr>
        </p:nvGraphicFramePr>
        <p:xfrm>
          <a:off x="1557338" y="3522663"/>
          <a:ext cx="5378450" cy="955675"/>
        </p:xfrm>
        <a:graphic>
          <a:graphicData uri="http://schemas.openxmlformats.org/presentationml/2006/ole">
            <mc:AlternateContent xmlns:mc="http://schemas.openxmlformats.org/markup-compatibility/2006">
              <mc:Choice xmlns:v="urn:schemas-microsoft-com:vml" Requires="v">
                <p:oleObj spid="_x0000_s2057" name="Equation" r:id="rId4" imgW="1714500" imgH="304800" progId="Equation.3">
                  <p:embed/>
                </p:oleObj>
              </mc:Choice>
              <mc:Fallback>
                <p:oleObj name="Equation" r:id="rId4" imgW="1714500" imgH="304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8" y="3522663"/>
                        <a:ext cx="537845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36" name="Rectangle 1028"/>
          <p:cNvSpPr>
            <a:spLocks noChangeArrowheads="1"/>
          </p:cNvSpPr>
          <p:nvPr/>
        </p:nvSpPr>
        <p:spPr bwMode="auto">
          <a:xfrm>
            <a:off x="4114800" y="2438400"/>
            <a:ext cx="1304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A50021"/>
                </a:solidFill>
                <a:latin typeface="Comic Sans MS" charset="0"/>
              </a:rPr>
              <a:t>likelihood</a:t>
            </a:r>
            <a:endParaRPr lang="en-US" sz="2000"/>
          </a:p>
        </p:txBody>
      </p:sp>
      <p:sp>
        <p:nvSpPr>
          <p:cNvPr id="44037" name="Rectangle 1029"/>
          <p:cNvSpPr>
            <a:spLocks noChangeArrowheads="1"/>
          </p:cNvSpPr>
          <p:nvPr/>
        </p:nvSpPr>
        <p:spPr bwMode="auto">
          <a:xfrm>
            <a:off x="6172200" y="2438400"/>
            <a:ext cx="768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A50021"/>
                </a:solidFill>
                <a:latin typeface="Comic Sans MS" charset="0"/>
              </a:rPr>
              <a:t>prior</a:t>
            </a:r>
            <a:endParaRPr lang="en-US"/>
          </a:p>
        </p:txBody>
      </p:sp>
      <p:sp>
        <p:nvSpPr>
          <p:cNvPr id="44038" name="AutoShape 1030"/>
          <p:cNvSpPr>
            <a:spLocks noChangeArrowheads="1"/>
          </p:cNvSpPr>
          <p:nvPr/>
        </p:nvSpPr>
        <p:spPr bwMode="auto">
          <a:xfrm>
            <a:off x="4648200" y="2971800"/>
            <a:ext cx="304800" cy="671513"/>
          </a:xfrm>
          <a:prstGeom prst="downArrow">
            <a:avLst>
              <a:gd name="adj1" fmla="val 50000"/>
              <a:gd name="adj2" fmla="val 55078"/>
            </a:avLst>
          </a:prstGeom>
          <a:solidFill>
            <a:schemeClr val="accent1"/>
          </a:solidFill>
          <a:ln w="9525">
            <a:solidFill>
              <a:schemeClr val="tx1"/>
            </a:solidFill>
            <a:miter lim="800000"/>
            <a:headEnd/>
            <a:tailEnd/>
          </a:ln>
        </p:spPr>
        <p:txBody>
          <a:bodyPr wrap="none" anchor="ctr"/>
          <a:lstStyle/>
          <a:p>
            <a:endParaRPr lang="en-US"/>
          </a:p>
        </p:txBody>
      </p:sp>
      <p:sp>
        <p:nvSpPr>
          <p:cNvPr id="44039" name="AutoShape 1031"/>
          <p:cNvSpPr>
            <a:spLocks noChangeArrowheads="1"/>
          </p:cNvSpPr>
          <p:nvPr/>
        </p:nvSpPr>
        <p:spPr bwMode="auto">
          <a:xfrm>
            <a:off x="6324600" y="3048000"/>
            <a:ext cx="304800" cy="671513"/>
          </a:xfrm>
          <a:prstGeom prst="downArrow">
            <a:avLst>
              <a:gd name="adj1" fmla="val 50000"/>
              <a:gd name="adj2" fmla="val 55078"/>
            </a:avLst>
          </a:prstGeom>
          <a:solidFill>
            <a:schemeClr val="accent1"/>
          </a:solidFill>
          <a:ln w="9525">
            <a:solidFill>
              <a:schemeClr val="tx1"/>
            </a:solidFill>
            <a:miter lim="800000"/>
            <a:headEnd/>
            <a:tailEnd/>
          </a:ln>
        </p:spPr>
        <p:txBody>
          <a:bodyPr wrap="none" anchor="ctr"/>
          <a:lstStyle/>
          <a:p>
            <a:endParaRPr lang="en-US"/>
          </a:p>
        </p:txBody>
      </p:sp>
      <p:sp>
        <p:nvSpPr>
          <p:cNvPr id="9" name="Date Placeholder 8"/>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08D0EB0F-A7C2-0645-BA58-E6059CBA239E}" type="datetime1">
              <a:rPr lang="en-US" sz="1400">
                <a:solidFill>
                  <a:srgbClr val="721028"/>
                </a:solidFill>
                <a:latin typeface="Arial" charset="0"/>
              </a:rPr>
              <a:pPr/>
              <a:t>4/9/13</a:t>
            </a:fld>
            <a:endParaRPr lang="en-US" sz="1400">
              <a:solidFill>
                <a:srgbClr val="721028"/>
              </a:solidFill>
              <a:latin typeface="Arial" charset="0"/>
            </a:endParaRPr>
          </a:p>
        </p:txBody>
      </p:sp>
      <p:sp>
        <p:nvSpPr>
          <p:cNvPr id="44041"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A90B3CC-DA23-A44A-B537-42ABC0A563BE}" type="slidenum">
              <a:rPr lang="en-US" sz="1400">
                <a:solidFill>
                  <a:srgbClr val="721028"/>
                </a:solidFill>
                <a:latin typeface="Arial" charset="0"/>
              </a:rPr>
              <a:pPr/>
              <a:t>119</a:t>
            </a:fld>
            <a:endParaRPr lang="en-US" sz="1400">
              <a:solidFill>
                <a:srgbClr val="721028"/>
              </a:solidFill>
              <a:latin typeface="Arial" charset="0"/>
            </a:endParaRPr>
          </a:p>
        </p:txBody>
      </p:sp>
      <p:sp>
        <p:nvSpPr>
          <p:cNvPr id="11" name="Footer Placeholder 10"/>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705410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Grice</a:t>
            </a:r>
            <a:r>
              <a:rPr lang="ja-JP" altLang="en-US" dirty="0" smtClean="0">
                <a:latin typeface="Arial"/>
              </a:rPr>
              <a:t>’</a:t>
            </a:r>
            <a:r>
              <a:rPr lang="en-US" dirty="0" smtClean="0"/>
              <a:t>s </a:t>
            </a:r>
            <a:r>
              <a:rPr lang="en-US" dirty="0"/>
              <a:t>Maxims</a:t>
            </a:r>
          </a:p>
        </p:txBody>
      </p:sp>
      <p:sp>
        <p:nvSpPr>
          <p:cNvPr id="11267" name="Rectangle 3"/>
          <p:cNvSpPr>
            <a:spLocks noGrp="1" noChangeArrowheads="1"/>
          </p:cNvSpPr>
          <p:nvPr>
            <p:ph type="body" idx="1"/>
          </p:nvPr>
        </p:nvSpPr>
        <p:spPr/>
        <p:txBody>
          <a:bodyPr>
            <a:normAutofit/>
          </a:bodyPr>
          <a:lstStyle/>
          <a:p>
            <a:pPr>
              <a:lnSpc>
                <a:spcPct val="90000"/>
              </a:lnSpc>
            </a:pPr>
            <a:r>
              <a:rPr lang="en-US" sz="2800" dirty="0" smtClean="0"/>
              <a:t>Cooperative principle: </a:t>
            </a:r>
          </a:p>
          <a:p>
            <a:pPr lvl="1">
              <a:lnSpc>
                <a:spcPct val="90000"/>
              </a:lnSpc>
            </a:pPr>
            <a:r>
              <a:rPr lang="en-US" sz="2600" dirty="0" smtClean="0"/>
              <a:t>Tacit agreement b/t </a:t>
            </a:r>
            <a:r>
              <a:rPr lang="en-US" sz="2600" dirty="0" err="1" smtClean="0"/>
              <a:t>conversants</a:t>
            </a:r>
            <a:r>
              <a:rPr lang="en-US" sz="2600" dirty="0" smtClean="0"/>
              <a:t> to cooperate </a:t>
            </a:r>
            <a:endParaRPr lang="en-US" sz="2600" dirty="0"/>
          </a:p>
        </p:txBody>
      </p:sp>
    </p:spTree>
    <p:extLst>
      <p:ext uri="{BB962C8B-B14F-4D97-AF65-F5344CB8AC3E}">
        <p14:creationId xmlns:p14="http://schemas.microsoft.com/office/powerpoint/2010/main" val="13586436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noisy channel model</a:t>
            </a:r>
          </a:p>
        </p:txBody>
      </p:sp>
      <p:sp>
        <p:nvSpPr>
          <p:cNvPr id="46083" name="Rectangle 1027"/>
          <p:cNvSpPr>
            <a:spLocks noGrp="1" noChangeArrowheads="1"/>
          </p:cNvSpPr>
          <p:nvPr>
            <p:ph idx="1"/>
          </p:nvPr>
        </p:nvSpPr>
        <p:spPr/>
        <p:txBody>
          <a:bodyPr/>
          <a:lstStyle/>
          <a:p>
            <a:pPr eaLnBrk="1" hangingPunct="1"/>
            <a:r>
              <a:rPr lang="en-US" dirty="0">
                <a:latin typeface="Tahoma" charset="0"/>
                <a:ea typeface="ＭＳ Ｐゴシック" charset="0"/>
                <a:cs typeface="ＭＳ Ｐゴシック" charset="0"/>
              </a:rPr>
              <a:t>Ignoring the denominator leaves us with two factors: </a:t>
            </a:r>
            <a:r>
              <a:rPr lang="en-US" dirty="0" smtClean="0">
                <a:latin typeface="Tahoma" charset="0"/>
                <a:ea typeface="ＭＳ Ｐゴシック" charset="0"/>
                <a:cs typeface="ＭＳ Ｐゴシック" charset="0"/>
              </a:rPr>
              <a:t>			P</a:t>
            </a:r>
            <a:r>
              <a:rPr lang="en-US" dirty="0">
                <a:latin typeface="Tahoma" charset="0"/>
                <a:ea typeface="ＭＳ Ｐゴシック" charset="0"/>
                <a:cs typeface="ＭＳ Ｐゴシック" charset="0"/>
              </a:rPr>
              <a:t>(Source) and P(</a:t>
            </a:r>
            <a:r>
              <a:rPr lang="en-US" dirty="0" err="1">
                <a:latin typeface="Tahoma" charset="0"/>
                <a:ea typeface="ＭＳ Ｐゴシック" charset="0"/>
                <a:cs typeface="ＭＳ Ｐゴシック" charset="0"/>
              </a:rPr>
              <a:t>Signal|Source</a:t>
            </a:r>
            <a:r>
              <a:rPr lang="en-US" dirty="0">
                <a:latin typeface="Tahoma" charset="0"/>
                <a:ea typeface="ＭＳ Ｐゴシック" charset="0"/>
                <a:cs typeface="ＭＳ Ｐゴシック" charset="0"/>
              </a:rPr>
              <a:t>)</a:t>
            </a:r>
          </a:p>
          <a:p>
            <a:pPr eaLnBrk="1" hangingPunct="1"/>
            <a:endParaRPr lang="en-US" dirty="0">
              <a:latin typeface="Tahoma" charset="0"/>
              <a:ea typeface="ＭＳ Ｐゴシック" charset="0"/>
              <a:cs typeface="ＭＳ Ｐゴシック" charset="0"/>
            </a:endParaRPr>
          </a:p>
        </p:txBody>
      </p:sp>
      <p:pic>
        <p:nvPicPr>
          <p:cNvPr id="46084" name="Picture 1031" descr="noisychannelas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81400"/>
            <a:ext cx="550545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1028"/>
          <p:cNvSpPr>
            <a:spLocks noChangeShapeType="1"/>
          </p:cNvSpPr>
          <p:nvPr/>
        </p:nvSpPr>
        <p:spPr bwMode="auto">
          <a:xfrm flipH="1">
            <a:off x="1600200" y="2667000"/>
            <a:ext cx="1752600" cy="15240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46086" name="Line 1029"/>
          <p:cNvSpPr>
            <a:spLocks noChangeShapeType="1"/>
          </p:cNvSpPr>
          <p:nvPr/>
        </p:nvSpPr>
        <p:spPr bwMode="auto">
          <a:xfrm flipH="1">
            <a:off x="4343400" y="2743200"/>
            <a:ext cx="1828800" cy="14478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CA8D052-DE07-AB4C-A467-FACB0C39A8FD}" type="datetime1">
              <a:rPr lang="en-US" sz="1400">
                <a:solidFill>
                  <a:srgbClr val="721028"/>
                </a:solidFill>
                <a:latin typeface="Arial" charset="0"/>
              </a:rPr>
              <a:pPr/>
              <a:t>4/9/13</a:t>
            </a:fld>
            <a:endParaRPr lang="en-US" sz="1400">
              <a:solidFill>
                <a:srgbClr val="721028"/>
              </a:solidFill>
              <a:latin typeface="Arial" charset="0"/>
            </a:endParaRPr>
          </a:p>
        </p:txBody>
      </p:sp>
      <p:sp>
        <p:nvSpPr>
          <p:cNvPr id="4608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91E524C7-CE0C-AD49-BB7A-B6F17CDB257D}" type="slidenum">
              <a:rPr lang="en-US" sz="1400">
                <a:solidFill>
                  <a:srgbClr val="721028"/>
                </a:solidFill>
                <a:latin typeface="Arial" charset="0"/>
              </a:rPr>
              <a:pPr/>
              <a:t>120</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97886128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Speech Architecture meets Noisy Channel</a:t>
            </a:r>
          </a:p>
        </p:txBody>
      </p:sp>
      <p:pic>
        <p:nvPicPr>
          <p:cNvPr id="48131" name="Picture 1027" descr="blockspeech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0"/>
            <a:ext cx="6424613"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17D38F26-EDE7-D74A-A494-ECF462D1CEB0}" type="datetime1">
              <a:rPr lang="en-US" sz="1400">
                <a:solidFill>
                  <a:srgbClr val="721028"/>
                </a:solidFill>
                <a:latin typeface="Arial" charset="0"/>
              </a:rPr>
              <a:pPr/>
              <a:t>4/9/13</a:t>
            </a:fld>
            <a:endParaRPr lang="en-US" sz="1400">
              <a:solidFill>
                <a:srgbClr val="721028"/>
              </a:solidFill>
              <a:latin typeface="Arial" charset="0"/>
            </a:endParaRPr>
          </a:p>
        </p:txBody>
      </p:sp>
      <p:sp>
        <p:nvSpPr>
          <p:cNvPr id="481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C143D196-027A-934F-BFEE-2489698CFF58}" type="slidenum">
              <a:rPr lang="en-US" sz="1400">
                <a:solidFill>
                  <a:srgbClr val="721028"/>
                </a:solidFill>
                <a:latin typeface="Arial" charset="0"/>
              </a:rPr>
              <a:pPr/>
              <a:t>121</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726219876"/>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p:txBody>
          <a:bodyPr/>
          <a:lstStyle/>
          <a:p>
            <a:pPr eaLnBrk="1" hangingPunct="1"/>
            <a:r>
              <a:rPr lang="en-US" dirty="0" smtClean="0">
                <a:latin typeface="Verdana" charset="0"/>
                <a:ea typeface="ＭＳ Ｐゴシック" charset="0"/>
                <a:cs typeface="ＭＳ Ｐゴシック" charset="0"/>
              </a:rPr>
              <a:t>ASR Components</a:t>
            </a:r>
            <a:endParaRPr lang="en-US" dirty="0">
              <a:latin typeface="Verdana" charset="0"/>
              <a:ea typeface="ＭＳ Ｐゴシック" charset="0"/>
              <a:cs typeface="ＭＳ Ｐゴシック" charset="0"/>
            </a:endParaRPr>
          </a:p>
        </p:txBody>
      </p:sp>
      <p:sp>
        <p:nvSpPr>
          <p:cNvPr id="50179" name="Rectangle 1027"/>
          <p:cNvSpPr>
            <a:spLocks noGrp="1" noChangeArrowheads="1"/>
          </p:cNvSpPr>
          <p:nvPr>
            <p:ph idx="1"/>
          </p:nvPr>
        </p:nvSpPr>
        <p:spPr/>
        <p:txBody>
          <a:bodyPr/>
          <a:lstStyle/>
          <a:p>
            <a:pPr eaLnBrk="1" hangingPunct="1"/>
            <a:r>
              <a:rPr lang="en-US" dirty="0" smtClean="0">
                <a:solidFill>
                  <a:schemeClr val="accent1"/>
                </a:solidFill>
                <a:latin typeface="Tahoma" charset="0"/>
                <a:ea typeface="ＭＳ Ｐゴシック" charset="0"/>
                <a:cs typeface="ＭＳ Ｐゴシック" charset="0"/>
              </a:rPr>
              <a:t>Lexicons </a:t>
            </a:r>
            <a:r>
              <a:rPr lang="en-US" dirty="0">
                <a:solidFill>
                  <a:schemeClr val="accent1"/>
                </a:solidFill>
                <a:latin typeface="Tahoma" charset="0"/>
                <a:ea typeface="ＭＳ Ｐゴシック" charset="0"/>
                <a:cs typeface="ＭＳ Ｐゴシック" charset="0"/>
              </a:rPr>
              <a:t>and </a:t>
            </a:r>
            <a:r>
              <a:rPr lang="en-US" dirty="0" smtClean="0">
                <a:solidFill>
                  <a:schemeClr val="accent1"/>
                </a:solidFill>
                <a:latin typeface="Tahoma" charset="0"/>
                <a:ea typeface="ＭＳ Ｐゴシック" charset="0"/>
                <a:cs typeface="ＭＳ Ｐゴシック" charset="0"/>
              </a:rPr>
              <a:t>Pronunciation:</a:t>
            </a:r>
          </a:p>
          <a:p>
            <a:pPr lvl="1"/>
            <a:r>
              <a:rPr lang="en-US" dirty="0" smtClean="0">
                <a:solidFill>
                  <a:schemeClr val="accent1"/>
                </a:solidFill>
                <a:latin typeface="Tahoma" charset="0"/>
                <a:ea typeface="ＭＳ Ｐゴシック" charset="0"/>
                <a:cs typeface="ＭＳ Ｐゴシック" charset="0"/>
              </a:rPr>
              <a:t>Hidden Markov Models</a:t>
            </a:r>
            <a:endParaRPr lang="en-US" dirty="0">
              <a:solidFill>
                <a:schemeClr val="accent1"/>
              </a:solidFill>
              <a:latin typeface="Tahoma" charset="0"/>
              <a:ea typeface="ＭＳ Ｐゴシック" charset="0"/>
              <a:cs typeface="ＭＳ Ｐゴシック" charset="0"/>
            </a:endParaRPr>
          </a:p>
          <a:p>
            <a:pPr eaLnBrk="1" hangingPunct="1"/>
            <a:r>
              <a:rPr lang="en-US" dirty="0">
                <a:solidFill>
                  <a:schemeClr val="accent1"/>
                </a:solidFill>
                <a:latin typeface="Tahoma" charset="0"/>
                <a:ea typeface="ＭＳ Ｐゴシック" charset="0"/>
                <a:cs typeface="ＭＳ Ｐゴシック" charset="0"/>
              </a:rPr>
              <a:t>Feature extraction</a:t>
            </a:r>
          </a:p>
          <a:p>
            <a:pPr eaLnBrk="1" hangingPunct="1"/>
            <a:r>
              <a:rPr lang="en-US" dirty="0">
                <a:solidFill>
                  <a:schemeClr val="accent1"/>
                </a:solidFill>
                <a:latin typeface="Tahoma" charset="0"/>
                <a:ea typeface="ＭＳ Ｐゴシック" charset="0"/>
                <a:cs typeface="ＭＳ Ｐゴシック" charset="0"/>
              </a:rPr>
              <a:t>Acoustic Modeling</a:t>
            </a:r>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Decoding</a:t>
            </a:r>
          </a:p>
          <a:p>
            <a:pPr eaLnBrk="1" hangingPunct="1"/>
            <a:r>
              <a:rPr lang="en-US" dirty="0">
                <a:solidFill>
                  <a:schemeClr val="accent1"/>
                </a:solidFill>
                <a:latin typeface="Tahoma" charset="0"/>
                <a:ea typeface="ＭＳ Ｐゴシック" charset="0"/>
                <a:cs typeface="ＭＳ Ｐゴシック" charset="0"/>
              </a:rPr>
              <a:t>Language </a:t>
            </a:r>
            <a:r>
              <a:rPr lang="en-US" dirty="0" smtClean="0">
                <a:solidFill>
                  <a:schemeClr val="accent1"/>
                </a:solidFill>
                <a:latin typeface="Tahoma" charset="0"/>
                <a:ea typeface="ＭＳ Ｐゴシック" charset="0"/>
                <a:cs typeface="ＭＳ Ｐゴシック" charset="0"/>
              </a:rPr>
              <a:t>Modeling:</a:t>
            </a:r>
          </a:p>
          <a:p>
            <a:pPr lvl="1"/>
            <a:r>
              <a:rPr lang="en-US" dirty="0" err="1" smtClean="0">
                <a:solidFill>
                  <a:schemeClr val="accent1"/>
                </a:solidFill>
                <a:latin typeface="Tahoma" charset="0"/>
                <a:ea typeface="ＭＳ Ｐゴシック" charset="0"/>
                <a:cs typeface="ＭＳ Ｐゴシック" charset="0"/>
              </a:rPr>
              <a:t>Ngram</a:t>
            </a:r>
            <a:r>
              <a:rPr lang="en-US" dirty="0" smtClean="0">
                <a:solidFill>
                  <a:schemeClr val="accent1"/>
                </a:solidFill>
                <a:latin typeface="Tahoma" charset="0"/>
                <a:ea typeface="ＭＳ Ｐゴシック" charset="0"/>
                <a:cs typeface="ＭＳ Ｐゴシック" charset="0"/>
              </a:rPr>
              <a:t> Models</a:t>
            </a:r>
            <a:endParaRPr lang="en-US" dirty="0">
              <a:solidFill>
                <a:schemeClr val="accent1"/>
              </a:solidFill>
              <a:latin typeface="Tahoma" charset="0"/>
              <a:ea typeface="ＭＳ Ｐゴシック" charset="0"/>
              <a:cs typeface="ＭＳ Ｐゴシック" charset="0"/>
            </a:endParaRP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9AE1E074-6F21-C64F-9EC2-232AF54A7758}" type="datetime1">
              <a:rPr lang="en-US" sz="1400">
                <a:solidFill>
                  <a:srgbClr val="721028"/>
                </a:solidFill>
                <a:latin typeface="Arial" charset="0"/>
              </a:rPr>
              <a:pPr/>
              <a:t>4/9/13</a:t>
            </a:fld>
            <a:endParaRPr lang="en-US" sz="1400">
              <a:solidFill>
                <a:srgbClr val="721028"/>
              </a:solidFill>
              <a:latin typeface="Arial" charset="0"/>
            </a:endParaRPr>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C6F3336D-D267-964C-8CE5-9BBFFAA3CB1A}" type="slidenum">
              <a:rPr lang="en-US" sz="1400">
                <a:solidFill>
                  <a:srgbClr val="721028"/>
                </a:solidFill>
                <a:latin typeface="Arial" charset="0"/>
              </a:rPr>
              <a:pPr/>
              <a:t>122</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1960688040"/>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Lexicon</a:t>
            </a:r>
          </a:p>
        </p:txBody>
      </p:sp>
      <p:sp>
        <p:nvSpPr>
          <p:cNvPr id="52227" name="Rectangle 1027"/>
          <p:cNvSpPr>
            <a:spLocks noGrp="1" noChangeArrowheads="1"/>
          </p:cNvSpPr>
          <p:nvPr>
            <p:ph idx="1"/>
          </p:nvPr>
        </p:nvSpPr>
        <p:spPr/>
        <p:txBody>
          <a:bodyPr/>
          <a:lstStyle/>
          <a:p>
            <a:pPr eaLnBrk="1" hangingPunct="1">
              <a:lnSpc>
                <a:spcPct val="90000"/>
              </a:lnSpc>
            </a:pPr>
            <a:r>
              <a:rPr lang="en-US" dirty="0">
                <a:latin typeface="Tahoma" charset="0"/>
                <a:ea typeface="ＭＳ Ｐゴシック" charset="0"/>
                <a:cs typeface="ＭＳ Ｐゴシック" charset="0"/>
              </a:rPr>
              <a:t>A list of words</a:t>
            </a:r>
          </a:p>
          <a:p>
            <a:pPr eaLnBrk="1" hangingPunct="1">
              <a:lnSpc>
                <a:spcPct val="90000"/>
              </a:lnSpc>
            </a:pPr>
            <a:r>
              <a:rPr lang="en-US" dirty="0">
                <a:latin typeface="Tahoma" charset="0"/>
                <a:ea typeface="ＭＳ Ｐゴシック" charset="0"/>
                <a:cs typeface="ＭＳ Ｐゴシック" charset="0"/>
              </a:rPr>
              <a:t>Each one with a pronunciation in terms of phones</a:t>
            </a:r>
          </a:p>
          <a:p>
            <a:pPr eaLnBrk="1" hangingPunct="1">
              <a:lnSpc>
                <a:spcPct val="90000"/>
              </a:lnSpc>
            </a:pPr>
            <a:r>
              <a:rPr lang="en-US" dirty="0">
                <a:latin typeface="Tahoma" charset="0"/>
                <a:ea typeface="ＭＳ Ｐゴシック" charset="0"/>
                <a:cs typeface="ＭＳ Ｐゴシック" charset="0"/>
              </a:rPr>
              <a:t>We get these from on-line </a:t>
            </a:r>
            <a:r>
              <a:rPr lang="en-US" dirty="0" smtClean="0">
                <a:latin typeface="Tahoma" charset="0"/>
                <a:ea typeface="ＭＳ Ｐゴシック" charset="0"/>
                <a:cs typeface="ＭＳ Ｐゴシック" charset="0"/>
              </a:rPr>
              <a:t>pronunciation </a:t>
            </a:r>
            <a:r>
              <a:rPr lang="en-US" dirty="0">
                <a:latin typeface="Tahoma" charset="0"/>
                <a:ea typeface="ＭＳ Ｐゴシック" charset="0"/>
                <a:cs typeface="ＭＳ Ｐゴシック" charset="0"/>
              </a:rPr>
              <a:t>dictionary</a:t>
            </a:r>
          </a:p>
          <a:p>
            <a:pPr eaLnBrk="1" hangingPunct="1">
              <a:lnSpc>
                <a:spcPct val="90000"/>
              </a:lnSpc>
            </a:pPr>
            <a:r>
              <a:rPr lang="en-US" dirty="0">
                <a:latin typeface="Tahoma" charset="0"/>
                <a:ea typeface="ＭＳ Ｐゴシック" charset="0"/>
                <a:cs typeface="ＭＳ Ｐゴシック" charset="0"/>
              </a:rPr>
              <a:t>CMU dictionary: 127K words</a:t>
            </a:r>
          </a:p>
          <a:p>
            <a:pPr lvl="1" eaLnBrk="1" hangingPunct="1">
              <a:lnSpc>
                <a:spcPct val="90000"/>
              </a:lnSpc>
            </a:pPr>
            <a:r>
              <a:rPr lang="en-US" dirty="0">
                <a:latin typeface="Tahoma" charset="0"/>
                <a:ea typeface="ＭＳ Ｐゴシック" charset="0"/>
                <a:hlinkClick r:id="rId3"/>
              </a:rPr>
              <a:t>http://www.speech.cs.cmu.edu/cgi-bin/cmudict</a:t>
            </a:r>
            <a:r>
              <a:rPr lang="en-US" dirty="0">
                <a:latin typeface="Tahoma" charset="0"/>
                <a:ea typeface="ＭＳ Ｐゴシック" charset="0"/>
              </a:rPr>
              <a:t> </a:t>
            </a:r>
          </a:p>
          <a:p>
            <a:pPr eaLnBrk="1" hangingPunct="1">
              <a:lnSpc>
                <a:spcPct val="90000"/>
              </a:lnSpc>
            </a:pPr>
            <a:r>
              <a:rPr lang="en-US" dirty="0">
                <a:latin typeface="Tahoma" charset="0"/>
                <a:ea typeface="ＭＳ Ｐゴシック" charset="0"/>
                <a:cs typeface="ＭＳ Ｐゴシック" charset="0"/>
              </a:rPr>
              <a:t>We</a:t>
            </a:r>
            <a:r>
              <a:rPr lang="ja-JP" altLang="en-US" dirty="0">
                <a:latin typeface="Tahoma" charset="0"/>
                <a:ea typeface="ＭＳ Ｐゴシック" charset="0"/>
                <a:cs typeface="ＭＳ Ｐゴシック" charset="0"/>
              </a:rPr>
              <a:t>’</a:t>
            </a:r>
            <a:r>
              <a:rPr lang="en-US" dirty="0" err="1">
                <a:latin typeface="Tahoma" charset="0"/>
                <a:ea typeface="ＭＳ Ｐゴシック" charset="0"/>
                <a:cs typeface="ＭＳ Ｐゴシック" charset="0"/>
              </a:rPr>
              <a:t>ll</a:t>
            </a:r>
            <a:r>
              <a:rPr lang="en-US" dirty="0">
                <a:latin typeface="Tahoma" charset="0"/>
                <a:ea typeface="ＭＳ Ｐゴシック" charset="0"/>
                <a:cs typeface="ＭＳ Ｐゴシック" charset="0"/>
              </a:rPr>
              <a:t> represent the lexicon as an HMM</a:t>
            </a:r>
          </a:p>
          <a:p>
            <a:pPr lvl="1" eaLnBrk="1" hangingPunct="1">
              <a:lnSpc>
                <a:spcPct val="90000"/>
              </a:lnSpc>
              <a:buFontTx/>
              <a:buNone/>
            </a:pPr>
            <a:endParaRPr lang="en-US" dirty="0">
              <a:latin typeface="Tahoma" charset="0"/>
              <a:ea typeface="ＭＳ Ｐゴシック" charset="0"/>
            </a:endParaRP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2096926C-DD12-1B4E-ACD3-4BA79B6044A8}" type="datetime1">
              <a:rPr lang="en-US" sz="1400">
                <a:solidFill>
                  <a:srgbClr val="721028"/>
                </a:solidFill>
                <a:latin typeface="Arial" charset="0"/>
              </a:rPr>
              <a:pPr/>
              <a:t>4/9/13</a:t>
            </a:fld>
            <a:endParaRPr lang="en-US" sz="1400">
              <a:solidFill>
                <a:srgbClr val="721028"/>
              </a:solidFill>
              <a:latin typeface="Arial" charset="0"/>
            </a:endParaRPr>
          </a:p>
        </p:txBody>
      </p:sp>
      <p:sp>
        <p:nvSpPr>
          <p:cNvPr id="522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424FF130-F78F-9B4D-9A91-B057ECCD0B69}" type="slidenum">
              <a:rPr lang="en-US" sz="1400">
                <a:solidFill>
                  <a:srgbClr val="721028"/>
                </a:solidFill>
                <a:latin typeface="Arial" charset="0"/>
              </a:rPr>
              <a:pPr/>
              <a:t>123</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7503088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HMMs for speech: the word </a:t>
            </a:r>
            <a:r>
              <a:rPr lang="ja-JP" altLang="en-US">
                <a:latin typeface="Verdana" charset="0"/>
                <a:ea typeface="ＭＳ Ｐゴシック" charset="0"/>
                <a:cs typeface="ＭＳ Ｐゴシック" charset="0"/>
              </a:rPr>
              <a:t>“</a:t>
            </a:r>
            <a:r>
              <a:rPr lang="en-US">
                <a:latin typeface="Verdana" charset="0"/>
                <a:ea typeface="ＭＳ Ｐゴシック" charset="0"/>
                <a:cs typeface="ＭＳ Ｐゴシック" charset="0"/>
              </a:rPr>
              <a:t>six</a:t>
            </a:r>
            <a:r>
              <a:rPr lang="ja-JP" altLang="en-US">
                <a:latin typeface="Verdana" charset="0"/>
                <a:ea typeface="ＭＳ Ｐゴシック" charset="0"/>
                <a:cs typeface="ＭＳ Ｐゴシック" charset="0"/>
              </a:rPr>
              <a:t>”</a:t>
            </a:r>
            <a:endParaRPr lang="en-US">
              <a:latin typeface="Verdana" charset="0"/>
              <a:ea typeface="ＭＳ Ｐゴシック" charset="0"/>
              <a:cs typeface="ＭＳ Ｐゴシック" charset="0"/>
            </a:endParaRPr>
          </a:p>
        </p:txBody>
      </p:sp>
      <p:sp>
        <p:nvSpPr>
          <p:cNvPr id="54275" name="Rectangle 1027"/>
          <p:cNvSpPr>
            <a:spLocks noGrp="1" noChangeArrowheads="1"/>
          </p:cNvSpPr>
          <p:nvPr>
            <p:ph idx="1"/>
          </p:nvPr>
        </p:nvSpPr>
        <p:spPr/>
        <p:txBody>
          <a:bodyPr/>
          <a:lstStyle/>
          <a:p>
            <a:pPr eaLnBrk="1" hangingPunct="1"/>
            <a:endParaRPr lang="en-US">
              <a:latin typeface="Tahoma" charset="0"/>
              <a:ea typeface="ＭＳ Ｐゴシック" charset="0"/>
              <a:cs typeface="ＭＳ Ｐゴシック" charset="0"/>
            </a:endParaRPr>
          </a:p>
        </p:txBody>
      </p:sp>
      <p:pic>
        <p:nvPicPr>
          <p:cNvPr id="54276" name="Picture 1028" descr="sixh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38" y="2644775"/>
            <a:ext cx="74247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B7A20DF-F523-0940-BB11-BDFD903B8A5C}" type="datetime1">
              <a:rPr lang="en-US" sz="1400">
                <a:solidFill>
                  <a:srgbClr val="721028"/>
                </a:solidFill>
                <a:latin typeface="Arial" charset="0"/>
              </a:rPr>
              <a:pPr/>
              <a:t>4/9/13</a:t>
            </a:fld>
            <a:endParaRPr lang="en-US" sz="1400">
              <a:solidFill>
                <a:srgbClr val="721028"/>
              </a:solidFill>
              <a:latin typeface="Arial" charset="0"/>
            </a:endParaRPr>
          </a:p>
        </p:txBody>
      </p:sp>
      <p:sp>
        <p:nvSpPr>
          <p:cNvPr id="542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0B982E32-F1C8-6544-9162-1A88DF352EF9}" type="slidenum">
              <a:rPr lang="en-US" sz="1400">
                <a:solidFill>
                  <a:srgbClr val="721028"/>
                </a:solidFill>
                <a:latin typeface="Arial" charset="0"/>
              </a:rPr>
              <a:pPr/>
              <a:t>124</a:t>
            </a:fld>
            <a:endParaRPr lang="en-US" sz="1400">
              <a:solidFill>
                <a:srgbClr val="721028"/>
              </a:solidFill>
              <a:latin typeface="Arial" charset="0"/>
            </a:endParaRPr>
          </a:p>
        </p:txBody>
      </p:sp>
      <p:sp>
        <p:nvSpPr>
          <p:cNvPr id="8" name="Footer Placeholder 7"/>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3840793910"/>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Phones are not homogeneous!</a:t>
            </a:r>
          </a:p>
        </p:txBody>
      </p:sp>
      <p:sp>
        <p:nvSpPr>
          <p:cNvPr id="56323" name="Rectangle 3"/>
          <p:cNvSpPr>
            <a:spLocks noGrp="1" noChangeArrowheads="1"/>
          </p:cNvSpPr>
          <p:nvPr>
            <p:ph idx="1"/>
          </p:nvPr>
        </p:nvSpPr>
        <p:spPr/>
        <p:txBody>
          <a:bodyPr/>
          <a:lstStyle/>
          <a:p>
            <a:pPr eaLnBrk="1" hangingPunct="1"/>
            <a:endParaRPr lang="en-US">
              <a:latin typeface="Tahoma" charset="0"/>
              <a:ea typeface="ＭＳ Ｐゴシック" charset="0"/>
              <a:cs typeface="ＭＳ Ｐゴシック" charset="0"/>
            </a:endParaRPr>
          </a:p>
        </p:txBody>
      </p:sp>
      <p:pic>
        <p:nvPicPr>
          <p:cNvPr id="56324" name="Picture 4" descr="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1600200"/>
            <a:ext cx="54879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441C4E8E-53C6-554A-97F3-EB1E59F7CDA1}" type="datetime1">
              <a:rPr lang="en-US" sz="1400">
                <a:solidFill>
                  <a:srgbClr val="721028"/>
                </a:solidFill>
                <a:latin typeface="Arial" charset="0"/>
              </a:rPr>
              <a:pPr/>
              <a:t>4/9/13</a:t>
            </a:fld>
            <a:endParaRPr lang="en-US" sz="1400">
              <a:solidFill>
                <a:srgbClr val="721028"/>
              </a:solidFill>
              <a:latin typeface="Arial" charset="0"/>
            </a:endParaRPr>
          </a:p>
        </p:txBody>
      </p:sp>
      <p:sp>
        <p:nvSpPr>
          <p:cNvPr id="5632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1992833F-7FFE-D640-8A15-8B9712113567}" type="slidenum">
              <a:rPr lang="en-US" sz="1400">
                <a:solidFill>
                  <a:srgbClr val="721028"/>
                </a:solidFill>
                <a:latin typeface="Arial" charset="0"/>
              </a:rPr>
              <a:pPr/>
              <a:t>125</a:t>
            </a:fld>
            <a:endParaRPr lang="en-US" sz="1400">
              <a:solidFill>
                <a:srgbClr val="721028"/>
              </a:solidFill>
              <a:latin typeface="Arial" charset="0"/>
            </a:endParaRPr>
          </a:p>
        </p:txBody>
      </p:sp>
      <p:sp>
        <p:nvSpPr>
          <p:cNvPr id="8" name="Footer Placeholder 7"/>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905863660"/>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Each phone has 3 subphones</a:t>
            </a:r>
          </a:p>
        </p:txBody>
      </p:sp>
      <p:sp>
        <p:nvSpPr>
          <p:cNvPr id="58371" name="Rectangle 3"/>
          <p:cNvSpPr>
            <a:spLocks noGrp="1" noChangeArrowheads="1"/>
          </p:cNvSpPr>
          <p:nvPr>
            <p:ph idx="1"/>
          </p:nvPr>
        </p:nvSpPr>
        <p:spPr/>
        <p:txBody>
          <a:bodyPr/>
          <a:lstStyle/>
          <a:p>
            <a:pPr eaLnBrk="1" hangingPunct="1"/>
            <a:endParaRPr lang="en-US">
              <a:latin typeface="Tahoma" charset="0"/>
              <a:ea typeface="ＭＳ Ｐゴシック" charset="0"/>
              <a:cs typeface="ＭＳ Ｐゴシック" charset="0"/>
            </a:endParaRPr>
          </a:p>
        </p:txBody>
      </p:sp>
      <p:pic>
        <p:nvPicPr>
          <p:cNvPr id="58372" name="Picture 5" descr="3statephone2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2616200"/>
            <a:ext cx="679608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061A7AA6-B7A4-754C-9341-EB6F9502895A}" type="datetime1">
              <a:rPr lang="en-US" sz="1400">
                <a:solidFill>
                  <a:srgbClr val="721028"/>
                </a:solidFill>
                <a:latin typeface="Arial" charset="0"/>
              </a:rPr>
              <a:pPr/>
              <a:t>4/9/13</a:t>
            </a:fld>
            <a:endParaRPr lang="en-US" sz="1400">
              <a:solidFill>
                <a:srgbClr val="721028"/>
              </a:solidFill>
              <a:latin typeface="Arial" charset="0"/>
            </a:endParaRPr>
          </a:p>
        </p:txBody>
      </p:sp>
      <p:sp>
        <p:nvSpPr>
          <p:cNvPr id="5837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BC8E1D20-340B-4F40-A64A-8E99E11151DC}" type="slidenum">
              <a:rPr lang="en-US" sz="1400">
                <a:solidFill>
                  <a:srgbClr val="721028"/>
                </a:solidFill>
                <a:latin typeface="Arial" charset="0"/>
              </a:rPr>
              <a:pPr/>
              <a:t>126</a:t>
            </a:fld>
            <a:endParaRPr lang="en-US" sz="1400">
              <a:solidFill>
                <a:srgbClr val="721028"/>
              </a:solidFill>
              <a:latin typeface="Arial" charset="0"/>
            </a:endParaRPr>
          </a:p>
        </p:txBody>
      </p:sp>
      <p:sp>
        <p:nvSpPr>
          <p:cNvPr id="8" name="Footer Placeholder 7"/>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3553047046"/>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dirty="0" smtClean="0">
                <a:latin typeface="Verdana" charset="0"/>
                <a:ea typeface="ＭＳ Ｐゴシック" charset="0"/>
                <a:cs typeface="ＭＳ Ｐゴシック" charset="0"/>
              </a:rPr>
              <a:t>HMM </a:t>
            </a:r>
            <a:r>
              <a:rPr lang="en-US" dirty="0">
                <a:latin typeface="Verdana" charset="0"/>
                <a:ea typeface="ＭＳ Ｐゴシック" charset="0"/>
                <a:cs typeface="ＭＳ Ｐゴシック" charset="0"/>
              </a:rPr>
              <a:t>word model for </a:t>
            </a:r>
            <a:r>
              <a:rPr lang="ja-JP" altLang="en-US" dirty="0">
                <a:latin typeface="Verdana" charset="0"/>
                <a:ea typeface="ＭＳ Ｐゴシック" charset="0"/>
                <a:cs typeface="ＭＳ Ｐゴシック" charset="0"/>
              </a:rPr>
              <a:t>“</a:t>
            </a:r>
            <a:r>
              <a:rPr lang="en-US" dirty="0">
                <a:latin typeface="Verdana" charset="0"/>
                <a:ea typeface="ＭＳ Ｐゴシック" charset="0"/>
                <a:cs typeface="ＭＳ Ｐゴシック" charset="0"/>
              </a:rPr>
              <a:t>six</a:t>
            </a:r>
            <a:r>
              <a:rPr lang="ja-JP" altLang="en-US" dirty="0" smtClean="0">
                <a:latin typeface="Verdana" charset="0"/>
                <a:ea typeface="ＭＳ Ｐゴシック" charset="0"/>
                <a:cs typeface="ＭＳ Ｐゴシック" charset="0"/>
              </a:rPr>
              <a:t>”</a:t>
            </a:r>
            <a:endParaRPr lang="en-US" dirty="0">
              <a:latin typeface="Verdana" charset="0"/>
              <a:ea typeface="ＭＳ Ｐゴシック" charset="0"/>
              <a:cs typeface="ＭＳ Ｐゴシック" charset="0"/>
            </a:endParaRPr>
          </a:p>
        </p:txBody>
      </p:sp>
      <p:sp>
        <p:nvSpPr>
          <p:cNvPr id="60419" name="Rectangle 3"/>
          <p:cNvSpPr>
            <a:spLocks noGrp="1" noChangeArrowheads="1"/>
          </p:cNvSpPr>
          <p:nvPr>
            <p:ph idx="1"/>
          </p:nvPr>
        </p:nvSpPr>
        <p:spPr/>
        <p:txBody>
          <a:bodyPr/>
          <a:lstStyle/>
          <a:p>
            <a:pPr eaLnBrk="1" hangingPunct="1"/>
            <a:r>
              <a:rPr lang="en-US" dirty="0" smtClean="0">
                <a:latin typeface="Tahoma" charset="0"/>
                <a:ea typeface="ＭＳ Ｐゴシック" charset="0"/>
                <a:cs typeface="ＭＳ Ｐゴシック" charset="0"/>
              </a:rPr>
              <a:t>Resulting model with </a:t>
            </a:r>
            <a:r>
              <a:rPr lang="en-US" dirty="0" err="1" smtClean="0">
                <a:latin typeface="Tahoma" charset="0"/>
                <a:ea typeface="ＭＳ Ｐゴシック" charset="0"/>
                <a:cs typeface="ＭＳ Ｐゴシック" charset="0"/>
              </a:rPr>
              <a:t>subphones</a:t>
            </a:r>
            <a:endParaRPr lang="en-US" dirty="0">
              <a:latin typeface="Tahoma" charset="0"/>
              <a:ea typeface="ＭＳ Ｐゴシック" charset="0"/>
              <a:cs typeface="ＭＳ Ｐゴシック" charset="0"/>
            </a:endParaRPr>
          </a:p>
        </p:txBody>
      </p:sp>
      <p:pic>
        <p:nvPicPr>
          <p:cNvPr id="60420" name="Picture 5" descr="sixtriphon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3417888"/>
            <a:ext cx="857567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448DBBAD-5BC9-3142-86EA-84A15FE2DF67}" type="datetime1">
              <a:rPr lang="en-US" sz="1400">
                <a:solidFill>
                  <a:srgbClr val="721028"/>
                </a:solidFill>
                <a:latin typeface="Arial" charset="0"/>
              </a:rPr>
              <a:pPr/>
              <a:t>4/9/13</a:t>
            </a:fld>
            <a:endParaRPr lang="en-US" sz="1400">
              <a:solidFill>
                <a:srgbClr val="721028"/>
              </a:solidFill>
              <a:latin typeface="Arial" charset="0"/>
            </a:endParaRPr>
          </a:p>
        </p:txBody>
      </p:sp>
      <p:sp>
        <p:nvSpPr>
          <p:cNvPr id="604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79260A13-5371-7E42-9D64-21AD15970C4F}" type="slidenum">
              <a:rPr lang="en-US" sz="1400">
                <a:solidFill>
                  <a:srgbClr val="721028"/>
                </a:solidFill>
                <a:latin typeface="Arial" charset="0"/>
              </a:rPr>
              <a:pPr/>
              <a:t>127</a:t>
            </a:fld>
            <a:endParaRPr lang="en-US" sz="1400">
              <a:solidFill>
                <a:srgbClr val="721028"/>
              </a:solidFill>
              <a:latin typeface="Arial" charset="0"/>
            </a:endParaRPr>
          </a:p>
        </p:txBody>
      </p:sp>
      <p:sp>
        <p:nvSpPr>
          <p:cNvPr id="8" name="Footer Placeholder 7"/>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3939894418"/>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HMMs for speech</a:t>
            </a:r>
          </a:p>
        </p:txBody>
      </p:sp>
      <p:sp>
        <p:nvSpPr>
          <p:cNvPr id="111619" name="Rectangle 3"/>
          <p:cNvSpPr>
            <a:spLocks noGrp="1" noChangeArrowheads="1"/>
          </p:cNvSpPr>
          <p:nvPr>
            <p:ph type="body" idx="1"/>
          </p:nvPr>
        </p:nvSpPr>
        <p:spPr/>
        <p:txBody>
          <a:bodyPr/>
          <a:lstStyle/>
          <a:p>
            <a:pPr eaLnBrk="1" hangingPunct="1"/>
            <a:endParaRPr lang="en-US">
              <a:latin typeface="Tahoma" charset="0"/>
              <a:ea typeface="ＭＳ Ｐゴシック" charset="0"/>
              <a:cs typeface="ＭＳ Ｐゴシック" charset="0"/>
            </a:endParaRPr>
          </a:p>
        </p:txBody>
      </p:sp>
      <p:pic>
        <p:nvPicPr>
          <p:cNvPr id="111620" name="Picture 4" descr="as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1695450"/>
            <a:ext cx="73279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10A16EB8-E36D-6549-8B25-82EB38AD6763}" type="datetime1">
              <a:rPr lang="en-US" sz="1400">
                <a:solidFill>
                  <a:srgbClr val="721028"/>
                </a:solidFill>
                <a:latin typeface="Arial" charset="0"/>
              </a:rPr>
              <a:pPr/>
              <a:t>4/9/13</a:t>
            </a:fld>
            <a:endParaRPr lang="en-US" sz="1400">
              <a:solidFill>
                <a:srgbClr val="721028"/>
              </a:solidFill>
              <a:latin typeface="Arial" charset="0"/>
            </a:endParaRPr>
          </a:p>
        </p:txBody>
      </p:sp>
      <p:sp>
        <p:nvSpPr>
          <p:cNvPr id="1116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A693700F-3836-D843-8A43-12D6D3E9BD32}" type="slidenum">
              <a:rPr lang="en-US" sz="1400">
                <a:solidFill>
                  <a:srgbClr val="721028"/>
                </a:solidFill>
                <a:latin typeface="Arial" charset="0"/>
              </a:rPr>
              <a:pPr/>
              <a:t>128</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3211796219"/>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458788"/>
            <a:ext cx="8839200" cy="990600"/>
          </a:xfrm>
        </p:spPr>
        <p:txBody>
          <a:bodyPr/>
          <a:lstStyle/>
          <a:p>
            <a:pPr eaLnBrk="1" hangingPunct="1"/>
            <a:r>
              <a:rPr lang="en-US" dirty="0">
                <a:latin typeface="Verdana" charset="0"/>
                <a:ea typeface="ＭＳ Ｐゴシック" charset="0"/>
                <a:cs typeface="ＭＳ Ｐゴシック" charset="0"/>
              </a:rPr>
              <a:t>HMM for the digit recognition task</a:t>
            </a:r>
          </a:p>
        </p:txBody>
      </p:sp>
      <p:sp>
        <p:nvSpPr>
          <p:cNvPr id="62467" name="Rectangle 3"/>
          <p:cNvSpPr>
            <a:spLocks noGrp="1" noChangeArrowheads="1"/>
          </p:cNvSpPr>
          <p:nvPr>
            <p:ph idx="1"/>
          </p:nvPr>
        </p:nvSpPr>
        <p:spPr/>
        <p:txBody>
          <a:bodyPr/>
          <a:lstStyle/>
          <a:p>
            <a:pPr eaLnBrk="1" hangingPunct="1"/>
            <a:endParaRPr lang="en-US">
              <a:latin typeface="Tahoma" charset="0"/>
              <a:ea typeface="ＭＳ Ｐゴシック" charset="0"/>
              <a:cs typeface="ＭＳ Ｐゴシック" charset="0"/>
            </a:endParaRPr>
          </a:p>
        </p:txBody>
      </p:sp>
      <p:pic>
        <p:nvPicPr>
          <p:cNvPr id="62468" name="Picture 4" descr="digithm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9388"/>
            <a:ext cx="6553200"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E69BEBD-E89D-A14C-BEB7-5046F6FD9649}" type="datetime1">
              <a:rPr lang="en-US" sz="1400">
                <a:solidFill>
                  <a:srgbClr val="721028"/>
                </a:solidFill>
                <a:latin typeface="Arial" charset="0"/>
              </a:rPr>
              <a:pPr/>
              <a:t>4/9/13</a:t>
            </a:fld>
            <a:endParaRPr lang="en-US" sz="1400">
              <a:solidFill>
                <a:srgbClr val="721028"/>
              </a:solidFill>
              <a:latin typeface="Arial" charset="0"/>
            </a:endParaRPr>
          </a:p>
        </p:txBody>
      </p:sp>
      <p:sp>
        <p:nvSpPr>
          <p:cNvPr id="624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73A68B71-C6F1-5043-9EED-E2BE1F83BD1B}" type="slidenum">
              <a:rPr lang="en-US" sz="1400">
                <a:solidFill>
                  <a:srgbClr val="721028"/>
                </a:solidFill>
                <a:latin typeface="Arial" charset="0"/>
              </a:rPr>
              <a:pPr/>
              <a:t>129</a:t>
            </a:fld>
            <a:endParaRPr lang="en-US" sz="1400">
              <a:solidFill>
                <a:srgbClr val="721028"/>
              </a:solidFill>
              <a:latin typeface="Arial" charset="0"/>
            </a:endParaRPr>
          </a:p>
        </p:txBody>
      </p:sp>
      <p:sp>
        <p:nvSpPr>
          <p:cNvPr id="8" name="Footer Placeholder 7"/>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1611464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Grice</a:t>
            </a:r>
            <a:r>
              <a:rPr lang="ja-JP" altLang="en-US" dirty="0" smtClean="0">
                <a:latin typeface="Arial"/>
              </a:rPr>
              <a:t>’</a:t>
            </a:r>
            <a:r>
              <a:rPr lang="en-US" dirty="0" smtClean="0"/>
              <a:t>s </a:t>
            </a:r>
            <a:r>
              <a:rPr lang="en-US" dirty="0"/>
              <a:t>Maxims</a:t>
            </a:r>
          </a:p>
        </p:txBody>
      </p:sp>
      <p:sp>
        <p:nvSpPr>
          <p:cNvPr id="11267" name="Rectangle 3"/>
          <p:cNvSpPr>
            <a:spLocks noGrp="1" noChangeArrowheads="1"/>
          </p:cNvSpPr>
          <p:nvPr>
            <p:ph type="body" idx="1"/>
          </p:nvPr>
        </p:nvSpPr>
        <p:spPr/>
        <p:txBody>
          <a:bodyPr>
            <a:normAutofit/>
          </a:bodyPr>
          <a:lstStyle/>
          <a:p>
            <a:pPr>
              <a:lnSpc>
                <a:spcPct val="90000"/>
              </a:lnSpc>
            </a:pPr>
            <a:r>
              <a:rPr lang="en-US" sz="2800" dirty="0" smtClean="0"/>
              <a:t>Cooperative principle: </a:t>
            </a:r>
          </a:p>
          <a:p>
            <a:pPr lvl="1">
              <a:lnSpc>
                <a:spcPct val="90000"/>
              </a:lnSpc>
            </a:pPr>
            <a:r>
              <a:rPr lang="en-US" sz="2600" dirty="0" smtClean="0"/>
              <a:t>Tacit agreement b/t </a:t>
            </a:r>
            <a:r>
              <a:rPr lang="en-US" sz="2600" dirty="0" err="1" smtClean="0"/>
              <a:t>conversants</a:t>
            </a:r>
            <a:r>
              <a:rPr lang="en-US" sz="2600" dirty="0" smtClean="0"/>
              <a:t> to cooperate </a:t>
            </a:r>
            <a:endParaRPr lang="en-US" sz="2600" dirty="0"/>
          </a:p>
          <a:p>
            <a:pPr>
              <a:lnSpc>
                <a:spcPct val="90000"/>
              </a:lnSpc>
            </a:pPr>
            <a:r>
              <a:rPr lang="en-US" sz="2800" dirty="0"/>
              <a:t>Grice</a:t>
            </a:r>
            <a:r>
              <a:rPr lang="ja-JP" altLang="en-US" sz="2800" dirty="0">
                <a:latin typeface="Arial"/>
              </a:rPr>
              <a:t>’</a:t>
            </a:r>
            <a:r>
              <a:rPr lang="en-US" sz="2800" dirty="0"/>
              <a:t>s Maxims</a:t>
            </a:r>
          </a:p>
          <a:p>
            <a:pPr lvl="1">
              <a:lnSpc>
                <a:spcPct val="90000"/>
              </a:lnSpc>
            </a:pPr>
            <a:r>
              <a:rPr lang="en-US" sz="2400" dirty="0"/>
              <a:t>Quantity: Be as informative as required</a:t>
            </a:r>
          </a:p>
          <a:p>
            <a:pPr lvl="1">
              <a:lnSpc>
                <a:spcPct val="90000"/>
              </a:lnSpc>
            </a:pPr>
            <a:endParaRPr lang="en-US" sz="2400" dirty="0" smtClean="0"/>
          </a:p>
        </p:txBody>
      </p:sp>
    </p:spTree>
    <p:extLst>
      <p:ext uri="{BB962C8B-B14F-4D97-AF65-F5344CB8AC3E}">
        <p14:creationId xmlns:p14="http://schemas.microsoft.com/office/powerpoint/2010/main" val="27113063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Detecting Phones</a:t>
            </a:r>
          </a:p>
        </p:txBody>
      </p:sp>
      <p:sp>
        <p:nvSpPr>
          <p:cNvPr id="63491" name="Rectangle 4"/>
          <p:cNvSpPr>
            <a:spLocks noGrp="1" noChangeArrowheads="1"/>
          </p:cNvSpPr>
          <p:nvPr>
            <p:ph idx="1"/>
          </p:nvPr>
        </p:nvSpPr>
        <p:spPr/>
        <p:txBody>
          <a:bodyPr/>
          <a:lstStyle/>
          <a:p>
            <a:pPr eaLnBrk="1" hangingPunct="1"/>
            <a:r>
              <a:rPr lang="en-US">
                <a:latin typeface="Tahoma" charset="0"/>
                <a:ea typeface="ＭＳ Ｐゴシック" charset="0"/>
                <a:cs typeface="ＭＳ Ｐゴシック" charset="0"/>
              </a:rPr>
              <a:t>Two stages</a:t>
            </a:r>
          </a:p>
          <a:p>
            <a:pPr lvl="1" eaLnBrk="1" hangingPunct="1"/>
            <a:r>
              <a:rPr lang="en-US" b="1">
                <a:latin typeface="Tahoma" charset="0"/>
                <a:ea typeface="ＭＳ Ｐゴシック" charset="0"/>
              </a:rPr>
              <a:t>Feature extraction</a:t>
            </a:r>
          </a:p>
          <a:p>
            <a:pPr lvl="2" eaLnBrk="1" hangingPunct="1"/>
            <a:r>
              <a:rPr lang="en-US">
                <a:latin typeface="Tahoma" charset="0"/>
                <a:ea typeface="ＭＳ Ｐゴシック" charset="0"/>
              </a:rPr>
              <a:t>Basically a slice of a spectrogram</a:t>
            </a:r>
          </a:p>
          <a:p>
            <a:pPr lvl="1" eaLnBrk="1" hangingPunct="1"/>
            <a:r>
              <a:rPr lang="en-US" b="1">
                <a:latin typeface="Tahoma" charset="0"/>
                <a:ea typeface="ＭＳ Ｐゴシック" charset="0"/>
              </a:rPr>
              <a:t>Phone classification </a:t>
            </a:r>
          </a:p>
          <a:p>
            <a:pPr lvl="2" eaLnBrk="1" hangingPunct="1"/>
            <a:r>
              <a:rPr lang="en-US">
                <a:latin typeface="Tahoma" charset="0"/>
                <a:ea typeface="ＭＳ Ｐゴシック" charset="0"/>
              </a:rPr>
              <a:t>Using GMM classifier</a:t>
            </a:r>
          </a:p>
        </p:txBody>
      </p:sp>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716E928A-F66B-D846-B1C6-5C3448CCC4A2}" type="datetime1">
              <a:rPr lang="en-US" sz="1400">
                <a:solidFill>
                  <a:srgbClr val="721028"/>
                </a:solidFill>
                <a:latin typeface="Arial" charset="0"/>
              </a:rPr>
              <a:pPr/>
              <a:t>4/9/13</a:t>
            </a:fld>
            <a:endParaRPr lang="en-US" sz="1400">
              <a:solidFill>
                <a:srgbClr val="721028"/>
              </a:solidFill>
              <a:latin typeface="Arial" charset="0"/>
            </a:endParaRPr>
          </a:p>
        </p:txBody>
      </p:sp>
      <p:sp>
        <p:nvSpPr>
          <p:cNvPr id="634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73434580-9DC5-C446-B25F-D62A3BB38D40}" type="slidenum">
              <a:rPr lang="en-US" sz="1400">
                <a:solidFill>
                  <a:srgbClr val="721028"/>
                </a:solidFill>
                <a:latin typeface="Arial" charset="0"/>
              </a:rPr>
              <a:pPr/>
              <a:t>130</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531441200"/>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79388" y="142875"/>
            <a:ext cx="8820150" cy="1312863"/>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Verdana" charset="0"/>
                <a:ea typeface="ＭＳ Ｐゴシック" charset="0"/>
                <a:cs typeface="ＭＳ Ｐゴシック" charset="0"/>
              </a:rPr>
              <a:t>Discrete Representation of Signal</a:t>
            </a:r>
          </a:p>
        </p:txBody>
      </p:sp>
      <p:sp>
        <p:nvSpPr>
          <p:cNvPr id="64515" name="Rectangle 3"/>
          <p:cNvSpPr>
            <a:spLocks noGrp="1" noChangeArrowheads="1"/>
          </p:cNvSpPr>
          <p:nvPr>
            <p:ph type="body" idx="1"/>
          </p:nvPr>
        </p:nvSpPr>
        <p:spPr>
          <a:xfrm>
            <a:off x="685800" y="1600200"/>
            <a:ext cx="8229600" cy="4724400"/>
          </a:xfrm>
        </p:spPr>
        <p:txBody>
          <a:bodyPr lIns="90000" tIns="46800" rIns="90000" bIns="46800"/>
          <a:lstStyle/>
          <a:p>
            <a:pPr marL="320675" indent="-320675" defTabSz="449263" eaLnBrk="1" hangingPunct="1">
              <a:lnSpc>
                <a:spcPct val="9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sz="2000">
                <a:latin typeface="Tahoma" charset="0"/>
                <a:ea typeface="ＭＳ Ｐゴシック" charset="0"/>
                <a:cs typeface="ＭＳ Ｐゴシック" charset="0"/>
              </a:rPr>
              <a:t>Represent continuous signal into discrete form.</a:t>
            </a:r>
          </a:p>
          <a:p>
            <a:pPr marL="320675" indent="-320675" defTabSz="449263" eaLnBrk="1" hangingPunct="1">
              <a:lnSpc>
                <a:spcPct val="90000"/>
              </a:lnSpc>
              <a:spcBef>
                <a:spcPts val="600"/>
              </a:spcBef>
              <a:buFont typeface="Wingding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endParaRPr lang="en-GB" sz="2000">
              <a:latin typeface="Tahoma" charset="0"/>
              <a:ea typeface="ＭＳ Ｐゴシック" charset="0"/>
              <a:cs typeface="ＭＳ Ｐゴシック" charset="0"/>
            </a:endParaRPr>
          </a:p>
          <a:p>
            <a:pPr marL="320675" indent="-320675" defTabSz="449263" eaLnBrk="1" hangingPunct="1">
              <a:lnSpc>
                <a:spcPct val="90000"/>
              </a:lnSpc>
              <a:spcBef>
                <a:spcPts val="600"/>
              </a:spcBef>
              <a:buFont typeface="Wingding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endParaRPr lang="en-GB" sz="2000">
              <a:latin typeface="Tahoma" charset="0"/>
              <a:ea typeface="ＭＳ Ｐゴシック" charset="0"/>
              <a:cs typeface="ＭＳ Ｐゴシック" charset="0"/>
            </a:endParaRP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2362200"/>
            <a:ext cx="6840537"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4517" name="Rectangle 5"/>
          <p:cNvSpPr>
            <a:spLocks noChangeArrowheads="1"/>
          </p:cNvSpPr>
          <p:nvPr/>
        </p:nvSpPr>
        <p:spPr bwMode="auto">
          <a:xfrm>
            <a:off x="1371600" y="6521450"/>
            <a:ext cx="3232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Thanks to Bryan Pellom for this slide</a:t>
            </a:r>
          </a:p>
        </p:txBody>
      </p:sp>
      <p:sp>
        <p:nvSpPr>
          <p:cNvPr id="6" name="Date Placeholder 5"/>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533BAE37-CC6B-C94A-97C0-2D5385A5B361}" type="datetime1">
              <a:rPr lang="en-US" sz="1400">
                <a:solidFill>
                  <a:srgbClr val="721028"/>
                </a:solidFill>
                <a:latin typeface="Arial" charset="0"/>
              </a:rPr>
              <a:pPr/>
              <a:t>4/9/13</a:t>
            </a:fld>
            <a:endParaRPr lang="en-US" sz="1400">
              <a:solidFill>
                <a:srgbClr val="721028"/>
              </a:solidFill>
              <a:latin typeface="Arial" charset="0"/>
            </a:endParaRPr>
          </a:p>
        </p:txBody>
      </p:sp>
      <p:sp>
        <p:nvSpPr>
          <p:cNvPr id="6451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E7316868-7BE6-4A4C-A2F7-9C40C69F5FE9}" type="slidenum">
              <a:rPr lang="en-US" sz="1400">
                <a:solidFill>
                  <a:srgbClr val="721028"/>
                </a:solidFill>
                <a:latin typeface="Arial" charset="0"/>
              </a:rPr>
              <a:pPr/>
              <a:t>131</a:t>
            </a:fld>
            <a:endParaRPr lang="en-US" sz="1400">
              <a:solidFill>
                <a:srgbClr val="721028"/>
              </a:solidFill>
              <a:latin typeface="Arial" charset="0"/>
            </a:endParaRPr>
          </a:p>
        </p:txBody>
      </p:sp>
      <p:sp>
        <p:nvSpPr>
          <p:cNvPr id="8" name="Footer Placeholder 7"/>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6735384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600">
                <a:solidFill>
                  <a:srgbClr val="181813"/>
                </a:solidFill>
                <a:latin typeface="Verdana" charset="0"/>
              </a:rPr>
              <a:t>Digitizing the signal (A-D)</a:t>
            </a:r>
          </a:p>
        </p:txBody>
      </p:sp>
      <p:sp>
        <p:nvSpPr>
          <p:cNvPr id="66563" name="Rectangle 3"/>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tx2"/>
              </a:buClr>
              <a:buFont typeface="Wingdings" charset="0"/>
              <a:buBlip>
                <a:blip r:embed="rId3"/>
              </a:buBlip>
            </a:pPr>
            <a:r>
              <a:rPr lang="en-US" sz="2800" b="1">
                <a:solidFill>
                  <a:srgbClr val="5400A8"/>
                </a:solidFill>
                <a:latin typeface="Tahoma" charset="0"/>
              </a:rPr>
              <a:t>Sampling</a:t>
            </a:r>
            <a:r>
              <a:rPr lang="en-US" sz="2800">
                <a:solidFill>
                  <a:srgbClr val="5400A8"/>
                </a:solidFill>
                <a:latin typeface="Tahoma" charset="0"/>
              </a:rPr>
              <a:t>: </a:t>
            </a:r>
          </a:p>
          <a:p>
            <a:pPr marL="742950" lvl="1" indent="-285750">
              <a:lnSpc>
                <a:spcPct val="90000"/>
              </a:lnSpc>
              <a:spcBef>
                <a:spcPct val="20000"/>
              </a:spcBef>
              <a:buFontTx/>
              <a:buBlip>
                <a:blip r:embed="rId4"/>
              </a:buBlip>
            </a:pPr>
            <a:r>
              <a:rPr lang="en-US" sz="2400">
                <a:latin typeface="Verdana" charset="0"/>
              </a:rPr>
              <a:t>measuring amplitude of signal at time t</a:t>
            </a:r>
          </a:p>
          <a:p>
            <a:pPr marL="742950" lvl="1" indent="-285750">
              <a:lnSpc>
                <a:spcPct val="90000"/>
              </a:lnSpc>
              <a:spcBef>
                <a:spcPct val="20000"/>
              </a:spcBef>
              <a:buFontTx/>
              <a:buBlip>
                <a:blip r:embed="rId4"/>
              </a:buBlip>
            </a:pPr>
            <a:r>
              <a:rPr lang="en-US" sz="2400">
                <a:latin typeface="Verdana" charset="0"/>
              </a:rPr>
              <a:t>16,000 Hz (samples/sec) Microphone (</a:t>
            </a:r>
            <a:r>
              <a:rPr lang="ja-JP" altLang="en-US" sz="2400">
                <a:latin typeface="Verdana" charset="0"/>
              </a:rPr>
              <a:t>“</a:t>
            </a:r>
            <a:r>
              <a:rPr lang="en-US" sz="2400">
                <a:latin typeface="Verdana" charset="0"/>
              </a:rPr>
              <a:t>Wideband</a:t>
            </a:r>
            <a:r>
              <a:rPr lang="ja-JP" altLang="en-US" sz="2400">
                <a:latin typeface="Verdana" charset="0"/>
              </a:rPr>
              <a:t>”</a:t>
            </a:r>
            <a:r>
              <a:rPr lang="en-US" sz="2400">
                <a:latin typeface="Verdana" charset="0"/>
              </a:rPr>
              <a:t>):</a:t>
            </a:r>
          </a:p>
          <a:p>
            <a:pPr marL="742950" lvl="1" indent="-285750">
              <a:lnSpc>
                <a:spcPct val="90000"/>
              </a:lnSpc>
              <a:spcBef>
                <a:spcPct val="20000"/>
              </a:spcBef>
              <a:buFontTx/>
              <a:buBlip>
                <a:blip r:embed="rId4"/>
              </a:buBlip>
            </a:pPr>
            <a:r>
              <a:rPr lang="en-US" sz="2400">
                <a:latin typeface="Verdana" charset="0"/>
              </a:rPr>
              <a:t>8,000 Hz (samples/sec) Telephone</a:t>
            </a:r>
          </a:p>
          <a:p>
            <a:pPr marL="742950" lvl="1" indent="-285750">
              <a:lnSpc>
                <a:spcPct val="90000"/>
              </a:lnSpc>
              <a:spcBef>
                <a:spcPct val="20000"/>
              </a:spcBef>
              <a:buFontTx/>
              <a:buBlip>
                <a:blip r:embed="rId4"/>
              </a:buBlip>
            </a:pPr>
            <a:r>
              <a:rPr lang="en-US" sz="2400">
                <a:latin typeface="Verdana" charset="0"/>
              </a:rPr>
              <a:t>Why?</a:t>
            </a:r>
          </a:p>
          <a:p>
            <a:pPr marL="1143000" lvl="2" indent="-228600">
              <a:lnSpc>
                <a:spcPct val="90000"/>
              </a:lnSpc>
              <a:spcBef>
                <a:spcPct val="20000"/>
              </a:spcBef>
              <a:buFontTx/>
              <a:buChar char="–"/>
            </a:pPr>
            <a:r>
              <a:rPr lang="en-US" sz="2000">
                <a:solidFill>
                  <a:srgbClr val="4D4D4D"/>
                </a:solidFill>
                <a:latin typeface="Verdana" charset="0"/>
              </a:rPr>
              <a:t>Need at least 2 samples per cycle</a:t>
            </a:r>
          </a:p>
          <a:p>
            <a:pPr marL="1143000" lvl="2" indent="-228600">
              <a:lnSpc>
                <a:spcPct val="90000"/>
              </a:lnSpc>
              <a:spcBef>
                <a:spcPct val="20000"/>
              </a:spcBef>
              <a:buFontTx/>
              <a:buChar char="–"/>
            </a:pPr>
            <a:r>
              <a:rPr lang="en-US" sz="2000">
                <a:solidFill>
                  <a:srgbClr val="4D4D4D"/>
                </a:solidFill>
                <a:latin typeface="Verdana" charset="0"/>
              </a:rPr>
              <a:t>max measurable frequency is half sampling rate</a:t>
            </a:r>
          </a:p>
          <a:p>
            <a:pPr marL="1143000" lvl="2" indent="-228600">
              <a:lnSpc>
                <a:spcPct val="90000"/>
              </a:lnSpc>
              <a:spcBef>
                <a:spcPct val="20000"/>
              </a:spcBef>
              <a:buFontTx/>
              <a:buChar char="–"/>
            </a:pPr>
            <a:r>
              <a:rPr lang="en-US" sz="2000">
                <a:solidFill>
                  <a:srgbClr val="4D4D4D"/>
                </a:solidFill>
                <a:latin typeface="Verdana" charset="0"/>
              </a:rPr>
              <a:t>Human speech &lt; 10,000 Hz,  so need max 20K</a:t>
            </a:r>
          </a:p>
          <a:p>
            <a:pPr marL="1143000" lvl="2" indent="-228600">
              <a:lnSpc>
                <a:spcPct val="90000"/>
              </a:lnSpc>
              <a:spcBef>
                <a:spcPct val="20000"/>
              </a:spcBef>
              <a:buFontTx/>
              <a:buChar char="–"/>
            </a:pPr>
            <a:r>
              <a:rPr lang="en-US" sz="2000">
                <a:solidFill>
                  <a:srgbClr val="4D4D4D"/>
                </a:solidFill>
                <a:latin typeface="Verdana" charset="0"/>
              </a:rPr>
              <a:t>Telephone filtered at 4K, so 8K is enough</a:t>
            </a:r>
          </a:p>
        </p:txBody>
      </p:sp>
      <p:sp>
        <p:nvSpPr>
          <p:cNvPr id="4" name="Date Placeholder 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BABD7E33-907F-4949-896E-FA7BCBA6B90F}" type="datetime1">
              <a:rPr lang="en-US" sz="1400">
                <a:solidFill>
                  <a:srgbClr val="721028"/>
                </a:solidFill>
                <a:latin typeface="Arial" charset="0"/>
              </a:rPr>
              <a:pPr/>
              <a:t>4/9/13</a:t>
            </a:fld>
            <a:endParaRPr lang="en-US" sz="1400">
              <a:solidFill>
                <a:srgbClr val="721028"/>
              </a:solidFill>
              <a:latin typeface="Arial" charset="0"/>
            </a:endParaRPr>
          </a:p>
        </p:txBody>
      </p:sp>
      <p:sp>
        <p:nvSpPr>
          <p:cNvPr id="665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5E27705A-65B8-D54A-9116-63780DBFEF88}" type="slidenum">
              <a:rPr lang="en-US" sz="1400">
                <a:solidFill>
                  <a:srgbClr val="721028"/>
                </a:solidFill>
                <a:latin typeface="Arial" charset="0"/>
              </a:rPr>
              <a:pPr/>
              <a:t>132</a:t>
            </a:fld>
            <a:endParaRPr lang="en-US" sz="1400">
              <a:solidFill>
                <a:srgbClr val="721028"/>
              </a:solidFill>
              <a:latin typeface="Arial" charset="0"/>
            </a:endParaRPr>
          </a:p>
        </p:txBody>
      </p:sp>
      <p:sp>
        <p:nvSpPr>
          <p:cNvPr id="6" name="Footer Placeholder 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707114129"/>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3600">
              <a:solidFill>
                <a:srgbClr val="00CC00"/>
              </a:solidFill>
              <a:latin typeface="Verdana" charset="0"/>
            </a:endParaRPr>
          </a:p>
        </p:txBody>
      </p:sp>
      <p:sp>
        <p:nvSpPr>
          <p:cNvPr id="68611" name="Rectangle 3"/>
          <p:cNvSpPr>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tx2"/>
              </a:buClr>
              <a:buFont typeface="Wingdings" charset="0"/>
              <a:buBlip>
                <a:blip r:embed="rId3"/>
              </a:buBlip>
            </a:pPr>
            <a:r>
              <a:rPr lang="en-US" sz="2400" b="1">
                <a:solidFill>
                  <a:srgbClr val="5400A8"/>
                </a:solidFill>
                <a:latin typeface="Arial" charset="0"/>
              </a:rPr>
              <a:t>Quantization </a:t>
            </a:r>
          </a:p>
          <a:p>
            <a:pPr marL="742950" lvl="1" indent="-285750">
              <a:lnSpc>
                <a:spcPct val="90000"/>
              </a:lnSpc>
              <a:spcBef>
                <a:spcPct val="20000"/>
              </a:spcBef>
              <a:buFontTx/>
              <a:buBlip>
                <a:blip r:embed="rId4"/>
              </a:buBlip>
            </a:pPr>
            <a:r>
              <a:rPr lang="en-US" sz="2000">
                <a:latin typeface="Arial" charset="0"/>
              </a:rPr>
              <a:t>Representing real value of each amplitude as integer</a:t>
            </a:r>
          </a:p>
          <a:p>
            <a:pPr marL="742950" lvl="1" indent="-285750">
              <a:lnSpc>
                <a:spcPct val="90000"/>
              </a:lnSpc>
              <a:spcBef>
                <a:spcPct val="20000"/>
              </a:spcBef>
              <a:buFontTx/>
              <a:buBlip>
                <a:blip r:embed="rId4"/>
              </a:buBlip>
            </a:pPr>
            <a:r>
              <a:rPr lang="en-US" sz="2400">
                <a:latin typeface="Arial" charset="0"/>
              </a:rPr>
              <a:t>8-bit (-128 to 127) or 16-bit (-32768 to 32767)</a:t>
            </a:r>
            <a:endParaRPr lang="en-US" sz="2000">
              <a:latin typeface="Arial" charset="0"/>
            </a:endParaRPr>
          </a:p>
          <a:p>
            <a:pPr marL="342900" indent="-342900">
              <a:lnSpc>
                <a:spcPct val="90000"/>
              </a:lnSpc>
              <a:spcBef>
                <a:spcPct val="20000"/>
              </a:spcBef>
              <a:buClr>
                <a:schemeClr val="tx2"/>
              </a:buClr>
              <a:buFont typeface="Wingdings" charset="0"/>
              <a:buBlip>
                <a:blip r:embed="rId3"/>
              </a:buBlip>
            </a:pPr>
            <a:r>
              <a:rPr lang="en-US" sz="2400" b="1">
                <a:solidFill>
                  <a:srgbClr val="5400A8"/>
                </a:solidFill>
                <a:latin typeface="Arial" charset="0"/>
              </a:rPr>
              <a:t>Formats</a:t>
            </a:r>
            <a:r>
              <a:rPr lang="en-US" sz="2400">
                <a:solidFill>
                  <a:srgbClr val="5400A8"/>
                </a:solidFill>
                <a:latin typeface="Arial" charset="0"/>
              </a:rPr>
              <a:t>:</a:t>
            </a:r>
          </a:p>
          <a:p>
            <a:pPr marL="742950" lvl="1" indent="-285750">
              <a:lnSpc>
                <a:spcPct val="90000"/>
              </a:lnSpc>
              <a:spcBef>
                <a:spcPct val="20000"/>
              </a:spcBef>
              <a:buFontTx/>
              <a:buBlip>
                <a:blip r:embed="rId4"/>
              </a:buBlip>
            </a:pPr>
            <a:r>
              <a:rPr lang="en-US" sz="2000">
                <a:latin typeface="Arial" charset="0"/>
              </a:rPr>
              <a:t>16 bit PCM</a:t>
            </a:r>
          </a:p>
          <a:p>
            <a:pPr marL="742950" lvl="1" indent="-285750">
              <a:lnSpc>
                <a:spcPct val="90000"/>
              </a:lnSpc>
              <a:spcBef>
                <a:spcPct val="20000"/>
              </a:spcBef>
              <a:buFontTx/>
              <a:buBlip>
                <a:blip r:embed="rId4"/>
              </a:buBlip>
            </a:pPr>
            <a:r>
              <a:rPr lang="en-US" sz="2000">
                <a:latin typeface="Arial" charset="0"/>
              </a:rPr>
              <a:t>8 bit mu-law; log compression</a:t>
            </a:r>
          </a:p>
          <a:p>
            <a:pPr marL="342900" indent="-342900">
              <a:lnSpc>
                <a:spcPct val="90000"/>
              </a:lnSpc>
              <a:spcBef>
                <a:spcPct val="20000"/>
              </a:spcBef>
              <a:buClr>
                <a:schemeClr val="tx2"/>
              </a:buClr>
              <a:buFont typeface="Wingdings" charset="0"/>
              <a:buBlip>
                <a:blip r:embed="rId3"/>
              </a:buBlip>
            </a:pPr>
            <a:r>
              <a:rPr lang="en-US" sz="2400">
                <a:solidFill>
                  <a:srgbClr val="5400A8"/>
                </a:solidFill>
                <a:latin typeface="Arial" charset="0"/>
              </a:rPr>
              <a:t>LSB (Intel) vs. MSB (Sun, Apple)</a:t>
            </a:r>
          </a:p>
          <a:p>
            <a:pPr marL="342900" indent="-342900">
              <a:lnSpc>
                <a:spcPct val="90000"/>
              </a:lnSpc>
              <a:spcBef>
                <a:spcPct val="20000"/>
              </a:spcBef>
              <a:buClr>
                <a:schemeClr val="tx2"/>
              </a:buClr>
              <a:buFont typeface="Wingdings" charset="0"/>
              <a:buBlip>
                <a:blip r:embed="rId3"/>
              </a:buBlip>
            </a:pPr>
            <a:r>
              <a:rPr lang="en-US" sz="2800" b="1">
                <a:solidFill>
                  <a:srgbClr val="5400A8"/>
                </a:solidFill>
                <a:latin typeface="Tahoma" charset="0"/>
              </a:rPr>
              <a:t>Headers</a:t>
            </a:r>
            <a:r>
              <a:rPr lang="en-US" sz="2800">
                <a:solidFill>
                  <a:srgbClr val="5400A8"/>
                </a:solidFill>
                <a:latin typeface="Tahoma" charset="0"/>
              </a:rPr>
              <a:t>:</a:t>
            </a:r>
          </a:p>
          <a:p>
            <a:pPr marL="742950" lvl="1" indent="-285750">
              <a:lnSpc>
                <a:spcPct val="90000"/>
              </a:lnSpc>
              <a:spcBef>
                <a:spcPct val="20000"/>
              </a:spcBef>
              <a:buFontTx/>
              <a:buBlip>
                <a:blip r:embed="rId4"/>
              </a:buBlip>
            </a:pPr>
            <a:r>
              <a:rPr lang="en-US" sz="2400">
                <a:latin typeface="Verdana" charset="0"/>
              </a:rPr>
              <a:t>Raw (no header)</a:t>
            </a:r>
          </a:p>
          <a:p>
            <a:pPr marL="742950" lvl="1" indent="-285750">
              <a:lnSpc>
                <a:spcPct val="90000"/>
              </a:lnSpc>
              <a:spcBef>
                <a:spcPct val="20000"/>
              </a:spcBef>
              <a:buFontTx/>
              <a:buBlip>
                <a:blip r:embed="rId4"/>
              </a:buBlip>
            </a:pPr>
            <a:r>
              <a:rPr lang="en-US" sz="2400">
                <a:latin typeface="Verdana" charset="0"/>
              </a:rPr>
              <a:t>Microsoft wav</a:t>
            </a:r>
          </a:p>
          <a:p>
            <a:pPr marL="742950" lvl="1" indent="-285750">
              <a:lnSpc>
                <a:spcPct val="90000"/>
              </a:lnSpc>
              <a:spcBef>
                <a:spcPct val="20000"/>
              </a:spcBef>
              <a:buFontTx/>
              <a:buBlip>
                <a:blip r:embed="rId4"/>
              </a:buBlip>
            </a:pPr>
            <a:r>
              <a:rPr lang="en-US" sz="2400">
                <a:latin typeface="Verdana" charset="0"/>
              </a:rPr>
              <a:t>Sun .au</a:t>
            </a:r>
            <a:endParaRPr lang="en-US" sz="1800">
              <a:latin typeface="Verdana" charset="0"/>
            </a:endParaRPr>
          </a:p>
        </p:txBody>
      </p:sp>
      <p:sp>
        <p:nvSpPr>
          <p:cNvPr id="68612" name="Rectangle 4"/>
          <p:cNvSpPr>
            <a:spLocks noChangeArrowheads="1"/>
          </p:cNvSpPr>
          <p:nvPr/>
        </p:nvSpPr>
        <p:spPr bwMode="auto">
          <a:xfrm>
            <a:off x="4492625" y="5181600"/>
            <a:ext cx="41910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8613" name="Line 5"/>
          <p:cNvSpPr>
            <a:spLocks noChangeShapeType="1"/>
          </p:cNvSpPr>
          <p:nvPr/>
        </p:nvSpPr>
        <p:spPr bwMode="auto">
          <a:xfrm>
            <a:off x="5559425"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4" name="AutoShape 6"/>
          <p:cNvSpPr>
            <a:spLocks noChangeArrowheads="1"/>
          </p:cNvSpPr>
          <p:nvPr/>
        </p:nvSpPr>
        <p:spPr bwMode="auto">
          <a:xfrm>
            <a:off x="5026025" y="4343400"/>
            <a:ext cx="914400" cy="609600"/>
          </a:xfrm>
          <a:prstGeom prst="wedgeRoundRectCallout">
            <a:avLst>
              <a:gd name="adj1" fmla="val -43750"/>
              <a:gd name="adj2" fmla="val 120051"/>
              <a:gd name="adj3" fmla="val 16667"/>
            </a:avLst>
          </a:prstGeom>
          <a:solidFill>
            <a:schemeClr val="accent1"/>
          </a:solidFill>
          <a:ln w="9525">
            <a:solidFill>
              <a:schemeClr val="tx1"/>
            </a:solidFill>
            <a:miter lim="800000"/>
            <a:headEnd/>
            <a:tailEnd/>
          </a:ln>
        </p:spPr>
        <p:txBody>
          <a:bodyPr wrap="none" anchor="ctr"/>
          <a:lstStyle/>
          <a:p>
            <a:pPr algn="ctr" eaLnBrk="0" hangingPunct="0"/>
            <a:r>
              <a:rPr lang="en-US" sz="1800">
                <a:latin typeface="Times" charset="0"/>
              </a:rPr>
              <a:t>40 byte</a:t>
            </a:r>
          </a:p>
          <a:p>
            <a:pPr algn="ctr" eaLnBrk="0" hangingPunct="0"/>
            <a:r>
              <a:rPr lang="en-US" sz="1800">
                <a:latin typeface="Times" charset="0"/>
              </a:rPr>
              <a:t>header</a:t>
            </a:r>
          </a:p>
        </p:txBody>
      </p:sp>
      <p:sp>
        <p:nvSpPr>
          <p:cNvPr id="68615" name="Line 7"/>
          <p:cNvSpPr>
            <a:spLocks noChangeShapeType="1"/>
          </p:cNvSpPr>
          <p:nvPr/>
        </p:nvSpPr>
        <p:spPr bwMode="auto">
          <a:xfrm>
            <a:off x="3959225" y="53340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16" name="Rectangle 8"/>
          <p:cNvSpPr>
            <a:spLocks noGrp="1" noChangeArrowheads="1"/>
          </p:cNvSpPr>
          <p:nvPr>
            <p:ph type="title"/>
          </p:nvPr>
        </p:nvSpPr>
        <p:spPr>
          <a:xfrm>
            <a:off x="457200" y="76200"/>
            <a:ext cx="7848600" cy="990600"/>
          </a:xfrm>
        </p:spPr>
        <p:txBody>
          <a:bodyPr/>
          <a:lstStyle/>
          <a:p>
            <a:pPr eaLnBrk="1" hangingPunct="1"/>
            <a:r>
              <a:rPr lang="en-US">
                <a:latin typeface="Verdana" charset="0"/>
                <a:ea typeface="ＭＳ Ｐゴシック" charset="0"/>
                <a:cs typeface="ＭＳ Ｐゴシック" charset="0"/>
              </a:rPr>
              <a:t>Digitizing Speech (II)</a:t>
            </a:r>
          </a:p>
        </p:txBody>
      </p:sp>
      <p:sp>
        <p:nvSpPr>
          <p:cNvPr id="68617" name="Rectangle 9"/>
          <p:cNvSpPr>
            <a:spLocks noGrp="1" noChangeArrowheads="1"/>
          </p:cNvSpPr>
          <p:nvPr>
            <p:ph type="body" idx="1"/>
          </p:nvPr>
        </p:nvSpPr>
        <p:spPr/>
        <p:txBody>
          <a:bodyPr/>
          <a:lstStyle/>
          <a:p>
            <a:pPr eaLnBrk="1" hangingPunct="1"/>
            <a:endParaRPr lang="en-US" dirty="0">
              <a:latin typeface="Tahoma" charset="0"/>
              <a:ea typeface="ＭＳ Ｐゴシック" charset="0"/>
              <a:cs typeface="ＭＳ Ｐゴシック" charset="0"/>
            </a:endParaRPr>
          </a:p>
        </p:txBody>
      </p:sp>
      <p:sp>
        <p:nvSpPr>
          <p:cNvPr id="10" name="Date Placeholder 9"/>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BF0FEB18-2FA8-FC4E-B12E-397C1CEE3CCE}" type="datetime1">
              <a:rPr lang="en-US" sz="1400">
                <a:solidFill>
                  <a:srgbClr val="721028"/>
                </a:solidFill>
                <a:latin typeface="Arial" charset="0"/>
              </a:rPr>
              <a:pPr/>
              <a:t>4/9/13</a:t>
            </a:fld>
            <a:endParaRPr lang="en-US" sz="1400">
              <a:solidFill>
                <a:srgbClr val="721028"/>
              </a:solidFill>
              <a:latin typeface="Arial" charset="0"/>
            </a:endParaRPr>
          </a:p>
        </p:txBody>
      </p:sp>
      <p:sp>
        <p:nvSpPr>
          <p:cNvPr id="68619"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1DFBA368-EFAC-6E4E-8A7B-64AD4D104B1E}" type="slidenum">
              <a:rPr lang="en-US" sz="1400">
                <a:solidFill>
                  <a:srgbClr val="721028"/>
                </a:solidFill>
                <a:latin typeface="Arial" charset="0"/>
              </a:rPr>
              <a:pPr/>
              <a:t>133</a:t>
            </a:fld>
            <a:endParaRPr lang="en-US" sz="1400">
              <a:solidFill>
                <a:srgbClr val="721028"/>
              </a:solidFill>
              <a:latin typeface="Arial" charset="0"/>
            </a:endParaRPr>
          </a:p>
        </p:txBody>
      </p:sp>
      <p:sp>
        <p:nvSpPr>
          <p:cNvPr id="12" name="Footer Placeholder 11"/>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339008782"/>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MFCC: Mel-Frequency Cepstral Coefficients</a:t>
            </a:r>
          </a:p>
        </p:txBody>
      </p:sp>
      <p:pic>
        <p:nvPicPr>
          <p:cNvPr id="72707" name="Picture 4" descr="mfcc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286000"/>
            <a:ext cx="9144000" cy="1333500"/>
          </a:xfrm>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8B128DDA-7737-C240-AE48-1AB77A6CC4AC}" type="datetime1">
              <a:rPr lang="en-US" sz="1400">
                <a:solidFill>
                  <a:srgbClr val="721028"/>
                </a:solidFill>
                <a:latin typeface="Arial" charset="0"/>
              </a:rPr>
              <a:pPr/>
              <a:t>4/9/13</a:t>
            </a:fld>
            <a:endParaRPr lang="en-US" sz="1400">
              <a:solidFill>
                <a:srgbClr val="721028"/>
              </a:solidFill>
              <a:latin typeface="Arial" charset="0"/>
            </a:endParaRPr>
          </a:p>
        </p:txBody>
      </p:sp>
      <p:sp>
        <p:nvSpPr>
          <p:cNvPr id="727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DA0A909-F329-5349-A380-C9BE1BCED15A}" type="slidenum">
              <a:rPr lang="en-US" sz="1400">
                <a:solidFill>
                  <a:srgbClr val="721028"/>
                </a:solidFill>
                <a:latin typeface="Arial" charset="0"/>
              </a:rPr>
              <a:pPr/>
              <a:t>134</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3777912796"/>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762000" y="187325"/>
            <a:ext cx="7764463" cy="1216025"/>
          </a:xfrm>
        </p:spPr>
        <p:txBody>
          <a:bodyPr lIns="0" tIns="0" rIns="0" bIns="0"/>
          <a:lstStyle/>
          <a:p>
            <a:pPr defTabSz="449263" eaLnBrk="1" hangingPunct="1">
              <a:lnSpc>
                <a:spcPct val="7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Verdana" charset="0"/>
                <a:ea typeface="ＭＳ Ｐゴシック" charset="0"/>
                <a:cs typeface="ＭＳ Ｐゴシック" charset="0"/>
              </a:rPr>
              <a:t>Typical MFCC features</a:t>
            </a:r>
          </a:p>
        </p:txBody>
      </p:sp>
      <p:sp>
        <p:nvSpPr>
          <p:cNvPr id="114691" name="Rectangle 3"/>
          <p:cNvSpPr>
            <a:spLocks noGrp="1" noChangeArrowheads="1"/>
          </p:cNvSpPr>
          <p:nvPr>
            <p:ph type="body" idx="1"/>
          </p:nvPr>
        </p:nvSpPr>
        <p:spPr>
          <a:xfrm>
            <a:off x="685800" y="1600200"/>
            <a:ext cx="8221663" cy="4633913"/>
          </a:xfrm>
        </p:spPr>
        <p:txBody>
          <a:bodyPr lIns="0" tIns="0" rIns="0" bIns="0"/>
          <a:lstStyle/>
          <a:p>
            <a:pPr marL="320675" indent="-32067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cs typeface="ＭＳ Ｐゴシック" charset="0"/>
              </a:rPr>
              <a:t>Window size: 25ms</a:t>
            </a:r>
          </a:p>
          <a:p>
            <a:pPr marL="320675" indent="-32067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cs typeface="ＭＳ Ｐゴシック" charset="0"/>
              </a:rPr>
              <a:t>Window shift: 10ms</a:t>
            </a:r>
          </a:p>
          <a:p>
            <a:pPr marL="320675" indent="-32067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cs typeface="ＭＳ Ｐゴシック" charset="0"/>
              </a:rPr>
              <a:t>Pre-emphasis coefficient: 0.97</a:t>
            </a:r>
          </a:p>
          <a:p>
            <a:pPr marL="320675" indent="-32067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cs typeface="ＭＳ Ｐゴシック" charset="0"/>
              </a:rPr>
              <a:t>MFCC:</a:t>
            </a:r>
          </a:p>
          <a:p>
            <a:pPr marL="720725" lvl="1" indent="-26352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rPr>
              <a:t>12 MFCC (mel frequency cepstral coefficients)</a:t>
            </a:r>
          </a:p>
          <a:p>
            <a:pPr marL="720725" lvl="1" indent="-26352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rPr>
              <a:t>1 energy feature</a:t>
            </a:r>
          </a:p>
          <a:p>
            <a:pPr marL="720725" lvl="1" indent="-26352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rPr>
              <a:t>12 delta MFCC features </a:t>
            </a:r>
          </a:p>
          <a:p>
            <a:pPr marL="720725" lvl="1" indent="-26352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rPr>
              <a:t>12 double-delta MFCC features</a:t>
            </a:r>
          </a:p>
          <a:p>
            <a:pPr marL="720725" lvl="1" indent="-26352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rPr>
              <a:t>1 delta energy feature</a:t>
            </a:r>
          </a:p>
          <a:p>
            <a:pPr marL="720725" lvl="1" indent="-26352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rPr>
              <a:t>1 double-delta energy feature</a:t>
            </a:r>
          </a:p>
          <a:p>
            <a:pPr marL="320675" indent="-320675" defTabSz="449263" eaLnBrk="1" hangingPunct="1">
              <a:lnSpc>
                <a:spcPct val="7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a:latin typeface="Tahoma" charset="0"/>
                <a:ea typeface="ＭＳ Ｐゴシック" charset="0"/>
                <a:cs typeface="ＭＳ Ｐゴシック" charset="0"/>
              </a:rPr>
              <a:t>Total 39-dimensional features</a:t>
            </a:r>
          </a:p>
        </p:txBody>
      </p:sp>
      <p:sp>
        <p:nvSpPr>
          <p:cNvPr id="4" name="Date Placeholder 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CA1C9DA1-60AB-5B44-A335-2D7487AAC6B2}" type="datetime1">
              <a:rPr lang="en-US" sz="1400">
                <a:solidFill>
                  <a:srgbClr val="721028"/>
                </a:solidFill>
                <a:latin typeface="Arial" charset="0"/>
              </a:rPr>
              <a:pPr/>
              <a:t>4/9/13</a:t>
            </a:fld>
            <a:endParaRPr lang="en-US" sz="1400">
              <a:solidFill>
                <a:srgbClr val="721028"/>
              </a:solidFill>
              <a:latin typeface="Arial" charset="0"/>
            </a:endParaRPr>
          </a:p>
        </p:txBody>
      </p:sp>
      <p:sp>
        <p:nvSpPr>
          <p:cNvPr id="1146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84A5CF61-87C9-8D4F-A621-A93C14D7DDF3}" type="slidenum">
              <a:rPr lang="en-US" sz="1400">
                <a:solidFill>
                  <a:srgbClr val="721028"/>
                </a:solidFill>
                <a:latin typeface="Arial" charset="0"/>
              </a:rPr>
              <a:pPr/>
              <a:t>135</a:t>
            </a:fld>
            <a:endParaRPr lang="en-US" sz="1400">
              <a:solidFill>
                <a:srgbClr val="721028"/>
              </a:solidFill>
              <a:latin typeface="Arial" charset="0"/>
            </a:endParaRPr>
          </a:p>
        </p:txBody>
      </p:sp>
      <p:sp>
        <p:nvSpPr>
          <p:cNvPr id="6" name="Footer Placeholder 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40956736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762000" y="187325"/>
            <a:ext cx="7759700" cy="1216025"/>
          </a:xfrm>
        </p:spPr>
        <p:txBody>
          <a:bodyPr lIns="0" tIns="0" rIns="0" bIns="0"/>
          <a:lstStyle/>
          <a:p>
            <a:pPr defTabSz="449263" eaLnBrk="1" hangingPunct="1">
              <a:lnSpc>
                <a:spcPct val="6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Verdana" charset="0"/>
                <a:ea typeface="ＭＳ Ｐゴシック" charset="0"/>
                <a:cs typeface="ＭＳ Ｐゴシック" charset="0"/>
              </a:rPr>
              <a:t>Why is MFCC so popular?</a:t>
            </a:r>
          </a:p>
        </p:txBody>
      </p:sp>
      <p:sp>
        <p:nvSpPr>
          <p:cNvPr id="116739" name="Rectangle 3"/>
          <p:cNvSpPr>
            <a:spLocks noGrp="1" noChangeArrowheads="1"/>
          </p:cNvSpPr>
          <p:nvPr>
            <p:ph type="body" idx="1"/>
          </p:nvPr>
        </p:nvSpPr>
        <p:spPr>
          <a:xfrm>
            <a:off x="685800" y="1600200"/>
            <a:ext cx="8216900" cy="4633913"/>
          </a:xfrm>
        </p:spPr>
        <p:txBody>
          <a:bodyPr lIns="0" tIns="0" rIns="0" bIns="0"/>
          <a:lstStyle/>
          <a:p>
            <a:pPr marL="320675" indent="-320675" defTabSz="449263" eaLnBrk="1" hangingPunct="1">
              <a:lnSpc>
                <a:spcPct val="6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endParaRPr lang="en-GB" dirty="0" smtClean="0">
              <a:latin typeface="Tahoma" charset="0"/>
              <a:ea typeface="ＭＳ Ｐゴシック" charset="0"/>
              <a:cs typeface="ＭＳ Ｐゴシック" charset="0"/>
            </a:endParaRPr>
          </a:p>
          <a:p>
            <a:pPr defTabSz="449263">
              <a:lnSpc>
                <a:spcPct val="6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dirty="0" smtClean="0">
                <a:latin typeface="Tahoma" charset="0"/>
                <a:ea typeface="ＭＳ Ｐゴシック" charset="0"/>
                <a:cs typeface="ＭＳ Ｐゴシック" charset="0"/>
              </a:rPr>
              <a:t>Efficient </a:t>
            </a:r>
            <a:r>
              <a:rPr lang="en-GB" dirty="0">
                <a:latin typeface="Tahoma" charset="0"/>
                <a:ea typeface="ＭＳ Ｐゴシック" charset="0"/>
                <a:cs typeface="ＭＳ Ｐゴシック" charset="0"/>
              </a:rPr>
              <a:t>to compute</a:t>
            </a:r>
            <a:br>
              <a:rPr lang="en-GB" dirty="0">
                <a:latin typeface="Tahoma" charset="0"/>
                <a:ea typeface="ＭＳ Ｐゴシック" charset="0"/>
                <a:cs typeface="ＭＳ Ｐゴシック" charset="0"/>
              </a:rPr>
            </a:br>
            <a:endParaRPr lang="en-GB" dirty="0">
              <a:latin typeface="Tahoma" charset="0"/>
              <a:ea typeface="ＭＳ Ｐゴシック" charset="0"/>
              <a:cs typeface="ＭＳ Ｐゴシック" charset="0"/>
            </a:endParaRPr>
          </a:p>
          <a:p>
            <a:pPr marL="320675" indent="-320675" defTabSz="449263" eaLnBrk="1" hangingPunct="1">
              <a:lnSpc>
                <a:spcPct val="6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dirty="0">
                <a:latin typeface="Tahoma" charset="0"/>
                <a:ea typeface="ＭＳ Ｐゴシック" charset="0"/>
                <a:cs typeface="ＭＳ Ｐゴシック" charset="0"/>
              </a:rPr>
              <a:t>Incorporates a perceptual Mel frequency scale</a:t>
            </a:r>
            <a:br>
              <a:rPr lang="en-GB" dirty="0">
                <a:latin typeface="Tahoma" charset="0"/>
                <a:ea typeface="ＭＳ Ｐゴシック" charset="0"/>
                <a:cs typeface="ＭＳ Ｐゴシック" charset="0"/>
              </a:rPr>
            </a:br>
            <a:endParaRPr lang="en-GB" dirty="0">
              <a:latin typeface="Tahoma" charset="0"/>
              <a:ea typeface="ＭＳ Ｐゴシック" charset="0"/>
              <a:cs typeface="ＭＳ Ｐゴシック" charset="0"/>
            </a:endParaRPr>
          </a:p>
          <a:p>
            <a:pPr marL="320675" indent="-320675" defTabSz="449263" eaLnBrk="1" hangingPunct="1">
              <a:lnSpc>
                <a:spcPct val="6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dirty="0">
                <a:latin typeface="Tahoma" charset="0"/>
                <a:ea typeface="ＭＳ Ｐゴシック" charset="0"/>
                <a:cs typeface="ＭＳ Ｐゴシック" charset="0"/>
              </a:rPr>
              <a:t>Separates the source and filter </a:t>
            </a:r>
          </a:p>
          <a:p>
            <a:pPr marL="0" indent="0" defTabSz="449263" eaLnBrk="1" hangingPunct="1">
              <a:lnSpc>
                <a:spcPct val="67000"/>
              </a:lnSpc>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endParaRPr lang="en-GB" dirty="0">
              <a:latin typeface="Tahoma" charset="0"/>
              <a:ea typeface="ＭＳ Ｐゴシック" charset="0"/>
              <a:cs typeface="ＭＳ Ｐゴシック" charset="0"/>
            </a:endParaRPr>
          </a:p>
          <a:p>
            <a:pPr marL="384175" indent="-263525" defTabSz="449263">
              <a:lnSpc>
                <a:spcPct val="6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r>
              <a:rPr lang="en-GB" dirty="0" smtClean="0">
                <a:latin typeface="Tahoma" charset="0"/>
                <a:ea typeface="ＭＳ Ｐゴシック" charset="0"/>
              </a:rPr>
              <a:t>Fits well with HMM modelling</a:t>
            </a:r>
            <a:endParaRPr lang="en-GB" dirty="0">
              <a:latin typeface="Tahoma" charset="0"/>
              <a:ea typeface="ＭＳ Ｐゴシック" charset="0"/>
            </a:endParaRPr>
          </a:p>
          <a:p>
            <a:pPr marL="720725" lvl="1" indent="-263525" defTabSz="449263" eaLnBrk="1" hangingPunct="1">
              <a:lnSpc>
                <a:spcPct val="6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endParaRPr lang="en-GB" dirty="0">
              <a:latin typeface="Tahoma" charset="0"/>
              <a:ea typeface="ＭＳ Ｐゴシック" charset="0"/>
            </a:endParaRPr>
          </a:p>
          <a:p>
            <a:pPr marL="320675" indent="-320675" defTabSz="449263" eaLnBrk="1" hangingPunct="1">
              <a:lnSpc>
                <a:spcPct val="6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5875" algn="l"/>
                <a:tab pos="8083550" algn="l"/>
                <a:tab pos="8532813" algn="l"/>
                <a:tab pos="8982075" algn="l"/>
              </a:tabLst>
            </a:pPr>
            <a:endParaRPr lang="en-GB" dirty="0">
              <a:latin typeface="Tahoma" charset="0"/>
              <a:ea typeface="ＭＳ Ｐゴシック" charset="0"/>
              <a:cs typeface="ＭＳ Ｐゴシック" charset="0"/>
            </a:endParaRPr>
          </a:p>
        </p:txBody>
      </p:sp>
      <p:sp>
        <p:nvSpPr>
          <p:cNvPr id="4" name="Date Placeholder 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A8F46837-37AE-D842-9A6A-FBE3B24EFB92}" type="datetime1">
              <a:rPr lang="en-US" sz="1400">
                <a:solidFill>
                  <a:srgbClr val="721028"/>
                </a:solidFill>
                <a:latin typeface="Arial" charset="0"/>
              </a:rPr>
              <a:pPr/>
              <a:t>4/9/13</a:t>
            </a:fld>
            <a:endParaRPr lang="en-US" sz="1400">
              <a:solidFill>
                <a:srgbClr val="721028"/>
              </a:solidFill>
              <a:latin typeface="Arial" charset="0"/>
            </a:endParaRPr>
          </a:p>
        </p:txBody>
      </p:sp>
      <p:sp>
        <p:nvSpPr>
          <p:cNvPr id="1167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2F7C060-BB02-524E-94A0-9F3929183CC5}" type="slidenum">
              <a:rPr lang="en-US" sz="1400">
                <a:solidFill>
                  <a:srgbClr val="721028"/>
                </a:solidFill>
                <a:latin typeface="Arial" charset="0"/>
              </a:rPr>
              <a:pPr/>
              <a:t>136</a:t>
            </a:fld>
            <a:endParaRPr lang="en-US" sz="1400">
              <a:solidFill>
                <a:srgbClr val="721028"/>
              </a:solidFill>
              <a:latin typeface="Arial" charset="0"/>
            </a:endParaRPr>
          </a:p>
        </p:txBody>
      </p:sp>
      <p:sp>
        <p:nvSpPr>
          <p:cNvPr id="6" name="Footer Placeholder 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3667440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Decoding</a:t>
            </a:r>
          </a:p>
        </p:txBody>
      </p:sp>
      <p:sp>
        <p:nvSpPr>
          <p:cNvPr id="107523" name="Rectangle 3"/>
          <p:cNvSpPr>
            <a:spLocks noGrp="1" noChangeArrowheads="1"/>
          </p:cNvSpPr>
          <p:nvPr>
            <p:ph type="body" idx="1"/>
          </p:nvPr>
        </p:nvSpPr>
        <p:spPr/>
        <p:txBody>
          <a:bodyPr/>
          <a:lstStyle/>
          <a:p>
            <a:pPr eaLnBrk="1" hangingPunct="1"/>
            <a:r>
              <a:rPr lang="en-US" dirty="0">
                <a:latin typeface="Tahoma" charset="0"/>
                <a:ea typeface="ＭＳ Ｐゴシック" charset="0"/>
                <a:cs typeface="ＭＳ Ｐゴシック" charset="0"/>
              </a:rPr>
              <a:t>In principle:</a:t>
            </a:r>
          </a:p>
          <a:p>
            <a:pPr marL="0" indent="0" eaLnBrk="1" hangingPunct="1">
              <a:buNone/>
            </a:pPr>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In practice:</a:t>
            </a:r>
          </a:p>
        </p:txBody>
      </p:sp>
      <p:pic>
        <p:nvPicPr>
          <p:cNvPr id="107524" name="Picture 7" descr="bay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00201"/>
            <a:ext cx="4622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bay3.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572000"/>
            <a:ext cx="5321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0" descr="bay4.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486400"/>
            <a:ext cx="84963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1" descr="bay2.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3657600"/>
            <a:ext cx="44577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BFD7605-442F-D647-B12E-930686AFFC23}" type="datetime1">
              <a:rPr lang="en-US" sz="1400">
                <a:solidFill>
                  <a:srgbClr val="721028"/>
                </a:solidFill>
                <a:latin typeface="Arial" charset="0"/>
              </a:rPr>
              <a:pPr/>
              <a:t>4/9/13</a:t>
            </a:fld>
            <a:endParaRPr lang="en-US" sz="1400">
              <a:solidFill>
                <a:srgbClr val="721028"/>
              </a:solidFill>
              <a:latin typeface="Arial" charset="0"/>
            </a:endParaRPr>
          </a:p>
        </p:txBody>
      </p:sp>
      <p:sp>
        <p:nvSpPr>
          <p:cNvPr id="10752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893CBA90-D47B-1740-9B55-134159D60C41}" type="slidenum">
              <a:rPr lang="en-US" sz="1400">
                <a:solidFill>
                  <a:srgbClr val="721028"/>
                </a:solidFill>
                <a:latin typeface="Arial" charset="0"/>
              </a:rPr>
              <a:pPr/>
              <a:t>137</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996649020"/>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Why is ASR decoding hard?</a:t>
            </a:r>
          </a:p>
        </p:txBody>
      </p:sp>
      <p:sp>
        <p:nvSpPr>
          <p:cNvPr id="109571" name="Rectangle 3"/>
          <p:cNvSpPr>
            <a:spLocks noGrp="1" noChangeArrowheads="1"/>
          </p:cNvSpPr>
          <p:nvPr>
            <p:ph type="body" idx="1"/>
          </p:nvPr>
        </p:nvSpPr>
        <p:spPr/>
        <p:txBody>
          <a:bodyPr/>
          <a:lstStyle/>
          <a:p>
            <a:pPr eaLnBrk="1" hangingPunct="1"/>
            <a:endParaRPr lang="en-US">
              <a:latin typeface="Tahoma" charset="0"/>
              <a:ea typeface="ＭＳ Ｐゴシック" charset="0"/>
              <a:cs typeface="ＭＳ Ｐゴシック" charset="0"/>
            </a:endParaRPr>
          </a:p>
        </p:txBody>
      </p:sp>
      <p:pic>
        <p:nvPicPr>
          <p:cNvPr id="109572" name="Picture 5" descr="as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76600"/>
            <a:ext cx="89154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52628A4-7C7C-F34C-8302-696C11E687D6}" type="datetime1">
              <a:rPr lang="en-US" sz="1400">
                <a:solidFill>
                  <a:srgbClr val="721028"/>
                </a:solidFill>
                <a:latin typeface="Arial" charset="0"/>
              </a:rPr>
              <a:pPr/>
              <a:t>4/9/13</a:t>
            </a:fld>
            <a:endParaRPr lang="en-US" sz="1400">
              <a:solidFill>
                <a:srgbClr val="721028"/>
              </a:solidFill>
              <a:latin typeface="Arial" charset="0"/>
            </a:endParaRPr>
          </a:p>
        </p:txBody>
      </p:sp>
      <p:sp>
        <p:nvSpPr>
          <p:cNvPr id="1095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BAE37ECA-0D69-B047-945F-A81C2C80D6B8}" type="slidenum">
              <a:rPr lang="en-US" sz="1400">
                <a:solidFill>
                  <a:srgbClr val="721028"/>
                </a:solidFill>
                <a:latin typeface="Arial" charset="0"/>
              </a:rPr>
              <a:pPr/>
              <a:t>138</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1810401542"/>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Evaluation (forward) problem for speech</a:t>
            </a:r>
          </a:p>
        </p:txBody>
      </p:sp>
      <p:sp>
        <p:nvSpPr>
          <p:cNvPr id="115715" name="Rectangle 3"/>
          <p:cNvSpPr>
            <a:spLocks noGrp="1" noChangeArrowheads="1"/>
          </p:cNvSpPr>
          <p:nvPr>
            <p:ph type="body" idx="1"/>
          </p:nvPr>
        </p:nvSpPr>
        <p:spPr/>
        <p:txBody>
          <a:bodyPr/>
          <a:lstStyle/>
          <a:p>
            <a:pPr eaLnBrk="1" hangingPunct="1"/>
            <a:r>
              <a:rPr lang="en-US">
                <a:latin typeface="Tahoma" charset="0"/>
                <a:ea typeface="ＭＳ Ｐゴシック" charset="0"/>
                <a:cs typeface="ＭＳ Ｐゴシック" charset="0"/>
              </a:rPr>
              <a:t>The observation sequence O is a series of MFCC vectors</a:t>
            </a:r>
          </a:p>
          <a:p>
            <a:pPr eaLnBrk="1" hangingPunct="1"/>
            <a:r>
              <a:rPr lang="en-US">
                <a:latin typeface="Tahoma" charset="0"/>
                <a:ea typeface="ＭＳ Ｐゴシック" charset="0"/>
                <a:cs typeface="ＭＳ Ｐゴシック" charset="0"/>
              </a:rPr>
              <a:t>The hidden states W are the phones and words</a:t>
            </a:r>
          </a:p>
          <a:p>
            <a:pPr eaLnBrk="1" hangingPunct="1"/>
            <a:r>
              <a:rPr lang="en-US">
                <a:latin typeface="Tahoma" charset="0"/>
                <a:ea typeface="ＭＳ Ｐゴシック" charset="0"/>
                <a:cs typeface="ＭＳ Ｐゴシック" charset="0"/>
              </a:rPr>
              <a:t>For a given phone/word string W, our job is to evaluate P(O|W)</a:t>
            </a:r>
          </a:p>
          <a:p>
            <a:pPr eaLnBrk="1" hangingPunct="1"/>
            <a:r>
              <a:rPr lang="en-US">
                <a:latin typeface="Tahoma" charset="0"/>
                <a:ea typeface="ＭＳ Ｐゴシック" charset="0"/>
                <a:cs typeface="ＭＳ Ｐゴシック" charset="0"/>
              </a:rPr>
              <a:t>Intuition: how likely is the input to have been generated by just that word string W</a:t>
            </a:r>
          </a:p>
        </p:txBody>
      </p:sp>
      <p:sp>
        <p:nvSpPr>
          <p:cNvPr id="4" name="Date Placeholder 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8C2ACA0-4089-E842-AFA7-9ABB8F15FE17}" type="datetime1">
              <a:rPr lang="en-US" sz="1400">
                <a:solidFill>
                  <a:srgbClr val="721028"/>
                </a:solidFill>
                <a:latin typeface="Arial" charset="0"/>
              </a:rPr>
              <a:pPr/>
              <a:t>4/9/13</a:t>
            </a:fld>
            <a:endParaRPr lang="en-US" sz="1400">
              <a:solidFill>
                <a:srgbClr val="721028"/>
              </a:solidFill>
              <a:latin typeface="Arial" charset="0"/>
            </a:endParaRPr>
          </a:p>
        </p:txBody>
      </p:sp>
      <p:sp>
        <p:nvSpPr>
          <p:cNvPr id="1157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2AD7EAC-35C7-1B49-BAFD-539C4BFF77BF}" type="slidenum">
              <a:rPr lang="en-US" sz="1400">
                <a:solidFill>
                  <a:srgbClr val="721028"/>
                </a:solidFill>
                <a:latin typeface="Arial" charset="0"/>
              </a:rPr>
              <a:pPr/>
              <a:t>139</a:t>
            </a:fld>
            <a:endParaRPr lang="en-US" sz="1400">
              <a:solidFill>
                <a:srgbClr val="721028"/>
              </a:solidFill>
              <a:latin typeface="Arial" charset="0"/>
            </a:endParaRPr>
          </a:p>
        </p:txBody>
      </p:sp>
      <p:sp>
        <p:nvSpPr>
          <p:cNvPr id="6" name="Footer Placeholder 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7346990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Grice</a:t>
            </a:r>
            <a:r>
              <a:rPr lang="ja-JP" altLang="en-US" dirty="0" smtClean="0">
                <a:latin typeface="Arial"/>
              </a:rPr>
              <a:t>’</a:t>
            </a:r>
            <a:r>
              <a:rPr lang="en-US" dirty="0" smtClean="0"/>
              <a:t>s </a:t>
            </a:r>
            <a:r>
              <a:rPr lang="en-US" dirty="0"/>
              <a:t>Maxims</a:t>
            </a:r>
          </a:p>
        </p:txBody>
      </p:sp>
      <p:sp>
        <p:nvSpPr>
          <p:cNvPr id="11267" name="Rectangle 3"/>
          <p:cNvSpPr>
            <a:spLocks noGrp="1" noChangeArrowheads="1"/>
          </p:cNvSpPr>
          <p:nvPr>
            <p:ph type="body" idx="1"/>
          </p:nvPr>
        </p:nvSpPr>
        <p:spPr/>
        <p:txBody>
          <a:bodyPr>
            <a:normAutofit/>
          </a:bodyPr>
          <a:lstStyle/>
          <a:p>
            <a:pPr>
              <a:lnSpc>
                <a:spcPct val="90000"/>
              </a:lnSpc>
            </a:pPr>
            <a:r>
              <a:rPr lang="en-US" sz="2800" dirty="0" smtClean="0"/>
              <a:t>Cooperative principle: </a:t>
            </a:r>
          </a:p>
          <a:p>
            <a:pPr lvl="1">
              <a:lnSpc>
                <a:spcPct val="90000"/>
              </a:lnSpc>
            </a:pPr>
            <a:r>
              <a:rPr lang="en-US" sz="2600" dirty="0" smtClean="0"/>
              <a:t>Tacit agreement b/t </a:t>
            </a:r>
            <a:r>
              <a:rPr lang="en-US" sz="2600" dirty="0" err="1" smtClean="0"/>
              <a:t>conversants</a:t>
            </a:r>
            <a:r>
              <a:rPr lang="en-US" sz="2600" dirty="0" smtClean="0"/>
              <a:t> to cooperate </a:t>
            </a:r>
            <a:endParaRPr lang="en-US" sz="2600" dirty="0"/>
          </a:p>
          <a:p>
            <a:pPr>
              <a:lnSpc>
                <a:spcPct val="90000"/>
              </a:lnSpc>
            </a:pPr>
            <a:r>
              <a:rPr lang="en-US" sz="2800" dirty="0"/>
              <a:t>Grice</a:t>
            </a:r>
            <a:r>
              <a:rPr lang="ja-JP" altLang="en-US" sz="2800" dirty="0">
                <a:latin typeface="Arial"/>
              </a:rPr>
              <a:t>’</a:t>
            </a:r>
            <a:r>
              <a:rPr lang="en-US" sz="2800" dirty="0"/>
              <a:t>s Maxims</a:t>
            </a:r>
          </a:p>
          <a:p>
            <a:pPr lvl="1">
              <a:lnSpc>
                <a:spcPct val="90000"/>
              </a:lnSpc>
            </a:pPr>
            <a:r>
              <a:rPr lang="en-US" sz="2400" dirty="0"/>
              <a:t>Quantity: Be as informative as required</a:t>
            </a:r>
          </a:p>
          <a:p>
            <a:pPr lvl="1">
              <a:lnSpc>
                <a:spcPct val="90000"/>
              </a:lnSpc>
            </a:pPr>
            <a:endParaRPr lang="en-US" sz="2400" dirty="0" smtClean="0"/>
          </a:p>
          <a:p>
            <a:pPr lvl="1">
              <a:lnSpc>
                <a:spcPct val="90000"/>
              </a:lnSpc>
            </a:pPr>
            <a:r>
              <a:rPr lang="en-US" sz="2400" dirty="0" smtClean="0"/>
              <a:t>Quality</a:t>
            </a:r>
            <a:r>
              <a:rPr lang="en-US" sz="2400" dirty="0"/>
              <a:t>: Be truthful </a:t>
            </a:r>
          </a:p>
          <a:p>
            <a:pPr lvl="2">
              <a:lnSpc>
                <a:spcPct val="90000"/>
              </a:lnSpc>
            </a:pPr>
            <a:r>
              <a:rPr lang="en-US" dirty="0"/>
              <a:t>D</a:t>
            </a:r>
            <a:r>
              <a:rPr lang="en-US" dirty="0" smtClean="0"/>
              <a:t>on</a:t>
            </a:r>
            <a:r>
              <a:rPr lang="ja-JP" altLang="en-US" dirty="0" smtClean="0">
                <a:latin typeface="Arial"/>
              </a:rPr>
              <a:t>’</a:t>
            </a:r>
            <a:r>
              <a:rPr lang="en-US" dirty="0" smtClean="0"/>
              <a:t>t </a:t>
            </a:r>
            <a:r>
              <a:rPr lang="en-US" dirty="0"/>
              <a:t>lie</a:t>
            </a:r>
            <a:r>
              <a:rPr lang="en-US" dirty="0" smtClean="0"/>
              <a:t>, or say things without evidence </a:t>
            </a:r>
          </a:p>
          <a:p>
            <a:pPr lvl="2">
              <a:lnSpc>
                <a:spcPct val="90000"/>
              </a:lnSpc>
            </a:pPr>
            <a:endParaRPr lang="en-US" dirty="0"/>
          </a:p>
        </p:txBody>
      </p:sp>
    </p:spTree>
    <p:extLst>
      <p:ext uri="{BB962C8B-B14F-4D97-AF65-F5344CB8AC3E}">
        <p14:creationId xmlns:p14="http://schemas.microsoft.com/office/powerpoint/2010/main" val="4722942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z="3600">
                <a:latin typeface="Verdana" charset="0"/>
                <a:ea typeface="ＭＳ Ｐゴシック" charset="0"/>
                <a:cs typeface="ＭＳ Ｐゴシック" charset="0"/>
              </a:rPr>
              <a:t>Evaluation for speech: Summing over all different paths!</a:t>
            </a:r>
          </a:p>
        </p:txBody>
      </p:sp>
      <p:sp>
        <p:nvSpPr>
          <p:cNvPr id="117763" name="Rectangle 3"/>
          <p:cNvSpPr>
            <a:spLocks noGrp="1" noChangeArrowheads="1"/>
          </p:cNvSpPr>
          <p:nvPr>
            <p:ph type="body" idx="1"/>
          </p:nvPr>
        </p:nvSpPr>
        <p:spPr>
          <a:xfrm>
            <a:off x="381000" y="1295400"/>
            <a:ext cx="8229600" cy="5257800"/>
          </a:xfrm>
        </p:spPr>
        <p:txBody>
          <a:bodyPr/>
          <a:lstStyle/>
          <a:p>
            <a:pPr eaLnBrk="1" hangingPunct="1"/>
            <a:r>
              <a:rPr lang="en-US">
                <a:latin typeface="Tahoma" charset="0"/>
                <a:ea typeface="ＭＳ Ｐゴシック" charset="0"/>
                <a:cs typeface="ＭＳ Ｐゴシック" charset="0"/>
              </a:rPr>
              <a:t>f ay ay ay ay v v v v </a:t>
            </a:r>
          </a:p>
          <a:p>
            <a:pPr eaLnBrk="1" hangingPunct="1"/>
            <a:r>
              <a:rPr lang="en-US">
                <a:latin typeface="Tahoma" charset="0"/>
                <a:ea typeface="ＭＳ Ｐゴシック" charset="0"/>
                <a:cs typeface="ＭＳ Ｐゴシック" charset="0"/>
              </a:rPr>
              <a:t>f f ay ay ay ay v v v </a:t>
            </a:r>
          </a:p>
          <a:p>
            <a:pPr eaLnBrk="1" hangingPunct="1"/>
            <a:r>
              <a:rPr lang="en-US">
                <a:latin typeface="Tahoma" charset="0"/>
                <a:ea typeface="ＭＳ Ｐゴシック" charset="0"/>
                <a:cs typeface="ＭＳ Ｐゴシック" charset="0"/>
              </a:rPr>
              <a:t>f f f f ay ay ay ay v</a:t>
            </a:r>
          </a:p>
          <a:p>
            <a:pPr eaLnBrk="1" hangingPunct="1"/>
            <a:r>
              <a:rPr lang="en-US">
                <a:latin typeface="Tahoma" charset="0"/>
                <a:ea typeface="ＭＳ Ｐゴシック" charset="0"/>
                <a:cs typeface="ＭＳ Ｐゴシック" charset="0"/>
              </a:rPr>
              <a:t>f f ay ay ay ay ay ay v</a:t>
            </a:r>
          </a:p>
          <a:p>
            <a:pPr eaLnBrk="1" hangingPunct="1"/>
            <a:r>
              <a:rPr lang="en-US">
                <a:latin typeface="Tahoma" charset="0"/>
                <a:ea typeface="ＭＳ Ｐゴシック" charset="0"/>
                <a:cs typeface="ＭＳ Ｐゴシック" charset="0"/>
              </a:rPr>
              <a:t>f f ay ay ay ay ay ay ay ay v</a:t>
            </a:r>
          </a:p>
          <a:p>
            <a:pPr eaLnBrk="1" hangingPunct="1"/>
            <a:r>
              <a:rPr lang="en-US">
                <a:latin typeface="Tahoma" charset="0"/>
                <a:ea typeface="ＭＳ Ｐゴシック" charset="0"/>
                <a:cs typeface="ＭＳ Ｐゴシック" charset="0"/>
              </a:rPr>
              <a:t>f f ay v v v v v v v </a:t>
            </a:r>
          </a:p>
          <a:p>
            <a:pPr eaLnBrk="1" hangingPunct="1"/>
            <a:endParaRPr lang="en-US">
              <a:latin typeface="Tahoma" charset="0"/>
              <a:ea typeface="ＭＳ Ｐゴシック" charset="0"/>
              <a:cs typeface="ＭＳ Ｐゴシック" charset="0"/>
            </a:endParaRPr>
          </a:p>
        </p:txBody>
      </p:sp>
      <p:sp>
        <p:nvSpPr>
          <p:cNvPr id="4" name="Date Placeholder 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A648B163-3BF9-3A4C-AC16-CCFBA8E88299}" type="datetime1">
              <a:rPr lang="en-US" sz="1400">
                <a:solidFill>
                  <a:srgbClr val="721028"/>
                </a:solidFill>
                <a:latin typeface="Arial" charset="0"/>
              </a:rPr>
              <a:pPr/>
              <a:t>4/9/13</a:t>
            </a:fld>
            <a:endParaRPr lang="en-US" sz="1400">
              <a:solidFill>
                <a:srgbClr val="721028"/>
              </a:solidFill>
              <a:latin typeface="Arial" charset="0"/>
            </a:endParaRPr>
          </a:p>
        </p:txBody>
      </p:sp>
      <p:sp>
        <p:nvSpPr>
          <p:cNvPr id="117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A6D7B5DF-8A44-A245-B2CD-1CC443CFB35F}" type="slidenum">
              <a:rPr lang="en-US" sz="1400">
                <a:solidFill>
                  <a:srgbClr val="721028"/>
                </a:solidFill>
                <a:latin typeface="Arial" charset="0"/>
              </a:rPr>
              <a:pPr/>
              <a:t>140</a:t>
            </a:fld>
            <a:endParaRPr lang="en-US" sz="1400">
              <a:solidFill>
                <a:srgbClr val="721028"/>
              </a:solidFill>
              <a:latin typeface="Arial" charset="0"/>
            </a:endParaRPr>
          </a:p>
        </p:txBody>
      </p:sp>
      <p:sp>
        <p:nvSpPr>
          <p:cNvPr id="6" name="Footer Placeholder 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1161812741"/>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Viterbi trellis for </a:t>
            </a:r>
            <a:r>
              <a:rPr lang="ja-JP" altLang="en-US">
                <a:latin typeface="Verdana" charset="0"/>
                <a:ea typeface="ＭＳ Ｐゴシック" charset="0"/>
                <a:cs typeface="ＭＳ Ｐゴシック" charset="0"/>
              </a:rPr>
              <a:t>“</a:t>
            </a:r>
            <a:r>
              <a:rPr lang="en-US">
                <a:latin typeface="Verdana" charset="0"/>
                <a:ea typeface="ＭＳ Ｐゴシック" charset="0"/>
                <a:cs typeface="ＭＳ Ｐゴシック" charset="0"/>
              </a:rPr>
              <a:t>five</a:t>
            </a:r>
            <a:r>
              <a:rPr lang="ja-JP" altLang="en-US">
                <a:latin typeface="Verdana" charset="0"/>
                <a:ea typeface="ＭＳ Ｐゴシック" charset="0"/>
                <a:cs typeface="ＭＳ Ｐゴシック" charset="0"/>
              </a:rPr>
              <a:t>”</a:t>
            </a:r>
            <a:endParaRPr lang="en-US">
              <a:latin typeface="Verdana" charset="0"/>
              <a:ea typeface="ＭＳ Ｐゴシック" charset="0"/>
              <a:cs typeface="ＭＳ Ｐゴシック" charset="0"/>
            </a:endParaRPr>
          </a:p>
        </p:txBody>
      </p:sp>
      <p:sp>
        <p:nvSpPr>
          <p:cNvPr id="123907" name="Rectangle 3"/>
          <p:cNvSpPr>
            <a:spLocks noGrp="1" noChangeArrowheads="1"/>
          </p:cNvSpPr>
          <p:nvPr>
            <p:ph type="body" idx="1"/>
          </p:nvPr>
        </p:nvSpPr>
        <p:spPr/>
        <p:txBody>
          <a:bodyPr/>
          <a:lstStyle/>
          <a:p>
            <a:pPr eaLnBrk="1" hangingPunct="1"/>
            <a:endParaRPr lang="en-US">
              <a:latin typeface="Tahoma" charset="0"/>
              <a:ea typeface="ＭＳ Ｐゴシック" charset="0"/>
              <a:cs typeface="ＭＳ Ｐゴシック" charset="0"/>
            </a:endParaRPr>
          </a:p>
        </p:txBody>
      </p:sp>
      <p:pic>
        <p:nvPicPr>
          <p:cNvPr id="123908" name="Picture 4" descr="vlattic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6186488"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02761B49-3FFB-9849-9799-FA6584EFC577}" type="datetime1">
              <a:rPr lang="en-US" sz="1400">
                <a:solidFill>
                  <a:srgbClr val="721028"/>
                </a:solidFill>
                <a:latin typeface="Arial" charset="0"/>
              </a:rPr>
              <a:pPr/>
              <a:t>4/9/13</a:t>
            </a:fld>
            <a:endParaRPr lang="en-US" sz="1400">
              <a:solidFill>
                <a:srgbClr val="721028"/>
              </a:solidFill>
              <a:latin typeface="Arial" charset="0"/>
            </a:endParaRPr>
          </a:p>
        </p:txBody>
      </p:sp>
      <p:sp>
        <p:nvSpPr>
          <p:cNvPr id="1239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33DCCE2-3ABB-BA42-A9EB-0C21C0212B41}" type="slidenum">
              <a:rPr lang="en-US" sz="1400">
                <a:solidFill>
                  <a:srgbClr val="721028"/>
                </a:solidFill>
                <a:latin typeface="Arial" charset="0"/>
              </a:rPr>
              <a:pPr/>
              <a:t>141</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3351134780"/>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Viterbi trellis for </a:t>
            </a:r>
            <a:r>
              <a:rPr lang="ja-JP" altLang="en-US">
                <a:latin typeface="Verdana" charset="0"/>
                <a:ea typeface="ＭＳ Ｐゴシック" charset="0"/>
                <a:cs typeface="ＭＳ Ｐゴシック" charset="0"/>
              </a:rPr>
              <a:t>“</a:t>
            </a:r>
            <a:r>
              <a:rPr lang="en-US">
                <a:latin typeface="Verdana" charset="0"/>
                <a:ea typeface="ＭＳ Ｐゴシック" charset="0"/>
                <a:cs typeface="ＭＳ Ｐゴシック" charset="0"/>
              </a:rPr>
              <a:t>five</a:t>
            </a:r>
            <a:r>
              <a:rPr lang="ja-JP" altLang="en-US">
                <a:latin typeface="Verdana" charset="0"/>
                <a:ea typeface="ＭＳ Ｐゴシック" charset="0"/>
                <a:cs typeface="ＭＳ Ｐゴシック" charset="0"/>
              </a:rPr>
              <a:t>”</a:t>
            </a:r>
            <a:endParaRPr lang="en-US">
              <a:latin typeface="Verdana" charset="0"/>
              <a:ea typeface="ＭＳ Ｐゴシック" charset="0"/>
              <a:cs typeface="ＭＳ Ｐゴシック" charset="0"/>
            </a:endParaRPr>
          </a:p>
        </p:txBody>
      </p:sp>
      <p:sp>
        <p:nvSpPr>
          <p:cNvPr id="125955" name="Rectangle 3"/>
          <p:cNvSpPr>
            <a:spLocks noGrp="1" noChangeArrowheads="1"/>
          </p:cNvSpPr>
          <p:nvPr>
            <p:ph type="body" idx="1"/>
          </p:nvPr>
        </p:nvSpPr>
        <p:spPr/>
        <p:txBody>
          <a:bodyPr/>
          <a:lstStyle/>
          <a:p>
            <a:pPr eaLnBrk="1" hangingPunct="1"/>
            <a:endParaRPr lang="en-US">
              <a:latin typeface="Tahoma" charset="0"/>
              <a:ea typeface="ＭＳ Ｐゴシック" charset="0"/>
              <a:cs typeface="ＭＳ Ｐゴシック" charset="0"/>
            </a:endParaRPr>
          </a:p>
        </p:txBody>
      </p:sp>
      <p:pic>
        <p:nvPicPr>
          <p:cNvPr id="125956" name="Picture 4" descr="viterb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88519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C3850A54-D897-9842-B507-F6A50CD52BA2}" type="datetime1">
              <a:rPr lang="en-US" sz="1400">
                <a:solidFill>
                  <a:srgbClr val="721028"/>
                </a:solidFill>
                <a:latin typeface="Arial" charset="0"/>
              </a:rPr>
              <a:pPr/>
              <a:t>4/9/13</a:t>
            </a:fld>
            <a:endParaRPr lang="en-US" sz="1400">
              <a:solidFill>
                <a:srgbClr val="721028"/>
              </a:solidFill>
              <a:latin typeface="Arial" charset="0"/>
            </a:endParaRPr>
          </a:p>
        </p:txBody>
      </p:sp>
      <p:sp>
        <p:nvSpPr>
          <p:cNvPr id="1259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26D16F41-FBE1-964F-93D8-56D17DE4AB9F}" type="slidenum">
              <a:rPr lang="en-US" sz="1400">
                <a:solidFill>
                  <a:srgbClr val="721028"/>
                </a:solidFill>
                <a:latin typeface="Arial" charset="0"/>
              </a:rPr>
              <a:pPr/>
              <a:t>142</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2833643465"/>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85800" y="609600"/>
            <a:ext cx="7772400" cy="11430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Language Model</a:t>
            </a:r>
          </a:p>
        </p:txBody>
      </p:sp>
      <p:sp>
        <p:nvSpPr>
          <p:cNvPr id="151555" name="Rectangle 3"/>
          <p:cNvSpPr>
            <a:spLocks noGrp="1" noChangeArrowheads="1"/>
          </p:cNvSpPr>
          <p:nvPr>
            <p:ph type="body" idx="1"/>
          </p:nvPr>
        </p:nvSpPr>
        <p:spPr>
          <a:xfrm>
            <a:off x="685800" y="1981200"/>
            <a:ext cx="7772400" cy="4114800"/>
          </a:xfrm>
          <a:ln/>
        </p:spPr>
        <p:txBody>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Idea: some utterances more probable</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Standard solution: </a:t>
            </a:r>
            <a:r>
              <a:rPr lang="ja-JP" altLang="en-GB" dirty="0">
                <a:latin typeface="Arial"/>
              </a:rPr>
              <a:t>“</a:t>
            </a:r>
            <a:r>
              <a:rPr lang="en-GB" dirty="0"/>
              <a:t>n-gram</a:t>
            </a:r>
            <a:r>
              <a:rPr lang="ja-JP" altLang="en-GB" dirty="0">
                <a:latin typeface="Arial"/>
              </a:rPr>
              <a:t>”</a:t>
            </a:r>
            <a:r>
              <a:rPr lang="en-GB" dirty="0"/>
              <a:t> model</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Typically tri-gram: P(</a:t>
            </a:r>
            <a:r>
              <a:rPr lang="en-GB" dirty="0" smtClean="0"/>
              <a:t>w</a:t>
            </a:r>
            <a:r>
              <a:rPr lang="en-GB" baseline="-25000" dirty="0" smtClean="0"/>
              <a:t>i</a:t>
            </a:r>
            <a:r>
              <a:rPr lang="en-GB" dirty="0" smtClean="0"/>
              <a:t>|w</a:t>
            </a:r>
            <a:r>
              <a:rPr lang="en-GB" baseline="-25000" dirty="0" smtClean="0"/>
              <a:t>i-1</a:t>
            </a:r>
            <a:r>
              <a:rPr lang="en-GB" dirty="0" smtClean="0"/>
              <a:t>,w</a:t>
            </a:r>
            <a:r>
              <a:rPr lang="en-GB" baseline="-25000" dirty="0" smtClean="0"/>
              <a:t>i-2</a:t>
            </a:r>
            <a:r>
              <a:rPr lang="en-GB" dirty="0" smtClean="0"/>
              <a:t>)</a:t>
            </a:r>
            <a:endParaRPr lang="en-GB" dirty="0"/>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Collect training data </a:t>
            </a:r>
            <a:r>
              <a:rPr lang="en-GB" dirty="0" smtClean="0"/>
              <a:t>from large side corpus</a:t>
            </a:r>
            <a:endParaRPr lang="en-GB" dirty="0"/>
          </a:p>
          <a:p>
            <a:pPr lvl="3">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Smooth with bi- &amp; </a:t>
            </a:r>
            <a:r>
              <a:rPr lang="en-GB" dirty="0" err="1"/>
              <a:t>uni</a:t>
            </a:r>
            <a:r>
              <a:rPr lang="en-GB" dirty="0"/>
              <a:t>-grams to handle sparseness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Product over words in </a:t>
            </a:r>
            <a:r>
              <a:rPr lang="en-GB" dirty="0" smtClean="0"/>
              <a:t>utterance:</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p:txBody>
      </p:sp>
      <p:graphicFrame>
        <p:nvGraphicFramePr>
          <p:cNvPr id="4" name="Object 5"/>
          <p:cNvGraphicFramePr>
            <a:graphicFrameLocks noChangeAspect="1"/>
          </p:cNvGraphicFramePr>
          <p:nvPr>
            <p:extLst>
              <p:ext uri="{D42A27DB-BD31-4B8C-83A1-F6EECF244321}">
                <p14:modId xmlns:p14="http://schemas.microsoft.com/office/powerpoint/2010/main" val="2585612215"/>
              </p:ext>
            </p:extLst>
          </p:nvPr>
        </p:nvGraphicFramePr>
        <p:xfrm>
          <a:off x="1801283" y="5311774"/>
          <a:ext cx="4075113" cy="1055687"/>
        </p:xfrm>
        <a:graphic>
          <a:graphicData uri="http://schemas.openxmlformats.org/presentationml/2006/ole">
            <mc:AlternateContent xmlns:mc="http://schemas.openxmlformats.org/markup-compatibility/2006">
              <mc:Choice xmlns:v="urn:schemas-microsoft-com:vml" Requires="v">
                <p:oleObj spid="_x0000_s3081" name="Equation" r:id="rId4" imgW="1765300" imgH="457200" progId="Equation.3">
                  <p:embed/>
                </p:oleObj>
              </mc:Choice>
              <mc:Fallback>
                <p:oleObj name="Equation" r:id="rId4" imgW="1765300" imgH="457200" progId="Equation.3">
                  <p:embed/>
                  <p:pic>
                    <p:nvPicPr>
                      <p:cNvPr id="0" name=""/>
                      <p:cNvPicPr>
                        <a:picLocks noChangeAspect="1" noChangeArrowheads="1"/>
                      </p:cNvPicPr>
                      <p:nvPr/>
                    </p:nvPicPr>
                    <p:blipFill>
                      <a:blip r:embed="rId5"/>
                      <a:srcRect/>
                      <a:stretch>
                        <a:fillRect/>
                      </a:stretch>
                    </p:blipFill>
                    <p:spPr bwMode="auto">
                      <a:xfrm>
                        <a:off x="1801283" y="5311774"/>
                        <a:ext cx="4075113" cy="1055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3427261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Search space with bigrams</a:t>
            </a:r>
          </a:p>
        </p:txBody>
      </p:sp>
      <p:sp>
        <p:nvSpPr>
          <p:cNvPr id="128003" name="Rectangle 3"/>
          <p:cNvSpPr>
            <a:spLocks noGrp="1" noChangeArrowheads="1"/>
          </p:cNvSpPr>
          <p:nvPr>
            <p:ph type="body" idx="1"/>
          </p:nvPr>
        </p:nvSpPr>
        <p:spPr/>
        <p:txBody>
          <a:bodyPr/>
          <a:lstStyle/>
          <a:p>
            <a:pPr eaLnBrk="1" hangingPunct="1"/>
            <a:endParaRPr lang="en-US">
              <a:latin typeface="Tahoma" charset="0"/>
              <a:ea typeface="ＭＳ Ｐゴシック" charset="0"/>
              <a:cs typeface="ＭＳ Ｐゴシック" charset="0"/>
            </a:endParaRPr>
          </a:p>
        </p:txBody>
      </p:sp>
      <p:pic>
        <p:nvPicPr>
          <p:cNvPr id="128004" name="Picture 5" descr="digitbi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962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EA25C2EB-5E95-5142-A520-CD45BF7490CE}" type="datetime1">
              <a:rPr lang="en-US" sz="1400">
                <a:solidFill>
                  <a:srgbClr val="721028"/>
                </a:solidFill>
                <a:latin typeface="Arial" charset="0"/>
              </a:rPr>
              <a:pPr/>
              <a:t>4/9/13</a:t>
            </a:fld>
            <a:endParaRPr lang="en-US" sz="1400">
              <a:solidFill>
                <a:srgbClr val="721028"/>
              </a:solidFill>
              <a:latin typeface="Arial" charset="0"/>
            </a:endParaRPr>
          </a:p>
        </p:txBody>
      </p:sp>
      <p:sp>
        <p:nvSpPr>
          <p:cNvPr id="1280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E21AD4F7-A940-E542-AA9E-B5E570BAF73B}" type="slidenum">
              <a:rPr lang="en-US" sz="1400">
                <a:solidFill>
                  <a:srgbClr val="721028"/>
                </a:solidFill>
                <a:latin typeface="Arial" charset="0"/>
              </a:rPr>
              <a:pPr/>
              <a:t>144</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1454189363"/>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Viterbi trellis </a:t>
            </a:r>
          </a:p>
        </p:txBody>
      </p:sp>
      <p:sp>
        <p:nvSpPr>
          <p:cNvPr id="130051" name="Rectangle 3"/>
          <p:cNvSpPr>
            <a:spLocks noGrp="1" noChangeArrowheads="1"/>
          </p:cNvSpPr>
          <p:nvPr>
            <p:ph type="body" idx="1"/>
          </p:nvPr>
        </p:nvSpPr>
        <p:spPr/>
        <p:txBody>
          <a:bodyPr/>
          <a:lstStyle/>
          <a:p>
            <a:pPr eaLnBrk="1" hangingPunct="1"/>
            <a:endParaRPr lang="en-US">
              <a:latin typeface="Tahoma" charset="0"/>
              <a:ea typeface="ＭＳ Ｐゴシック" charset="0"/>
              <a:cs typeface="ＭＳ Ｐゴシック" charset="0"/>
            </a:endParaRPr>
          </a:p>
        </p:txBody>
      </p:sp>
      <p:pic>
        <p:nvPicPr>
          <p:cNvPr id="130052" name="Picture 5" descr="vlatticespee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533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C96AFF4-EF0E-8F4A-89E6-422DAD7A08D3}" type="datetime1">
              <a:rPr lang="en-US" sz="1400">
                <a:solidFill>
                  <a:srgbClr val="721028"/>
                </a:solidFill>
                <a:latin typeface="Arial" charset="0"/>
              </a:rPr>
              <a:pPr/>
              <a:t>4/9/13</a:t>
            </a:fld>
            <a:endParaRPr lang="en-US" sz="1400">
              <a:solidFill>
                <a:srgbClr val="721028"/>
              </a:solidFill>
              <a:latin typeface="Arial" charset="0"/>
            </a:endParaRPr>
          </a:p>
        </p:txBody>
      </p:sp>
      <p:sp>
        <p:nvSpPr>
          <p:cNvPr id="1300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25E8C3A7-0695-E64A-AAFE-726CA34FB380}" type="slidenum">
              <a:rPr lang="en-US" sz="1400">
                <a:solidFill>
                  <a:srgbClr val="721028"/>
                </a:solidFill>
                <a:latin typeface="Arial" charset="0"/>
              </a:rPr>
              <a:pPr/>
              <a:t>145</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487046007"/>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Viterbi backtrace</a:t>
            </a:r>
          </a:p>
        </p:txBody>
      </p:sp>
      <p:sp>
        <p:nvSpPr>
          <p:cNvPr id="132099" name="Rectangle 3"/>
          <p:cNvSpPr>
            <a:spLocks noGrp="1" noChangeArrowheads="1"/>
          </p:cNvSpPr>
          <p:nvPr>
            <p:ph type="body" idx="1"/>
          </p:nvPr>
        </p:nvSpPr>
        <p:spPr/>
        <p:txBody>
          <a:bodyPr/>
          <a:lstStyle/>
          <a:p>
            <a:pPr eaLnBrk="1" hangingPunct="1"/>
            <a:endParaRPr lang="en-US">
              <a:latin typeface="Tahoma" charset="0"/>
              <a:ea typeface="ＭＳ Ｐゴシック" charset="0"/>
              <a:cs typeface="ＭＳ Ｐゴシック" charset="0"/>
            </a:endParaRPr>
          </a:p>
        </p:txBody>
      </p:sp>
      <p:pic>
        <p:nvPicPr>
          <p:cNvPr id="132100" name="Picture 6" descr="vlatticespeech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58674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16B0A87-4101-6F44-B277-F63E6342BE99}" type="datetime1">
              <a:rPr lang="en-US" sz="1400">
                <a:solidFill>
                  <a:srgbClr val="721028"/>
                </a:solidFill>
                <a:latin typeface="Arial" charset="0"/>
              </a:rPr>
              <a:pPr/>
              <a:t>4/9/13</a:t>
            </a:fld>
            <a:endParaRPr lang="en-US" sz="1400">
              <a:solidFill>
                <a:srgbClr val="721028"/>
              </a:solidFill>
              <a:latin typeface="Arial" charset="0"/>
            </a:endParaRPr>
          </a:p>
        </p:txBody>
      </p:sp>
      <p:sp>
        <p:nvSpPr>
          <p:cNvPr id="1321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8292F0A5-AA06-D946-ACB9-E413E7757832}" type="slidenum">
              <a:rPr lang="en-US" sz="1400">
                <a:solidFill>
                  <a:srgbClr val="721028"/>
                </a:solidFill>
                <a:latin typeface="Arial" charset="0"/>
              </a:rPr>
              <a:pPr/>
              <a:t>146</a:t>
            </a:fld>
            <a:endParaRPr lang="en-US" sz="1400">
              <a:solidFill>
                <a:srgbClr val="721028"/>
              </a:solidFill>
              <a:latin typeface="Arial" charset="0"/>
            </a:endParaRPr>
          </a:p>
        </p:txBody>
      </p:sp>
      <p:sp>
        <p:nvSpPr>
          <p:cNvPr id="7" name="Footer Placeholder 6"/>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Jurafsky and Martin </a:t>
            </a:r>
          </a:p>
        </p:txBody>
      </p:sp>
    </p:spTree>
    <p:extLst>
      <p:ext uri="{BB962C8B-B14F-4D97-AF65-F5344CB8AC3E}">
        <p14:creationId xmlns:p14="http://schemas.microsoft.com/office/powerpoint/2010/main" val="1907359932"/>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Natural Language Understanding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098705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Natural Language Understanding</a:t>
            </a:r>
            <a:endParaRPr lang="en-US" dirty="0"/>
          </a:p>
        </p:txBody>
      </p:sp>
      <p:sp>
        <p:nvSpPr>
          <p:cNvPr id="5" name="Content Placeholder 4"/>
          <p:cNvSpPr>
            <a:spLocks noGrp="1"/>
          </p:cNvSpPr>
          <p:nvPr>
            <p:ph idx="1"/>
          </p:nvPr>
        </p:nvSpPr>
        <p:spPr>
          <a:xfrm>
            <a:off x="216627" y="1643226"/>
            <a:ext cx="8927373" cy="4343400"/>
          </a:xfrm>
        </p:spPr>
        <p:txBody>
          <a:bodyPr/>
          <a:lstStyle/>
          <a:p>
            <a:r>
              <a:rPr lang="en-US" dirty="0" smtClean="0"/>
              <a:t>Generally:</a:t>
            </a:r>
          </a:p>
          <a:p>
            <a:pPr lvl="1"/>
            <a:r>
              <a:rPr lang="en-US" dirty="0" smtClean="0"/>
              <a:t>Given a string of words representing a natural language utterance, produce a meaning representation</a:t>
            </a:r>
          </a:p>
          <a:p>
            <a:pPr lvl="2"/>
            <a:endParaRPr lang="en-US" dirty="0"/>
          </a:p>
          <a:p>
            <a:endParaRPr lang="en-US" dirty="0"/>
          </a:p>
        </p:txBody>
      </p:sp>
    </p:spTree>
    <p:extLst>
      <p:ext uri="{BB962C8B-B14F-4D97-AF65-F5344CB8AC3E}">
        <p14:creationId xmlns:p14="http://schemas.microsoft.com/office/powerpoint/2010/main" val="25558718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Natural Language Understanding</a:t>
            </a:r>
            <a:endParaRPr lang="en-US" dirty="0"/>
          </a:p>
        </p:txBody>
      </p:sp>
      <p:sp>
        <p:nvSpPr>
          <p:cNvPr id="5" name="Content Placeholder 4"/>
          <p:cNvSpPr>
            <a:spLocks noGrp="1"/>
          </p:cNvSpPr>
          <p:nvPr>
            <p:ph idx="1"/>
          </p:nvPr>
        </p:nvSpPr>
        <p:spPr>
          <a:xfrm>
            <a:off x="216627" y="1643226"/>
            <a:ext cx="8927373" cy="4343400"/>
          </a:xfrm>
        </p:spPr>
        <p:txBody>
          <a:bodyPr/>
          <a:lstStyle/>
          <a:p>
            <a:r>
              <a:rPr lang="en-US" dirty="0" smtClean="0"/>
              <a:t>Generally:</a:t>
            </a:r>
          </a:p>
          <a:p>
            <a:pPr lvl="1"/>
            <a:r>
              <a:rPr lang="en-US" dirty="0" smtClean="0"/>
              <a:t>Given a string of words representing a natural language utterance, produce a meaning representation</a:t>
            </a:r>
          </a:p>
          <a:p>
            <a:r>
              <a:rPr lang="en-US" dirty="0" smtClean="0"/>
              <a:t>For well-formed natural language text (see ling571), </a:t>
            </a:r>
          </a:p>
          <a:p>
            <a:pPr lvl="1"/>
            <a:r>
              <a:rPr lang="en-US" dirty="0" smtClean="0"/>
              <a:t> Full parsing with a probabilistic context-free grammar</a:t>
            </a:r>
          </a:p>
          <a:p>
            <a:pPr lvl="2"/>
            <a:r>
              <a:rPr lang="en-US" dirty="0" smtClean="0"/>
              <a:t>Augmented with semantic attachments in FOPC</a:t>
            </a:r>
          </a:p>
          <a:p>
            <a:pPr lvl="2"/>
            <a:r>
              <a:rPr lang="en-US" dirty="0" smtClean="0"/>
              <a:t>Producing a general lambda calculus representation</a:t>
            </a:r>
          </a:p>
          <a:p>
            <a:pPr lvl="2"/>
            <a:endParaRPr lang="en-US" dirty="0"/>
          </a:p>
          <a:p>
            <a:endParaRPr lang="en-US" dirty="0"/>
          </a:p>
        </p:txBody>
      </p:sp>
    </p:spTree>
    <p:extLst>
      <p:ext uri="{BB962C8B-B14F-4D97-AF65-F5344CB8AC3E}">
        <p14:creationId xmlns:p14="http://schemas.microsoft.com/office/powerpoint/2010/main" val="418297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Grice</a:t>
            </a:r>
            <a:r>
              <a:rPr lang="ja-JP" altLang="en-US" dirty="0" smtClean="0">
                <a:latin typeface="Arial"/>
              </a:rPr>
              <a:t>’</a:t>
            </a:r>
            <a:r>
              <a:rPr lang="en-US" dirty="0" smtClean="0"/>
              <a:t>s </a:t>
            </a:r>
            <a:r>
              <a:rPr lang="en-US" dirty="0"/>
              <a:t>Maxims</a:t>
            </a:r>
          </a:p>
        </p:txBody>
      </p:sp>
      <p:sp>
        <p:nvSpPr>
          <p:cNvPr id="11267" name="Rectangle 3"/>
          <p:cNvSpPr>
            <a:spLocks noGrp="1" noChangeArrowheads="1"/>
          </p:cNvSpPr>
          <p:nvPr>
            <p:ph type="body" idx="1"/>
          </p:nvPr>
        </p:nvSpPr>
        <p:spPr/>
        <p:txBody>
          <a:bodyPr>
            <a:normAutofit fontScale="92500" lnSpcReduction="10000"/>
          </a:bodyPr>
          <a:lstStyle/>
          <a:p>
            <a:pPr>
              <a:lnSpc>
                <a:spcPct val="90000"/>
              </a:lnSpc>
            </a:pPr>
            <a:r>
              <a:rPr lang="en-US" sz="2800" dirty="0" smtClean="0"/>
              <a:t>Cooperative principle: </a:t>
            </a:r>
          </a:p>
          <a:p>
            <a:pPr lvl="1">
              <a:lnSpc>
                <a:spcPct val="90000"/>
              </a:lnSpc>
            </a:pPr>
            <a:r>
              <a:rPr lang="en-US" sz="2600" dirty="0" smtClean="0"/>
              <a:t>Tacit agreement b/t </a:t>
            </a:r>
            <a:r>
              <a:rPr lang="en-US" sz="2600" dirty="0" err="1" smtClean="0"/>
              <a:t>conversants</a:t>
            </a:r>
            <a:r>
              <a:rPr lang="en-US" sz="2600" dirty="0" smtClean="0"/>
              <a:t> to cooperate </a:t>
            </a:r>
            <a:endParaRPr lang="en-US" sz="2600" dirty="0"/>
          </a:p>
          <a:p>
            <a:pPr>
              <a:lnSpc>
                <a:spcPct val="90000"/>
              </a:lnSpc>
            </a:pPr>
            <a:r>
              <a:rPr lang="en-US" sz="2800" dirty="0"/>
              <a:t>Grice</a:t>
            </a:r>
            <a:r>
              <a:rPr lang="ja-JP" altLang="en-US" sz="2800" dirty="0">
                <a:latin typeface="Arial"/>
              </a:rPr>
              <a:t>’</a:t>
            </a:r>
            <a:r>
              <a:rPr lang="en-US" sz="2800" dirty="0"/>
              <a:t>s Maxims</a:t>
            </a:r>
          </a:p>
          <a:p>
            <a:pPr lvl="1">
              <a:lnSpc>
                <a:spcPct val="90000"/>
              </a:lnSpc>
            </a:pPr>
            <a:r>
              <a:rPr lang="en-US" sz="2400" dirty="0"/>
              <a:t>Quantity: Be as informative as required</a:t>
            </a:r>
          </a:p>
          <a:p>
            <a:pPr lvl="1">
              <a:lnSpc>
                <a:spcPct val="90000"/>
              </a:lnSpc>
            </a:pPr>
            <a:endParaRPr lang="en-US" sz="2400" dirty="0" smtClean="0"/>
          </a:p>
          <a:p>
            <a:pPr lvl="1">
              <a:lnSpc>
                <a:spcPct val="90000"/>
              </a:lnSpc>
            </a:pPr>
            <a:r>
              <a:rPr lang="en-US" sz="2400" dirty="0" smtClean="0"/>
              <a:t>Quality</a:t>
            </a:r>
            <a:r>
              <a:rPr lang="en-US" sz="2400" dirty="0"/>
              <a:t>: Be truthful </a:t>
            </a:r>
          </a:p>
          <a:p>
            <a:pPr lvl="2">
              <a:lnSpc>
                <a:spcPct val="90000"/>
              </a:lnSpc>
            </a:pPr>
            <a:r>
              <a:rPr lang="en-US" dirty="0"/>
              <a:t>D</a:t>
            </a:r>
            <a:r>
              <a:rPr lang="en-US" dirty="0" smtClean="0"/>
              <a:t>on</a:t>
            </a:r>
            <a:r>
              <a:rPr lang="ja-JP" altLang="en-US" dirty="0" smtClean="0">
                <a:latin typeface="Arial"/>
              </a:rPr>
              <a:t>’</a:t>
            </a:r>
            <a:r>
              <a:rPr lang="en-US" dirty="0" smtClean="0"/>
              <a:t>t </a:t>
            </a:r>
            <a:r>
              <a:rPr lang="en-US" dirty="0"/>
              <a:t>lie</a:t>
            </a:r>
            <a:r>
              <a:rPr lang="en-US" dirty="0" smtClean="0"/>
              <a:t>, or say things without evidence </a:t>
            </a:r>
          </a:p>
          <a:p>
            <a:pPr lvl="2">
              <a:lnSpc>
                <a:spcPct val="90000"/>
              </a:lnSpc>
            </a:pPr>
            <a:endParaRPr lang="en-US" dirty="0"/>
          </a:p>
          <a:p>
            <a:pPr lvl="1">
              <a:lnSpc>
                <a:spcPct val="90000"/>
              </a:lnSpc>
            </a:pPr>
            <a:r>
              <a:rPr lang="en-US" sz="2400" dirty="0"/>
              <a:t>Relevance: Be </a:t>
            </a:r>
            <a:r>
              <a:rPr lang="en-US" sz="2400" dirty="0" smtClean="0"/>
              <a:t>relevant</a:t>
            </a:r>
          </a:p>
          <a:p>
            <a:pPr lvl="1">
              <a:lnSpc>
                <a:spcPct val="90000"/>
              </a:lnSpc>
            </a:pPr>
            <a:endParaRPr lang="en-US" sz="2400" dirty="0"/>
          </a:p>
          <a:p>
            <a:pPr lvl="1">
              <a:lnSpc>
                <a:spcPct val="90000"/>
              </a:lnSpc>
            </a:pPr>
            <a:r>
              <a:rPr lang="en-US" sz="2400" dirty="0"/>
              <a:t>Manner: </a:t>
            </a:r>
            <a:r>
              <a:rPr lang="ja-JP" altLang="en-US" sz="2400" dirty="0">
                <a:latin typeface="Arial"/>
              </a:rPr>
              <a:t>“</a:t>
            </a:r>
            <a:r>
              <a:rPr lang="en-US" sz="2400" dirty="0"/>
              <a:t>Be perspicuous</a:t>
            </a:r>
            <a:r>
              <a:rPr lang="ja-JP" altLang="en-US" sz="2400" dirty="0">
                <a:latin typeface="Arial"/>
              </a:rPr>
              <a:t>”</a:t>
            </a:r>
            <a:endParaRPr lang="en-US" sz="2400" dirty="0"/>
          </a:p>
          <a:p>
            <a:pPr lvl="2">
              <a:lnSpc>
                <a:spcPct val="90000"/>
              </a:lnSpc>
            </a:pPr>
            <a:r>
              <a:rPr lang="en-US" sz="2000" dirty="0"/>
              <a:t>Don</a:t>
            </a:r>
            <a:r>
              <a:rPr lang="ja-JP" altLang="en-US" sz="2000" dirty="0">
                <a:latin typeface="Arial"/>
              </a:rPr>
              <a:t>’</a:t>
            </a:r>
            <a:r>
              <a:rPr lang="en-US" sz="2000" dirty="0"/>
              <a:t>t be obscure, ambiguous, prolix, or </a:t>
            </a:r>
            <a:r>
              <a:rPr lang="en-US" sz="2000" dirty="0" smtClean="0"/>
              <a:t>disorderly</a:t>
            </a:r>
            <a:endParaRPr lang="en-US" sz="2000" dirty="0"/>
          </a:p>
        </p:txBody>
      </p:sp>
    </p:spTree>
    <p:extLst>
      <p:ext uri="{BB962C8B-B14F-4D97-AF65-F5344CB8AC3E}">
        <p14:creationId xmlns:p14="http://schemas.microsoft.com/office/powerpoint/2010/main" val="40515904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Natural Language Understanding</a:t>
            </a:r>
            <a:endParaRPr lang="en-US" dirty="0"/>
          </a:p>
        </p:txBody>
      </p:sp>
      <p:sp>
        <p:nvSpPr>
          <p:cNvPr id="5" name="Content Placeholder 4"/>
          <p:cNvSpPr>
            <a:spLocks noGrp="1"/>
          </p:cNvSpPr>
          <p:nvPr>
            <p:ph idx="1"/>
          </p:nvPr>
        </p:nvSpPr>
        <p:spPr>
          <a:xfrm>
            <a:off x="216627" y="1643226"/>
            <a:ext cx="8927373" cy="4343400"/>
          </a:xfrm>
        </p:spPr>
        <p:txBody>
          <a:bodyPr/>
          <a:lstStyle/>
          <a:p>
            <a:r>
              <a:rPr lang="en-US" dirty="0" smtClean="0"/>
              <a:t>Generally:</a:t>
            </a:r>
          </a:p>
          <a:p>
            <a:pPr lvl="1"/>
            <a:r>
              <a:rPr lang="en-US" dirty="0" smtClean="0"/>
              <a:t>Given a string of words representing a natural language utterance, produce a meaning representation</a:t>
            </a:r>
          </a:p>
          <a:p>
            <a:r>
              <a:rPr lang="en-US" dirty="0" smtClean="0"/>
              <a:t>For well-formed natural language text (see ling571), </a:t>
            </a:r>
          </a:p>
          <a:p>
            <a:pPr lvl="1"/>
            <a:r>
              <a:rPr lang="en-US" dirty="0" smtClean="0"/>
              <a:t> Full parsing with a probabilistic context-free grammar</a:t>
            </a:r>
          </a:p>
          <a:p>
            <a:pPr lvl="2"/>
            <a:r>
              <a:rPr lang="en-US" dirty="0" smtClean="0"/>
              <a:t>Augmented with semantic attachments in FOPC</a:t>
            </a:r>
          </a:p>
          <a:p>
            <a:pPr lvl="2"/>
            <a:r>
              <a:rPr lang="en-US" dirty="0" smtClean="0"/>
              <a:t>Producing a general lambda calculus representation</a:t>
            </a:r>
          </a:p>
          <a:p>
            <a:pPr lvl="2"/>
            <a:endParaRPr lang="en-US" dirty="0"/>
          </a:p>
          <a:p>
            <a:r>
              <a:rPr lang="en-US" dirty="0" smtClean="0"/>
              <a:t>What about spoken dialog systems?</a:t>
            </a:r>
          </a:p>
          <a:p>
            <a:pPr lvl="2"/>
            <a:endParaRPr lang="en-US" dirty="0"/>
          </a:p>
          <a:p>
            <a:endParaRPr lang="en-US" dirty="0"/>
          </a:p>
        </p:txBody>
      </p:sp>
    </p:spTree>
    <p:extLst>
      <p:ext uri="{BB962C8B-B14F-4D97-AF65-F5344CB8AC3E}">
        <p14:creationId xmlns:p14="http://schemas.microsoft.com/office/powerpoint/2010/main" val="6311346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SDS</a:t>
            </a:r>
            <a:endParaRPr lang="en-US" dirty="0"/>
          </a:p>
        </p:txBody>
      </p:sp>
      <p:sp>
        <p:nvSpPr>
          <p:cNvPr id="3" name="Content Placeholder 2"/>
          <p:cNvSpPr>
            <a:spLocks noGrp="1"/>
          </p:cNvSpPr>
          <p:nvPr>
            <p:ph idx="1"/>
          </p:nvPr>
        </p:nvSpPr>
        <p:spPr/>
        <p:txBody>
          <a:bodyPr>
            <a:normAutofit/>
          </a:bodyPr>
          <a:lstStyle/>
          <a:p>
            <a:r>
              <a:rPr lang="en-US" dirty="0" smtClean="0"/>
              <a:t>Few SDS fully exploit this approach</a:t>
            </a:r>
          </a:p>
        </p:txBody>
      </p:sp>
    </p:spTree>
    <p:extLst>
      <p:ext uri="{BB962C8B-B14F-4D97-AF65-F5344CB8AC3E}">
        <p14:creationId xmlns:p14="http://schemas.microsoft.com/office/powerpoint/2010/main" val="1984504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SDS</a:t>
            </a:r>
            <a:endParaRPr lang="en-US" dirty="0"/>
          </a:p>
        </p:txBody>
      </p:sp>
      <p:sp>
        <p:nvSpPr>
          <p:cNvPr id="3" name="Content Placeholder 2"/>
          <p:cNvSpPr>
            <a:spLocks noGrp="1"/>
          </p:cNvSpPr>
          <p:nvPr>
            <p:ph idx="1"/>
          </p:nvPr>
        </p:nvSpPr>
        <p:spPr/>
        <p:txBody>
          <a:bodyPr>
            <a:normAutofit/>
          </a:bodyPr>
          <a:lstStyle/>
          <a:p>
            <a:r>
              <a:rPr lang="en-US" dirty="0" smtClean="0"/>
              <a:t>Few SDS fully exploit this approach</a:t>
            </a:r>
          </a:p>
          <a:p>
            <a:r>
              <a:rPr lang="en-US" dirty="0" smtClean="0"/>
              <a:t>Why not?</a:t>
            </a:r>
          </a:p>
        </p:txBody>
      </p:sp>
    </p:spTree>
    <p:extLst>
      <p:ext uri="{BB962C8B-B14F-4D97-AF65-F5344CB8AC3E}">
        <p14:creationId xmlns:p14="http://schemas.microsoft.com/office/powerpoint/2010/main" val="150455381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SDS</a:t>
            </a:r>
            <a:endParaRPr lang="en-US" dirty="0"/>
          </a:p>
        </p:txBody>
      </p:sp>
      <p:sp>
        <p:nvSpPr>
          <p:cNvPr id="3" name="Content Placeholder 2"/>
          <p:cNvSpPr>
            <a:spLocks noGrp="1"/>
          </p:cNvSpPr>
          <p:nvPr>
            <p:ph idx="1"/>
          </p:nvPr>
        </p:nvSpPr>
        <p:spPr/>
        <p:txBody>
          <a:bodyPr>
            <a:normAutofit/>
          </a:bodyPr>
          <a:lstStyle/>
          <a:p>
            <a:r>
              <a:rPr lang="en-US" dirty="0" smtClean="0"/>
              <a:t>Few SDS fully exploit this approach</a:t>
            </a:r>
          </a:p>
          <a:p>
            <a:r>
              <a:rPr lang="en-US" dirty="0" smtClean="0"/>
              <a:t>Why not?</a:t>
            </a:r>
          </a:p>
          <a:p>
            <a:pPr lvl="1"/>
            <a:r>
              <a:rPr lang="en-US" dirty="0" smtClean="0"/>
              <a:t>Examples of travel air speech input (due to A. Black)</a:t>
            </a:r>
          </a:p>
          <a:p>
            <a:pPr lvl="2"/>
            <a:r>
              <a:rPr lang="en-US" dirty="0"/>
              <a:t>Eh, I </a:t>
            </a:r>
            <a:r>
              <a:rPr lang="en-US" dirty="0" err="1"/>
              <a:t>wanna</a:t>
            </a:r>
            <a:r>
              <a:rPr lang="en-US" dirty="0"/>
              <a:t> go, </a:t>
            </a:r>
            <a:r>
              <a:rPr lang="en-US" dirty="0" err="1"/>
              <a:t>wanna</a:t>
            </a:r>
            <a:r>
              <a:rPr lang="en-US" dirty="0"/>
              <a:t> go to Boston </a:t>
            </a:r>
            <a:r>
              <a:rPr lang="en-US" dirty="0" smtClean="0"/>
              <a:t>tomorrow</a:t>
            </a:r>
          </a:p>
          <a:p>
            <a:pPr lvl="2"/>
            <a:endParaRPr lang="en-US" dirty="0"/>
          </a:p>
          <a:p>
            <a:pPr lvl="2"/>
            <a:r>
              <a:rPr lang="en-US" dirty="0" smtClean="0"/>
              <a:t>If </a:t>
            </a:r>
            <a:r>
              <a:rPr lang="en-US" dirty="0"/>
              <a:t>its not too much trouble I’d be very grateful </a:t>
            </a:r>
            <a:r>
              <a:rPr lang="en-US" dirty="0" smtClean="0"/>
              <a:t>if one </a:t>
            </a:r>
            <a:r>
              <a:rPr lang="en-US" dirty="0"/>
              <a:t>might be able to aid me in arranging </a:t>
            </a:r>
            <a:r>
              <a:rPr lang="en-US" dirty="0" smtClean="0"/>
              <a:t>my travel </a:t>
            </a:r>
            <a:r>
              <a:rPr lang="en-US" dirty="0"/>
              <a:t>arrangements to Boston, Logan airport</a:t>
            </a:r>
            <a:r>
              <a:rPr lang="en-US" dirty="0" smtClean="0"/>
              <a:t>, at </a:t>
            </a:r>
            <a:r>
              <a:rPr lang="en-US" dirty="0"/>
              <a:t>sometime tomorrow morning, thank you.</a:t>
            </a:r>
          </a:p>
          <a:p>
            <a:pPr lvl="2"/>
            <a:endParaRPr lang="en-US" dirty="0"/>
          </a:p>
          <a:p>
            <a:pPr lvl="2"/>
            <a:r>
              <a:rPr lang="en-US" dirty="0" smtClean="0"/>
              <a:t>Boston</a:t>
            </a:r>
            <a:r>
              <a:rPr lang="en-US" dirty="0"/>
              <a:t>, tomorrow</a:t>
            </a:r>
          </a:p>
        </p:txBody>
      </p:sp>
    </p:spTree>
    <p:extLst>
      <p:ext uri="{BB962C8B-B14F-4D97-AF65-F5344CB8AC3E}">
        <p14:creationId xmlns:p14="http://schemas.microsoft.com/office/powerpoint/2010/main" val="6319692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SDS</a:t>
            </a:r>
            <a:endParaRPr lang="en-US" dirty="0"/>
          </a:p>
        </p:txBody>
      </p:sp>
      <p:sp>
        <p:nvSpPr>
          <p:cNvPr id="3" name="Content Placeholder 2"/>
          <p:cNvSpPr>
            <a:spLocks noGrp="1"/>
          </p:cNvSpPr>
          <p:nvPr>
            <p:ph idx="1"/>
          </p:nvPr>
        </p:nvSpPr>
        <p:spPr/>
        <p:txBody>
          <a:bodyPr>
            <a:normAutofit/>
          </a:bodyPr>
          <a:lstStyle/>
          <a:p>
            <a:r>
              <a:rPr lang="en-US" dirty="0" smtClean="0"/>
              <a:t>Analyzing speech </a:t>
            </a:r>
            <a:r>
              <a:rPr lang="en-US" dirty="0" err="1" smtClean="0"/>
              <a:t>vs</a:t>
            </a:r>
            <a:r>
              <a:rPr lang="en-US" dirty="0" smtClean="0"/>
              <a:t> text</a:t>
            </a:r>
          </a:p>
        </p:txBody>
      </p:sp>
    </p:spTree>
    <p:extLst>
      <p:ext uri="{BB962C8B-B14F-4D97-AF65-F5344CB8AC3E}">
        <p14:creationId xmlns:p14="http://schemas.microsoft.com/office/powerpoint/2010/main" val="21332038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SDS</a:t>
            </a:r>
            <a:endParaRPr lang="en-US" dirty="0"/>
          </a:p>
        </p:txBody>
      </p:sp>
      <p:sp>
        <p:nvSpPr>
          <p:cNvPr id="3" name="Content Placeholder 2"/>
          <p:cNvSpPr>
            <a:spLocks noGrp="1"/>
          </p:cNvSpPr>
          <p:nvPr>
            <p:ph idx="1"/>
          </p:nvPr>
        </p:nvSpPr>
        <p:spPr/>
        <p:txBody>
          <a:bodyPr>
            <a:normAutofit/>
          </a:bodyPr>
          <a:lstStyle/>
          <a:p>
            <a:r>
              <a:rPr lang="en-US" dirty="0" smtClean="0"/>
              <a:t>Analyzing speech </a:t>
            </a:r>
            <a:r>
              <a:rPr lang="en-US" dirty="0" err="1" smtClean="0"/>
              <a:t>vs</a:t>
            </a:r>
            <a:r>
              <a:rPr lang="en-US" dirty="0" smtClean="0"/>
              <a:t> text</a:t>
            </a:r>
          </a:p>
          <a:p>
            <a:pPr lvl="1"/>
            <a:r>
              <a:rPr lang="en-US" dirty="0" smtClean="0"/>
              <a:t>Utterances: </a:t>
            </a:r>
          </a:p>
          <a:p>
            <a:pPr lvl="2"/>
            <a:r>
              <a:rPr lang="en-US" dirty="0" smtClean="0"/>
              <a:t>ill-formed, </a:t>
            </a:r>
            <a:r>
              <a:rPr lang="en-US" dirty="0" err="1" smtClean="0"/>
              <a:t>disfluent</a:t>
            </a:r>
            <a:r>
              <a:rPr lang="en-US" dirty="0" smtClean="0"/>
              <a:t>, fragmentary, desultory, rambling</a:t>
            </a:r>
          </a:p>
          <a:p>
            <a:pPr lvl="3"/>
            <a:r>
              <a:rPr lang="en-US" dirty="0" err="1" smtClean="0"/>
              <a:t>Vs</a:t>
            </a:r>
            <a:r>
              <a:rPr lang="en-US" dirty="0" smtClean="0"/>
              <a:t> well-formed</a:t>
            </a:r>
          </a:p>
          <a:p>
            <a:pPr lvl="2"/>
            <a:endParaRPr lang="en-US" dirty="0"/>
          </a:p>
          <a:p>
            <a:pPr lvl="2"/>
            <a:endParaRPr lang="en-US" dirty="0"/>
          </a:p>
        </p:txBody>
      </p:sp>
    </p:spTree>
    <p:extLst>
      <p:ext uri="{BB962C8B-B14F-4D97-AF65-F5344CB8AC3E}">
        <p14:creationId xmlns:p14="http://schemas.microsoft.com/office/powerpoint/2010/main" val="41286219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SDS</a:t>
            </a:r>
            <a:endParaRPr lang="en-US" dirty="0"/>
          </a:p>
        </p:txBody>
      </p:sp>
      <p:sp>
        <p:nvSpPr>
          <p:cNvPr id="3" name="Content Placeholder 2"/>
          <p:cNvSpPr>
            <a:spLocks noGrp="1"/>
          </p:cNvSpPr>
          <p:nvPr>
            <p:ph idx="1"/>
          </p:nvPr>
        </p:nvSpPr>
        <p:spPr/>
        <p:txBody>
          <a:bodyPr>
            <a:normAutofit/>
          </a:bodyPr>
          <a:lstStyle/>
          <a:p>
            <a:r>
              <a:rPr lang="en-US" dirty="0" smtClean="0"/>
              <a:t>Analyzing speech </a:t>
            </a:r>
            <a:r>
              <a:rPr lang="en-US" dirty="0" err="1" smtClean="0"/>
              <a:t>vs</a:t>
            </a:r>
            <a:r>
              <a:rPr lang="en-US" dirty="0" smtClean="0"/>
              <a:t> text</a:t>
            </a:r>
          </a:p>
          <a:p>
            <a:pPr lvl="1"/>
            <a:r>
              <a:rPr lang="en-US" dirty="0" smtClean="0"/>
              <a:t>Utterances: </a:t>
            </a:r>
          </a:p>
          <a:p>
            <a:pPr lvl="2"/>
            <a:r>
              <a:rPr lang="en-US" dirty="0" smtClean="0"/>
              <a:t>ill-formed, </a:t>
            </a:r>
            <a:r>
              <a:rPr lang="en-US" dirty="0" err="1" smtClean="0"/>
              <a:t>disfluent</a:t>
            </a:r>
            <a:r>
              <a:rPr lang="en-US" dirty="0" smtClean="0"/>
              <a:t>, fragmentary, desultory, rambling</a:t>
            </a:r>
          </a:p>
          <a:p>
            <a:pPr lvl="3"/>
            <a:r>
              <a:rPr lang="en-US" dirty="0" err="1" smtClean="0"/>
              <a:t>Vs</a:t>
            </a:r>
            <a:r>
              <a:rPr lang="en-US" dirty="0" smtClean="0"/>
              <a:t> well-formed</a:t>
            </a:r>
          </a:p>
          <a:p>
            <a:pPr lvl="2"/>
            <a:endParaRPr lang="en-US" dirty="0"/>
          </a:p>
          <a:p>
            <a:pPr lvl="1"/>
            <a:r>
              <a:rPr lang="en-US" dirty="0" smtClean="0"/>
              <a:t>Domain:</a:t>
            </a:r>
          </a:p>
          <a:p>
            <a:pPr lvl="2"/>
            <a:r>
              <a:rPr lang="en-US" dirty="0" smtClean="0"/>
              <a:t>Restricted, constrains interpretation</a:t>
            </a:r>
          </a:p>
          <a:p>
            <a:pPr lvl="3"/>
            <a:r>
              <a:rPr lang="en-US" dirty="0" smtClean="0"/>
              <a:t>Vs. unrestricted</a:t>
            </a:r>
          </a:p>
          <a:p>
            <a:pPr lvl="1"/>
            <a:endParaRPr lang="en-US" dirty="0"/>
          </a:p>
        </p:txBody>
      </p:sp>
    </p:spTree>
    <p:extLst>
      <p:ext uri="{BB962C8B-B14F-4D97-AF65-F5344CB8AC3E}">
        <p14:creationId xmlns:p14="http://schemas.microsoft.com/office/powerpoint/2010/main" val="5861493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SDS</a:t>
            </a:r>
            <a:endParaRPr lang="en-US" dirty="0"/>
          </a:p>
        </p:txBody>
      </p:sp>
      <p:sp>
        <p:nvSpPr>
          <p:cNvPr id="3" name="Content Placeholder 2"/>
          <p:cNvSpPr>
            <a:spLocks noGrp="1"/>
          </p:cNvSpPr>
          <p:nvPr>
            <p:ph idx="1"/>
          </p:nvPr>
        </p:nvSpPr>
        <p:spPr/>
        <p:txBody>
          <a:bodyPr>
            <a:normAutofit/>
          </a:bodyPr>
          <a:lstStyle/>
          <a:p>
            <a:r>
              <a:rPr lang="en-US" dirty="0" smtClean="0"/>
              <a:t>Analyzing speech </a:t>
            </a:r>
            <a:r>
              <a:rPr lang="en-US" dirty="0" err="1" smtClean="0"/>
              <a:t>vs</a:t>
            </a:r>
            <a:r>
              <a:rPr lang="en-US" dirty="0" smtClean="0"/>
              <a:t> text</a:t>
            </a:r>
          </a:p>
          <a:p>
            <a:pPr lvl="1"/>
            <a:r>
              <a:rPr lang="en-US" dirty="0" smtClean="0"/>
              <a:t>Utterances: </a:t>
            </a:r>
          </a:p>
          <a:p>
            <a:pPr lvl="2"/>
            <a:r>
              <a:rPr lang="en-US" dirty="0" smtClean="0"/>
              <a:t>ill-formed, </a:t>
            </a:r>
            <a:r>
              <a:rPr lang="en-US" dirty="0" err="1" smtClean="0"/>
              <a:t>disfluent</a:t>
            </a:r>
            <a:r>
              <a:rPr lang="en-US" dirty="0" smtClean="0"/>
              <a:t>, fragmentary, desultory, rambling</a:t>
            </a:r>
          </a:p>
          <a:p>
            <a:pPr lvl="3"/>
            <a:r>
              <a:rPr lang="en-US" dirty="0" err="1" smtClean="0"/>
              <a:t>Vs</a:t>
            </a:r>
            <a:r>
              <a:rPr lang="en-US" dirty="0" smtClean="0"/>
              <a:t> well-formed</a:t>
            </a:r>
            <a:endParaRPr lang="en-US" dirty="0"/>
          </a:p>
          <a:p>
            <a:pPr lvl="1"/>
            <a:r>
              <a:rPr lang="en-US" dirty="0" smtClean="0"/>
              <a:t>Domain:</a:t>
            </a:r>
          </a:p>
          <a:p>
            <a:pPr lvl="2"/>
            <a:r>
              <a:rPr lang="en-US" dirty="0" smtClean="0"/>
              <a:t>Restricted, constrains interpretation</a:t>
            </a:r>
          </a:p>
          <a:p>
            <a:pPr lvl="3"/>
            <a:r>
              <a:rPr lang="en-US" dirty="0" smtClean="0"/>
              <a:t>Vs. unrestricted</a:t>
            </a:r>
            <a:endParaRPr lang="en-US" dirty="0"/>
          </a:p>
          <a:p>
            <a:pPr lvl="1"/>
            <a:r>
              <a:rPr lang="en-US" dirty="0" smtClean="0"/>
              <a:t>Interpretation:</a:t>
            </a:r>
          </a:p>
          <a:p>
            <a:pPr lvl="2"/>
            <a:r>
              <a:rPr lang="en-US" dirty="0" smtClean="0"/>
              <a:t>Need specific pieces of data</a:t>
            </a:r>
          </a:p>
          <a:p>
            <a:pPr lvl="3"/>
            <a:r>
              <a:rPr lang="en-US" dirty="0" smtClean="0"/>
              <a:t>Vs. full, complete representation</a:t>
            </a:r>
          </a:p>
        </p:txBody>
      </p:sp>
    </p:spTree>
    <p:extLst>
      <p:ext uri="{BB962C8B-B14F-4D97-AF65-F5344CB8AC3E}">
        <p14:creationId xmlns:p14="http://schemas.microsoft.com/office/powerpoint/2010/main" val="3376169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SDS</a:t>
            </a:r>
            <a:endParaRPr lang="en-US" dirty="0"/>
          </a:p>
        </p:txBody>
      </p:sp>
      <p:sp>
        <p:nvSpPr>
          <p:cNvPr id="3" name="Content Placeholder 2"/>
          <p:cNvSpPr>
            <a:spLocks noGrp="1"/>
          </p:cNvSpPr>
          <p:nvPr>
            <p:ph idx="1"/>
          </p:nvPr>
        </p:nvSpPr>
        <p:spPr/>
        <p:txBody>
          <a:bodyPr>
            <a:normAutofit lnSpcReduction="10000"/>
          </a:bodyPr>
          <a:lstStyle/>
          <a:p>
            <a:r>
              <a:rPr lang="en-US" dirty="0" smtClean="0"/>
              <a:t>Analyzing speech </a:t>
            </a:r>
            <a:r>
              <a:rPr lang="en-US" dirty="0" err="1" smtClean="0"/>
              <a:t>vs</a:t>
            </a:r>
            <a:r>
              <a:rPr lang="en-US" dirty="0" smtClean="0"/>
              <a:t> text</a:t>
            </a:r>
          </a:p>
          <a:p>
            <a:pPr lvl="1"/>
            <a:r>
              <a:rPr lang="en-US" dirty="0" smtClean="0"/>
              <a:t>Utterances: </a:t>
            </a:r>
          </a:p>
          <a:p>
            <a:pPr lvl="2"/>
            <a:r>
              <a:rPr lang="en-US" dirty="0" smtClean="0"/>
              <a:t>ill-formed, </a:t>
            </a:r>
            <a:r>
              <a:rPr lang="en-US" dirty="0" err="1" smtClean="0"/>
              <a:t>disfluent</a:t>
            </a:r>
            <a:r>
              <a:rPr lang="en-US" dirty="0" smtClean="0"/>
              <a:t>, fragmentary, desultory, rambling</a:t>
            </a:r>
          </a:p>
          <a:p>
            <a:pPr lvl="3"/>
            <a:r>
              <a:rPr lang="en-US" dirty="0" err="1" smtClean="0"/>
              <a:t>Vs</a:t>
            </a:r>
            <a:r>
              <a:rPr lang="en-US" dirty="0" smtClean="0"/>
              <a:t> well-formed</a:t>
            </a:r>
            <a:endParaRPr lang="en-US" dirty="0"/>
          </a:p>
          <a:p>
            <a:pPr lvl="1"/>
            <a:r>
              <a:rPr lang="en-US" dirty="0" smtClean="0"/>
              <a:t>Domain:</a:t>
            </a:r>
          </a:p>
          <a:p>
            <a:pPr lvl="2"/>
            <a:r>
              <a:rPr lang="en-US" dirty="0" smtClean="0"/>
              <a:t>Restricted, constrains interpretation</a:t>
            </a:r>
          </a:p>
          <a:p>
            <a:pPr lvl="3"/>
            <a:r>
              <a:rPr lang="en-US" dirty="0" smtClean="0"/>
              <a:t>Vs. unrestricted</a:t>
            </a:r>
            <a:endParaRPr lang="en-US" dirty="0"/>
          </a:p>
          <a:p>
            <a:pPr lvl="1"/>
            <a:r>
              <a:rPr lang="en-US" dirty="0" smtClean="0"/>
              <a:t>Interpretation:</a:t>
            </a:r>
          </a:p>
          <a:p>
            <a:pPr lvl="2"/>
            <a:r>
              <a:rPr lang="en-US" dirty="0" smtClean="0"/>
              <a:t>Need specific pieces of data</a:t>
            </a:r>
          </a:p>
          <a:p>
            <a:pPr lvl="3"/>
            <a:r>
              <a:rPr lang="en-US" dirty="0" smtClean="0"/>
              <a:t>Vs. full, complete representation</a:t>
            </a:r>
          </a:p>
          <a:p>
            <a:pPr lvl="1"/>
            <a:r>
              <a:rPr lang="en-US" dirty="0" smtClean="0"/>
              <a:t>Speech recognition:</a:t>
            </a:r>
          </a:p>
          <a:p>
            <a:pPr lvl="2"/>
            <a:r>
              <a:rPr lang="en-US" dirty="0" smtClean="0"/>
              <a:t>Error-prone, perfect full analysis difficult </a:t>
            </a:r>
            <a:r>
              <a:rPr lang="en-US" smtClean="0"/>
              <a:t>to obtain</a:t>
            </a:r>
            <a:endParaRPr lang="en-US" dirty="0"/>
          </a:p>
        </p:txBody>
      </p:sp>
    </p:spTree>
    <p:extLst>
      <p:ext uri="{BB962C8B-B14F-4D97-AF65-F5344CB8AC3E}">
        <p14:creationId xmlns:p14="http://schemas.microsoft.com/office/powerpoint/2010/main" val="9019346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Spoken Dialog</a:t>
            </a:r>
            <a:endParaRPr lang="en-US" dirty="0"/>
          </a:p>
        </p:txBody>
      </p:sp>
      <p:sp>
        <p:nvSpPr>
          <p:cNvPr id="3" name="Content Placeholder 2"/>
          <p:cNvSpPr>
            <a:spLocks noGrp="1"/>
          </p:cNvSpPr>
          <p:nvPr>
            <p:ph idx="1"/>
          </p:nvPr>
        </p:nvSpPr>
        <p:spPr>
          <a:xfrm>
            <a:off x="549275" y="1600201"/>
            <a:ext cx="8235618" cy="4343400"/>
          </a:xfrm>
        </p:spPr>
        <p:txBody>
          <a:bodyPr>
            <a:normAutofit/>
          </a:bodyPr>
          <a:lstStyle/>
          <a:p>
            <a:r>
              <a:rPr lang="en-US" dirty="0" smtClean="0"/>
              <a:t>Call routing (aka call classification): </a:t>
            </a:r>
          </a:p>
          <a:p>
            <a:pPr lvl="2"/>
            <a:r>
              <a:rPr lang="en-US" dirty="0" smtClean="0"/>
              <a:t>(Chu-Carroll &amp; Carpenter, 1998, Al-</a:t>
            </a:r>
            <a:r>
              <a:rPr lang="en-US" dirty="0" err="1" smtClean="0"/>
              <a:t>Shawi</a:t>
            </a:r>
            <a:r>
              <a:rPr lang="en-US" dirty="0" smtClean="0"/>
              <a:t> 2003)</a:t>
            </a:r>
          </a:p>
          <a:p>
            <a:pPr lvl="1"/>
            <a:r>
              <a:rPr lang="en-US" dirty="0" smtClean="0"/>
              <a:t>Shallow form of NLU</a:t>
            </a:r>
          </a:p>
        </p:txBody>
      </p:sp>
    </p:spTree>
    <p:extLst>
      <p:ext uri="{BB962C8B-B14F-4D97-AF65-F5344CB8AC3E}">
        <p14:creationId xmlns:p14="http://schemas.microsoft.com/office/powerpoint/2010/main" val="3372322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Relevance</a:t>
            </a:r>
          </a:p>
        </p:txBody>
      </p:sp>
      <p:sp>
        <p:nvSpPr>
          <p:cNvPr id="73731" name="Rectangle 3"/>
          <p:cNvSpPr>
            <a:spLocks noGrp="1" noChangeArrowheads="1"/>
          </p:cNvSpPr>
          <p:nvPr>
            <p:ph idx="1"/>
          </p:nvPr>
        </p:nvSpPr>
        <p:spPr/>
        <p:txBody>
          <a:bodyPr/>
          <a:lstStyle/>
          <a:p>
            <a:pPr eaLnBrk="1" hangingPunct="1">
              <a:lnSpc>
                <a:spcPct val="90000"/>
              </a:lnSpc>
            </a:pPr>
            <a:r>
              <a:rPr lang="en-US" sz="2000" dirty="0" smtClean="0">
                <a:latin typeface="Tahoma" charset="0"/>
                <a:ea typeface="ＭＳ Ｐゴシック" charset="0"/>
                <a:cs typeface="ＭＳ Ｐゴシック" charset="0"/>
              </a:rPr>
              <a:t>Client</a:t>
            </a:r>
            <a:r>
              <a:rPr lang="en-US" sz="2000" dirty="0">
                <a:latin typeface="Tahoma" charset="0"/>
                <a:ea typeface="ＭＳ Ｐゴシック" charset="0"/>
                <a:cs typeface="ＭＳ Ｐゴシック" charset="0"/>
              </a:rPr>
              <a:t>: </a:t>
            </a:r>
            <a:r>
              <a:rPr lang="en-US" sz="2000" b="1" dirty="0">
                <a:latin typeface="Tahoma" charset="0"/>
                <a:ea typeface="ＭＳ Ｐゴシック" charset="0"/>
                <a:cs typeface="ＭＳ Ｐゴシック" charset="0"/>
              </a:rPr>
              <a:t>I need to be there for a meeting that</a:t>
            </a:r>
            <a:r>
              <a:rPr lang="ja-JP" altLang="en-US" sz="2000" b="1" dirty="0">
                <a:latin typeface="Tahoma" charset="0"/>
                <a:ea typeface="ＭＳ Ｐゴシック" charset="0"/>
                <a:cs typeface="ＭＳ Ｐゴシック" charset="0"/>
              </a:rPr>
              <a:t>’</a:t>
            </a:r>
            <a:r>
              <a:rPr lang="en-US" sz="2000" b="1" dirty="0">
                <a:latin typeface="Tahoma" charset="0"/>
                <a:ea typeface="ＭＳ Ｐゴシック" charset="0"/>
                <a:cs typeface="ＭＳ Ｐゴシック" charset="0"/>
              </a:rPr>
              <a:t>s from the 12th to the 15th</a:t>
            </a:r>
          </a:p>
          <a:p>
            <a:pPr lvl="1" eaLnBrk="1" hangingPunct="1">
              <a:lnSpc>
                <a:spcPct val="90000"/>
              </a:lnSpc>
            </a:pPr>
            <a:r>
              <a:rPr lang="en-US" sz="1800" dirty="0">
                <a:latin typeface="Tahoma" charset="0"/>
                <a:ea typeface="ＭＳ Ｐゴシック" charset="0"/>
              </a:rPr>
              <a:t>Hearer thinks</a:t>
            </a:r>
            <a:r>
              <a:rPr lang="en-US" sz="1800" dirty="0" smtClean="0">
                <a:latin typeface="Tahoma" charset="0"/>
                <a:ea typeface="ＭＳ Ｐゴシック" charset="0"/>
              </a:rPr>
              <a:t>:</a:t>
            </a:r>
            <a:endParaRPr lang="en-US" sz="18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D180C48-0780-0E4F-9DAD-F515E6700D5E}" type="datetime1">
              <a:rPr lang="en-US" sz="1400">
                <a:solidFill>
                  <a:srgbClr val="721028"/>
                </a:solidFill>
                <a:latin typeface="Arial" charset="0"/>
              </a:rPr>
              <a:pPr/>
              <a:t>4/9/13</a:t>
            </a:fld>
            <a:endParaRPr lang="en-US" sz="1400">
              <a:solidFill>
                <a:srgbClr val="721028"/>
              </a:solidFill>
              <a:latin typeface="Arial" charset="0"/>
            </a:endParaRPr>
          </a:p>
        </p:txBody>
      </p:sp>
      <p:sp>
        <p:nvSpPr>
          <p:cNvPr id="73733"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6E5F578-0680-FA4E-B7FC-59DAC5A5A42D}" type="slidenum">
              <a:rPr lang="en-US" sz="1400">
                <a:solidFill>
                  <a:srgbClr val="721028"/>
                </a:solidFill>
                <a:latin typeface="Arial" charset="0"/>
              </a:rPr>
              <a:pPr/>
              <a:t>16</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1181903167"/>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Spoken Dialog</a:t>
            </a:r>
            <a:endParaRPr lang="en-US" dirty="0"/>
          </a:p>
        </p:txBody>
      </p:sp>
      <p:sp>
        <p:nvSpPr>
          <p:cNvPr id="3" name="Content Placeholder 2"/>
          <p:cNvSpPr>
            <a:spLocks noGrp="1"/>
          </p:cNvSpPr>
          <p:nvPr>
            <p:ph idx="1"/>
          </p:nvPr>
        </p:nvSpPr>
        <p:spPr>
          <a:xfrm>
            <a:off x="549275" y="1600201"/>
            <a:ext cx="8235618" cy="4343400"/>
          </a:xfrm>
        </p:spPr>
        <p:txBody>
          <a:bodyPr>
            <a:normAutofit/>
          </a:bodyPr>
          <a:lstStyle/>
          <a:p>
            <a:r>
              <a:rPr lang="en-US" dirty="0" smtClean="0"/>
              <a:t>Call routing (aka call classification): </a:t>
            </a:r>
          </a:p>
          <a:p>
            <a:pPr lvl="2"/>
            <a:r>
              <a:rPr lang="en-US" dirty="0" smtClean="0"/>
              <a:t>(Chu-Carroll &amp; Carpenter, 1998, Al-</a:t>
            </a:r>
            <a:r>
              <a:rPr lang="en-US" dirty="0" err="1" smtClean="0"/>
              <a:t>Shawi</a:t>
            </a:r>
            <a:r>
              <a:rPr lang="en-US" dirty="0" smtClean="0"/>
              <a:t> 2003)</a:t>
            </a:r>
          </a:p>
          <a:p>
            <a:pPr lvl="1"/>
            <a:r>
              <a:rPr lang="en-US" dirty="0" smtClean="0"/>
              <a:t>Shallow form of NLU</a:t>
            </a:r>
          </a:p>
          <a:p>
            <a:pPr lvl="1"/>
            <a:r>
              <a:rPr lang="en-US" dirty="0" smtClean="0"/>
              <a:t>Goal:</a:t>
            </a:r>
          </a:p>
          <a:p>
            <a:pPr lvl="2"/>
            <a:r>
              <a:rPr lang="en-US" dirty="0" smtClean="0"/>
              <a:t>Given a spoken utterance, assign to class c, in finite set C</a:t>
            </a:r>
          </a:p>
        </p:txBody>
      </p:sp>
    </p:spTree>
    <p:extLst>
      <p:ext uri="{BB962C8B-B14F-4D97-AF65-F5344CB8AC3E}">
        <p14:creationId xmlns:p14="http://schemas.microsoft.com/office/powerpoint/2010/main" val="29619807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Spoken Dialog</a:t>
            </a:r>
            <a:endParaRPr lang="en-US" dirty="0"/>
          </a:p>
        </p:txBody>
      </p:sp>
      <p:sp>
        <p:nvSpPr>
          <p:cNvPr id="3" name="Content Placeholder 2"/>
          <p:cNvSpPr>
            <a:spLocks noGrp="1"/>
          </p:cNvSpPr>
          <p:nvPr>
            <p:ph idx="1"/>
          </p:nvPr>
        </p:nvSpPr>
        <p:spPr>
          <a:xfrm>
            <a:off x="549275" y="1600201"/>
            <a:ext cx="8235618" cy="4343400"/>
          </a:xfrm>
        </p:spPr>
        <p:txBody>
          <a:bodyPr>
            <a:normAutofit/>
          </a:bodyPr>
          <a:lstStyle/>
          <a:p>
            <a:r>
              <a:rPr lang="en-US" dirty="0" smtClean="0"/>
              <a:t>Call routing (aka call classification): </a:t>
            </a:r>
          </a:p>
          <a:p>
            <a:pPr lvl="2"/>
            <a:r>
              <a:rPr lang="en-US" dirty="0" smtClean="0"/>
              <a:t>(Chu-Carroll &amp; Carpenter, 1998, Al-</a:t>
            </a:r>
            <a:r>
              <a:rPr lang="en-US" dirty="0" err="1" smtClean="0"/>
              <a:t>Shawi</a:t>
            </a:r>
            <a:r>
              <a:rPr lang="en-US" dirty="0" smtClean="0"/>
              <a:t> 2003)</a:t>
            </a:r>
          </a:p>
          <a:p>
            <a:pPr lvl="1"/>
            <a:r>
              <a:rPr lang="en-US" dirty="0" smtClean="0"/>
              <a:t>Shallow form of NLU</a:t>
            </a:r>
          </a:p>
          <a:p>
            <a:pPr lvl="1"/>
            <a:r>
              <a:rPr lang="en-US" dirty="0" smtClean="0"/>
              <a:t>Goal:</a:t>
            </a:r>
          </a:p>
          <a:p>
            <a:pPr lvl="2"/>
            <a:r>
              <a:rPr lang="en-US" dirty="0" smtClean="0"/>
              <a:t>Given a spoken utterance, assign to class c, in finite set C</a:t>
            </a:r>
          </a:p>
          <a:p>
            <a:pPr lvl="1"/>
            <a:r>
              <a:rPr lang="en-US" dirty="0" smtClean="0"/>
              <a:t>Banking Example:</a:t>
            </a:r>
          </a:p>
          <a:p>
            <a:pPr lvl="2"/>
            <a:r>
              <a:rPr lang="en-US" dirty="0" smtClean="0"/>
              <a:t>Open prompt: </a:t>
            </a:r>
            <a:r>
              <a:rPr lang="en-US" b="1" dirty="0"/>
              <a:t>"</a:t>
            </a:r>
            <a:r>
              <a:rPr lang="en-US" b="1" dirty="0" smtClean="0"/>
              <a:t>How may </a:t>
            </a:r>
            <a:r>
              <a:rPr lang="en-US" b="1" dirty="0"/>
              <a:t>I direct your call</a:t>
            </a:r>
            <a:r>
              <a:rPr lang="en-US" b="1" dirty="0" smtClean="0"/>
              <a:t>?”	</a:t>
            </a:r>
          </a:p>
        </p:txBody>
      </p:sp>
    </p:spTree>
    <p:extLst>
      <p:ext uri="{BB962C8B-B14F-4D97-AF65-F5344CB8AC3E}">
        <p14:creationId xmlns:p14="http://schemas.microsoft.com/office/powerpoint/2010/main" val="17684989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Spoken Dialog</a:t>
            </a:r>
            <a:endParaRPr lang="en-US" dirty="0"/>
          </a:p>
        </p:txBody>
      </p:sp>
      <p:sp>
        <p:nvSpPr>
          <p:cNvPr id="3" name="Content Placeholder 2"/>
          <p:cNvSpPr>
            <a:spLocks noGrp="1"/>
          </p:cNvSpPr>
          <p:nvPr>
            <p:ph idx="1"/>
          </p:nvPr>
        </p:nvSpPr>
        <p:spPr>
          <a:xfrm>
            <a:off x="549275" y="1600201"/>
            <a:ext cx="8235618" cy="4343400"/>
          </a:xfrm>
        </p:spPr>
        <p:txBody>
          <a:bodyPr>
            <a:normAutofit/>
          </a:bodyPr>
          <a:lstStyle/>
          <a:p>
            <a:r>
              <a:rPr lang="en-US" dirty="0" smtClean="0"/>
              <a:t>Call routing (aka call classification): </a:t>
            </a:r>
          </a:p>
          <a:p>
            <a:pPr lvl="2"/>
            <a:r>
              <a:rPr lang="en-US" dirty="0" smtClean="0"/>
              <a:t>(Chu-Carroll &amp; Carpenter, 1998, Al-</a:t>
            </a:r>
            <a:r>
              <a:rPr lang="en-US" dirty="0" err="1" smtClean="0"/>
              <a:t>Shawi</a:t>
            </a:r>
            <a:r>
              <a:rPr lang="en-US" dirty="0" smtClean="0"/>
              <a:t> 2003)</a:t>
            </a:r>
          </a:p>
          <a:p>
            <a:pPr lvl="1"/>
            <a:r>
              <a:rPr lang="en-US" dirty="0" smtClean="0"/>
              <a:t>Shallow form of NLU</a:t>
            </a:r>
          </a:p>
          <a:p>
            <a:pPr lvl="1"/>
            <a:r>
              <a:rPr lang="en-US" dirty="0" smtClean="0"/>
              <a:t>Goal:</a:t>
            </a:r>
          </a:p>
          <a:p>
            <a:pPr lvl="2"/>
            <a:r>
              <a:rPr lang="en-US" dirty="0" smtClean="0"/>
              <a:t>Given a spoken utterance, assign to class c, in finite set C</a:t>
            </a:r>
          </a:p>
          <a:p>
            <a:pPr lvl="1"/>
            <a:r>
              <a:rPr lang="en-US" dirty="0" smtClean="0"/>
              <a:t>Banking Example:</a:t>
            </a:r>
          </a:p>
          <a:p>
            <a:pPr lvl="2"/>
            <a:r>
              <a:rPr lang="en-US" dirty="0" smtClean="0"/>
              <a:t>Open prompt: </a:t>
            </a:r>
            <a:r>
              <a:rPr lang="en-US" b="1" dirty="0"/>
              <a:t>"</a:t>
            </a:r>
            <a:r>
              <a:rPr lang="en-US" b="1" dirty="0" smtClean="0"/>
              <a:t>How may </a:t>
            </a:r>
            <a:r>
              <a:rPr lang="en-US" b="1" dirty="0"/>
              <a:t>I direct your call</a:t>
            </a:r>
            <a:r>
              <a:rPr lang="en-US" b="1" dirty="0" smtClean="0"/>
              <a:t>?”	</a:t>
            </a:r>
          </a:p>
          <a:p>
            <a:pPr lvl="2"/>
            <a:r>
              <a:rPr lang="en-US" dirty="0" smtClean="0"/>
              <a:t>Responses: </a:t>
            </a:r>
            <a:r>
              <a:rPr lang="en-US" dirty="0"/>
              <a:t>may I have </a:t>
            </a:r>
            <a:r>
              <a:rPr lang="en-US" dirty="0" smtClean="0"/>
              <a:t>consumer lending?,</a:t>
            </a:r>
          </a:p>
        </p:txBody>
      </p:sp>
    </p:spTree>
    <p:extLst>
      <p:ext uri="{BB962C8B-B14F-4D97-AF65-F5344CB8AC3E}">
        <p14:creationId xmlns:p14="http://schemas.microsoft.com/office/powerpoint/2010/main" val="29644104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Spoken Dialog</a:t>
            </a:r>
            <a:endParaRPr lang="en-US" dirty="0"/>
          </a:p>
        </p:txBody>
      </p:sp>
      <p:sp>
        <p:nvSpPr>
          <p:cNvPr id="3" name="Content Placeholder 2"/>
          <p:cNvSpPr>
            <a:spLocks noGrp="1"/>
          </p:cNvSpPr>
          <p:nvPr>
            <p:ph idx="1"/>
          </p:nvPr>
        </p:nvSpPr>
        <p:spPr>
          <a:xfrm>
            <a:off x="549275" y="1600201"/>
            <a:ext cx="8235618" cy="4343400"/>
          </a:xfrm>
        </p:spPr>
        <p:txBody>
          <a:bodyPr>
            <a:normAutofit/>
          </a:bodyPr>
          <a:lstStyle/>
          <a:p>
            <a:r>
              <a:rPr lang="en-US" dirty="0" smtClean="0"/>
              <a:t>Call routing (aka call classification): </a:t>
            </a:r>
          </a:p>
          <a:p>
            <a:pPr lvl="2"/>
            <a:r>
              <a:rPr lang="en-US" dirty="0" smtClean="0"/>
              <a:t>(Chu-Carroll &amp; Carpenter, 1998, Al-</a:t>
            </a:r>
            <a:r>
              <a:rPr lang="en-US" dirty="0" err="1" smtClean="0"/>
              <a:t>Shawi</a:t>
            </a:r>
            <a:r>
              <a:rPr lang="en-US" dirty="0" smtClean="0"/>
              <a:t> 2003)</a:t>
            </a:r>
          </a:p>
          <a:p>
            <a:pPr lvl="1"/>
            <a:r>
              <a:rPr lang="en-US" dirty="0" smtClean="0"/>
              <a:t>Shallow form of NLU</a:t>
            </a:r>
          </a:p>
          <a:p>
            <a:pPr lvl="1"/>
            <a:r>
              <a:rPr lang="en-US" dirty="0" smtClean="0"/>
              <a:t>Goal:</a:t>
            </a:r>
          </a:p>
          <a:p>
            <a:pPr lvl="2"/>
            <a:r>
              <a:rPr lang="en-US" dirty="0" smtClean="0"/>
              <a:t>Given a spoken utterance, assign to class c, in finite set C</a:t>
            </a:r>
          </a:p>
          <a:p>
            <a:pPr lvl="1"/>
            <a:r>
              <a:rPr lang="en-US" dirty="0" smtClean="0"/>
              <a:t>Banking Example:</a:t>
            </a:r>
          </a:p>
          <a:p>
            <a:pPr lvl="2"/>
            <a:r>
              <a:rPr lang="en-US" dirty="0" smtClean="0"/>
              <a:t>Open prompt: </a:t>
            </a:r>
            <a:r>
              <a:rPr lang="en-US" b="1" dirty="0"/>
              <a:t>"</a:t>
            </a:r>
            <a:r>
              <a:rPr lang="en-US" b="1" dirty="0" smtClean="0"/>
              <a:t>How may </a:t>
            </a:r>
            <a:r>
              <a:rPr lang="en-US" b="1" dirty="0"/>
              <a:t>I direct your call</a:t>
            </a:r>
            <a:r>
              <a:rPr lang="en-US" b="1" dirty="0" smtClean="0"/>
              <a:t>?”	</a:t>
            </a:r>
          </a:p>
          <a:p>
            <a:pPr lvl="2"/>
            <a:r>
              <a:rPr lang="en-US" dirty="0" smtClean="0"/>
              <a:t>Responses: </a:t>
            </a:r>
            <a:r>
              <a:rPr lang="en-US" dirty="0"/>
              <a:t>may I have </a:t>
            </a:r>
            <a:r>
              <a:rPr lang="en-US" dirty="0" smtClean="0"/>
              <a:t>consumer lending?,</a:t>
            </a:r>
          </a:p>
          <a:p>
            <a:pPr lvl="3"/>
            <a:r>
              <a:rPr lang="en-US" dirty="0" err="1"/>
              <a:t>l'd</a:t>
            </a:r>
            <a:r>
              <a:rPr lang="en-US" dirty="0"/>
              <a:t> like my checking account </a:t>
            </a:r>
            <a:r>
              <a:rPr lang="en-US" dirty="0" smtClean="0"/>
              <a:t>balance, or</a:t>
            </a:r>
          </a:p>
          <a:p>
            <a:pPr marL="968375" lvl="3" indent="0">
              <a:buNone/>
            </a:pPr>
            <a:endParaRPr lang="en-US" dirty="0" smtClean="0"/>
          </a:p>
        </p:txBody>
      </p:sp>
    </p:spTree>
    <p:extLst>
      <p:ext uri="{BB962C8B-B14F-4D97-AF65-F5344CB8AC3E}">
        <p14:creationId xmlns:p14="http://schemas.microsoft.com/office/powerpoint/2010/main" val="18034227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for Spoken Dialog</a:t>
            </a:r>
            <a:endParaRPr lang="en-US" dirty="0"/>
          </a:p>
        </p:txBody>
      </p:sp>
      <p:sp>
        <p:nvSpPr>
          <p:cNvPr id="3" name="Content Placeholder 2"/>
          <p:cNvSpPr>
            <a:spLocks noGrp="1"/>
          </p:cNvSpPr>
          <p:nvPr>
            <p:ph idx="1"/>
          </p:nvPr>
        </p:nvSpPr>
        <p:spPr>
          <a:xfrm>
            <a:off x="549275" y="1600201"/>
            <a:ext cx="8235618" cy="4343400"/>
          </a:xfrm>
        </p:spPr>
        <p:txBody>
          <a:bodyPr>
            <a:normAutofit fontScale="92500" lnSpcReduction="10000"/>
          </a:bodyPr>
          <a:lstStyle/>
          <a:p>
            <a:r>
              <a:rPr lang="en-US" dirty="0" smtClean="0"/>
              <a:t>Call routing (aka call classification): </a:t>
            </a:r>
          </a:p>
          <a:p>
            <a:pPr lvl="2"/>
            <a:r>
              <a:rPr lang="en-US" dirty="0" smtClean="0"/>
              <a:t>(Chu-Carroll &amp; Carpenter, 1998, Al-</a:t>
            </a:r>
            <a:r>
              <a:rPr lang="en-US" dirty="0" err="1" smtClean="0"/>
              <a:t>Shawi</a:t>
            </a:r>
            <a:r>
              <a:rPr lang="en-US" dirty="0" smtClean="0"/>
              <a:t> 2003)</a:t>
            </a:r>
          </a:p>
          <a:p>
            <a:pPr lvl="1"/>
            <a:r>
              <a:rPr lang="en-US" dirty="0" smtClean="0"/>
              <a:t>Shallow form of NLU</a:t>
            </a:r>
          </a:p>
          <a:p>
            <a:pPr lvl="1"/>
            <a:r>
              <a:rPr lang="en-US" dirty="0" smtClean="0"/>
              <a:t>Goal:</a:t>
            </a:r>
          </a:p>
          <a:p>
            <a:pPr lvl="2"/>
            <a:r>
              <a:rPr lang="en-US" dirty="0" smtClean="0"/>
              <a:t>Given a spoken utterance, assign to class c, in finite set C</a:t>
            </a:r>
          </a:p>
          <a:p>
            <a:pPr lvl="1"/>
            <a:r>
              <a:rPr lang="en-US" dirty="0" smtClean="0"/>
              <a:t>Banking Example:</a:t>
            </a:r>
          </a:p>
          <a:p>
            <a:pPr lvl="2"/>
            <a:r>
              <a:rPr lang="en-US" dirty="0" smtClean="0"/>
              <a:t>Open prompt: </a:t>
            </a:r>
            <a:r>
              <a:rPr lang="en-US" b="1" dirty="0"/>
              <a:t>"</a:t>
            </a:r>
            <a:r>
              <a:rPr lang="en-US" b="1" dirty="0" smtClean="0"/>
              <a:t>How may </a:t>
            </a:r>
            <a:r>
              <a:rPr lang="en-US" b="1" dirty="0"/>
              <a:t>I direct your call</a:t>
            </a:r>
            <a:r>
              <a:rPr lang="en-US" b="1" dirty="0" smtClean="0"/>
              <a:t>?”	</a:t>
            </a:r>
          </a:p>
          <a:p>
            <a:pPr lvl="2"/>
            <a:r>
              <a:rPr lang="en-US" dirty="0" smtClean="0"/>
              <a:t>Responses: </a:t>
            </a:r>
            <a:r>
              <a:rPr lang="en-US" dirty="0"/>
              <a:t>may I have </a:t>
            </a:r>
            <a:r>
              <a:rPr lang="en-US" dirty="0" smtClean="0"/>
              <a:t>consumer lending?,</a:t>
            </a:r>
          </a:p>
          <a:p>
            <a:pPr lvl="3"/>
            <a:r>
              <a:rPr lang="en-US" dirty="0" err="1"/>
              <a:t>l'd</a:t>
            </a:r>
            <a:r>
              <a:rPr lang="en-US" dirty="0"/>
              <a:t> like my checking </a:t>
            </a:r>
            <a:r>
              <a:rPr lang="en-US"/>
              <a:t>account </a:t>
            </a:r>
            <a:r>
              <a:rPr lang="en-US" smtClean="0"/>
              <a:t>balance, or</a:t>
            </a:r>
            <a:endParaRPr lang="en-US" dirty="0" smtClean="0"/>
          </a:p>
          <a:p>
            <a:pPr lvl="3"/>
            <a:r>
              <a:rPr lang="en-US" dirty="0"/>
              <a:t>"ah I'm calling '</a:t>
            </a:r>
            <a:r>
              <a:rPr lang="en-US" dirty="0" err="1"/>
              <a:t>cuz</a:t>
            </a:r>
            <a:r>
              <a:rPr lang="en-US" dirty="0"/>
              <a:t> ah </a:t>
            </a:r>
            <a:r>
              <a:rPr lang="en-US" dirty="0" smtClean="0"/>
              <a:t>a friend </a:t>
            </a:r>
            <a:r>
              <a:rPr lang="en-US" dirty="0"/>
              <a:t>gave me this number and ah she told me ah </a:t>
            </a:r>
            <a:r>
              <a:rPr lang="en-US" dirty="0" smtClean="0"/>
              <a:t>with this </a:t>
            </a:r>
            <a:r>
              <a:rPr lang="en-US" dirty="0"/>
              <a:t>number I can buy some cars or whatever but </a:t>
            </a:r>
            <a:r>
              <a:rPr lang="en-US" dirty="0" smtClean="0"/>
              <a:t>she didn't </a:t>
            </a:r>
            <a:r>
              <a:rPr lang="en-US" dirty="0"/>
              <a:t>know how to explain it to me so l just called </a:t>
            </a:r>
            <a:r>
              <a:rPr lang="en-US" dirty="0" smtClean="0"/>
              <a:t>you you </a:t>
            </a:r>
            <a:r>
              <a:rPr lang="en-US" dirty="0"/>
              <a:t>know to get that information."</a:t>
            </a:r>
            <a:endParaRPr lang="en-US" dirty="0" smtClean="0"/>
          </a:p>
        </p:txBody>
      </p:sp>
    </p:spTree>
    <p:extLst>
      <p:ext uri="{BB962C8B-B14F-4D97-AF65-F5344CB8AC3E}">
        <p14:creationId xmlns:p14="http://schemas.microsoft.com/office/powerpoint/2010/main" val="38357133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Routing</a:t>
            </a:r>
            <a:endParaRPr lang="en-US" dirty="0"/>
          </a:p>
        </p:txBody>
      </p:sp>
      <p:sp>
        <p:nvSpPr>
          <p:cNvPr id="3" name="Content Placeholder 2"/>
          <p:cNvSpPr>
            <a:spLocks noGrp="1"/>
          </p:cNvSpPr>
          <p:nvPr>
            <p:ph idx="1"/>
          </p:nvPr>
        </p:nvSpPr>
        <p:spPr>
          <a:xfrm>
            <a:off x="549275" y="1600201"/>
            <a:ext cx="8326340" cy="4343400"/>
          </a:xfrm>
        </p:spPr>
        <p:txBody>
          <a:bodyPr>
            <a:normAutofit/>
          </a:bodyPr>
          <a:lstStyle/>
          <a:p>
            <a:r>
              <a:rPr lang="en-US" dirty="0" smtClean="0"/>
              <a:t>General approach:</a:t>
            </a:r>
          </a:p>
          <a:p>
            <a:pPr lvl="1"/>
            <a:r>
              <a:rPr lang="en-US" dirty="0" smtClean="0"/>
              <a:t>Build classification model based on labeled training data, e.g. manually routed calls</a:t>
            </a:r>
          </a:p>
          <a:p>
            <a:pPr lvl="2"/>
            <a:r>
              <a:rPr lang="en-US" dirty="0" smtClean="0"/>
              <a:t>Apply classifier to label new data</a:t>
            </a:r>
          </a:p>
        </p:txBody>
      </p:sp>
    </p:spTree>
    <p:extLst>
      <p:ext uri="{BB962C8B-B14F-4D97-AF65-F5344CB8AC3E}">
        <p14:creationId xmlns:p14="http://schemas.microsoft.com/office/powerpoint/2010/main" val="11975273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Routing</a:t>
            </a:r>
            <a:endParaRPr lang="en-US" dirty="0"/>
          </a:p>
        </p:txBody>
      </p:sp>
      <p:sp>
        <p:nvSpPr>
          <p:cNvPr id="3" name="Content Placeholder 2"/>
          <p:cNvSpPr>
            <a:spLocks noGrp="1"/>
          </p:cNvSpPr>
          <p:nvPr>
            <p:ph idx="1"/>
          </p:nvPr>
        </p:nvSpPr>
        <p:spPr>
          <a:xfrm>
            <a:off x="549275" y="1600201"/>
            <a:ext cx="8326340" cy="4343400"/>
          </a:xfrm>
        </p:spPr>
        <p:txBody>
          <a:bodyPr>
            <a:normAutofit/>
          </a:bodyPr>
          <a:lstStyle/>
          <a:p>
            <a:r>
              <a:rPr lang="en-US" dirty="0" smtClean="0"/>
              <a:t>General approach:</a:t>
            </a:r>
          </a:p>
          <a:p>
            <a:pPr lvl="1"/>
            <a:r>
              <a:rPr lang="en-US" dirty="0" smtClean="0"/>
              <a:t>Build classification model based on labeled training data, e.g. manually routed calls</a:t>
            </a:r>
          </a:p>
          <a:p>
            <a:pPr lvl="2"/>
            <a:r>
              <a:rPr lang="en-US" dirty="0" smtClean="0"/>
              <a:t>Apply classifier to label new data</a:t>
            </a:r>
          </a:p>
          <a:p>
            <a:r>
              <a:rPr lang="en-US" dirty="0" smtClean="0"/>
              <a:t>Vector-based call routing:</a:t>
            </a:r>
          </a:p>
          <a:p>
            <a:pPr lvl="1"/>
            <a:r>
              <a:rPr lang="en-US" dirty="0" smtClean="0"/>
              <a:t>Model</a:t>
            </a:r>
            <a:endParaRPr lang="en-US" dirty="0"/>
          </a:p>
        </p:txBody>
      </p:sp>
    </p:spTree>
    <p:extLst>
      <p:ext uri="{BB962C8B-B14F-4D97-AF65-F5344CB8AC3E}">
        <p14:creationId xmlns:p14="http://schemas.microsoft.com/office/powerpoint/2010/main" val="17317061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Routing</a:t>
            </a:r>
            <a:endParaRPr lang="en-US" dirty="0"/>
          </a:p>
        </p:txBody>
      </p:sp>
      <p:sp>
        <p:nvSpPr>
          <p:cNvPr id="3" name="Content Placeholder 2"/>
          <p:cNvSpPr>
            <a:spLocks noGrp="1"/>
          </p:cNvSpPr>
          <p:nvPr>
            <p:ph idx="1"/>
          </p:nvPr>
        </p:nvSpPr>
        <p:spPr>
          <a:xfrm>
            <a:off x="549275" y="1600201"/>
            <a:ext cx="8326340" cy="4343400"/>
          </a:xfrm>
        </p:spPr>
        <p:txBody>
          <a:bodyPr>
            <a:normAutofit/>
          </a:bodyPr>
          <a:lstStyle/>
          <a:p>
            <a:r>
              <a:rPr lang="en-US" dirty="0" smtClean="0"/>
              <a:t>General approach:</a:t>
            </a:r>
          </a:p>
          <a:p>
            <a:pPr lvl="1"/>
            <a:r>
              <a:rPr lang="en-US" dirty="0" smtClean="0"/>
              <a:t>Build classification model based on labeled training data, e.g. manually routed calls</a:t>
            </a:r>
          </a:p>
          <a:p>
            <a:pPr lvl="2"/>
            <a:r>
              <a:rPr lang="en-US" dirty="0" smtClean="0"/>
              <a:t>Apply classifier to label new data</a:t>
            </a:r>
          </a:p>
          <a:p>
            <a:r>
              <a:rPr lang="en-US" dirty="0" smtClean="0"/>
              <a:t>Vector-based call routing:</a:t>
            </a:r>
          </a:p>
          <a:p>
            <a:pPr lvl="1"/>
            <a:r>
              <a:rPr lang="en-US" dirty="0" smtClean="0"/>
              <a:t>Model: Vector of word unigram, bigrams, trigrams</a:t>
            </a:r>
          </a:p>
          <a:p>
            <a:pPr lvl="2"/>
            <a:r>
              <a:rPr lang="en-US" dirty="0" smtClean="0"/>
              <a:t>Filtering:</a:t>
            </a:r>
            <a:endParaRPr lang="en-US" dirty="0"/>
          </a:p>
        </p:txBody>
      </p:sp>
    </p:spTree>
    <p:extLst>
      <p:ext uri="{BB962C8B-B14F-4D97-AF65-F5344CB8AC3E}">
        <p14:creationId xmlns:p14="http://schemas.microsoft.com/office/powerpoint/2010/main" val="42145164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Routing</a:t>
            </a:r>
            <a:endParaRPr lang="en-US" dirty="0"/>
          </a:p>
        </p:txBody>
      </p:sp>
      <p:sp>
        <p:nvSpPr>
          <p:cNvPr id="3" name="Content Placeholder 2"/>
          <p:cNvSpPr>
            <a:spLocks noGrp="1"/>
          </p:cNvSpPr>
          <p:nvPr>
            <p:ph idx="1"/>
          </p:nvPr>
        </p:nvSpPr>
        <p:spPr>
          <a:xfrm>
            <a:off x="549275" y="1600201"/>
            <a:ext cx="8326340" cy="4343400"/>
          </a:xfrm>
        </p:spPr>
        <p:txBody>
          <a:bodyPr>
            <a:normAutofit/>
          </a:bodyPr>
          <a:lstStyle/>
          <a:p>
            <a:r>
              <a:rPr lang="en-US" dirty="0" smtClean="0"/>
              <a:t>General approach:</a:t>
            </a:r>
          </a:p>
          <a:p>
            <a:pPr lvl="1"/>
            <a:r>
              <a:rPr lang="en-US" dirty="0" smtClean="0"/>
              <a:t>Build classification model based on labeled training data, e.g. manually routed calls</a:t>
            </a:r>
          </a:p>
          <a:p>
            <a:pPr lvl="2"/>
            <a:r>
              <a:rPr lang="en-US" dirty="0" smtClean="0"/>
              <a:t>Apply classifier to label new data</a:t>
            </a:r>
          </a:p>
          <a:p>
            <a:r>
              <a:rPr lang="en-US" dirty="0" smtClean="0"/>
              <a:t>Vector-based call routing:</a:t>
            </a:r>
          </a:p>
          <a:p>
            <a:pPr lvl="1"/>
            <a:r>
              <a:rPr lang="en-US" dirty="0" smtClean="0"/>
              <a:t>Model: Vector of word unigram, bigrams, trigrams</a:t>
            </a:r>
          </a:p>
          <a:p>
            <a:pPr lvl="2"/>
            <a:r>
              <a:rPr lang="en-US" dirty="0" smtClean="0"/>
              <a:t>Filtering: by frequency</a:t>
            </a:r>
          </a:p>
        </p:txBody>
      </p:sp>
    </p:spTree>
    <p:extLst>
      <p:ext uri="{BB962C8B-B14F-4D97-AF65-F5344CB8AC3E}">
        <p14:creationId xmlns:p14="http://schemas.microsoft.com/office/powerpoint/2010/main" val="41491607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Routing</a:t>
            </a:r>
            <a:endParaRPr lang="en-US" dirty="0"/>
          </a:p>
        </p:txBody>
      </p:sp>
      <p:sp>
        <p:nvSpPr>
          <p:cNvPr id="3" name="Content Placeholder 2"/>
          <p:cNvSpPr>
            <a:spLocks noGrp="1"/>
          </p:cNvSpPr>
          <p:nvPr>
            <p:ph idx="1"/>
          </p:nvPr>
        </p:nvSpPr>
        <p:spPr>
          <a:xfrm>
            <a:off x="549275" y="1600201"/>
            <a:ext cx="8326340" cy="4343400"/>
          </a:xfrm>
        </p:spPr>
        <p:txBody>
          <a:bodyPr>
            <a:normAutofit/>
          </a:bodyPr>
          <a:lstStyle/>
          <a:p>
            <a:r>
              <a:rPr lang="en-US" dirty="0" smtClean="0"/>
              <a:t>General approach:</a:t>
            </a:r>
          </a:p>
          <a:p>
            <a:pPr lvl="1"/>
            <a:r>
              <a:rPr lang="en-US" dirty="0" smtClean="0"/>
              <a:t>Build classification model based on labeled training data, e.g. manually routed calls</a:t>
            </a:r>
          </a:p>
          <a:p>
            <a:pPr lvl="2"/>
            <a:r>
              <a:rPr lang="en-US" dirty="0" smtClean="0"/>
              <a:t>Apply classifier to label new data</a:t>
            </a:r>
          </a:p>
          <a:p>
            <a:r>
              <a:rPr lang="en-US" dirty="0" smtClean="0"/>
              <a:t>Vector-based call routing:</a:t>
            </a:r>
          </a:p>
          <a:p>
            <a:pPr lvl="1"/>
            <a:r>
              <a:rPr lang="en-US" dirty="0" smtClean="0"/>
              <a:t>Model: Vector of word unigram, bigrams, trigrams</a:t>
            </a:r>
          </a:p>
          <a:p>
            <a:pPr lvl="2"/>
            <a:r>
              <a:rPr lang="en-US" dirty="0" smtClean="0"/>
              <a:t>Filtering: by frequency</a:t>
            </a:r>
          </a:p>
          <a:p>
            <a:pPr lvl="3"/>
            <a:r>
              <a:rPr lang="en-US" dirty="0" smtClean="0"/>
              <a:t>Exclude high frequency </a:t>
            </a:r>
            <a:r>
              <a:rPr lang="en-US" dirty="0" err="1" smtClean="0"/>
              <a:t>stopwords</a:t>
            </a:r>
            <a:r>
              <a:rPr lang="en-US" dirty="0" smtClean="0"/>
              <a:t>, low frequency rare words</a:t>
            </a:r>
          </a:p>
          <a:p>
            <a:pPr lvl="2"/>
            <a:r>
              <a:rPr lang="en-US" dirty="0" smtClean="0"/>
              <a:t>Weighting</a:t>
            </a:r>
            <a:endParaRPr lang="en-US" dirty="0"/>
          </a:p>
        </p:txBody>
      </p:sp>
    </p:spTree>
    <p:extLst>
      <p:ext uri="{BB962C8B-B14F-4D97-AF65-F5344CB8AC3E}">
        <p14:creationId xmlns:p14="http://schemas.microsoft.com/office/powerpoint/2010/main" val="2062145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Relevance</a:t>
            </a:r>
          </a:p>
        </p:txBody>
      </p:sp>
      <p:sp>
        <p:nvSpPr>
          <p:cNvPr id="73731" name="Rectangle 3"/>
          <p:cNvSpPr>
            <a:spLocks noGrp="1" noChangeArrowheads="1"/>
          </p:cNvSpPr>
          <p:nvPr>
            <p:ph idx="1"/>
          </p:nvPr>
        </p:nvSpPr>
        <p:spPr/>
        <p:txBody>
          <a:bodyPr/>
          <a:lstStyle/>
          <a:p>
            <a:pPr eaLnBrk="1" hangingPunct="1">
              <a:lnSpc>
                <a:spcPct val="90000"/>
              </a:lnSpc>
            </a:pPr>
            <a:r>
              <a:rPr lang="en-US" sz="2000" dirty="0" smtClean="0">
                <a:latin typeface="Tahoma" charset="0"/>
                <a:ea typeface="ＭＳ Ｐゴシック" charset="0"/>
                <a:cs typeface="ＭＳ Ｐゴシック" charset="0"/>
              </a:rPr>
              <a:t>Client</a:t>
            </a:r>
            <a:r>
              <a:rPr lang="en-US" sz="2000" dirty="0">
                <a:latin typeface="Tahoma" charset="0"/>
                <a:ea typeface="ＭＳ Ｐゴシック" charset="0"/>
                <a:cs typeface="ＭＳ Ｐゴシック" charset="0"/>
              </a:rPr>
              <a:t>: </a:t>
            </a:r>
            <a:r>
              <a:rPr lang="en-US" sz="2000" b="1" dirty="0">
                <a:latin typeface="Tahoma" charset="0"/>
                <a:ea typeface="ＭＳ Ｐゴシック" charset="0"/>
                <a:cs typeface="ＭＳ Ｐゴシック" charset="0"/>
              </a:rPr>
              <a:t>I need to be there for a meeting that</a:t>
            </a:r>
            <a:r>
              <a:rPr lang="ja-JP" altLang="en-US" sz="2000" b="1" dirty="0">
                <a:latin typeface="Tahoma" charset="0"/>
                <a:ea typeface="ＭＳ Ｐゴシック" charset="0"/>
                <a:cs typeface="ＭＳ Ｐゴシック" charset="0"/>
              </a:rPr>
              <a:t>’</a:t>
            </a:r>
            <a:r>
              <a:rPr lang="en-US" sz="2000" b="1" dirty="0">
                <a:latin typeface="Tahoma" charset="0"/>
                <a:ea typeface="ＭＳ Ｐゴシック" charset="0"/>
                <a:cs typeface="ＭＳ Ｐゴシック" charset="0"/>
              </a:rPr>
              <a:t>s from the 12th to the 15th</a:t>
            </a:r>
          </a:p>
          <a:p>
            <a:pPr lvl="1" eaLnBrk="1" hangingPunct="1">
              <a:lnSpc>
                <a:spcPct val="90000"/>
              </a:lnSpc>
            </a:pPr>
            <a:r>
              <a:rPr lang="en-US" sz="1800" dirty="0">
                <a:latin typeface="Tahoma" charset="0"/>
                <a:ea typeface="ＭＳ Ｐゴシック" charset="0"/>
              </a:rPr>
              <a:t>Hearer thinks: </a:t>
            </a:r>
            <a:r>
              <a:rPr lang="en-US" sz="1800" b="1" dirty="0">
                <a:latin typeface="Tahoma" charset="0"/>
                <a:ea typeface="ＭＳ Ｐゴシック" charset="0"/>
              </a:rPr>
              <a:t>Speaker is following maxims, would only have mentioned meeting if it was relevant.  How could meeting be relevant? If client meant me to understand that he had to depart in time for the mtg.</a:t>
            </a:r>
            <a:endParaRPr lang="en-US" sz="18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D180C48-0780-0E4F-9DAD-F515E6700D5E}" type="datetime1">
              <a:rPr lang="en-US" sz="1400">
                <a:solidFill>
                  <a:srgbClr val="721028"/>
                </a:solidFill>
                <a:latin typeface="Arial" charset="0"/>
              </a:rPr>
              <a:pPr/>
              <a:t>4/9/13</a:t>
            </a:fld>
            <a:endParaRPr lang="en-US" sz="1400">
              <a:solidFill>
                <a:srgbClr val="721028"/>
              </a:solidFill>
              <a:latin typeface="Arial" charset="0"/>
            </a:endParaRPr>
          </a:p>
        </p:txBody>
      </p:sp>
      <p:sp>
        <p:nvSpPr>
          <p:cNvPr id="73733"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6E5F578-0680-FA4E-B7FC-59DAC5A5A42D}" type="slidenum">
              <a:rPr lang="en-US" sz="1400">
                <a:solidFill>
                  <a:srgbClr val="721028"/>
                </a:solidFill>
                <a:latin typeface="Arial" charset="0"/>
              </a:rPr>
              <a:pPr/>
              <a:t>17</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4177461348"/>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Routing</a:t>
            </a:r>
            <a:endParaRPr lang="en-US" dirty="0"/>
          </a:p>
        </p:txBody>
      </p:sp>
      <p:sp>
        <p:nvSpPr>
          <p:cNvPr id="3" name="Content Placeholder 2"/>
          <p:cNvSpPr>
            <a:spLocks noGrp="1"/>
          </p:cNvSpPr>
          <p:nvPr>
            <p:ph idx="1"/>
          </p:nvPr>
        </p:nvSpPr>
        <p:spPr>
          <a:xfrm>
            <a:off x="549275" y="1600201"/>
            <a:ext cx="8326340" cy="4343400"/>
          </a:xfrm>
        </p:spPr>
        <p:txBody>
          <a:bodyPr>
            <a:normAutofit/>
          </a:bodyPr>
          <a:lstStyle/>
          <a:p>
            <a:r>
              <a:rPr lang="en-US" dirty="0" smtClean="0"/>
              <a:t>General approach:</a:t>
            </a:r>
          </a:p>
          <a:p>
            <a:pPr lvl="1"/>
            <a:r>
              <a:rPr lang="en-US" dirty="0" smtClean="0"/>
              <a:t>Build classification model based on labeled training data, e.g. manually routed calls</a:t>
            </a:r>
          </a:p>
          <a:p>
            <a:pPr lvl="2"/>
            <a:r>
              <a:rPr lang="en-US" dirty="0" smtClean="0"/>
              <a:t>Apply classifier to label new data</a:t>
            </a:r>
          </a:p>
          <a:p>
            <a:r>
              <a:rPr lang="en-US" dirty="0" smtClean="0"/>
              <a:t>Vector-based call routing:</a:t>
            </a:r>
          </a:p>
          <a:p>
            <a:pPr lvl="1"/>
            <a:r>
              <a:rPr lang="en-US" dirty="0" smtClean="0"/>
              <a:t>Model: Vector of word unigram, bigrams, trigrams</a:t>
            </a:r>
          </a:p>
          <a:p>
            <a:pPr lvl="2"/>
            <a:r>
              <a:rPr lang="en-US" dirty="0" smtClean="0"/>
              <a:t>Filtering: by frequency</a:t>
            </a:r>
          </a:p>
          <a:p>
            <a:pPr lvl="3"/>
            <a:r>
              <a:rPr lang="en-US" dirty="0" smtClean="0"/>
              <a:t>Exclude high frequency </a:t>
            </a:r>
            <a:r>
              <a:rPr lang="en-US" dirty="0" err="1" smtClean="0"/>
              <a:t>stopwords</a:t>
            </a:r>
            <a:r>
              <a:rPr lang="en-US" dirty="0" smtClean="0"/>
              <a:t>, low frequency rare words</a:t>
            </a:r>
          </a:p>
          <a:p>
            <a:pPr lvl="2"/>
            <a:r>
              <a:rPr lang="en-US" dirty="0" smtClean="0"/>
              <a:t>Weighting: term frequency * inverse document frequency</a:t>
            </a:r>
          </a:p>
        </p:txBody>
      </p:sp>
    </p:spTree>
    <p:extLst>
      <p:ext uri="{BB962C8B-B14F-4D97-AF65-F5344CB8AC3E}">
        <p14:creationId xmlns:p14="http://schemas.microsoft.com/office/powerpoint/2010/main" val="17772716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Routing</a:t>
            </a:r>
            <a:endParaRPr lang="en-US" dirty="0"/>
          </a:p>
        </p:txBody>
      </p:sp>
      <p:sp>
        <p:nvSpPr>
          <p:cNvPr id="3" name="Content Placeholder 2"/>
          <p:cNvSpPr>
            <a:spLocks noGrp="1"/>
          </p:cNvSpPr>
          <p:nvPr>
            <p:ph idx="1"/>
          </p:nvPr>
        </p:nvSpPr>
        <p:spPr>
          <a:xfrm>
            <a:off x="549275" y="1600201"/>
            <a:ext cx="8326340" cy="4343400"/>
          </a:xfrm>
        </p:spPr>
        <p:txBody>
          <a:bodyPr>
            <a:normAutofit fontScale="92500"/>
          </a:bodyPr>
          <a:lstStyle/>
          <a:p>
            <a:r>
              <a:rPr lang="en-US" dirty="0" smtClean="0"/>
              <a:t>General approach:</a:t>
            </a:r>
          </a:p>
          <a:p>
            <a:pPr lvl="1"/>
            <a:r>
              <a:rPr lang="en-US" dirty="0" smtClean="0"/>
              <a:t>Build classification model based on labeled training data, e.g. manually routed calls</a:t>
            </a:r>
          </a:p>
          <a:p>
            <a:pPr lvl="2"/>
            <a:r>
              <a:rPr lang="en-US" dirty="0" smtClean="0"/>
              <a:t>Apply classifier to label new data</a:t>
            </a:r>
          </a:p>
          <a:p>
            <a:r>
              <a:rPr lang="en-US" dirty="0" smtClean="0"/>
              <a:t>Vector-based call routing:</a:t>
            </a:r>
          </a:p>
          <a:p>
            <a:pPr lvl="1"/>
            <a:r>
              <a:rPr lang="en-US" dirty="0" smtClean="0"/>
              <a:t>Model: Vector of word unigram, bigrams, trigrams</a:t>
            </a:r>
          </a:p>
          <a:p>
            <a:pPr lvl="2"/>
            <a:r>
              <a:rPr lang="en-US" dirty="0" smtClean="0"/>
              <a:t>Filtering: by frequency</a:t>
            </a:r>
          </a:p>
          <a:p>
            <a:pPr lvl="3"/>
            <a:r>
              <a:rPr lang="en-US" dirty="0" smtClean="0"/>
              <a:t>Exclude high frequency </a:t>
            </a:r>
            <a:r>
              <a:rPr lang="en-US" dirty="0" err="1" smtClean="0"/>
              <a:t>stopwords</a:t>
            </a:r>
            <a:r>
              <a:rPr lang="en-US" dirty="0" smtClean="0"/>
              <a:t>, low frequency rare words</a:t>
            </a:r>
          </a:p>
          <a:p>
            <a:pPr lvl="2"/>
            <a:r>
              <a:rPr lang="en-US" dirty="0" smtClean="0"/>
              <a:t>Weighting: term frequency * inverse document frequency</a:t>
            </a:r>
          </a:p>
          <a:p>
            <a:pPr lvl="2"/>
            <a:r>
              <a:rPr lang="en-US" dirty="0" smtClean="0"/>
              <a:t>(Dimensionality reduction by singular value decomposition)</a:t>
            </a:r>
          </a:p>
          <a:p>
            <a:pPr lvl="1"/>
            <a:r>
              <a:rPr lang="en-US" dirty="0" smtClean="0"/>
              <a:t>Compute cosine similarity for new call &amp; </a:t>
            </a:r>
            <a:r>
              <a:rPr lang="en-US" smtClean="0"/>
              <a:t>training examples</a:t>
            </a:r>
            <a:endParaRPr lang="en-US" dirty="0" smtClean="0"/>
          </a:p>
          <a:p>
            <a:pPr lvl="1"/>
            <a:endParaRPr lang="en-US" dirty="0"/>
          </a:p>
        </p:txBody>
      </p:sp>
    </p:spTree>
    <p:extLst>
      <p:ext uri="{BB962C8B-B14F-4D97-AF65-F5344CB8AC3E}">
        <p14:creationId xmlns:p14="http://schemas.microsoft.com/office/powerpoint/2010/main" val="113278958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 Representations for Spoken Dialog</a:t>
            </a:r>
            <a:endParaRPr lang="en-US" dirty="0"/>
          </a:p>
        </p:txBody>
      </p:sp>
      <p:sp>
        <p:nvSpPr>
          <p:cNvPr id="3" name="Content Placeholder 2"/>
          <p:cNvSpPr>
            <a:spLocks noGrp="1"/>
          </p:cNvSpPr>
          <p:nvPr>
            <p:ph idx="1"/>
          </p:nvPr>
        </p:nvSpPr>
        <p:spPr>
          <a:xfrm>
            <a:off x="549274" y="1600201"/>
            <a:ext cx="8175137" cy="4343400"/>
          </a:xfrm>
        </p:spPr>
        <p:txBody>
          <a:bodyPr/>
          <a:lstStyle/>
          <a:p>
            <a:r>
              <a:rPr lang="en-US" dirty="0" smtClean="0"/>
              <a:t>Typical model: Frame-slot semantics</a:t>
            </a:r>
          </a:p>
          <a:p>
            <a:pPr lvl="1"/>
            <a:r>
              <a:rPr lang="en-US" dirty="0" smtClean="0"/>
              <a:t>Majority of spoken dialog systems</a:t>
            </a:r>
          </a:p>
          <a:p>
            <a:pPr lvl="2"/>
            <a:r>
              <a:rPr lang="en-US" dirty="0" smtClean="0"/>
              <a:t>Almost all deployed spoken dialog systems</a:t>
            </a:r>
          </a:p>
          <a:p>
            <a:pPr lvl="2"/>
            <a:endParaRPr lang="en-US" dirty="0" smtClean="0"/>
          </a:p>
        </p:txBody>
      </p:sp>
    </p:spTree>
    <p:extLst>
      <p:ext uri="{BB962C8B-B14F-4D97-AF65-F5344CB8AC3E}">
        <p14:creationId xmlns:p14="http://schemas.microsoft.com/office/powerpoint/2010/main" val="6373463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 Representations for Spoken Dialog</a:t>
            </a:r>
            <a:endParaRPr lang="en-US" dirty="0"/>
          </a:p>
        </p:txBody>
      </p:sp>
      <p:sp>
        <p:nvSpPr>
          <p:cNvPr id="3" name="Content Placeholder 2"/>
          <p:cNvSpPr>
            <a:spLocks noGrp="1"/>
          </p:cNvSpPr>
          <p:nvPr>
            <p:ph idx="1"/>
          </p:nvPr>
        </p:nvSpPr>
        <p:spPr>
          <a:xfrm>
            <a:off x="549274" y="1600201"/>
            <a:ext cx="8175137" cy="4343400"/>
          </a:xfrm>
        </p:spPr>
        <p:txBody>
          <a:bodyPr/>
          <a:lstStyle/>
          <a:p>
            <a:r>
              <a:rPr lang="en-US" dirty="0" smtClean="0"/>
              <a:t>Typical model: Frame-slot semantics</a:t>
            </a:r>
          </a:p>
          <a:p>
            <a:pPr lvl="1"/>
            <a:r>
              <a:rPr lang="en-US" dirty="0" smtClean="0"/>
              <a:t>Majority of spoken dialog systems</a:t>
            </a:r>
          </a:p>
          <a:p>
            <a:pPr lvl="2"/>
            <a:r>
              <a:rPr lang="en-US" dirty="0" smtClean="0"/>
              <a:t>Almost all deployed spoken dialog systems</a:t>
            </a:r>
          </a:p>
          <a:p>
            <a:pPr lvl="2"/>
            <a:endParaRPr lang="en-US" dirty="0" smtClean="0"/>
          </a:p>
          <a:p>
            <a:r>
              <a:rPr lang="en-US" dirty="0" smtClean="0"/>
              <a:t>Frame: </a:t>
            </a:r>
          </a:p>
          <a:p>
            <a:pPr lvl="1"/>
            <a:r>
              <a:rPr lang="en-US" dirty="0"/>
              <a:t>D</a:t>
            </a:r>
            <a:r>
              <a:rPr lang="en-US" dirty="0" smtClean="0"/>
              <a:t>omain-dependent information structure</a:t>
            </a:r>
          </a:p>
          <a:p>
            <a:pPr lvl="1"/>
            <a:r>
              <a:rPr lang="en-US" dirty="0" smtClean="0"/>
              <a:t>Set of attribute-value pairs</a:t>
            </a:r>
          </a:p>
          <a:p>
            <a:pPr lvl="1"/>
            <a:r>
              <a:rPr lang="en-US" dirty="0" smtClean="0"/>
              <a:t>Information relevant to answering questions in domain</a:t>
            </a:r>
            <a:endParaRPr lang="en-US" dirty="0"/>
          </a:p>
        </p:txBody>
      </p:sp>
    </p:spTree>
    <p:extLst>
      <p:ext uri="{BB962C8B-B14F-4D97-AF65-F5344CB8AC3E}">
        <p14:creationId xmlns:p14="http://schemas.microsoft.com/office/powerpoint/2010/main" val="16692592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Language Understanding</a:t>
            </a:r>
            <a:endParaRPr lang="en-US" dirty="0"/>
          </a:p>
        </p:txBody>
      </p:sp>
      <p:sp>
        <p:nvSpPr>
          <p:cNvPr id="3" name="Content Placeholder 2"/>
          <p:cNvSpPr>
            <a:spLocks noGrp="1"/>
          </p:cNvSpPr>
          <p:nvPr>
            <p:ph idx="1"/>
          </p:nvPr>
        </p:nvSpPr>
        <p:spPr>
          <a:xfrm>
            <a:off x="271474" y="1600201"/>
            <a:ext cx="8517248" cy="4343400"/>
          </a:xfrm>
        </p:spPr>
        <p:txBody>
          <a:bodyPr>
            <a:normAutofit fontScale="92500" lnSpcReduction="10000"/>
          </a:bodyPr>
          <a:lstStyle/>
          <a:p>
            <a:r>
              <a:rPr lang="en-US" dirty="0" smtClean="0"/>
              <a:t>Most systems use frame-slot semantics</a:t>
            </a:r>
          </a:p>
          <a:p>
            <a:pPr marL="349250" lvl="1" indent="0">
              <a:buNone/>
            </a:pPr>
            <a:r>
              <a:rPr lang="en-US" i="1" dirty="0" smtClean="0"/>
              <a:t>Show me morning flights from Boston to SFO on Tuesday</a:t>
            </a:r>
          </a:p>
          <a:p>
            <a:pPr lvl="1"/>
            <a:endParaRPr lang="en-US" i="1" dirty="0"/>
          </a:p>
          <a:p>
            <a:pPr lvl="1"/>
            <a:r>
              <a:rPr lang="en-US" dirty="0" smtClean="0"/>
              <a:t>SHOW:</a:t>
            </a:r>
          </a:p>
          <a:p>
            <a:pPr lvl="1"/>
            <a:r>
              <a:rPr lang="en-US" dirty="0" smtClean="0"/>
              <a:t>FLIGHTS:</a:t>
            </a:r>
          </a:p>
          <a:p>
            <a:pPr lvl="2"/>
            <a:r>
              <a:rPr lang="en-US" dirty="0" smtClean="0"/>
              <a:t>ORIGIN:</a:t>
            </a:r>
          </a:p>
          <a:p>
            <a:pPr lvl="3"/>
            <a:r>
              <a:rPr lang="en-US" dirty="0" smtClean="0"/>
              <a:t>CITY:	    Boston</a:t>
            </a:r>
          </a:p>
          <a:p>
            <a:pPr lvl="3"/>
            <a:r>
              <a:rPr lang="en-US" dirty="0" smtClean="0"/>
              <a:t>DATE:</a:t>
            </a:r>
          </a:p>
          <a:p>
            <a:pPr lvl="4"/>
            <a:r>
              <a:rPr lang="en-US" dirty="0" smtClean="0"/>
              <a:t>DAY-OF-WEEK:   Tuesday</a:t>
            </a:r>
          </a:p>
          <a:p>
            <a:pPr lvl="3"/>
            <a:r>
              <a:rPr lang="en-US" dirty="0" smtClean="0"/>
              <a:t>TIME:</a:t>
            </a:r>
          </a:p>
          <a:p>
            <a:pPr lvl="4"/>
            <a:r>
              <a:rPr lang="en-US" dirty="0" smtClean="0"/>
              <a:t>PART-OF-DAY:     Morning</a:t>
            </a:r>
          </a:p>
          <a:p>
            <a:pPr lvl="2"/>
            <a:r>
              <a:rPr lang="en-US" dirty="0" smtClean="0"/>
              <a:t>DEST: </a:t>
            </a:r>
          </a:p>
          <a:p>
            <a:pPr lvl="3"/>
            <a:r>
              <a:rPr lang="en-US" dirty="0" smtClean="0"/>
              <a:t>CITY:     San Francisco</a:t>
            </a:r>
            <a:endParaRPr lang="en-US" dirty="0"/>
          </a:p>
        </p:txBody>
      </p:sp>
    </p:spTree>
    <p:extLst>
      <p:ext uri="{BB962C8B-B14F-4D97-AF65-F5344CB8AC3E}">
        <p14:creationId xmlns:p14="http://schemas.microsoft.com/office/powerpoint/2010/main" val="5028481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NLU Example</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Sagae</a:t>
            </a:r>
            <a:r>
              <a:rPr lang="en-US" dirty="0" smtClean="0"/>
              <a:t> et 2009</a:t>
            </a:r>
          </a:p>
          <a:p>
            <a:r>
              <a:rPr lang="en-US" dirty="0" smtClean="0"/>
              <a:t>Utterance </a:t>
            </a:r>
            <a:r>
              <a:rPr lang="en-US" dirty="0"/>
              <a:t>(speech): we are prepared to </a:t>
            </a:r>
            <a:r>
              <a:rPr lang="en-US" dirty="0" smtClean="0"/>
              <a:t>give you </a:t>
            </a:r>
            <a:r>
              <a:rPr lang="en-US" dirty="0"/>
              <a:t>guys generators for electricity downtown</a:t>
            </a:r>
          </a:p>
          <a:p>
            <a:r>
              <a:rPr lang="en-US" dirty="0" smtClean="0"/>
              <a:t>ASR </a:t>
            </a:r>
            <a:r>
              <a:rPr lang="en-US" dirty="0"/>
              <a:t>(NLU input): we up apparently give </a:t>
            </a:r>
            <a:r>
              <a:rPr lang="en-US" dirty="0" smtClean="0"/>
              <a:t>you guys </a:t>
            </a:r>
            <a:r>
              <a:rPr lang="en-US" dirty="0"/>
              <a:t>generators for a letter city don town</a:t>
            </a:r>
          </a:p>
          <a:p>
            <a:r>
              <a:rPr lang="en-US" dirty="0" smtClean="0"/>
              <a:t>Frame </a:t>
            </a:r>
            <a:r>
              <a:rPr lang="en-US" dirty="0"/>
              <a:t>(NLU output):</a:t>
            </a:r>
          </a:p>
          <a:p>
            <a:pPr lvl="1"/>
            <a:r>
              <a:rPr lang="en-US" b="1" dirty="0"/>
              <a:t>&lt;s&gt;.mood declarative</a:t>
            </a:r>
          </a:p>
          <a:p>
            <a:pPr lvl="1"/>
            <a:r>
              <a:rPr lang="en-US" b="1" dirty="0"/>
              <a:t>&lt;s&gt;.</a:t>
            </a:r>
            <a:r>
              <a:rPr lang="en-US" b="1" dirty="0" err="1"/>
              <a:t>sem.agent</a:t>
            </a:r>
            <a:r>
              <a:rPr lang="en-US" b="1" dirty="0"/>
              <a:t> </a:t>
            </a:r>
            <a:r>
              <a:rPr lang="en-US" b="1" dirty="0" smtClean="0"/>
              <a:t>kirk</a:t>
            </a:r>
          </a:p>
          <a:p>
            <a:pPr lvl="1"/>
            <a:r>
              <a:rPr lang="en-US" b="1" dirty="0" smtClean="0"/>
              <a:t>&lt;</a:t>
            </a:r>
            <a:r>
              <a:rPr lang="en-US" b="1" dirty="0"/>
              <a:t>s&gt;.</a:t>
            </a:r>
            <a:r>
              <a:rPr lang="en-US" b="1" dirty="0" err="1"/>
              <a:t>sem.event</a:t>
            </a:r>
            <a:r>
              <a:rPr lang="en-US" b="1" dirty="0"/>
              <a:t> </a:t>
            </a:r>
            <a:r>
              <a:rPr lang="en-US" b="1" dirty="0" smtClean="0"/>
              <a:t>deliver</a:t>
            </a:r>
          </a:p>
          <a:p>
            <a:pPr lvl="1"/>
            <a:r>
              <a:rPr lang="en-US" b="1" dirty="0" smtClean="0"/>
              <a:t>&lt;</a:t>
            </a:r>
            <a:r>
              <a:rPr lang="en-US" b="1" dirty="0"/>
              <a:t>s&gt;.</a:t>
            </a:r>
            <a:r>
              <a:rPr lang="en-US" b="1" dirty="0" err="1"/>
              <a:t>sem.modal.possibility</a:t>
            </a:r>
            <a:r>
              <a:rPr lang="en-US" b="1" dirty="0"/>
              <a:t> </a:t>
            </a:r>
            <a:r>
              <a:rPr lang="en-US" b="1" dirty="0" smtClean="0"/>
              <a:t>can</a:t>
            </a:r>
          </a:p>
          <a:p>
            <a:pPr lvl="1"/>
            <a:r>
              <a:rPr lang="en-US" b="1" dirty="0" smtClean="0"/>
              <a:t>&lt;</a:t>
            </a:r>
            <a:r>
              <a:rPr lang="en-US" b="1" dirty="0"/>
              <a:t>s&gt;.</a:t>
            </a:r>
            <a:r>
              <a:rPr lang="en-US" b="1" dirty="0" err="1"/>
              <a:t>sem.speechact.type</a:t>
            </a:r>
            <a:r>
              <a:rPr lang="en-US" b="1" dirty="0"/>
              <a:t> </a:t>
            </a:r>
            <a:r>
              <a:rPr lang="en-US" b="1" dirty="0" smtClean="0"/>
              <a:t>offer</a:t>
            </a:r>
          </a:p>
          <a:p>
            <a:pPr lvl="1"/>
            <a:r>
              <a:rPr lang="en-US" b="1" dirty="0" smtClean="0"/>
              <a:t>&lt;</a:t>
            </a:r>
            <a:r>
              <a:rPr lang="en-US" b="1" dirty="0"/>
              <a:t>s&gt;.</a:t>
            </a:r>
            <a:r>
              <a:rPr lang="en-US" b="1" dirty="0" err="1"/>
              <a:t>sem.theme</a:t>
            </a:r>
            <a:r>
              <a:rPr lang="en-US" b="1" dirty="0"/>
              <a:t> power-</a:t>
            </a:r>
            <a:r>
              <a:rPr lang="en-US" b="1" dirty="0" smtClean="0"/>
              <a:t>generator</a:t>
            </a:r>
          </a:p>
          <a:p>
            <a:pPr lvl="1"/>
            <a:r>
              <a:rPr lang="en-US" b="1" dirty="0" smtClean="0"/>
              <a:t>&lt;</a:t>
            </a:r>
            <a:r>
              <a:rPr lang="en-US" b="1" dirty="0"/>
              <a:t>s&gt;.</a:t>
            </a:r>
            <a:r>
              <a:rPr lang="en-US" b="1" dirty="0" err="1"/>
              <a:t>sem.type</a:t>
            </a:r>
            <a:r>
              <a:rPr lang="en-US" b="1" dirty="0"/>
              <a:t> event</a:t>
            </a:r>
            <a:endParaRPr lang="en-US" dirty="0"/>
          </a:p>
        </p:txBody>
      </p:sp>
    </p:spTree>
    <p:extLst>
      <p:ext uri="{BB962C8B-B14F-4D97-AF65-F5344CB8AC3E}">
        <p14:creationId xmlns:p14="http://schemas.microsoft.com/office/powerpoint/2010/main" val="40680681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lstStyle/>
          <a:p>
            <a:r>
              <a:rPr lang="en-US" dirty="0" smtClean="0"/>
              <a:t>Given an ASR output string, how can we tractably and robustly derive a meaning representation?</a:t>
            </a:r>
          </a:p>
          <a:p>
            <a:pPr lvl="1"/>
            <a:endParaRPr lang="en-US" dirty="0"/>
          </a:p>
        </p:txBody>
      </p:sp>
    </p:spTree>
    <p:extLst>
      <p:ext uri="{BB962C8B-B14F-4D97-AF65-F5344CB8AC3E}">
        <p14:creationId xmlns:p14="http://schemas.microsoft.com/office/powerpoint/2010/main" val="24394409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lstStyle/>
          <a:p>
            <a:r>
              <a:rPr lang="en-US" dirty="0" smtClean="0"/>
              <a:t>Given an ASR output string, how can we tractably and robustly derive a meaning representation?</a:t>
            </a:r>
          </a:p>
          <a:p>
            <a:r>
              <a:rPr lang="en-US" dirty="0" smtClean="0"/>
              <a:t>Many approaches:</a:t>
            </a:r>
          </a:p>
          <a:p>
            <a:pPr lvl="1"/>
            <a:r>
              <a:rPr lang="en-US" dirty="0" smtClean="0"/>
              <a:t>Shallow transformation: </a:t>
            </a:r>
          </a:p>
          <a:p>
            <a:pPr lvl="2"/>
            <a:r>
              <a:rPr lang="en-US" dirty="0" smtClean="0"/>
              <a:t>Terminal substitution </a:t>
            </a:r>
          </a:p>
          <a:p>
            <a:pPr lvl="1"/>
            <a:endParaRPr lang="en-US" dirty="0" smtClean="0"/>
          </a:p>
          <a:p>
            <a:pPr lvl="1"/>
            <a:endParaRPr lang="en-US" dirty="0"/>
          </a:p>
        </p:txBody>
      </p:sp>
    </p:spTree>
    <p:extLst>
      <p:ext uri="{BB962C8B-B14F-4D97-AF65-F5344CB8AC3E}">
        <p14:creationId xmlns:p14="http://schemas.microsoft.com/office/powerpoint/2010/main" val="9998502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lstStyle/>
          <a:p>
            <a:r>
              <a:rPr lang="en-US" dirty="0" smtClean="0"/>
              <a:t>Given an ASR output string, how can we tractably and robustly derive a meaning representation?</a:t>
            </a:r>
          </a:p>
          <a:p>
            <a:r>
              <a:rPr lang="en-US" dirty="0" smtClean="0"/>
              <a:t>Many approaches:</a:t>
            </a:r>
          </a:p>
          <a:p>
            <a:pPr lvl="1"/>
            <a:r>
              <a:rPr lang="en-US" dirty="0" smtClean="0"/>
              <a:t>Shallow transformation: </a:t>
            </a:r>
          </a:p>
          <a:p>
            <a:pPr lvl="2"/>
            <a:r>
              <a:rPr lang="en-US" dirty="0" smtClean="0"/>
              <a:t>Terminal substitution </a:t>
            </a:r>
          </a:p>
          <a:p>
            <a:pPr lvl="1"/>
            <a:r>
              <a:rPr lang="en-US" dirty="0" smtClean="0"/>
              <a:t>Integrated parsing and semantic analysis</a:t>
            </a:r>
          </a:p>
          <a:p>
            <a:pPr lvl="2"/>
            <a:r>
              <a:rPr lang="en-US" dirty="0" smtClean="0"/>
              <a:t>E.g. semantic grammars</a:t>
            </a:r>
          </a:p>
          <a:p>
            <a:pPr lvl="1"/>
            <a:endParaRPr lang="en-US" dirty="0" smtClean="0"/>
          </a:p>
          <a:p>
            <a:pPr lvl="1"/>
            <a:endParaRPr lang="en-US" dirty="0"/>
          </a:p>
        </p:txBody>
      </p:sp>
    </p:spTree>
    <p:extLst>
      <p:ext uri="{BB962C8B-B14F-4D97-AF65-F5344CB8AC3E}">
        <p14:creationId xmlns:p14="http://schemas.microsoft.com/office/powerpoint/2010/main" val="1233849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lstStyle/>
          <a:p>
            <a:r>
              <a:rPr lang="en-US" dirty="0" smtClean="0"/>
              <a:t>Given an ASR output string, how can we tractably and robustly derive a meaning representation?</a:t>
            </a:r>
          </a:p>
          <a:p>
            <a:r>
              <a:rPr lang="en-US" dirty="0" smtClean="0"/>
              <a:t>Many approaches:</a:t>
            </a:r>
          </a:p>
          <a:p>
            <a:pPr lvl="1"/>
            <a:r>
              <a:rPr lang="en-US" dirty="0" smtClean="0"/>
              <a:t>Shallow transformation: </a:t>
            </a:r>
          </a:p>
          <a:p>
            <a:pPr lvl="2"/>
            <a:r>
              <a:rPr lang="en-US" dirty="0" smtClean="0"/>
              <a:t>Terminal substitution </a:t>
            </a:r>
          </a:p>
          <a:p>
            <a:pPr lvl="1"/>
            <a:r>
              <a:rPr lang="en-US" dirty="0" smtClean="0"/>
              <a:t>Integrated parsing and semantic analysis</a:t>
            </a:r>
          </a:p>
          <a:p>
            <a:pPr lvl="2"/>
            <a:r>
              <a:rPr lang="en-US" dirty="0" smtClean="0"/>
              <a:t>E.g. semantic grammars</a:t>
            </a:r>
          </a:p>
          <a:p>
            <a:pPr lvl="1"/>
            <a:r>
              <a:rPr lang="en-US" dirty="0" smtClean="0"/>
              <a:t>Classification or sequence labeling approaches</a:t>
            </a:r>
          </a:p>
          <a:p>
            <a:pPr lvl="2"/>
            <a:r>
              <a:rPr lang="en-US" dirty="0" smtClean="0"/>
              <a:t>HMM-based, </a:t>
            </a:r>
            <a:r>
              <a:rPr lang="en-US" dirty="0" err="1" smtClean="0"/>
              <a:t>MaxEnt</a:t>
            </a:r>
            <a:r>
              <a:rPr lang="en-US"/>
              <a:t>-</a:t>
            </a:r>
            <a:r>
              <a:rPr lang="en-US" smtClean="0"/>
              <a:t>based</a:t>
            </a:r>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314709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Quantity</a:t>
            </a:r>
          </a:p>
        </p:txBody>
      </p:sp>
      <p:sp>
        <p:nvSpPr>
          <p:cNvPr id="75779" name="Rectangle 3"/>
          <p:cNvSpPr>
            <a:spLocks noGrp="1" noChangeArrowheads="1"/>
          </p:cNvSpPr>
          <p:nvPr>
            <p:ph idx="1"/>
          </p:nvPr>
        </p:nvSpPr>
        <p:spPr/>
        <p:txBody>
          <a:bodyPr/>
          <a:lstStyle/>
          <a:p>
            <a:pPr eaLnBrk="1" hangingPunct="1">
              <a:lnSpc>
                <a:spcPct val="90000"/>
              </a:lnSpc>
            </a:pPr>
            <a:r>
              <a:rPr lang="en-US" sz="2000" dirty="0" err="1">
                <a:latin typeface="Tahoma" charset="0"/>
                <a:ea typeface="ＭＳ Ｐゴシック" charset="0"/>
                <a:cs typeface="ＭＳ Ｐゴシック" charset="0"/>
              </a:rPr>
              <a:t>A:How</a:t>
            </a:r>
            <a:r>
              <a:rPr lang="en-US" sz="2000" dirty="0">
                <a:latin typeface="Tahoma" charset="0"/>
                <a:ea typeface="ＭＳ Ｐゴシック" charset="0"/>
                <a:cs typeface="ＭＳ Ｐゴシック" charset="0"/>
              </a:rPr>
              <a:t> much money do you have on you?</a:t>
            </a:r>
          </a:p>
          <a:p>
            <a:pPr eaLnBrk="1" hangingPunct="1">
              <a:lnSpc>
                <a:spcPct val="90000"/>
              </a:lnSpc>
            </a:pPr>
            <a:r>
              <a:rPr lang="en-US" sz="2000" dirty="0">
                <a:latin typeface="Tahoma" charset="0"/>
                <a:ea typeface="ＭＳ Ｐゴシック" charset="0"/>
                <a:cs typeface="ＭＳ Ｐゴシック" charset="0"/>
              </a:rPr>
              <a:t>B: I have 5 dollars</a:t>
            </a:r>
          </a:p>
          <a:p>
            <a:pPr lvl="1" eaLnBrk="1" hangingPunct="1">
              <a:lnSpc>
                <a:spcPct val="90000"/>
              </a:lnSpc>
            </a:pPr>
            <a:r>
              <a:rPr lang="en-US" sz="1800" dirty="0" smtClean="0">
                <a:latin typeface="Tahoma" charset="0"/>
                <a:ea typeface="ＭＳ Ｐゴシック" charset="0"/>
              </a:rPr>
              <a:t>Implication</a:t>
            </a:r>
            <a:endParaRPr lang="en-US" sz="16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C18BA4F-CAD0-0446-AEB8-7546A2AFE303}" type="datetime1">
              <a:rPr lang="en-US" sz="1400">
                <a:solidFill>
                  <a:srgbClr val="721028"/>
                </a:solidFill>
                <a:latin typeface="Arial" charset="0"/>
              </a:rPr>
              <a:pPr/>
              <a:t>4/9/13</a:t>
            </a:fld>
            <a:endParaRPr lang="en-US" sz="1400">
              <a:solidFill>
                <a:srgbClr val="721028"/>
              </a:solidFill>
              <a:latin typeface="Arial" charset="0"/>
            </a:endParaRPr>
          </a:p>
        </p:txBody>
      </p:sp>
      <p:sp>
        <p:nvSpPr>
          <p:cNvPr id="75781"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3285035-0FB3-784D-94FE-2072C659A617}" type="slidenum">
              <a:rPr lang="en-US" sz="1400">
                <a:solidFill>
                  <a:srgbClr val="721028"/>
                </a:solidFill>
                <a:latin typeface="Arial" charset="0"/>
              </a:rPr>
              <a:pPr/>
              <a:t>18</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227710558"/>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Grammars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Formal specification of strings in a language</a:t>
            </a:r>
          </a:p>
          <a:p>
            <a:r>
              <a:rPr lang="en-US" dirty="0" smtClean="0"/>
              <a:t>A 4-tuple:</a:t>
            </a:r>
          </a:p>
          <a:p>
            <a:pPr lvl="1"/>
            <a:r>
              <a:rPr lang="en-US" dirty="0"/>
              <a:t>A set of terminal symbols: </a:t>
            </a:r>
            <a:r>
              <a:rPr lang="el-GR" dirty="0">
                <a:cs typeface="Arial" charset="0"/>
              </a:rPr>
              <a:t>Σ</a:t>
            </a:r>
          </a:p>
          <a:p>
            <a:pPr lvl="1"/>
            <a:r>
              <a:rPr lang="en-US" dirty="0"/>
              <a:t>A set of non-terminal symbols: N</a:t>
            </a:r>
          </a:p>
          <a:p>
            <a:pPr lvl="1"/>
            <a:r>
              <a:rPr lang="en-US" dirty="0"/>
              <a:t>A set of productions P: of the form A -&gt; </a:t>
            </a:r>
            <a:r>
              <a:rPr lang="el-GR" dirty="0">
                <a:cs typeface="Arial" charset="0"/>
              </a:rPr>
              <a:t>α</a:t>
            </a:r>
          </a:p>
          <a:p>
            <a:pPr lvl="1"/>
            <a:r>
              <a:rPr lang="en-US" dirty="0" smtClean="0"/>
              <a:t>A </a:t>
            </a:r>
            <a:r>
              <a:rPr lang="en-US" dirty="0"/>
              <a:t>designated start symbol S</a:t>
            </a:r>
          </a:p>
          <a:p>
            <a:r>
              <a:rPr lang="en-US" dirty="0" smtClean="0"/>
              <a:t>In regular grammars:</a:t>
            </a:r>
          </a:p>
          <a:p>
            <a:pPr lvl="1"/>
            <a:r>
              <a:rPr lang="en-US" dirty="0" smtClean="0"/>
              <a:t>A is a non-terminal and </a:t>
            </a:r>
            <a:r>
              <a:rPr lang="el-GR" dirty="0" smtClean="0">
                <a:cs typeface="Arial" charset="0"/>
              </a:rPr>
              <a:t>α</a:t>
            </a:r>
            <a:r>
              <a:rPr lang="en-US" dirty="0" smtClean="0">
                <a:cs typeface="Arial" charset="0"/>
              </a:rPr>
              <a:t> is of the form {N}</a:t>
            </a:r>
            <a:r>
              <a:rPr lang="el-GR" dirty="0" smtClean="0">
                <a:cs typeface="Arial" charset="0"/>
              </a:rPr>
              <a:t>Σ</a:t>
            </a:r>
            <a:r>
              <a:rPr lang="en-US" dirty="0" smtClean="0">
                <a:cs typeface="Arial" charset="0"/>
              </a:rPr>
              <a:t>*</a:t>
            </a:r>
            <a:endParaRPr lang="en-US" dirty="0" smtClean="0"/>
          </a:p>
          <a:p>
            <a:r>
              <a:rPr lang="en-US" dirty="0" smtClean="0"/>
              <a:t>In context-free grammars:</a:t>
            </a:r>
          </a:p>
          <a:p>
            <a:pPr lvl="1"/>
            <a:r>
              <a:rPr lang="en-US" dirty="0" smtClean="0"/>
              <a:t> </a:t>
            </a:r>
            <a:r>
              <a:rPr lang="en-US" dirty="0"/>
              <a:t>A is a non-terminal and </a:t>
            </a:r>
            <a:r>
              <a:rPr lang="el-GR" dirty="0">
                <a:cs typeface="Arial" charset="0"/>
              </a:rPr>
              <a:t>α</a:t>
            </a:r>
            <a:r>
              <a:rPr lang="en-US" dirty="0">
                <a:cs typeface="Arial" charset="0"/>
              </a:rPr>
              <a:t> in (</a:t>
            </a:r>
            <a:r>
              <a:rPr lang="el-GR" dirty="0">
                <a:cs typeface="Arial" charset="0"/>
              </a:rPr>
              <a:t>Σ</a:t>
            </a:r>
            <a:r>
              <a:rPr lang="en-US" dirty="0">
                <a:cs typeface="Arial" charset="0"/>
              </a:rPr>
              <a:t> U N)*</a:t>
            </a:r>
            <a:endParaRPr lang="el-GR" dirty="0">
              <a:cs typeface="Arial" charset="0"/>
            </a:endParaRPr>
          </a:p>
          <a:p>
            <a:pPr lvl="1"/>
            <a:endParaRPr lang="en-US" dirty="0"/>
          </a:p>
        </p:txBody>
      </p:sp>
    </p:spTree>
    <p:extLst>
      <p:ext uri="{BB962C8B-B14F-4D97-AF65-F5344CB8AC3E}">
        <p14:creationId xmlns:p14="http://schemas.microsoft.com/office/powerpoint/2010/main" val="96839666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Air Travel Grammar</a:t>
            </a:r>
            <a:endParaRPr lang="en-US" dirty="0"/>
          </a:p>
        </p:txBody>
      </p:sp>
      <p:sp>
        <p:nvSpPr>
          <p:cNvPr id="3" name="Content Placeholder 2"/>
          <p:cNvSpPr>
            <a:spLocks noGrp="1"/>
          </p:cNvSpPr>
          <p:nvPr>
            <p:ph idx="1"/>
          </p:nvPr>
        </p:nvSpPr>
        <p:spPr/>
        <p:txBody>
          <a:bodyPr/>
          <a:lstStyle/>
          <a:p>
            <a:pPr lvl="1"/>
            <a:r>
              <a:rPr lang="en-US" sz="2000" dirty="0">
                <a:latin typeface="Tahoma" charset="0"/>
                <a:ea typeface="ＭＳ Ｐゴシック" charset="0"/>
              </a:rPr>
              <a:t>LIST -&gt; show me | I want | can I see|…</a:t>
            </a:r>
          </a:p>
          <a:p>
            <a:pPr lvl="1"/>
            <a:r>
              <a:rPr lang="en-US" sz="2000" dirty="0">
                <a:latin typeface="Tahoma" charset="0"/>
                <a:ea typeface="ＭＳ Ｐゴシック" charset="0"/>
              </a:rPr>
              <a:t>DEPARTTIME -&gt; (</a:t>
            </a:r>
            <a:r>
              <a:rPr lang="en-US" sz="2000" dirty="0" err="1">
                <a:latin typeface="Tahoma" charset="0"/>
                <a:ea typeface="ＭＳ Ｐゴシック" charset="0"/>
              </a:rPr>
              <a:t>after|around|before</a:t>
            </a:r>
            <a:r>
              <a:rPr lang="en-US" sz="2000" dirty="0">
                <a:latin typeface="Tahoma" charset="0"/>
                <a:ea typeface="ＭＳ Ｐゴシック" charset="0"/>
              </a:rPr>
              <a:t>) HOUR| morning | afternoon | evening</a:t>
            </a:r>
          </a:p>
          <a:p>
            <a:pPr lvl="1"/>
            <a:r>
              <a:rPr lang="en-US" sz="2000" dirty="0">
                <a:latin typeface="Tahoma" charset="0"/>
                <a:ea typeface="ＭＳ Ｐゴシック" charset="0"/>
              </a:rPr>
              <a:t>HOUR -&gt; </a:t>
            </a:r>
            <a:r>
              <a:rPr lang="en-US" sz="2000" dirty="0" err="1">
                <a:latin typeface="Tahoma" charset="0"/>
                <a:ea typeface="ＭＳ Ｐゴシック" charset="0"/>
              </a:rPr>
              <a:t>one|two|three</a:t>
            </a:r>
            <a:r>
              <a:rPr lang="en-US" sz="2000" dirty="0">
                <a:latin typeface="Tahoma" charset="0"/>
                <a:ea typeface="ＭＳ Ｐゴシック" charset="0"/>
              </a:rPr>
              <a:t>…|twelve (</a:t>
            </a:r>
            <a:r>
              <a:rPr lang="en-US" sz="2000" dirty="0" err="1">
                <a:latin typeface="Tahoma" charset="0"/>
                <a:ea typeface="ＭＳ Ｐゴシック" charset="0"/>
              </a:rPr>
              <a:t>am|pm</a:t>
            </a:r>
            <a:r>
              <a:rPr lang="en-US" sz="2000" dirty="0">
                <a:latin typeface="Tahoma" charset="0"/>
                <a:ea typeface="ＭＳ Ｐゴシック" charset="0"/>
              </a:rPr>
              <a:t>)</a:t>
            </a:r>
          </a:p>
          <a:p>
            <a:pPr lvl="1"/>
            <a:r>
              <a:rPr lang="en-US" sz="2000" dirty="0">
                <a:latin typeface="Tahoma" charset="0"/>
                <a:ea typeface="ＭＳ Ｐゴシック" charset="0"/>
              </a:rPr>
              <a:t>FLIGHTS -&gt; (a) </a:t>
            </a:r>
            <a:r>
              <a:rPr lang="en-US" sz="2000" dirty="0" err="1">
                <a:latin typeface="Tahoma" charset="0"/>
                <a:ea typeface="ＭＳ Ｐゴシック" charset="0"/>
              </a:rPr>
              <a:t>flight|flights</a:t>
            </a:r>
            <a:endParaRPr lang="en-US" sz="2000" dirty="0">
              <a:latin typeface="Tahoma" charset="0"/>
              <a:ea typeface="ＭＳ Ｐゴシック" charset="0"/>
            </a:endParaRPr>
          </a:p>
          <a:p>
            <a:pPr lvl="1"/>
            <a:r>
              <a:rPr lang="en-US" sz="2000" dirty="0">
                <a:latin typeface="Tahoma" charset="0"/>
                <a:ea typeface="ＭＳ Ｐゴシック" charset="0"/>
              </a:rPr>
              <a:t>ORIGIN -&gt; from CITY</a:t>
            </a:r>
          </a:p>
          <a:p>
            <a:pPr lvl="1"/>
            <a:r>
              <a:rPr lang="en-US" sz="2000" dirty="0">
                <a:latin typeface="Tahoma" charset="0"/>
                <a:ea typeface="ＭＳ Ｐゴシック" charset="0"/>
              </a:rPr>
              <a:t>DESTINATION -&gt; to CITY</a:t>
            </a:r>
          </a:p>
          <a:p>
            <a:pPr lvl="1"/>
            <a:r>
              <a:rPr lang="en-US" sz="2000" dirty="0">
                <a:latin typeface="Tahoma" charset="0"/>
                <a:ea typeface="ＭＳ Ｐゴシック" charset="0"/>
              </a:rPr>
              <a:t>CITY -&gt; Boston | San Francisco | Denver | Washington</a:t>
            </a:r>
          </a:p>
          <a:p>
            <a:endParaRPr lang="en-US" dirty="0"/>
          </a:p>
        </p:txBody>
      </p:sp>
    </p:spTree>
    <p:extLst>
      <p:ext uri="{BB962C8B-B14F-4D97-AF65-F5344CB8AC3E}">
        <p14:creationId xmlns:p14="http://schemas.microsoft.com/office/powerpoint/2010/main" val="180721219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Shallow Semantics</a:t>
            </a:r>
            <a:endParaRPr lang="en-US" dirty="0"/>
          </a:p>
        </p:txBody>
      </p:sp>
      <p:sp>
        <p:nvSpPr>
          <p:cNvPr id="3" name="Content Placeholder 2"/>
          <p:cNvSpPr>
            <a:spLocks noGrp="1"/>
          </p:cNvSpPr>
          <p:nvPr>
            <p:ph idx="1"/>
          </p:nvPr>
        </p:nvSpPr>
        <p:spPr/>
        <p:txBody>
          <a:bodyPr>
            <a:normAutofit/>
          </a:bodyPr>
          <a:lstStyle/>
          <a:p>
            <a:r>
              <a:rPr lang="en-US" dirty="0" smtClean="0"/>
              <a:t>Terminal substitution </a:t>
            </a:r>
          </a:p>
          <a:p>
            <a:pPr lvl="1"/>
            <a:r>
              <a:rPr lang="en-US" dirty="0" smtClean="0"/>
              <a:t>Employed by some speech toolkits, e.g. CSLU</a:t>
            </a:r>
          </a:p>
          <a:p>
            <a:pPr lvl="1"/>
            <a:endParaRPr lang="en-US" dirty="0"/>
          </a:p>
          <a:p>
            <a:pPr lvl="1"/>
            <a:endParaRPr lang="en-US" dirty="0" smtClean="0"/>
          </a:p>
          <a:p>
            <a:endParaRPr lang="en-US" dirty="0"/>
          </a:p>
        </p:txBody>
      </p:sp>
    </p:spTree>
    <p:extLst>
      <p:ext uri="{BB962C8B-B14F-4D97-AF65-F5344CB8AC3E}">
        <p14:creationId xmlns:p14="http://schemas.microsoft.com/office/powerpoint/2010/main" val="2439861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Shallow Semantics</a:t>
            </a:r>
            <a:endParaRPr lang="en-US" dirty="0"/>
          </a:p>
        </p:txBody>
      </p:sp>
      <p:sp>
        <p:nvSpPr>
          <p:cNvPr id="3" name="Content Placeholder 2"/>
          <p:cNvSpPr>
            <a:spLocks noGrp="1"/>
          </p:cNvSpPr>
          <p:nvPr>
            <p:ph idx="1"/>
          </p:nvPr>
        </p:nvSpPr>
        <p:spPr/>
        <p:txBody>
          <a:bodyPr>
            <a:normAutofit/>
          </a:bodyPr>
          <a:lstStyle/>
          <a:p>
            <a:r>
              <a:rPr lang="en-US" dirty="0" smtClean="0"/>
              <a:t>Terminal substitution </a:t>
            </a:r>
          </a:p>
          <a:p>
            <a:pPr lvl="1"/>
            <a:r>
              <a:rPr lang="en-US" dirty="0" smtClean="0"/>
              <a:t>Employed by some speech toolkits, e.g. CSLU</a:t>
            </a:r>
          </a:p>
          <a:p>
            <a:r>
              <a:rPr lang="en-US" dirty="0" smtClean="0"/>
              <a:t>Rules convert terminals in grammar to semantics</a:t>
            </a:r>
          </a:p>
          <a:p>
            <a:pPr lvl="1"/>
            <a:r>
              <a:rPr lang="en-US" sz="2400" dirty="0">
                <a:latin typeface="Tahoma" charset="0"/>
                <a:ea typeface="ＭＳ Ｐゴシック" charset="0"/>
              </a:rPr>
              <a:t>LIST -&gt; show me | I want | can I see|</a:t>
            </a:r>
            <a:r>
              <a:rPr lang="en-US" sz="2400" dirty="0" smtClean="0">
                <a:latin typeface="Tahoma" charset="0"/>
                <a:ea typeface="ＭＳ Ｐゴシック" charset="0"/>
              </a:rPr>
              <a:t>…</a:t>
            </a:r>
            <a:endParaRPr lang="en-US" dirty="0" smtClean="0"/>
          </a:p>
          <a:p>
            <a:pPr lvl="1"/>
            <a:endParaRPr lang="en-US" dirty="0"/>
          </a:p>
          <a:p>
            <a:pPr lvl="1"/>
            <a:endParaRPr lang="en-US" dirty="0" smtClean="0"/>
          </a:p>
          <a:p>
            <a:endParaRPr lang="en-US" dirty="0"/>
          </a:p>
        </p:txBody>
      </p:sp>
    </p:spTree>
    <p:extLst>
      <p:ext uri="{BB962C8B-B14F-4D97-AF65-F5344CB8AC3E}">
        <p14:creationId xmlns:p14="http://schemas.microsoft.com/office/powerpoint/2010/main" val="21977529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Shallow Semantics</a:t>
            </a:r>
            <a:endParaRPr lang="en-US" dirty="0"/>
          </a:p>
        </p:txBody>
      </p:sp>
      <p:sp>
        <p:nvSpPr>
          <p:cNvPr id="3" name="Content Placeholder 2"/>
          <p:cNvSpPr>
            <a:spLocks noGrp="1"/>
          </p:cNvSpPr>
          <p:nvPr>
            <p:ph idx="1"/>
          </p:nvPr>
        </p:nvSpPr>
        <p:spPr/>
        <p:txBody>
          <a:bodyPr>
            <a:normAutofit/>
          </a:bodyPr>
          <a:lstStyle/>
          <a:p>
            <a:r>
              <a:rPr lang="en-US" dirty="0" smtClean="0"/>
              <a:t>Terminal substitution </a:t>
            </a:r>
          </a:p>
          <a:p>
            <a:pPr lvl="1"/>
            <a:r>
              <a:rPr lang="en-US" dirty="0" smtClean="0"/>
              <a:t>Employed by some speech toolkits, e.g. CSLU</a:t>
            </a:r>
          </a:p>
          <a:p>
            <a:r>
              <a:rPr lang="en-US" dirty="0" smtClean="0"/>
              <a:t>Rules convert terminals in grammar to semantics</a:t>
            </a:r>
          </a:p>
          <a:p>
            <a:pPr lvl="1"/>
            <a:r>
              <a:rPr lang="en-US" sz="2400" dirty="0">
                <a:latin typeface="Tahoma" charset="0"/>
                <a:ea typeface="ＭＳ Ｐゴシック" charset="0"/>
              </a:rPr>
              <a:t>LIST -&gt; show me | I want | can I see|</a:t>
            </a:r>
            <a:r>
              <a:rPr lang="en-US" sz="2400" dirty="0" smtClean="0">
                <a:latin typeface="Tahoma" charset="0"/>
                <a:ea typeface="ＭＳ Ｐゴシック" charset="0"/>
              </a:rPr>
              <a:t>…</a:t>
            </a:r>
            <a:endParaRPr lang="en-US" dirty="0" smtClean="0"/>
          </a:p>
          <a:p>
            <a:pPr lvl="2"/>
            <a:r>
              <a:rPr lang="en-US" dirty="0" smtClean="0"/>
              <a:t>e.g. show -&gt; LIST</a:t>
            </a:r>
          </a:p>
          <a:p>
            <a:pPr lvl="2"/>
            <a:r>
              <a:rPr lang="en-US" dirty="0"/>
              <a:t> </a:t>
            </a:r>
            <a:r>
              <a:rPr lang="en-US" dirty="0" smtClean="0"/>
              <a:t>    </a:t>
            </a:r>
            <a:endParaRPr lang="en-US" dirty="0"/>
          </a:p>
        </p:txBody>
      </p:sp>
    </p:spTree>
    <p:extLst>
      <p:ext uri="{BB962C8B-B14F-4D97-AF65-F5344CB8AC3E}">
        <p14:creationId xmlns:p14="http://schemas.microsoft.com/office/powerpoint/2010/main" val="212787432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Shallow Semantics</a:t>
            </a:r>
            <a:endParaRPr lang="en-US" dirty="0"/>
          </a:p>
        </p:txBody>
      </p:sp>
      <p:sp>
        <p:nvSpPr>
          <p:cNvPr id="3" name="Content Placeholder 2"/>
          <p:cNvSpPr>
            <a:spLocks noGrp="1"/>
          </p:cNvSpPr>
          <p:nvPr>
            <p:ph idx="1"/>
          </p:nvPr>
        </p:nvSpPr>
        <p:spPr/>
        <p:txBody>
          <a:bodyPr>
            <a:normAutofit/>
          </a:bodyPr>
          <a:lstStyle/>
          <a:p>
            <a:r>
              <a:rPr lang="en-US" dirty="0" smtClean="0"/>
              <a:t>Terminal substitution </a:t>
            </a:r>
          </a:p>
          <a:p>
            <a:pPr lvl="1"/>
            <a:r>
              <a:rPr lang="en-US" dirty="0" smtClean="0"/>
              <a:t>Employed by some speech toolkits, e.g. CSLU</a:t>
            </a:r>
          </a:p>
          <a:p>
            <a:r>
              <a:rPr lang="en-US" dirty="0" smtClean="0"/>
              <a:t>Rules convert terminals in grammar to semantics</a:t>
            </a:r>
          </a:p>
          <a:p>
            <a:pPr lvl="1"/>
            <a:r>
              <a:rPr lang="en-US" sz="2400" dirty="0">
                <a:latin typeface="Tahoma" charset="0"/>
                <a:ea typeface="ＭＳ Ｐゴシック" charset="0"/>
              </a:rPr>
              <a:t>LIST -&gt; show me | I want | can I see|</a:t>
            </a:r>
            <a:r>
              <a:rPr lang="en-US" sz="2400" dirty="0" smtClean="0">
                <a:latin typeface="Tahoma" charset="0"/>
                <a:ea typeface="ＭＳ Ｐゴシック" charset="0"/>
              </a:rPr>
              <a:t>…</a:t>
            </a:r>
            <a:endParaRPr lang="en-US" dirty="0" smtClean="0"/>
          </a:p>
          <a:p>
            <a:pPr lvl="2"/>
            <a:r>
              <a:rPr lang="en-US" dirty="0" smtClean="0"/>
              <a:t>e.g. show -&gt; LIST</a:t>
            </a:r>
          </a:p>
          <a:p>
            <a:pPr lvl="2"/>
            <a:r>
              <a:rPr lang="en-US" dirty="0"/>
              <a:t> </a:t>
            </a:r>
            <a:r>
              <a:rPr lang="en-US" dirty="0" smtClean="0"/>
              <a:t>      see   -&gt; LIST</a:t>
            </a:r>
          </a:p>
          <a:p>
            <a:pPr lvl="2"/>
            <a:r>
              <a:rPr lang="en-US" dirty="0"/>
              <a:t> </a:t>
            </a:r>
            <a:r>
              <a:rPr lang="en-US" dirty="0" smtClean="0"/>
              <a:t>      I       -&gt; </a:t>
            </a:r>
            <a:r>
              <a:rPr lang="en-US" dirty="0" err="1" smtClean="0"/>
              <a:t>ε</a:t>
            </a:r>
            <a:endParaRPr lang="en-US" dirty="0" smtClean="0"/>
          </a:p>
          <a:p>
            <a:pPr lvl="2"/>
            <a:r>
              <a:rPr lang="en-US" dirty="0"/>
              <a:t> </a:t>
            </a:r>
            <a:r>
              <a:rPr lang="en-US" dirty="0" smtClean="0"/>
              <a:t>      can   -&gt; </a:t>
            </a:r>
            <a:r>
              <a:rPr lang="en-US" dirty="0" err="1"/>
              <a:t>ε</a:t>
            </a:r>
            <a:endParaRPr lang="en-US" dirty="0"/>
          </a:p>
          <a:p>
            <a:pPr lvl="2"/>
            <a:r>
              <a:rPr lang="en-US" dirty="0" smtClean="0"/>
              <a:t>      * Boston -&gt; Boston</a:t>
            </a:r>
          </a:p>
          <a:p>
            <a:pPr lvl="1"/>
            <a:endParaRPr lang="en-US" dirty="0"/>
          </a:p>
          <a:p>
            <a:pPr lvl="1"/>
            <a:endParaRPr lang="en-US" dirty="0" smtClean="0"/>
          </a:p>
          <a:p>
            <a:endParaRPr lang="en-US" dirty="0"/>
          </a:p>
        </p:txBody>
      </p:sp>
    </p:spTree>
    <p:extLst>
      <p:ext uri="{BB962C8B-B14F-4D97-AF65-F5344CB8AC3E}">
        <p14:creationId xmlns:p14="http://schemas.microsoft.com/office/powerpoint/2010/main" val="3798972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Shallow Semantics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Terminal substitution </a:t>
            </a:r>
          </a:p>
          <a:p>
            <a:pPr lvl="1"/>
            <a:r>
              <a:rPr lang="en-US" dirty="0" smtClean="0"/>
              <a:t>Employed by some speech toolkits, e.g. CSLU</a:t>
            </a:r>
          </a:p>
          <a:p>
            <a:r>
              <a:rPr lang="en-US" dirty="0" smtClean="0"/>
              <a:t>Rules convert terminals in grammar to semantics</a:t>
            </a:r>
          </a:p>
          <a:p>
            <a:pPr lvl="1"/>
            <a:r>
              <a:rPr lang="en-US" sz="2400" dirty="0">
                <a:latin typeface="Tahoma" charset="0"/>
                <a:ea typeface="ＭＳ Ｐゴシック" charset="0"/>
              </a:rPr>
              <a:t>LIST -&gt; show me | I want | can I see|</a:t>
            </a:r>
            <a:r>
              <a:rPr lang="en-US" sz="2400" dirty="0" smtClean="0">
                <a:latin typeface="Tahoma" charset="0"/>
                <a:ea typeface="ＭＳ Ｐゴシック" charset="0"/>
              </a:rPr>
              <a:t>…</a:t>
            </a:r>
            <a:endParaRPr lang="en-US" dirty="0" smtClean="0"/>
          </a:p>
          <a:p>
            <a:pPr lvl="2"/>
            <a:r>
              <a:rPr lang="en-US" dirty="0" smtClean="0"/>
              <a:t>e.g. show -&gt; LIST</a:t>
            </a:r>
          </a:p>
          <a:p>
            <a:pPr lvl="2"/>
            <a:r>
              <a:rPr lang="en-US" dirty="0"/>
              <a:t> </a:t>
            </a:r>
            <a:r>
              <a:rPr lang="en-US" dirty="0" smtClean="0"/>
              <a:t>      see   -&gt; LIST</a:t>
            </a:r>
          </a:p>
          <a:p>
            <a:pPr lvl="2"/>
            <a:r>
              <a:rPr lang="en-US" dirty="0"/>
              <a:t> </a:t>
            </a:r>
            <a:r>
              <a:rPr lang="en-US" dirty="0" smtClean="0"/>
              <a:t>      I       -&gt; </a:t>
            </a:r>
            <a:r>
              <a:rPr lang="en-US" dirty="0" err="1" smtClean="0"/>
              <a:t>ε</a:t>
            </a:r>
            <a:endParaRPr lang="en-US" dirty="0" smtClean="0"/>
          </a:p>
          <a:p>
            <a:pPr lvl="2"/>
            <a:r>
              <a:rPr lang="en-US" dirty="0"/>
              <a:t> </a:t>
            </a:r>
            <a:r>
              <a:rPr lang="en-US" dirty="0" smtClean="0"/>
              <a:t>      can   -&gt; </a:t>
            </a:r>
            <a:r>
              <a:rPr lang="en-US" dirty="0" err="1"/>
              <a:t>ε</a:t>
            </a:r>
            <a:endParaRPr lang="en-US" dirty="0"/>
          </a:p>
          <a:p>
            <a:pPr lvl="2"/>
            <a:r>
              <a:rPr lang="en-US" dirty="0" smtClean="0"/>
              <a:t>      * Boston -&gt; Boston</a:t>
            </a:r>
          </a:p>
          <a:p>
            <a:r>
              <a:rPr lang="en-US" dirty="0" smtClean="0"/>
              <a:t>Simple, but…</a:t>
            </a:r>
          </a:p>
          <a:p>
            <a:pPr lvl="1"/>
            <a:r>
              <a:rPr lang="en-US" dirty="0" smtClean="0"/>
              <a:t>VERY limited, assumes direct correspondence</a:t>
            </a:r>
          </a:p>
          <a:p>
            <a:pPr lvl="1"/>
            <a:endParaRPr lang="en-US" dirty="0"/>
          </a:p>
          <a:p>
            <a:pPr lvl="1"/>
            <a:endParaRPr lang="en-US" dirty="0" smtClean="0"/>
          </a:p>
          <a:p>
            <a:endParaRPr lang="en-US" dirty="0"/>
          </a:p>
        </p:txBody>
      </p:sp>
    </p:spTree>
    <p:extLst>
      <p:ext uri="{BB962C8B-B14F-4D97-AF65-F5344CB8AC3E}">
        <p14:creationId xmlns:p14="http://schemas.microsoft.com/office/powerpoint/2010/main" val="163838731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endParaRPr lang="en-US" dirty="0"/>
          </a:p>
        </p:txBody>
      </p:sp>
      <p:sp>
        <p:nvSpPr>
          <p:cNvPr id="3" name="Content Placeholder 2"/>
          <p:cNvSpPr>
            <a:spLocks noGrp="1"/>
          </p:cNvSpPr>
          <p:nvPr>
            <p:ph idx="1"/>
          </p:nvPr>
        </p:nvSpPr>
        <p:spPr/>
        <p:txBody>
          <a:bodyPr/>
          <a:lstStyle/>
          <a:p>
            <a:r>
              <a:rPr lang="en-US" dirty="0" smtClean="0"/>
              <a:t>Domain-specific semantic analysis</a:t>
            </a:r>
          </a:p>
        </p:txBody>
      </p:sp>
    </p:spTree>
    <p:extLst>
      <p:ext uri="{BB962C8B-B14F-4D97-AF65-F5344CB8AC3E}">
        <p14:creationId xmlns:p14="http://schemas.microsoft.com/office/powerpoint/2010/main" val="2916570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endParaRPr lang="en-US" dirty="0"/>
          </a:p>
        </p:txBody>
      </p:sp>
      <p:sp>
        <p:nvSpPr>
          <p:cNvPr id="3" name="Content Placeholder 2"/>
          <p:cNvSpPr>
            <a:spLocks noGrp="1"/>
          </p:cNvSpPr>
          <p:nvPr>
            <p:ph idx="1"/>
          </p:nvPr>
        </p:nvSpPr>
        <p:spPr/>
        <p:txBody>
          <a:bodyPr/>
          <a:lstStyle/>
          <a:p>
            <a:r>
              <a:rPr lang="en-US" dirty="0" smtClean="0"/>
              <a:t>Domain-specific semantic analysis</a:t>
            </a:r>
          </a:p>
          <a:p>
            <a:r>
              <a:rPr lang="en-US" dirty="0" smtClean="0"/>
              <a:t>Syntactic structure:</a:t>
            </a:r>
          </a:p>
          <a:p>
            <a:pPr lvl="1"/>
            <a:r>
              <a:rPr lang="en-US" dirty="0" smtClean="0"/>
              <a:t>Context-free grammars (CFGs) (typically)</a:t>
            </a:r>
          </a:p>
          <a:p>
            <a:pPr lvl="2"/>
            <a:r>
              <a:rPr lang="en-US" dirty="0" smtClean="0"/>
              <a:t>Can be parsed by standard CFG parsing algorithms</a:t>
            </a:r>
          </a:p>
          <a:p>
            <a:pPr lvl="3"/>
            <a:r>
              <a:rPr lang="en-US" dirty="0" smtClean="0"/>
              <a:t>e.g. </a:t>
            </a:r>
            <a:r>
              <a:rPr lang="en-US" dirty="0" err="1" smtClean="0"/>
              <a:t>Earley</a:t>
            </a:r>
            <a:r>
              <a:rPr lang="en-US" dirty="0" smtClean="0"/>
              <a:t> parsers or CKY</a:t>
            </a:r>
          </a:p>
          <a:p>
            <a:pPr lvl="2"/>
            <a:endParaRPr lang="en-US" dirty="0"/>
          </a:p>
        </p:txBody>
      </p:sp>
    </p:spTree>
    <p:extLst>
      <p:ext uri="{BB962C8B-B14F-4D97-AF65-F5344CB8AC3E}">
        <p14:creationId xmlns:p14="http://schemas.microsoft.com/office/powerpoint/2010/main" val="400177367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endParaRPr lang="en-US" dirty="0"/>
          </a:p>
        </p:txBody>
      </p:sp>
      <p:sp>
        <p:nvSpPr>
          <p:cNvPr id="3" name="Content Placeholder 2"/>
          <p:cNvSpPr>
            <a:spLocks noGrp="1"/>
          </p:cNvSpPr>
          <p:nvPr>
            <p:ph idx="1"/>
          </p:nvPr>
        </p:nvSpPr>
        <p:spPr/>
        <p:txBody>
          <a:bodyPr/>
          <a:lstStyle/>
          <a:p>
            <a:r>
              <a:rPr lang="en-US" dirty="0" smtClean="0"/>
              <a:t>Domain-specific semantic analysis</a:t>
            </a:r>
          </a:p>
          <a:p>
            <a:r>
              <a:rPr lang="en-US" dirty="0" smtClean="0"/>
              <a:t>Syntactic structure:</a:t>
            </a:r>
          </a:p>
          <a:p>
            <a:pPr lvl="1"/>
            <a:r>
              <a:rPr lang="en-US" dirty="0" smtClean="0"/>
              <a:t>Context-free grammars (CFGs) (typically)</a:t>
            </a:r>
          </a:p>
          <a:p>
            <a:pPr lvl="2"/>
            <a:r>
              <a:rPr lang="en-US" dirty="0" smtClean="0"/>
              <a:t>Can be parsed by standard CFG parsing algorithms</a:t>
            </a:r>
          </a:p>
          <a:p>
            <a:pPr lvl="3"/>
            <a:r>
              <a:rPr lang="en-US" dirty="0" smtClean="0"/>
              <a:t>e.g. </a:t>
            </a:r>
            <a:r>
              <a:rPr lang="en-US" dirty="0" err="1" smtClean="0"/>
              <a:t>Earley</a:t>
            </a:r>
            <a:r>
              <a:rPr lang="en-US" dirty="0" smtClean="0"/>
              <a:t> parsers or CKY</a:t>
            </a:r>
          </a:p>
          <a:p>
            <a:r>
              <a:rPr lang="en-US" dirty="0" smtClean="0"/>
              <a:t>Semantic structure:</a:t>
            </a:r>
          </a:p>
          <a:p>
            <a:pPr lvl="1"/>
            <a:r>
              <a:rPr lang="en-US" dirty="0" smtClean="0"/>
              <a:t>Some designated non-terminals correspond to slots</a:t>
            </a:r>
          </a:p>
          <a:p>
            <a:pPr lvl="2"/>
            <a:r>
              <a:rPr lang="en-US" dirty="0" smtClean="0"/>
              <a:t>Associate terminal values to corresponding slot</a:t>
            </a:r>
          </a:p>
          <a:p>
            <a:pPr lvl="2"/>
            <a:endParaRPr lang="en-US" dirty="0"/>
          </a:p>
        </p:txBody>
      </p:sp>
    </p:spTree>
    <p:extLst>
      <p:ext uri="{BB962C8B-B14F-4D97-AF65-F5344CB8AC3E}">
        <p14:creationId xmlns:p14="http://schemas.microsoft.com/office/powerpoint/2010/main" val="3302537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Quantity</a:t>
            </a:r>
          </a:p>
        </p:txBody>
      </p:sp>
      <p:sp>
        <p:nvSpPr>
          <p:cNvPr id="75779" name="Rectangle 3"/>
          <p:cNvSpPr>
            <a:spLocks noGrp="1" noChangeArrowheads="1"/>
          </p:cNvSpPr>
          <p:nvPr>
            <p:ph idx="1"/>
          </p:nvPr>
        </p:nvSpPr>
        <p:spPr/>
        <p:txBody>
          <a:bodyPr/>
          <a:lstStyle/>
          <a:p>
            <a:pPr eaLnBrk="1" hangingPunct="1">
              <a:lnSpc>
                <a:spcPct val="90000"/>
              </a:lnSpc>
            </a:pPr>
            <a:r>
              <a:rPr lang="en-US" sz="2000" dirty="0" err="1">
                <a:latin typeface="Tahoma" charset="0"/>
                <a:ea typeface="ＭＳ Ｐゴシック" charset="0"/>
                <a:cs typeface="ＭＳ Ｐゴシック" charset="0"/>
              </a:rPr>
              <a:t>A:How</a:t>
            </a:r>
            <a:r>
              <a:rPr lang="en-US" sz="2000" dirty="0">
                <a:latin typeface="Tahoma" charset="0"/>
                <a:ea typeface="ＭＳ Ｐゴシック" charset="0"/>
                <a:cs typeface="ＭＳ Ｐゴシック" charset="0"/>
              </a:rPr>
              <a:t> much money do you have on you?</a:t>
            </a:r>
          </a:p>
          <a:p>
            <a:pPr eaLnBrk="1" hangingPunct="1">
              <a:lnSpc>
                <a:spcPct val="90000"/>
              </a:lnSpc>
            </a:pPr>
            <a:r>
              <a:rPr lang="en-US" sz="2000" dirty="0">
                <a:latin typeface="Tahoma" charset="0"/>
                <a:ea typeface="ＭＳ Ｐゴシック" charset="0"/>
                <a:cs typeface="ＭＳ Ｐゴシック" charset="0"/>
              </a:rPr>
              <a:t>B: I have 5 dollars</a:t>
            </a:r>
          </a:p>
          <a:p>
            <a:pPr lvl="1" eaLnBrk="1" hangingPunct="1">
              <a:lnSpc>
                <a:spcPct val="90000"/>
              </a:lnSpc>
            </a:pPr>
            <a:r>
              <a:rPr lang="en-US" sz="1800" dirty="0">
                <a:latin typeface="Tahoma" charset="0"/>
                <a:ea typeface="ＭＳ Ｐゴシック" charset="0"/>
              </a:rPr>
              <a:t>Implication: not 6 dollars</a:t>
            </a:r>
          </a:p>
          <a:p>
            <a:pPr eaLnBrk="1" hangingPunct="1">
              <a:lnSpc>
                <a:spcPct val="90000"/>
              </a:lnSpc>
            </a:pPr>
            <a:r>
              <a:rPr lang="en-US" sz="2000" dirty="0" smtClean="0">
                <a:latin typeface="Tahoma" charset="0"/>
                <a:ea typeface="ＭＳ Ｐゴシック" charset="0"/>
                <a:cs typeface="ＭＳ Ｐゴシック" charset="0"/>
              </a:rPr>
              <a:t>A</a:t>
            </a:r>
            <a:r>
              <a:rPr lang="en-US" sz="2000" dirty="0">
                <a:latin typeface="Tahoma" charset="0"/>
                <a:ea typeface="ＭＳ Ｐゴシック" charset="0"/>
                <a:cs typeface="ＭＳ Ｐゴシック" charset="0"/>
              </a:rPr>
              <a:t>: Did you do the reading for today</a:t>
            </a:r>
            <a:r>
              <a:rPr lang="ja-JP" altLang="en-US" sz="2000" dirty="0">
                <a:latin typeface="Tahoma" charset="0"/>
                <a:ea typeface="ＭＳ Ｐゴシック" charset="0"/>
                <a:cs typeface="ＭＳ Ｐゴシック" charset="0"/>
              </a:rPr>
              <a:t>’</a:t>
            </a:r>
            <a:r>
              <a:rPr lang="en-US" sz="2000" dirty="0">
                <a:latin typeface="Tahoma" charset="0"/>
                <a:ea typeface="ＭＳ Ｐゴシック" charset="0"/>
                <a:cs typeface="ＭＳ Ｐゴシック" charset="0"/>
              </a:rPr>
              <a:t>s class?</a:t>
            </a:r>
          </a:p>
          <a:p>
            <a:pPr eaLnBrk="1" hangingPunct="1">
              <a:lnSpc>
                <a:spcPct val="90000"/>
              </a:lnSpc>
            </a:pPr>
            <a:r>
              <a:rPr lang="en-US" sz="2000" dirty="0">
                <a:latin typeface="Tahoma" charset="0"/>
                <a:ea typeface="ＭＳ Ｐゴシック" charset="0"/>
                <a:cs typeface="ＭＳ Ｐゴシック" charset="0"/>
              </a:rPr>
              <a:t>B: I intended to</a:t>
            </a:r>
          </a:p>
          <a:p>
            <a:pPr lvl="1" eaLnBrk="1" hangingPunct="1">
              <a:lnSpc>
                <a:spcPct val="90000"/>
              </a:lnSpc>
            </a:pPr>
            <a:r>
              <a:rPr lang="en-US" sz="1800" dirty="0">
                <a:latin typeface="Tahoma" charset="0"/>
                <a:ea typeface="ＭＳ Ｐゴシック" charset="0"/>
              </a:rPr>
              <a:t>Implication</a:t>
            </a:r>
            <a:r>
              <a:rPr lang="en-US" sz="1800" dirty="0" smtClean="0">
                <a:latin typeface="Tahoma" charset="0"/>
                <a:ea typeface="ＭＳ Ｐゴシック" charset="0"/>
              </a:rPr>
              <a:t>:</a:t>
            </a:r>
            <a:endParaRPr lang="en-US" sz="16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C18BA4F-CAD0-0446-AEB8-7546A2AFE303}" type="datetime1">
              <a:rPr lang="en-US" sz="1400">
                <a:solidFill>
                  <a:srgbClr val="721028"/>
                </a:solidFill>
                <a:latin typeface="Arial" charset="0"/>
              </a:rPr>
              <a:pPr/>
              <a:t>4/9/13</a:t>
            </a:fld>
            <a:endParaRPr lang="en-US" sz="1400">
              <a:solidFill>
                <a:srgbClr val="721028"/>
              </a:solidFill>
              <a:latin typeface="Arial" charset="0"/>
            </a:endParaRPr>
          </a:p>
        </p:txBody>
      </p:sp>
      <p:sp>
        <p:nvSpPr>
          <p:cNvPr id="75781"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3285035-0FB3-784D-94FE-2072C659A617}" type="slidenum">
              <a:rPr lang="en-US" sz="1400">
                <a:solidFill>
                  <a:srgbClr val="721028"/>
                </a:solidFill>
                <a:latin typeface="Arial" charset="0"/>
              </a:rPr>
              <a:pPr/>
              <a:t>19</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4126850374"/>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Domain-specific semantic analysis</a:t>
            </a:r>
          </a:p>
          <a:p>
            <a:r>
              <a:rPr lang="en-US" dirty="0" smtClean="0"/>
              <a:t>Syntactic structure:</a:t>
            </a:r>
          </a:p>
          <a:p>
            <a:pPr lvl="1"/>
            <a:r>
              <a:rPr lang="en-US" dirty="0" smtClean="0"/>
              <a:t>Context-free grammars (CFGs) (typically)</a:t>
            </a:r>
          </a:p>
          <a:p>
            <a:pPr lvl="2"/>
            <a:r>
              <a:rPr lang="en-US" dirty="0" smtClean="0"/>
              <a:t>Can be parsed by standard CFG parsing algorithms</a:t>
            </a:r>
          </a:p>
          <a:p>
            <a:pPr lvl="3"/>
            <a:r>
              <a:rPr lang="en-US" dirty="0" smtClean="0"/>
              <a:t>e.g. </a:t>
            </a:r>
            <a:r>
              <a:rPr lang="en-US" dirty="0" err="1" smtClean="0"/>
              <a:t>Earley</a:t>
            </a:r>
            <a:r>
              <a:rPr lang="en-US" dirty="0" smtClean="0"/>
              <a:t> parsers or CKY</a:t>
            </a:r>
          </a:p>
          <a:p>
            <a:r>
              <a:rPr lang="en-US" dirty="0" smtClean="0"/>
              <a:t>Semantic structure:</a:t>
            </a:r>
          </a:p>
          <a:p>
            <a:pPr lvl="1"/>
            <a:r>
              <a:rPr lang="en-US" dirty="0" smtClean="0"/>
              <a:t>Some designated non-terminals correspond to slots</a:t>
            </a:r>
          </a:p>
          <a:p>
            <a:pPr lvl="2"/>
            <a:r>
              <a:rPr lang="en-US" dirty="0" smtClean="0"/>
              <a:t>Associate terminal values to corresponding slot</a:t>
            </a:r>
          </a:p>
          <a:p>
            <a:r>
              <a:rPr lang="en-US" dirty="0" smtClean="0"/>
              <a:t>Frames can be nested</a:t>
            </a:r>
          </a:p>
          <a:p>
            <a:r>
              <a:rPr lang="en-US" dirty="0" smtClean="0"/>
              <a:t>Widely used: Phoenix NLU (CU, CMU), </a:t>
            </a:r>
            <a:r>
              <a:rPr lang="en-US" dirty="0" err="1" smtClean="0"/>
              <a:t>vxml</a:t>
            </a:r>
            <a:r>
              <a:rPr lang="en-US" dirty="0" smtClean="0"/>
              <a:t> grammars</a:t>
            </a:r>
          </a:p>
          <a:p>
            <a:pPr lvl="2"/>
            <a:endParaRPr lang="en-US" dirty="0"/>
          </a:p>
        </p:txBody>
      </p:sp>
    </p:spTree>
    <p:extLst>
      <p:ext uri="{BB962C8B-B14F-4D97-AF65-F5344CB8AC3E}">
        <p14:creationId xmlns:p14="http://schemas.microsoft.com/office/powerpoint/2010/main" val="419106381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lgn="ctr" rtl="0">
              <a:spcBef>
                <a:spcPct val="0"/>
              </a:spcBef>
            </a:pPr>
            <a:r>
              <a:rPr lang="en-US" sz="2400" i="1" dirty="0" smtClean="0"/>
              <a:t>Show me morning flights from Boston to SFO on Tuesday</a:t>
            </a:r>
            <a:br>
              <a:rPr lang="en-US" sz="2400" i="1" dirty="0" smtClean="0"/>
            </a:br>
            <a:endParaRPr lang="en-US" sz="2400" dirty="0"/>
          </a:p>
        </p:txBody>
      </p:sp>
      <p:sp>
        <p:nvSpPr>
          <p:cNvPr id="5" name="Content Placeholder 4"/>
          <p:cNvSpPr>
            <a:spLocks noGrp="1"/>
          </p:cNvSpPr>
          <p:nvPr>
            <p:ph sz="half" idx="1"/>
          </p:nvPr>
        </p:nvSpPr>
        <p:spPr/>
        <p:txBody>
          <a:bodyPr>
            <a:normAutofit fontScale="85000" lnSpcReduction="20000"/>
          </a:bodyPr>
          <a:lstStyle/>
          <a:p>
            <a:r>
              <a:rPr lang="en-US" sz="2200" dirty="0">
                <a:latin typeface="Tahoma" charset="0"/>
                <a:ea typeface="ＭＳ Ｐゴシック" charset="0"/>
              </a:rPr>
              <a:t>LIST -&gt; show me | I want | can I see|…</a:t>
            </a:r>
          </a:p>
          <a:p>
            <a:r>
              <a:rPr lang="en-US" sz="2200" dirty="0">
                <a:latin typeface="Tahoma" charset="0"/>
                <a:ea typeface="ＭＳ Ｐゴシック" charset="0"/>
              </a:rPr>
              <a:t>DEPARTTIME -&gt; (</a:t>
            </a:r>
            <a:r>
              <a:rPr lang="en-US" sz="2200" dirty="0" err="1">
                <a:latin typeface="Tahoma" charset="0"/>
                <a:ea typeface="ＭＳ Ｐゴシック" charset="0"/>
              </a:rPr>
              <a:t>after|around|before</a:t>
            </a:r>
            <a:r>
              <a:rPr lang="en-US" sz="2200" dirty="0">
                <a:latin typeface="Tahoma" charset="0"/>
                <a:ea typeface="ＭＳ Ｐゴシック" charset="0"/>
              </a:rPr>
              <a:t>) HOUR| morning | afternoon | evening</a:t>
            </a:r>
          </a:p>
          <a:p>
            <a:r>
              <a:rPr lang="en-US" sz="2200" dirty="0">
                <a:latin typeface="Tahoma" charset="0"/>
                <a:ea typeface="ＭＳ Ｐゴシック" charset="0"/>
              </a:rPr>
              <a:t>HOUR -&gt; </a:t>
            </a:r>
            <a:r>
              <a:rPr lang="en-US" sz="2200" dirty="0" err="1">
                <a:latin typeface="Tahoma" charset="0"/>
                <a:ea typeface="ＭＳ Ｐゴシック" charset="0"/>
              </a:rPr>
              <a:t>one|two|three</a:t>
            </a:r>
            <a:r>
              <a:rPr lang="en-US" sz="2200" dirty="0">
                <a:latin typeface="Tahoma" charset="0"/>
                <a:ea typeface="ＭＳ Ｐゴシック" charset="0"/>
              </a:rPr>
              <a:t>…|twelve (</a:t>
            </a:r>
            <a:r>
              <a:rPr lang="en-US" sz="2200" dirty="0" err="1">
                <a:latin typeface="Tahoma" charset="0"/>
                <a:ea typeface="ＭＳ Ｐゴシック" charset="0"/>
              </a:rPr>
              <a:t>am|pm</a:t>
            </a:r>
            <a:r>
              <a:rPr lang="en-US" sz="2200" dirty="0">
                <a:latin typeface="Tahoma" charset="0"/>
                <a:ea typeface="ＭＳ Ｐゴシック" charset="0"/>
              </a:rPr>
              <a:t>)</a:t>
            </a:r>
          </a:p>
          <a:p>
            <a:r>
              <a:rPr lang="en-US" sz="2200" dirty="0">
                <a:latin typeface="Tahoma" charset="0"/>
                <a:ea typeface="ＭＳ Ｐゴシック" charset="0"/>
              </a:rPr>
              <a:t>FLIGHTS -&gt; (a) </a:t>
            </a:r>
            <a:r>
              <a:rPr lang="en-US" sz="2200" dirty="0" err="1">
                <a:latin typeface="Tahoma" charset="0"/>
                <a:ea typeface="ＭＳ Ｐゴシック" charset="0"/>
              </a:rPr>
              <a:t>flight|flights</a:t>
            </a:r>
            <a:endParaRPr lang="en-US" sz="2200" dirty="0">
              <a:latin typeface="Tahoma" charset="0"/>
              <a:ea typeface="ＭＳ Ｐゴシック" charset="0"/>
            </a:endParaRPr>
          </a:p>
          <a:p>
            <a:r>
              <a:rPr lang="en-US" sz="2200" dirty="0">
                <a:latin typeface="Tahoma" charset="0"/>
                <a:ea typeface="ＭＳ Ｐゴシック" charset="0"/>
              </a:rPr>
              <a:t>ORIGIN -&gt; from CITY</a:t>
            </a:r>
          </a:p>
          <a:p>
            <a:r>
              <a:rPr lang="en-US" sz="2200" dirty="0">
                <a:latin typeface="Tahoma" charset="0"/>
                <a:ea typeface="ＭＳ Ｐゴシック" charset="0"/>
              </a:rPr>
              <a:t>DESTINATION -&gt; to CITY</a:t>
            </a:r>
          </a:p>
          <a:p>
            <a:r>
              <a:rPr lang="en-US" sz="2200" dirty="0">
                <a:latin typeface="Tahoma" charset="0"/>
                <a:ea typeface="ＭＳ Ｐゴシック" charset="0"/>
              </a:rPr>
              <a:t>CITY -&gt; Boston | San Francisco | Denver | Washington</a:t>
            </a:r>
          </a:p>
          <a:p>
            <a:endParaRPr lang="en-US" dirty="0"/>
          </a:p>
        </p:txBody>
      </p:sp>
      <p:sp>
        <p:nvSpPr>
          <p:cNvPr id="6" name="Content Placeholder 5"/>
          <p:cNvSpPr>
            <a:spLocks noGrp="1"/>
          </p:cNvSpPr>
          <p:nvPr>
            <p:ph sz="half" idx="2"/>
          </p:nvPr>
        </p:nvSpPr>
        <p:spPr/>
        <p:txBody>
          <a:bodyPr>
            <a:normAutofit fontScale="85000" lnSpcReduction="20000"/>
          </a:bodyPr>
          <a:lstStyle/>
          <a:p>
            <a:r>
              <a:rPr lang="en-US" dirty="0"/>
              <a:t>SHOW:</a:t>
            </a:r>
          </a:p>
          <a:p>
            <a:r>
              <a:rPr lang="en-US" dirty="0"/>
              <a:t>FLIGHTS:</a:t>
            </a:r>
          </a:p>
          <a:p>
            <a:pPr lvl="1"/>
            <a:r>
              <a:rPr lang="en-US" dirty="0"/>
              <a:t>ORIGIN:</a:t>
            </a:r>
          </a:p>
          <a:p>
            <a:pPr lvl="2"/>
            <a:r>
              <a:rPr lang="en-US" dirty="0"/>
              <a:t>CITY:	    Boston</a:t>
            </a:r>
          </a:p>
          <a:p>
            <a:pPr lvl="2"/>
            <a:r>
              <a:rPr lang="en-US" dirty="0"/>
              <a:t>DATE:</a:t>
            </a:r>
          </a:p>
          <a:p>
            <a:pPr lvl="3"/>
            <a:r>
              <a:rPr lang="en-US" dirty="0"/>
              <a:t>DAY-OF-WEEK:   </a:t>
            </a:r>
            <a:r>
              <a:rPr lang="en-US" dirty="0" smtClean="0"/>
              <a:t>Tuesday</a:t>
            </a:r>
          </a:p>
          <a:p>
            <a:pPr lvl="3"/>
            <a:endParaRPr lang="en-US" dirty="0"/>
          </a:p>
          <a:p>
            <a:pPr lvl="2"/>
            <a:r>
              <a:rPr lang="en-US" dirty="0"/>
              <a:t>TIME:</a:t>
            </a:r>
          </a:p>
          <a:p>
            <a:pPr lvl="3"/>
            <a:r>
              <a:rPr lang="en-US" dirty="0"/>
              <a:t>PART-OF-DAY:     </a:t>
            </a:r>
            <a:r>
              <a:rPr lang="en-US" dirty="0" smtClean="0"/>
              <a:t>Morning</a:t>
            </a:r>
          </a:p>
          <a:p>
            <a:pPr lvl="3"/>
            <a:endParaRPr lang="en-US" dirty="0"/>
          </a:p>
          <a:p>
            <a:pPr lvl="1"/>
            <a:r>
              <a:rPr lang="en-US" dirty="0"/>
              <a:t>DEST: </a:t>
            </a:r>
          </a:p>
          <a:p>
            <a:pPr lvl="2"/>
            <a:r>
              <a:rPr lang="en-US" dirty="0"/>
              <a:t>CITY:     San Francisco</a:t>
            </a:r>
          </a:p>
          <a:p>
            <a:endParaRPr lang="en-US" dirty="0"/>
          </a:p>
        </p:txBody>
      </p:sp>
    </p:spTree>
    <p:extLst>
      <p:ext uri="{BB962C8B-B14F-4D97-AF65-F5344CB8AC3E}">
        <p14:creationId xmlns:p14="http://schemas.microsoft.com/office/powerpoint/2010/main" val="37880731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 Issues</a:t>
            </a:r>
            <a:endParaRPr lang="en-US" dirty="0"/>
          </a:p>
        </p:txBody>
      </p:sp>
      <p:sp>
        <p:nvSpPr>
          <p:cNvPr id="3" name="Content Placeholder 2"/>
          <p:cNvSpPr>
            <a:spLocks noGrp="1"/>
          </p:cNvSpPr>
          <p:nvPr>
            <p:ph idx="1"/>
          </p:nvPr>
        </p:nvSpPr>
        <p:spPr/>
        <p:txBody>
          <a:bodyPr/>
          <a:lstStyle/>
          <a:p>
            <a:r>
              <a:rPr lang="en-US" dirty="0" smtClean="0"/>
              <a:t>Issues:</a:t>
            </a:r>
          </a:p>
        </p:txBody>
      </p:sp>
    </p:spTree>
    <p:extLst>
      <p:ext uri="{BB962C8B-B14F-4D97-AF65-F5344CB8AC3E}">
        <p14:creationId xmlns:p14="http://schemas.microsoft.com/office/powerpoint/2010/main" val="40472027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r>
              <a:rPr lang="en-US" smtClean="0"/>
              <a:t>: Issues</a:t>
            </a:r>
            <a:endParaRPr lang="en-US" dirty="0"/>
          </a:p>
        </p:txBody>
      </p:sp>
      <p:sp>
        <p:nvSpPr>
          <p:cNvPr id="3" name="Content Placeholder 2"/>
          <p:cNvSpPr>
            <a:spLocks noGrp="1"/>
          </p:cNvSpPr>
          <p:nvPr>
            <p:ph idx="1"/>
          </p:nvPr>
        </p:nvSpPr>
        <p:spPr/>
        <p:txBody>
          <a:bodyPr/>
          <a:lstStyle/>
          <a:p>
            <a:r>
              <a:rPr lang="en-US" dirty="0" smtClean="0"/>
              <a:t>Issues:</a:t>
            </a:r>
          </a:p>
          <a:p>
            <a:pPr lvl="1"/>
            <a:r>
              <a:rPr lang="en-US" dirty="0" smtClean="0"/>
              <a:t>Generally manually constructed</a:t>
            </a:r>
          </a:p>
          <a:p>
            <a:pPr lvl="2"/>
            <a:r>
              <a:rPr lang="en-US" dirty="0" smtClean="0"/>
              <a:t>Can be expensive, hard to update/maintain</a:t>
            </a:r>
          </a:p>
          <a:p>
            <a:pPr lvl="1"/>
            <a:endParaRPr lang="en-US" dirty="0"/>
          </a:p>
        </p:txBody>
      </p:sp>
    </p:spTree>
    <p:extLst>
      <p:ext uri="{BB962C8B-B14F-4D97-AF65-F5344CB8AC3E}">
        <p14:creationId xmlns:p14="http://schemas.microsoft.com/office/powerpoint/2010/main" val="144690419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r>
              <a:rPr lang="en-US" smtClean="0"/>
              <a:t>: Issues</a:t>
            </a:r>
            <a:endParaRPr lang="en-US" dirty="0"/>
          </a:p>
        </p:txBody>
      </p:sp>
      <p:sp>
        <p:nvSpPr>
          <p:cNvPr id="3" name="Content Placeholder 2"/>
          <p:cNvSpPr>
            <a:spLocks noGrp="1"/>
          </p:cNvSpPr>
          <p:nvPr>
            <p:ph idx="1"/>
          </p:nvPr>
        </p:nvSpPr>
        <p:spPr/>
        <p:txBody>
          <a:bodyPr/>
          <a:lstStyle/>
          <a:p>
            <a:r>
              <a:rPr lang="en-US" dirty="0" smtClean="0"/>
              <a:t>Issues:</a:t>
            </a:r>
          </a:p>
          <a:p>
            <a:pPr lvl="1"/>
            <a:r>
              <a:rPr lang="en-US" dirty="0" smtClean="0"/>
              <a:t>Generally manually constructed</a:t>
            </a:r>
          </a:p>
          <a:p>
            <a:pPr lvl="2"/>
            <a:r>
              <a:rPr lang="en-US" dirty="0" smtClean="0"/>
              <a:t>Can be expensive, hard to update/maintain</a:t>
            </a:r>
          </a:p>
          <a:p>
            <a:pPr lvl="1"/>
            <a:endParaRPr lang="en-US" dirty="0"/>
          </a:p>
          <a:p>
            <a:pPr lvl="1"/>
            <a:r>
              <a:rPr lang="en-US" dirty="0" smtClean="0"/>
              <a:t>Managing ambiguity:</a:t>
            </a:r>
          </a:p>
          <a:p>
            <a:pPr lvl="2"/>
            <a:r>
              <a:rPr lang="en-US" dirty="0" smtClean="0"/>
              <a:t>Can associate probabilities with parse &amp; analysis</a:t>
            </a:r>
          </a:p>
          <a:p>
            <a:pPr lvl="2"/>
            <a:r>
              <a:rPr lang="en-US" dirty="0" smtClean="0"/>
              <a:t>Build rules manually, then train probabilities w/data</a:t>
            </a:r>
          </a:p>
          <a:p>
            <a:pPr lvl="2"/>
            <a:endParaRPr lang="en-US" dirty="0"/>
          </a:p>
        </p:txBody>
      </p:sp>
    </p:spTree>
    <p:extLst>
      <p:ext uri="{BB962C8B-B14F-4D97-AF65-F5344CB8AC3E}">
        <p14:creationId xmlns:p14="http://schemas.microsoft.com/office/powerpoint/2010/main" val="309863370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r>
              <a:rPr lang="en-US" smtClean="0"/>
              <a:t>: Issues</a:t>
            </a:r>
            <a:endParaRPr lang="en-US" dirty="0"/>
          </a:p>
        </p:txBody>
      </p:sp>
      <p:sp>
        <p:nvSpPr>
          <p:cNvPr id="3" name="Content Placeholder 2"/>
          <p:cNvSpPr>
            <a:spLocks noGrp="1"/>
          </p:cNvSpPr>
          <p:nvPr>
            <p:ph idx="1"/>
          </p:nvPr>
        </p:nvSpPr>
        <p:spPr/>
        <p:txBody>
          <a:bodyPr/>
          <a:lstStyle/>
          <a:p>
            <a:r>
              <a:rPr lang="en-US" dirty="0" smtClean="0"/>
              <a:t>Issues:</a:t>
            </a:r>
          </a:p>
          <a:p>
            <a:pPr lvl="1"/>
            <a:r>
              <a:rPr lang="en-US" dirty="0" smtClean="0"/>
              <a:t>Generally manually constructed</a:t>
            </a:r>
          </a:p>
          <a:p>
            <a:pPr lvl="2"/>
            <a:r>
              <a:rPr lang="en-US" dirty="0" smtClean="0"/>
              <a:t>Can be expensive, hard to update/maintain</a:t>
            </a:r>
          </a:p>
          <a:p>
            <a:pPr lvl="1"/>
            <a:endParaRPr lang="en-US" dirty="0"/>
          </a:p>
          <a:p>
            <a:pPr lvl="1"/>
            <a:r>
              <a:rPr lang="en-US" dirty="0" smtClean="0"/>
              <a:t>Managing ambiguity:</a:t>
            </a:r>
          </a:p>
          <a:p>
            <a:pPr lvl="2"/>
            <a:r>
              <a:rPr lang="en-US" dirty="0" smtClean="0"/>
              <a:t>Can associate probabilities with parse &amp; analysis</a:t>
            </a:r>
          </a:p>
          <a:p>
            <a:pPr lvl="2"/>
            <a:r>
              <a:rPr lang="en-US" dirty="0" smtClean="0"/>
              <a:t>Build rules manually, then train probabilities w/data</a:t>
            </a:r>
          </a:p>
          <a:p>
            <a:pPr lvl="2"/>
            <a:endParaRPr lang="en-US" dirty="0"/>
          </a:p>
          <a:p>
            <a:pPr lvl="1"/>
            <a:r>
              <a:rPr lang="en-US" dirty="0" smtClean="0"/>
              <a:t>Domain- and application-specific</a:t>
            </a:r>
          </a:p>
          <a:p>
            <a:pPr lvl="2"/>
            <a:r>
              <a:rPr lang="en-US" dirty="0" smtClean="0"/>
              <a:t>Hard to port</a:t>
            </a:r>
            <a:endParaRPr lang="en-US" dirty="0"/>
          </a:p>
        </p:txBody>
      </p:sp>
    </p:spTree>
    <p:extLst>
      <p:ext uri="{BB962C8B-B14F-4D97-AF65-F5344CB8AC3E}">
        <p14:creationId xmlns:p14="http://schemas.microsoft.com/office/powerpoint/2010/main" val="108059732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Probabilistic</a:t>
            </a:r>
            <a:br>
              <a:rPr lang="en-US" dirty="0" smtClean="0"/>
            </a:br>
            <a:r>
              <a:rPr lang="en-US" dirty="0" smtClean="0"/>
              <a:t>Slot Filling</a:t>
            </a:r>
            <a:endParaRPr lang="en-US" dirty="0"/>
          </a:p>
        </p:txBody>
      </p:sp>
      <p:sp>
        <p:nvSpPr>
          <p:cNvPr id="3" name="Content Placeholder 2"/>
          <p:cNvSpPr>
            <a:spLocks noGrp="1"/>
          </p:cNvSpPr>
          <p:nvPr>
            <p:ph idx="1"/>
          </p:nvPr>
        </p:nvSpPr>
        <p:spPr/>
        <p:txBody>
          <a:bodyPr/>
          <a:lstStyle/>
          <a:p>
            <a:r>
              <a:rPr lang="en-US" dirty="0" smtClean="0"/>
              <a:t>Goal:  Use machine learning to map from recognizer strings to semantic slots and fillers</a:t>
            </a:r>
          </a:p>
        </p:txBody>
      </p:sp>
    </p:spTree>
    <p:extLst>
      <p:ext uri="{BB962C8B-B14F-4D97-AF65-F5344CB8AC3E}">
        <p14:creationId xmlns:p14="http://schemas.microsoft.com/office/powerpoint/2010/main" val="21129058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Probabilistic</a:t>
            </a:r>
            <a:br>
              <a:rPr lang="en-US" dirty="0" smtClean="0"/>
            </a:br>
            <a:r>
              <a:rPr lang="en-US" dirty="0" smtClean="0"/>
              <a:t>Slot Filling</a:t>
            </a:r>
            <a:endParaRPr lang="en-US" dirty="0"/>
          </a:p>
        </p:txBody>
      </p:sp>
      <p:sp>
        <p:nvSpPr>
          <p:cNvPr id="3" name="Content Placeholder 2"/>
          <p:cNvSpPr>
            <a:spLocks noGrp="1"/>
          </p:cNvSpPr>
          <p:nvPr>
            <p:ph idx="1"/>
          </p:nvPr>
        </p:nvSpPr>
        <p:spPr/>
        <p:txBody>
          <a:bodyPr/>
          <a:lstStyle/>
          <a:p>
            <a:r>
              <a:rPr lang="en-US" dirty="0" smtClean="0"/>
              <a:t>Goal:  Use machine learning to map from recognizer strings to semantic slots and fillers</a:t>
            </a:r>
          </a:p>
          <a:p>
            <a:r>
              <a:rPr lang="en-US" dirty="0" smtClean="0"/>
              <a:t>Motivation:</a:t>
            </a:r>
          </a:p>
          <a:p>
            <a:pPr lvl="1"/>
            <a:r>
              <a:rPr lang="en-US" dirty="0" smtClean="0"/>
              <a:t>Improve robustness – fail-soft</a:t>
            </a:r>
          </a:p>
          <a:p>
            <a:pPr lvl="1"/>
            <a:r>
              <a:rPr lang="en-US" dirty="0" smtClean="0"/>
              <a:t>Improve ambiguity handling – probabilities</a:t>
            </a:r>
          </a:p>
          <a:p>
            <a:pPr lvl="1"/>
            <a:r>
              <a:rPr lang="en-US" dirty="0" smtClean="0"/>
              <a:t>Improve adaptation – train for new domains, apps</a:t>
            </a:r>
          </a:p>
        </p:txBody>
      </p:sp>
    </p:spTree>
    <p:extLst>
      <p:ext uri="{BB962C8B-B14F-4D97-AF65-F5344CB8AC3E}">
        <p14:creationId xmlns:p14="http://schemas.microsoft.com/office/powerpoint/2010/main" val="20903404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Probabilistic</a:t>
            </a:r>
            <a:br>
              <a:rPr lang="en-US" dirty="0" smtClean="0"/>
            </a:br>
            <a:r>
              <a:rPr lang="en-US" dirty="0" smtClean="0"/>
              <a:t>Slot Filling</a:t>
            </a:r>
            <a:endParaRPr lang="en-US" dirty="0"/>
          </a:p>
        </p:txBody>
      </p:sp>
      <p:sp>
        <p:nvSpPr>
          <p:cNvPr id="3" name="Content Placeholder 2"/>
          <p:cNvSpPr>
            <a:spLocks noGrp="1"/>
          </p:cNvSpPr>
          <p:nvPr>
            <p:ph idx="1"/>
          </p:nvPr>
        </p:nvSpPr>
        <p:spPr/>
        <p:txBody>
          <a:bodyPr/>
          <a:lstStyle/>
          <a:p>
            <a:r>
              <a:rPr lang="en-US" dirty="0" smtClean="0"/>
              <a:t>Goal:  Use machine learning to map from recognizer strings to semantic slots and fillers</a:t>
            </a:r>
          </a:p>
          <a:p>
            <a:r>
              <a:rPr lang="en-US" dirty="0" smtClean="0"/>
              <a:t>Motivation:</a:t>
            </a:r>
          </a:p>
          <a:p>
            <a:pPr lvl="1"/>
            <a:r>
              <a:rPr lang="en-US" dirty="0" smtClean="0"/>
              <a:t>Improve robustness – fail-soft</a:t>
            </a:r>
          </a:p>
          <a:p>
            <a:pPr lvl="1"/>
            <a:r>
              <a:rPr lang="en-US" dirty="0" smtClean="0"/>
              <a:t>Improve ambiguity handling – probabilities</a:t>
            </a:r>
          </a:p>
          <a:p>
            <a:pPr lvl="1"/>
            <a:r>
              <a:rPr lang="en-US" dirty="0" smtClean="0"/>
              <a:t>Improve adaptation – train for new domains, apps</a:t>
            </a:r>
          </a:p>
          <a:p>
            <a:r>
              <a:rPr lang="en-US" dirty="0" smtClean="0"/>
              <a:t>Many alternative classifier models</a:t>
            </a:r>
          </a:p>
          <a:p>
            <a:pPr lvl="1"/>
            <a:r>
              <a:rPr lang="en-US" dirty="0" smtClean="0"/>
              <a:t>HMM-based, </a:t>
            </a:r>
            <a:r>
              <a:rPr lang="en-US" dirty="0" err="1" smtClean="0"/>
              <a:t>MaxEnt</a:t>
            </a:r>
            <a:r>
              <a:rPr lang="en-US" dirty="0" smtClean="0"/>
              <a:t>-based</a:t>
            </a:r>
            <a:endParaRPr lang="en-US" dirty="0"/>
          </a:p>
        </p:txBody>
      </p:sp>
    </p:spTree>
    <p:extLst>
      <p:ext uri="{BB962C8B-B14F-4D97-AF65-F5344CB8AC3E}">
        <p14:creationId xmlns:p14="http://schemas.microsoft.com/office/powerpoint/2010/main" val="7696230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HMM-Based Slot Filling</a:t>
            </a:r>
            <a:endParaRPr lang="en-US" dirty="0"/>
          </a:p>
        </p:txBody>
      </p:sp>
      <p:sp>
        <p:nvSpPr>
          <p:cNvPr id="3" name="Content Placeholder 2"/>
          <p:cNvSpPr>
            <a:spLocks noGrp="1"/>
          </p:cNvSpPr>
          <p:nvPr>
            <p:ph idx="1"/>
          </p:nvPr>
        </p:nvSpPr>
        <p:spPr/>
        <p:txBody>
          <a:bodyPr/>
          <a:lstStyle/>
          <a:p>
            <a:r>
              <a:rPr lang="en-US" dirty="0" smtClean="0"/>
              <a:t>Find best concept sequence C given words W</a:t>
            </a:r>
          </a:p>
        </p:txBody>
      </p:sp>
    </p:spTree>
    <p:extLst>
      <p:ext uri="{BB962C8B-B14F-4D97-AF65-F5344CB8AC3E}">
        <p14:creationId xmlns:p14="http://schemas.microsoft.com/office/powerpoint/2010/main" val="125201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Dialog and Dialog Systems</a:t>
            </a:r>
          </a:p>
          <a:p>
            <a:r>
              <a:rPr lang="en-US" dirty="0" smtClean="0"/>
              <a:t>Facets of Conversation:</a:t>
            </a:r>
          </a:p>
          <a:p>
            <a:pPr lvl="1"/>
            <a:r>
              <a:rPr lang="en-US" dirty="0" smtClean="0">
                <a:solidFill>
                  <a:schemeClr val="bg1">
                    <a:lumMod val="65000"/>
                  </a:schemeClr>
                </a:solidFill>
              </a:rPr>
              <a:t>Turn-taking</a:t>
            </a:r>
          </a:p>
          <a:p>
            <a:pPr lvl="1"/>
            <a:r>
              <a:rPr lang="en-US" dirty="0" smtClean="0">
                <a:solidFill>
                  <a:schemeClr val="bg1">
                    <a:lumMod val="65000"/>
                  </a:schemeClr>
                </a:solidFill>
              </a:rPr>
              <a:t>Speech Acts</a:t>
            </a:r>
          </a:p>
          <a:p>
            <a:pPr lvl="1"/>
            <a:r>
              <a:rPr lang="en-US" dirty="0" smtClean="0">
                <a:solidFill>
                  <a:srgbClr val="A6A6A6"/>
                </a:solidFill>
              </a:rPr>
              <a:t>Grounding</a:t>
            </a:r>
          </a:p>
          <a:p>
            <a:pPr lvl="1"/>
            <a:r>
              <a:rPr lang="en-US" dirty="0" err="1" smtClean="0"/>
              <a:t>Cooperativity</a:t>
            </a:r>
            <a:endParaRPr lang="en-US" dirty="0" smtClean="0"/>
          </a:p>
          <a:p>
            <a:r>
              <a:rPr lang="en-US" dirty="0" smtClean="0"/>
              <a:t>Spoken Dialogue Systems:</a:t>
            </a:r>
          </a:p>
          <a:p>
            <a:pPr lvl="1"/>
            <a:r>
              <a:rPr lang="en-US" dirty="0" smtClean="0"/>
              <a:t>Pipeline Architecture</a:t>
            </a:r>
          </a:p>
          <a:p>
            <a:pPr lvl="1"/>
            <a:r>
              <a:rPr lang="en-US" dirty="0" smtClean="0"/>
              <a:t>Finite-State, Frame-based, Information State Systems</a:t>
            </a:r>
          </a:p>
          <a:p>
            <a:pPr lvl="1"/>
            <a:r>
              <a:rPr lang="en-US" dirty="0" smtClean="0"/>
              <a:t>Evaluation</a:t>
            </a:r>
          </a:p>
          <a:p>
            <a:r>
              <a:rPr lang="en-US" dirty="0" smtClean="0"/>
              <a:t>Components: ASR</a:t>
            </a:r>
          </a:p>
        </p:txBody>
      </p:sp>
    </p:spTree>
    <p:extLst>
      <p:ext uri="{BB962C8B-B14F-4D97-AF65-F5344CB8AC3E}">
        <p14:creationId xmlns:p14="http://schemas.microsoft.com/office/powerpoint/2010/main" val="1340064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Quantity</a:t>
            </a:r>
          </a:p>
        </p:txBody>
      </p:sp>
      <p:sp>
        <p:nvSpPr>
          <p:cNvPr id="75779" name="Rectangle 3"/>
          <p:cNvSpPr>
            <a:spLocks noGrp="1" noChangeArrowheads="1"/>
          </p:cNvSpPr>
          <p:nvPr>
            <p:ph idx="1"/>
          </p:nvPr>
        </p:nvSpPr>
        <p:spPr/>
        <p:txBody>
          <a:bodyPr/>
          <a:lstStyle/>
          <a:p>
            <a:pPr eaLnBrk="1" hangingPunct="1">
              <a:lnSpc>
                <a:spcPct val="90000"/>
              </a:lnSpc>
            </a:pPr>
            <a:r>
              <a:rPr lang="en-US" sz="2000" dirty="0" err="1">
                <a:latin typeface="Tahoma" charset="0"/>
                <a:ea typeface="ＭＳ Ｐゴシック" charset="0"/>
                <a:cs typeface="ＭＳ Ｐゴシック" charset="0"/>
              </a:rPr>
              <a:t>A:How</a:t>
            </a:r>
            <a:r>
              <a:rPr lang="en-US" sz="2000" dirty="0">
                <a:latin typeface="Tahoma" charset="0"/>
                <a:ea typeface="ＭＳ Ｐゴシック" charset="0"/>
                <a:cs typeface="ＭＳ Ｐゴシック" charset="0"/>
              </a:rPr>
              <a:t> much money do you have on you?</a:t>
            </a:r>
          </a:p>
          <a:p>
            <a:pPr eaLnBrk="1" hangingPunct="1">
              <a:lnSpc>
                <a:spcPct val="90000"/>
              </a:lnSpc>
            </a:pPr>
            <a:r>
              <a:rPr lang="en-US" sz="2000" dirty="0">
                <a:latin typeface="Tahoma" charset="0"/>
                <a:ea typeface="ＭＳ Ｐゴシック" charset="0"/>
                <a:cs typeface="ＭＳ Ｐゴシック" charset="0"/>
              </a:rPr>
              <a:t>B: I have 5 dollars</a:t>
            </a:r>
          </a:p>
          <a:p>
            <a:pPr lvl="1" eaLnBrk="1" hangingPunct="1">
              <a:lnSpc>
                <a:spcPct val="90000"/>
              </a:lnSpc>
            </a:pPr>
            <a:r>
              <a:rPr lang="en-US" sz="1800" dirty="0">
                <a:latin typeface="Tahoma" charset="0"/>
                <a:ea typeface="ＭＳ Ｐゴシック" charset="0"/>
              </a:rPr>
              <a:t>Implication: not 6 dollars</a:t>
            </a:r>
          </a:p>
          <a:p>
            <a:pPr eaLnBrk="1" hangingPunct="1">
              <a:lnSpc>
                <a:spcPct val="90000"/>
              </a:lnSpc>
            </a:pPr>
            <a:r>
              <a:rPr lang="en-US" sz="2000" dirty="0" smtClean="0">
                <a:latin typeface="Tahoma" charset="0"/>
                <a:ea typeface="ＭＳ Ｐゴシック" charset="0"/>
                <a:cs typeface="ＭＳ Ｐゴシック" charset="0"/>
              </a:rPr>
              <a:t>A</a:t>
            </a:r>
            <a:r>
              <a:rPr lang="en-US" sz="2000" dirty="0">
                <a:latin typeface="Tahoma" charset="0"/>
                <a:ea typeface="ＭＳ Ｐゴシック" charset="0"/>
                <a:cs typeface="ＭＳ Ｐゴシック" charset="0"/>
              </a:rPr>
              <a:t>: Did you do the reading for today</a:t>
            </a:r>
            <a:r>
              <a:rPr lang="ja-JP" altLang="en-US" sz="2000" dirty="0">
                <a:latin typeface="Tahoma" charset="0"/>
                <a:ea typeface="ＭＳ Ｐゴシック" charset="0"/>
                <a:cs typeface="ＭＳ Ｐゴシック" charset="0"/>
              </a:rPr>
              <a:t>’</a:t>
            </a:r>
            <a:r>
              <a:rPr lang="en-US" sz="2000" dirty="0">
                <a:latin typeface="Tahoma" charset="0"/>
                <a:ea typeface="ＭＳ Ｐゴシック" charset="0"/>
                <a:cs typeface="ＭＳ Ｐゴシック" charset="0"/>
              </a:rPr>
              <a:t>s class?</a:t>
            </a:r>
          </a:p>
          <a:p>
            <a:pPr eaLnBrk="1" hangingPunct="1">
              <a:lnSpc>
                <a:spcPct val="90000"/>
              </a:lnSpc>
            </a:pPr>
            <a:r>
              <a:rPr lang="en-US" sz="2000" dirty="0">
                <a:latin typeface="Tahoma" charset="0"/>
                <a:ea typeface="ＭＳ Ｐゴシック" charset="0"/>
                <a:cs typeface="ＭＳ Ｐゴシック" charset="0"/>
              </a:rPr>
              <a:t>B: I intended to</a:t>
            </a:r>
          </a:p>
          <a:p>
            <a:pPr lvl="1" eaLnBrk="1" hangingPunct="1">
              <a:lnSpc>
                <a:spcPct val="90000"/>
              </a:lnSpc>
            </a:pPr>
            <a:r>
              <a:rPr lang="en-US" sz="1800" dirty="0">
                <a:latin typeface="Tahoma" charset="0"/>
                <a:ea typeface="ＭＳ Ｐゴシック" charset="0"/>
              </a:rPr>
              <a:t>Implication: No</a:t>
            </a:r>
          </a:p>
          <a:p>
            <a:pPr lvl="1" eaLnBrk="1" hangingPunct="1">
              <a:lnSpc>
                <a:spcPct val="90000"/>
              </a:lnSpc>
            </a:pPr>
            <a:r>
              <a:rPr lang="en-US" sz="1800" dirty="0">
                <a:latin typeface="Tahoma" charset="0"/>
                <a:ea typeface="ＭＳ Ｐゴシック" charset="0"/>
              </a:rPr>
              <a:t>B</a:t>
            </a:r>
            <a:r>
              <a:rPr lang="ja-JP" altLang="en-US" sz="1800" dirty="0">
                <a:latin typeface="Tahoma" charset="0"/>
                <a:ea typeface="ＭＳ Ｐゴシック" charset="0"/>
              </a:rPr>
              <a:t>’</a:t>
            </a:r>
            <a:r>
              <a:rPr lang="en-US" sz="1800" dirty="0">
                <a:latin typeface="Tahoma" charset="0"/>
                <a:ea typeface="ＭＳ Ｐゴシック" charset="0"/>
              </a:rPr>
              <a:t>s answer would be true if B intended to do the reading AND did the reading, but would then violate maxim</a:t>
            </a:r>
          </a:p>
          <a:p>
            <a:pPr lvl="1" eaLnBrk="1" hangingPunct="1">
              <a:lnSpc>
                <a:spcPct val="90000"/>
              </a:lnSpc>
            </a:pPr>
            <a:endParaRPr lang="en-US" sz="16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C18BA4F-CAD0-0446-AEB8-7546A2AFE303}" type="datetime1">
              <a:rPr lang="en-US" sz="1400">
                <a:solidFill>
                  <a:srgbClr val="721028"/>
                </a:solidFill>
                <a:latin typeface="Arial" charset="0"/>
              </a:rPr>
              <a:pPr/>
              <a:t>4/9/13</a:t>
            </a:fld>
            <a:endParaRPr lang="en-US" sz="1400">
              <a:solidFill>
                <a:srgbClr val="721028"/>
              </a:solidFill>
              <a:latin typeface="Arial" charset="0"/>
            </a:endParaRPr>
          </a:p>
        </p:txBody>
      </p:sp>
      <p:sp>
        <p:nvSpPr>
          <p:cNvPr id="75781"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3285035-0FB3-784D-94FE-2072C659A617}" type="slidenum">
              <a:rPr lang="en-US" sz="1400">
                <a:solidFill>
                  <a:srgbClr val="721028"/>
                </a:solidFill>
                <a:latin typeface="Arial" charset="0"/>
              </a:rPr>
              <a:pPr/>
              <a:t>20</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3130613438"/>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HMM-Based Slot Filling</a:t>
            </a:r>
            <a:endParaRPr lang="en-US" dirty="0"/>
          </a:p>
        </p:txBody>
      </p:sp>
      <p:sp>
        <p:nvSpPr>
          <p:cNvPr id="3" name="Content Placeholder 2"/>
          <p:cNvSpPr>
            <a:spLocks noGrp="1"/>
          </p:cNvSpPr>
          <p:nvPr>
            <p:ph idx="1"/>
          </p:nvPr>
        </p:nvSpPr>
        <p:spPr/>
        <p:txBody>
          <a:bodyPr/>
          <a:lstStyle/>
          <a:p>
            <a:r>
              <a:rPr lang="en-US" dirty="0" smtClean="0"/>
              <a:t>Find best concept sequence C given words W</a:t>
            </a:r>
          </a:p>
          <a:p>
            <a:r>
              <a:rPr lang="en-US" dirty="0" smtClean="0"/>
              <a:t>C</a:t>
            </a:r>
            <a:r>
              <a:rPr lang="en-US" baseline="30000" dirty="0" smtClean="0"/>
              <a:t>*</a:t>
            </a:r>
            <a:r>
              <a:rPr lang="en-US" dirty="0" smtClean="0"/>
              <a:t>= </a:t>
            </a:r>
            <a:r>
              <a:rPr lang="en-US" dirty="0" err="1" smtClean="0"/>
              <a:t>argmax</a:t>
            </a:r>
            <a:r>
              <a:rPr lang="en-US" dirty="0" smtClean="0"/>
              <a:t> P(C|W)</a:t>
            </a:r>
          </a:p>
          <a:p>
            <a:r>
              <a:rPr lang="en-US" dirty="0"/>
              <a:t> </a:t>
            </a:r>
            <a:r>
              <a:rPr lang="en-US" dirty="0" smtClean="0"/>
              <a:t>  </a:t>
            </a:r>
            <a:endParaRPr lang="en-US" dirty="0"/>
          </a:p>
        </p:txBody>
      </p:sp>
    </p:spTree>
    <p:extLst>
      <p:ext uri="{BB962C8B-B14F-4D97-AF65-F5344CB8AC3E}">
        <p14:creationId xmlns:p14="http://schemas.microsoft.com/office/powerpoint/2010/main" val="319072388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HMM-Based Slot Filling</a:t>
            </a:r>
            <a:endParaRPr lang="en-US" dirty="0"/>
          </a:p>
        </p:txBody>
      </p:sp>
      <p:sp>
        <p:nvSpPr>
          <p:cNvPr id="3" name="Content Placeholder 2"/>
          <p:cNvSpPr>
            <a:spLocks noGrp="1"/>
          </p:cNvSpPr>
          <p:nvPr>
            <p:ph idx="1"/>
          </p:nvPr>
        </p:nvSpPr>
        <p:spPr/>
        <p:txBody>
          <a:bodyPr/>
          <a:lstStyle/>
          <a:p>
            <a:r>
              <a:rPr lang="en-US" dirty="0" smtClean="0"/>
              <a:t>Find best concept sequence C given words W</a:t>
            </a:r>
          </a:p>
          <a:p>
            <a:r>
              <a:rPr lang="en-US" dirty="0" smtClean="0"/>
              <a:t>C</a:t>
            </a:r>
            <a:r>
              <a:rPr lang="en-US" baseline="30000" dirty="0" smtClean="0"/>
              <a:t>*</a:t>
            </a:r>
            <a:r>
              <a:rPr lang="en-US" dirty="0" smtClean="0"/>
              <a:t>= </a:t>
            </a:r>
            <a:r>
              <a:rPr lang="en-US" dirty="0" err="1" smtClean="0"/>
              <a:t>argmax</a:t>
            </a:r>
            <a:r>
              <a:rPr lang="en-US" dirty="0" smtClean="0"/>
              <a:t> P(C|W)</a:t>
            </a:r>
          </a:p>
          <a:p>
            <a:r>
              <a:rPr lang="en-US" dirty="0"/>
              <a:t> </a:t>
            </a:r>
            <a:r>
              <a:rPr lang="en-US" dirty="0" smtClean="0"/>
              <a:t>  = </a:t>
            </a:r>
            <a:r>
              <a:rPr lang="en-US" dirty="0" err="1" smtClean="0"/>
              <a:t>argmax</a:t>
            </a:r>
            <a:r>
              <a:rPr lang="en-US" dirty="0" smtClean="0"/>
              <a:t> P(W|C)P(C)/P(W)</a:t>
            </a:r>
          </a:p>
          <a:p>
            <a:r>
              <a:rPr lang="en-US" dirty="0"/>
              <a:t> </a:t>
            </a:r>
            <a:r>
              <a:rPr lang="en-US" dirty="0" smtClean="0"/>
              <a:t> </a:t>
            </a:r>
            <a:endParaRPr lang="en-US" dirty="0"/>
          </a:p>
        </p:txBody>
      </p:sp>
    </p:spTree>
    <p:extLst>
      <p:ext uri="{BB962C8B-B14F-4D97-AF65-F5344CB8AC3E}">
        <p14:creationId xmlns:p14="http://schemas.microsoft.com/office/powerpoint/2010/main" val="261133919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HMM-Based Slot Filling</a:t>
            </a:r>
            <a:endParaRPr lang="en-US" dirty="0"/>
          </a:p>
        </p:txBody>
      </p:sp>
      <p:sp>
        <p:nvSpPr>
          <p:cNvPr id="3" name="Content Placeholder 2"/>
          <p:cNvSpPr>
            <a:spLocks noGrp="1"/>
          </p:cNvSpPr>
          <p:nvPr>
            <p:ph idx="1"/>
          </p:nvPr>
        </p:nvSpPr>
        <p:spPr/>
        <p:txBody>
          <a:bodyPr/>
          <a:lstStyle/>
          <a:p>
            <a:r>
              <a:rPr lang="en-US" dirty="0" smtClean="0"/>
              <a:t>Find best concept sequence C given words W</a:t>
            </a:r>
          </a:p>
          <a:p>
            <a:r>
              <a:rPr lang="en-US" dirty="0" smtClean="0"/>
              <a:t>C</a:t>
            </a:r>
            <a:r>
              <a:rPr lang="en-US" baseline="30000" dirty="0" smtClean="0"/>
              <a:t>*</a:t>
            </a:r>
            <a:r>
              <a:rPr lang="en-US" dirty="0" smtClean="0"/>
              <a:t>= </a:t>
            </a:r>
            <a:r>
              <a:rPr lang="en-US" dirty="0" err="1" smtClean="0"/>
              <a:t>argmax</a:t>
            </a:r>
            <a:r>
              <a:rPr lang="en-US" dirty="0" smtClean="0"/>
              <a:t> P(C|W)</a:t>
            </a:r>
          </a:p>
          <a:p>
            <a:r>
              <a:rPr lang="en-US" dirty="0"/>
              <a:t> </a:t>
            </a:r>
            <a:r>
              <a:rPr lang="en-US" dirty="0" smtClean="0"/>
              <a:t>  = </a:t>
            </a:r>
            <a:r>
              <a:rPr lang="en-US" dirty="0" err="1" smtClean="0"/>
              <a:t>argmax</a:t>
            </a:r>
            <a:r>
              <a:rPr lang="en-US" dirty="0" smtClean="0"/>
              <a:t> P(W|C)P(C)/P(W)</a:t>
            </a:r>
          </a:p>
          <a:p>
            <a:r>
              <a:rPr lang="en-US" dirty="0"/>
              <a:t> </a:t>
            </a:r>
            <a:r>
              <a:rPr lang="en-US" dirty="0" smtClean="0"/>
              <a:t>  = </a:t>
            </a:r>
            <a:r>
              <a:rPr lang="en-US" dirty="0" err="1" smtClean="0"/>
              <a:t>argmax</a:t>
            </a:r>
            <a:r>
              <a:rPr lang="en-US" dirty="0" smtClean="0"/>
              <a:t> P(W|C)P(C)</a:t>
            </a:r>
          </a:p>
          <a:p>
            <a:pPr lvl="1"/>
            <a:endParaRPr lang="en-US" dirty="0"/>
          </a:p>
        </p:txBody>
      </p:sp>
    </p:spTree>
    <p:extLst>
      <p:ext uri="{BB962C8B-B14F-4D97-AF65-F5344CB8AC3E}">
        <p14:creationId xmlns:p14="http://schemas.microsoft.com/office/powerpoint/2010/main" val="13733037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HMM-Based Slot Filling</a:t>
            </a:r>
            <a:endParaRPr lang="en-US" dirty="0"/>
          </a:p>
        </p:txBody>
      </p:sp>
      <p:sp>
        <p:nvSpPr>
          <p:cNvPr id="3" name="Content Placeholder 2"/>
          <p:cNvSpPr>
            <a:spLocks noGrp="1"/>
          </p:cNvSpPr>
          <p:nvPr>
            <p:ph idx="1"/>
          </p:nvPr>
        </p:nvSpPr>
        <p:spPr/>
        <p:txBody>
          <a:bodyPr/>
          <a:lstStyle/>
          <a:p>
            <a:r>
              <a:rPr lang="en-US" dirty="0" smtClean="0"/>
              <a:t>Find best concept sequence C given words W</a:t>
            </a:r>
          </a:p>
          <a:p>
            <a:r>
              <a:rPr lang="en-US" dirty="0" smtClean="0"/>
              <a:t>C</a:t>
            </a:r>
            <a:r>
              <a:rPr lang="en-US" baseline="30000" dirty="0" smtClean="0"/>
              <a:t>*</a:t>
            </a:r>
            <a:r>
              <a:rPr lang="en-US" dirty="0" smtClean="0"/>
              <a:t>= </a:t>
            </a:r>
            <a:r>
              <a:rPr lang="en-US" dirty="0" err="1" smtClean="0"/>
              <a:t>argmax</a:t>
            </a:r>
            <a:r>
              <a:rPr lang="en-US" dirty="0" smtClean="0"/>
              <a:t> P(C|W)</a:t>
            </a:r>
          </a:p>
          <a:p>
            <a:r>
              <a:rPr lang="en-US" dirty="0"/>
              <a:t> </a:t>
            </a:r>
            <a:r>
              <a:rPr lang="en-US" dirty="0" smtClean="0"/>
              <a:t>  = </a:t>
            </a:r>
            <a:r>
              <a:rPr lang="en-US" dirty="0" err="1" smtClean="0"/>
              <a:t>argmax</a:t>
            </a:r>
            <a:r>
              <a:rPr lang="en-US" dirty="0" smtClean="0"/>
              <a:t> P(W|C)P(C)/P(W)</a:t>
            </a:r>
          </a:p>
          <a:p>
            <a:r>
              <a:rPr lang="en-US" dirty="0"/>
              <a:t> </a:t>
            </a:r>
            <a:r>
              <a:rPr lang="en-US" dirty="0" smtClean="0"/>
              <a:t>  = </a:t>
            </a:r>
            <a:r>
              <a:rPr lang="en-US" dirty="0" err="1" smtClean="0"/>
              <a:t>argmax</a:t>
            </a:r>
            <a:r>
              <a:rPr lang="en-US" dirty="0" smtClean="0"/>
              <a:t> P(W|C)P(C)</a:t>
            </a:r>
          </a:p>
          <a:p>
            <a:r>
              <a:rPr lang="en-US" dirty="0" smtClean="0"/>
              <a:t>Assume limited M-concept history, N-gram words</a:t>
            </a:r>
          </a:p>
          <a:p>
            <a:pPr lvl="1"/>
            <a:r>
              <a:rPr lang="en-US" dirty="0" smtClean="0"/>
              <a:t>= </a:t>
            </a:r>
          </a:p>
          <a:p>
            <a:pPr lvl="1"/>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79408151"/>
              </p:ext>
            </p:extLst>
          </p:nvPr>
        </p:nvGraphicFramePr>
        <p:xfrm>
          <a:off x="1668410" y="4586615"/>
          <a:ext cx="6133664" cy="1041566"/>
        </p:xfrm>
        <a:graphic>
          <a:graphicData uri="http://schemas.openxmlformats.org/presentationml/2006/ole">
            <mc:AlternateContent xmlns:mc="http://schemas.openxmlformats.org/markup-compatibility/2006">
              <mc:Choice xmlns:v="urn:schemas-microsoft-com:vml" Requires="v">
                <p:oleObj spid="_x0000_s4104" name="Equation" r:id="rId3" imgW="2692400" imgH="457200" progId="Equation.3">
                  <p:embed/>
                </p:oleObj>
              </mc:Choice>
              <mc:Fallback>
                <p:oleObj name="Equation" r:id="rId3" imgW="2692400" imgH="457200" progId="Equation.3">
                  <p:embed/>
                  <p:pic>
                    <p:nvPicPr>
                      <p:cNvPr id="0" name=""/>
                      <p:cNvPicPr/>
                      <p:nvPr/>
                    </p:nvPicPr>
                    <p:blipFill>
                      <a:blip r:embed="rId4"/>
                      <a:stretch>
                        <a:fillRect/>
                      </a:stretch>
                    </p:blipFill>
                    <p:spPr>
                      <a:xfrm>
                        <a:off x="1668410" y="4586615"/>
                        <a:ext cx="6133664" cy="1041566"/>
                      </a:xfrm>
                      <a:prstGeom prst="rect">
                        <a:avLst/>
                      </a:prstGeom>
                    </p:spPr>
                  </p:pic>
                </p:oleObj>
              </mc:Fallback>
            </mc:AlternateContent>
          </a:graphicData>
        </a:graphic>
      </p:graphicFrame>
    </p:spTree>
    <p:extLst>
      <p:ext uri="{BB962C8B-B14F-4D97-AF65-F5344CB8AC3E}">
        <p14:creationId xmlns:p14="http://schemas.microsoft.com/office/powerpoint/2010/main" val="33013098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Slot Filling</a:t>
            </a:r>
            <a:endParaRPr lang="en-US" dirty="0"/>
          </a:p>
        </p:txBody>
      </p:sp>
      <p:sp>
        <p:nvSpPr>
          <p:cNvPr id="3" name="Content Placeholder 2"/>
          <p:cNvSpPr>
            <a:spLocks noGrp="1"/>
          </p:cNvSpPr>
          <p:nvPr>
            <p:ph idx="1"/>
          </p:nvPr>
        </p:nvSpPr>
        <p:spPr/>
        <p:txBody>
          <a:bodyPr/>
          <a:lstStyle/>
          <a:p>
            <a:r>
              <a:rPr lang="en-US" dirty="0" smtClean="0"/>
              <a:t>Example HMM</a:t>
            </a:r>
          </a:p>
          <a:p>
            <a:pPr lvl="1"/>
            <a:endParaRPr lang="en-US" dirty="0" smtClean="0"/>
          </a:p>
          <a:p>
            <a:endParaRPr lang="en-US" dirty="0"/>
          </a:p>
        </p:txBody>
      </p:sp>
      <p:pic>
        <p:nvPicPr>
          <p:cNvPr id="5" name="Picture 4"/>
          <p:cNvPicPr>
            <a:picLocks noChangeAspect="1"/>
          </p:cNvPicPr>
          <p:nvPr/>
        </p:nvPicPr>
        <p:blipFill>
          <a:blip r:embed="rId2"/>
          <a:stretch>
            <a:fillRect/>
          </a:stretch>
        </p:blipFill>
        <p:spPr>
          <a:xfrm>
            <a:off x="1078250" y="2564182"/>
            <a:ext cx="7268153" cy="1229286"/>
          </a:xfrm>
          <a:prstGeom prst="rect">
            <a:avLst/>
          </a:prstGeom>
        </p:spPr>
      </p:pic>
    </p:spTree>
    <p:extLst>
      <p:ext uri="{BB962C8B-B14F-4D97-AF65-F5344CB8AC3E}">
        <p14:creationId xmlns:p14="http://schemas.microsoft.com/office/powerpoint/2010/main" val="101485180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Alternatives:</a:t>
            </a:r>
          </a:p>
          <a:p>
            <a:pPr lvl="1"/>
            <a:r>
              <a:rPr lang="en-US" dirty="0" smtClean="0"/>
              <a:t>Full parser with semantic attachments</a:t>
            </a:r>
          </a:p>
          <a:p>
            <a:pPr lvl="1"/>
            <a:r>
              <a:rPr lang="en-US" dirty="0" smtClean="0"/>
              <a:t>Domain-specific analyzers</a:t>
            </a:r>
          </a:p>
          <a:p>
            <a:r>
              <a:rPr lang="en-US" sz="2000" dirty="0">
                <a:latin typeface="Tahoma" charset="0"/>
                <a:ea typeface="ＭＳ Ｐゴシック" charset="0"/>
                <a:cs typeface="ＭＳ Ｐゴシック" charset="0"/>
              </a:rPr>
              <a:t>CFG in which the LHS of rules is a semantic category:</a:t>
            </a:r>
          </a:p>
          <a:p>
            <a:pPr lvl="1"/>
            <a:r>
              <a:rPr lang="en-US" sz="2000" dirty="0">
                <a:latin typeface="Tahoma" charset="0"/>
                <a:ea typeface="ＭＳ Ｐゴシック" charset="0"/>
              </a:rPr>
              <a:t>LIST -&gt; show me | I want | can I see|…</a:t>
            </a:r>
          </a:p>
          <a:p>
            <a:pPr lvl="1"/>
            <a:r>
              <a:rPr lang="en-US" sz="2000" dirty="0">
                <a:latin typeface="Tahoma" charset="0"/>
                <a:ea typeface="ＭＳ Ｐゴシック" charset="0"/>
              </a:rPr>
              <a:t>DEPARTTIME -&gt; (</a:t>
            </a:r>
            <a:r>
              <a:rPr lang="en-US" sz="2000" dirty="0" err="1">
                <a:latin typeface="Tahoma" charset="0"/>
                <a:ea typeface="ＭＳ Ｐゴシック" charset="0"/>
              </a:rPr>
              <a:t>after|around|before</a:t>
            </a:r>
            <a:r>
              <a:rPr lang="en-US" sz="2000" dirty="0">
                <a:latin typeface="Tahoma" charset="0"/>
                <a:ea typeface="ＭＳ Ｐゴシック" charset="0"/>
              </a:rPr>
              <a:t>) </a:t>
            </a:r>
            <a:r>
              <a:rPr lang="en-US" sz="2000" dirty="0" smtClean="0">
                <a:latin typeface="Tahoma" charset="0"/>
                <a:ea typeface="ＭＳ Ｐゴシック" charset="0"/>
              </a:rPr>
              <a:t>HOUR| </a:t>
            </a:r>
            <a:r>
              <a:rPr lang="en-US" sz="2000" dirty="0">
                <a:latin typeface="Tahoma" charset="0"/>
                <a:ea typeface="ＭＳ Ｐゴシック" charset="0"/>
              </a:rPr>
              <a:t>morning | afternoon | evening</a:t>
            </a:r>
          </a:p>
          <a:p>
            <a:pPr lvl="1"/>
            <a:r>
              <a:rPr lang="en-US" sz="2000" dirty="0">
                <a:latin typeface="Tahoma" charset="0"/>
                <a:ea typeface="ＭＳ Ｐゴシック" charset="0"/>
              </a:rPr>
              <a:t>HOUR -&gt; </a:t>
            </a:r>
            <a:r>
              <a:rPr lang="en-US" sz="2000" dirty="0" err="1">
                <a:latin typeface="Tahoma" charset="0"/>
                <a:ea typeface="ＭＳ Ｐゴシック" charset="0"/>
              </a:rPr>
              <a:t>one|two|three</a:t>
            </a:r>
            <a:r>
              <a:rPr lang="en-US" sz="2000" dirty="0">
                <a:latin typeface="Tahoma" charset="0"/>
                <a:ea typeface="ＭＳ Ｐゴシック" charset="0"/>
              </a:rPr>
              <a:t>…|twelve (</a:t>
            </a:r>
            <a:r>
              <a:rPr lang="en-US" sz="2000" dirty="0" err="1">
                <a:latin typeface="Tahoma" charset="0"/>
                <a:ea typeface="ＭＳ Ｐゴシック" charset="0"/>
              </a:rPr>
              <a:t>am|pm</a:t>
            </a:r>
            <a:r>
              <a:rPr lang="en-US" sz="2000" dirty="0">
                <a:latin typeface="Tahoma" charset="0"/>
                <a:ea typeface="ＭＳ Ｐゴシック" charset="0"/>
              </a:rPr>
              <a:t>)</a:t>
            </a:r>
          </a:p>
          <a:p>
            <a:pPr lvl="1"/>
            <a:r>
              <a:rPr lang="en-US" sz="2000" dirty="0">
                <a:latin typeface="Tahoma" charset="0"/>
                <a:ea typeface="ＭＳ Ｐゴシック" charset="0"/>
              </a:rPr>
              <a:t>FLIGHTS -&gt; (a) </a:t>
            </a:r>
            <a:r>
              <a:rPr lang="en-US" sz="2000" dirty="0" err="1">
                <a:latin typeface="Tahoma" charset="0"/>
                <a:ea typeface="ＭＳ Ｐゴシック" charset="0"/>
              </a:rPr>
              <a:t>flight|flights</a:t>
            </a:r>
            <a:endParaRPr lang="en-US" sz="2000" dirty="0">
              <a:latin typeface="Tahoma" charset="0"/>
              <a:ea typeface="ＭＳ Ｐゴシック" charset="0"/>
            </a:endParaRPr>
          </a:p>
          <a:p>
            <a:pPr lvl="1"/>
            <a:r>
              <a:rPr lang="en-US" sz="2000" dirty="0">
                <a:latin typeface="Tahoma" charset="0"/>
                <a:ea typeface="ＭＳ Ｐゴシック" charset="0"/>
              </a:rPr>
              <a:t>ORIGIN -&gt; from CITY</a:t>
            </a:r>
          </a:p>
          <a:p>
            <a:pPr lvl="1"/>
            <a:r>
              <a:rPr lang="en-US" sz="2000" dirty="0">
                <a:latin typeface="Tahoma" charset="0"/>
                <a:ea typeface="ＭＳ Ｐゴシック" charset="0"/>
              </a:rPr>
              <a:t>DESTINATION -&gt; to CITY</a:t>
            </a:r>
          </a:p>
          <a:p>
            <a:pPr lvl="1"/>
            <a:r>
              <a:rPr lang="en-US" sz="2000" dirty="0">
                <a:latin typeface="Tahoma" charset="0"/>
                <a:ea typeface="ＭＳ Ｐゴシック" charset="0"/>
              </a:rPr>
              <a:t>CITY -&gt; Boston | San Francisco | Denver | </a:t>
            </a:r>
            <a:r>
              <a:rPr lang="en-US" sz="2000" dirty="0" smtClean="0">
                <a:latin typeface="Tahoma" charset="0"/>
                <a:ea typeface="ＭＳ Ｐゴシック" charset="0"/>
              </a:rPr>
              <a:t>Washington</a:t>
            </a:r>
            <a:endParaRPr lang="en-US" sz="2000" dirty="0">
              <a:latin typeface="Tahoma" charset="0"/>
              <a:ea typeface="ＭＳ Ｐゴシック" charset="0"/>
            </a:endParaRPr>
          </a:p>
        </p:txBody>
      </p:sp>
    </p:spTree>
    <p:extLst>
      <p:ext uri="{BB962C8B-B14F-4D97-AF65-F5344CB8AC3E}">
        <p14:creationId xmlns:p14="http://schemas.microsoft.com/office/powerpoint/2010/main" val="84553842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a:t>
            </a:r>
            <a:endParaRPr lang="en-US" dirty="0"/>
          </a:p>
        </p:txBody>
      </p:sp>
      <p:sp>
        <p:nvSpPr>
          <p:cNvPr id="3" name="Content Placeholder 2"/>
          <p:cNvSpPr>
            <a:spLocks noGrp="1"/>
          </p:cNvSpPr>
          <p:nvPr>
            <p:ph idx="1"/>
          </p:nvPr>
        </p:nvSpPr>
        <p:spPr>
          <a:xfrm>
            <a:off x="549274" y="1600201"/>
            <a:ext cx="8340235" cy="4343400"/>
          </a:xfrm>
        </p:spPr>
        <p:txBody>
          <a:bodyPr/>
          <a:lstStyle/>
          <a:p>
            <a:pPr marL="349250" lvl="1" indent="-349250">
              <a:spcBef>
                <a:spcPts val="2000"/>
              </a:spcBef>
              <a:buClr>
                <a:schemeClr val="accent1">
                  <a:lumMod val="60000"/>
                  <a:lumOff val="40000"/>
                </a:schemeClr>
              </a:buClr>
            </a:pPr>
            <a:endParaRPr lang="en-US" i="1" dirty="0" smtClean="0"/>
          </a:p>
          <a:p>
            <a:pPr marL="349250" lvl="1" indent="-349250">
              <a:spcBef>
                <a:spcPts val="2000"/>
              </a:spcBef>
              <a:buClr>
                <a:schemeClr val="accent1">
                  <a:lumMod val="60000"/>
                  <a:lumOff val="40000"/>
                </a:schemeClr>
              </a:buClr>
            </a:pPr>
            <a:r>
              <a:rPr lang="en-US" b="1" dirty="0" smtClean="0"/>
              <a:t>SHOW FLIGHT       ORIGIN  DEST DEP_DATE DEP_TIME</a:t>
            </a:r>
            <a:endParaRPr lang="en-US" b="1" dirty="0"/>
          </a:p>
          <a:p>
            <a:pPr marL="349250" lvl="1" indent="-349250">
              <a:spcBef>
                <a:spcPts val="2000"/>
              </a:spcBef>
              <a:buClr>
                <a:schemeClr val="accent1">
                  <a:lumMod val="60000"/>
                  <a:lumOff val="40000"/>
                </a:schemeClr>
              </a:buClr>
            </a:pPr>
            <a:r>
              <a:rPr lang="en-US" i="1" dirty="0" smtClean="0"/>
              <a:t>Show </a:t>
            </a:r>
            <a:r>
              <a:rPr lang="en-US" i="1" dirty="0"/>
              <a:t>me </a:t>
            </a:r>
            <a:r>
              <a:rPr lang="en-US" i="1" dirty="0" smtClean="0"/>
              <a:t>flights </a:t>
            </a:r>
            <a:r>
              <a:rPr lang="en-US" i="1" dirty="0"/>
              <a:t>from Boston to SFO on </a:t>
            </a:r>
            <a:r>
              <a:rPr lang="en-US" i="1" dirty="0" smtClean="0"/>
              <a:t>Tuesday morning</a:t>
            </a:r>
            <a:endParaRPr lang="en-US" i="1" dirty="0"/>
          </a:p>
          <a:p>
            <a:endParaRPr lang="en-US" dirty="0"/>
          </a:p>
        </p:txBody>
      </p:sp>
    </p:spTree>
    <p:extLst>
      <p:ext uri="{BB962C8B-B14F-4D97-AF65-F5344CB8AC3E}">
        <p14:creationId xmlns:p14="http://schemas.microsoft.com/office/powerpoint/2010/main" val="71738643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Verbmobil</a:t>
            </a:r>
            <a:r>
              <a:rPr lang="en-US" dirty="0" smtClean="0"/>
              <a:t> DA</a:t>
            </a:r>
            <a:endParaRPr lang="en-US" dirty="0"/>
          </a:p>
        </p:txBody>
      </p:sp>
      <p:sp>
        <p:nvSpPr>
          <p:cNvPr id="3" name="Content Placeholder 2"/>
          <p:cNvSpPr>
            <a:spLocks noGrp="1"/>
          </p:cNvSpPr>
          <p:nvPr>
            <p:ph idx="1"/>
          </p:nvPr>
        </p:nvSpPr>
        <p:spPr/>
        <p:txBody>
          <a:bodyPr/>
          <a:lstStyle/>
          <a:p>
            <a:r>
              <a:rPr lang="en-US" dirty="0" smtClean="0"/>
              <a:t>18 high level tags</a:t>
            </a:r>
            <a:endParaRPr lang="en-US" dirty="0"/>
          </a:p>
        </p:txBody>
      </p:sp>
      <p:pic>
        <p:nvPicPr>
          <p:cNvPr id="4" name="Picture 3"/>
          <p:cNvPicPr>
            <a:picLocks noChangeAspect="1"/>
          </p:cNvPicPr>
          <p:nvPr/>
        </p:nvPicPr>
        <p:blipFill>
          <a:blip r:embed="rId2"/>
          <a:stretch>
            <a:fillRect/>
          </a:stretch>
        </p:blipFill>
        <p:spPr>
          <a:xfrm>
            <a:off x="549275" y="2077008"/>
            <a:ext cx="7762242" cy="4780992"/>
          </a:xfrm>
          <a:prstGeom prst="rect">
            <a:avLst/>
          </a:prstGeom>
        </p:spPr>
      </p:pic>
    </p:spTree>
    <p:extLst>
      <p:ext uri="{BB962C8B-B14F-4D97-AF65-F5344CB8AC3E}">
        <p14:creationId xmlns:p14="http://schemas.microsoft.com/office/powerpoint/2010/main" val="109266499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Ambiguity</a:t>
            </a:r>
            <a:endParaRPr lang="en-US" dirty="0"/>
          </a:p>
        </p:txBody>
      </p:sp>
      <p:sp>
        <p:nvSpPr>
          <p:cNvPr id="3" name="Content Placeholder 2"/>
          <p:cNvSpPr>
            <a:spLocks noGrp="1"/>
          </p:cNvSpPr>
          <p:nvPr>
            <p:ph idx="1"/>
          </p:nvPr>
        </p:nvSpPr>
        <p:spPr/>
        <p:txBody>
          <a:bodyPr/>
          <a:lstStyle/>
          <a:p>
            <a:r>
              <a:rPr lang="en-US" dirty="0" smtClean="0"/>
              <a:t>Indirect speech acts</a:t>
            </a:r>
          </a:p>
          <a:p>
            <a:endParaRPr lang="en-US" dirty="0"/>
          </a:p>
        </p:txBody>
      </p:sp>
      <p:pic>
        <p:nvPicPr>
          <p:cNvPr id="4" name="Picture 3"/>
          <p:cNvPicPr>
            <a:picLocks noChangeAspect="1"/>
          </p:cNvPicPr>
          <p:nvPr/>
        </p:nvPicPr>
        <p:blipFill>
          <a:blip r:embed="rId2"/>
          <a:stretch>
            <a:fillRect/>
          </a:stretch>
        </p:blipFill>
        <p:spPr>
          <a:xfrm>
            <a:off x="886691" y="2226303"/>
            <a:ext cx="7704860" cy="1620525"/>
          </a:xfrm>
          <a:prstGeom prst="rect">
            <a:avLst/>
          </a:prstGeom>
        </p:spPr>
      </p:pic>
    </p:spTree>
    <p:extLst>
      <p:ext uri="{BB962C8B-B14F-4D97-AF65-F5344CB8AC3E}">
        <p14:creationId xmlns:p14="http://schemas.microsoft.com/office/powerpoint/2010/main" val="20030966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Functions for 3 Systems</a:t>
            </a:r>
            <a:endParaRPr lang="en-US" dirty="0"/>
          </a:p>
        </p:txBody>
      </p:sp>
      <p:sp>
        <p:nvSpPr>
          <p:cNvPr id="3" name="Content Placeholder 2"/>
          <p:cNvSpPr>
            <a:spLocks noGrp="1"/>
          </p:cNvSpPr>
          <p:nvPr>
            <p:ph idx="1"/>
          </p:nvPr>
        </p:nvSpPr>
        <p:spPr>
          <a:xfrm>
            <a:off x="549274" y="1600201"/>
            <a:ext cx="8261575" cy="4343400"/>
          </a:xfrm>
        </p:spPr>
        <p:txBody>
          <a:bodyPr>
            <a:normAutofit/>
          </a:bodyPr>
          <a:lstStyle/>
          <a:p>
            <a:r>
              <a:rPr lang="de-DE" dirty="0"/>
              <a:t>ELVIS User </a:t>
            </a:r>
            <a:r>
              <a:rPr lang="de-DE" dirty="0" err="1"/>
              <a:t>Sat</a:t>
            </a:r>
            <a:r>
              <a:rPr lang="de-DE" dirty="0"/>
              <a:t>.= .21* COMP + .47 * MRS - .15 * ET</a:t>
            </a:r>
          </a:p>
          <a:p>
            <a:r>
              <a:rPr lang="de-DE" dirty="0" smtClean="0"/>
              <a:t>TOOT </a:t>
            </a:r>
            <a:r>
              <a:rPr lang="de-DE" dirty="0"/>
              <a:t>User </a:t>
            </a:r>
            <a:r>
              <a:rPr lang="de-DE" dirty="0" err="1"/>
              <a:t>Sat</a:t>
            </a:r>
            <a:r>
              <a:rPr lang="de-DE" dirty="0"/>
              <a:t>.= .35* COMP + .45* MRS - .14*ET</a:t>
            </a:r>
          </a:p>
          <a:p>
            <a:r>
              <a:rPr lang="de-DE" dirty="0" smtClean="0"/>
              <a:t>ANNIE </a:t>
            </a:r>
            <a:r>
              <a:rPr lang="de-DE" dirty="0"/>
              <a:t>User </a:t>
            </a:r>
            <a:r>
              <a:rPr lang="de-DE" dirty="0" err="1"/>
              <a:t>Sat</a:t>
            </a:r>
            <a:r>
              <a:rPr lang="de-DE" dirty="0"/>
              <a:t>.= .33*COMP + .25* MRS +.33* </a:t>
            </a:r>
            <a:r>
              <a:rPr lang="de-DE" dirty="0" smtClean="0"/>
              <a:t>Help</a:t>
            </a:r>
          </a:p>
          <a:p>
            <a:endParaRPr lang="de-DE" dirty="0"/>
          </a:p>
          <a:p>
            <a:pPr lvl="2"/>
            <a:r>
              <a:rPr lang="de-DE" dirty="0" smtClean="0"/>
              <a:t>COMP</a:t>
            </a:r>
            <a:r>
              <a:rPr lang="de-DE" dirty="0"/>
              <a:t>: User </a:t>
            </a:r>
            <a:r>
              <a:rPr lang="de-DE" dirty="0" err="1"/>
              <a:t>perception</a:t>
            </a:r>
            <a:r>
              <a:rPr lang="de-DE" dirty="0"/>
              <a:t> </a:t>
            </a:r>
            <a:r>
              <a:rPr lang="de-DE" dirty="0" err="1"/>
              <a:t>of</a:t>
            </a:r>
            <a:r>
              <a:rPr lang="de-DE" dirty="0"/>
              <a:t> </a:t>
            </a:r>
            <a:r>
              <a:rPr lang="de-DE" dirty="0" err="1"/>
              <a:t>task</a:t>
            </a:r>
            <a:r>
              <a:rPr lang="de-DE" dirty="0"/>
              <a:t> </a:t>
            </a:r>
            <a:r>
              <a:rPr lang="de-DE" dirty="0" err="1"/>
              <a:t>completion</a:t>
            </a:r>
            <a:r>
              <a:rPr lang="de-DE" dirty="0"/>
              <a:t> (</a:t>
            </a:r>
            <a:r>
              <a:rPr lang="de-DE" dirty="0" err="1"/>
              <a:t>task</a:t>
            </a:r>
            <a:r>
              <a:rPr lang="de-DE" dirty="0"/>
              <a:t> </a:t>
            </a:r>
            <a:r>
              <a:rPr lang="de-DE" dirty="0" err="1"/>
              <a:t>success</a:t>
            </a:r>
            <a:r>
              <a:rPr lang="de-DE" dirty="0"/>
              <a:t>)</a:t>
            </a:r>
          </a:p>
          <a:p>
            <a:pPr lvl="2"/>
            <a:r>
              <a:rPr lang="de-DE" dirty="0" smtClean="0"/>
              <a:t>MRS</a:t>
            </a:r>
            <a:r>
              <a:rPr lang="de-DE" dirty="0"/>
              <a:t>: </a:t>
            </a:r>
            <a:r>
              <a:rPr lang="de-DE" dirty="0" err="1"/>
              <a:t>Mean</a:t>
            </a:r>
            <a:r>
              <a:rPr lang="de-DE" dirty="0"/>
              <a:t> (</a:t>
            </a:r>
            <a:r>
              <a:rPr lang="de-DE" dirty="0" err="1"/>
              <a:t>concept</a:t>
            </a:r>
            <a:r>
              <a:rPr lang="de-DE" dirty="0"/>
              <a:t>) </a:t>
            </a:r>
            <a:r>
              <a:rPr lang="de-DE" dirty="0" err="1"/>
              <a:t>recognition</a:t>
            </a:r>
            <a:r>
              <a:rPr lang="de-DE" dirty="0"/>
              <a:t> </a:t>
            </a:r>
            <a:r>
              <a:rPr lang="de-DE" dirty="0" err="1"/>
              <a:t>accuracy</a:t>
            </a:r>
            <a:r>
              <a:rPr lang="de-DE" dirty="0"/>
              <a:t> (</a:t>
            </a:r>
            <a:r>
              <a:rPr lang="de-DE" dirty="0" err="1"/>
              <a:t>cost</a:t>
            </a:r>
            <a:r>
              <a:rPr lang="de-DE" dirty="0"/>
              <a:t>)</a:t>
            </a:r>
          </a:p>
          <a:p>
            <a:pPr lvl="2"/>
            <a:r>
              <a:rPr lang="de-DE" dirty="0" smtClean="0"/>
              <a:t>ET</a:t>
            </a:r>
            <a:r>
              <a:rPr lang="de-DE" dirty="0"/>
              <a:t>: </a:t>
            </a:r>
            <a:r>
              <a:rPr lang="de-DE" dirty="0" err="1"/>
              <a:t>Elapsed</a:t>
            </a:r>
            <a:r>
              <a:rPr lang="de-DE" dirty="0"/>
              <a:t> time (</a:t>
            </a:r>
            <a:r>
              <a:rPr lang="de-DE" dirty="0" err="1"/>
              <a:t>cost</a:t>
            </a:r>
            <a:r>
              <a:rPr lang="de-DE" dirty="0"/>
              <a:t>)</a:t>
            </a:r>
          </a:p>
          <a:p>
            <a:pPr lvl="2"/>
            <a:r>
              <a:rPr lang="de-DE" dirty="0" smtClean="0"/>
              <a:t>Help</a:t>
            </a:r>
            <a:r>
              <a:rPr lang="de-DE" dirty="0"/>
              <a:t>: Help </a:t>
            </a:r>
            <a:r>
              <a:rPr lang="de-DE" dirty="0" err="1"/>
              <a:t>requests</a:t>
            </a:r>
            <a:r>
              <a:rPr lang="de-DE" dirty="0"/>
              <a:t> (</a:t>
            </a:r>
            <a:r>
              <a:rPr lang="de-DE" dirty="0" err="1"/>
              <a:t>cost</a:t>
            </a:r>
            <a:r>
              <a:rPr lang="de-DE" dirty="0"/>
              <a:t>)</a:t>
            </a:r>
            <a:endParaRPr lang="en-US" dirty="0"/>
          </a:p>
        </p:txBody>
      </p:sp>
    </p:spTree>
    <p:extLst>
      <p:ext uri="{BB962C8B-B14F-4D97-AF65-F5344CB8AC3E}">
        <p14:creationId xmlns:p14="http://schemas.microsoft.com/office/powerpoint/2010/main" val="3310762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From Human to Computer</a:t>
            </a:r>
          </a:p>
        </p:txBody>
      </p:sp>
      <p:sp>
        <p:nvSpPr>
          <p:cNvPr id="17411" name="Rectangle 3"/>
          <p:cNvSpPr>
            <a:spLocks noGrp="1" noChangeArrowheads="1"/>
          </p:cNvSpPr>
          <p:nvPr>
            <p:ph type="body" idx="1"/>
          </p:nvPr>
        </p:nvSpPr>
        <p:spPr>
          <a:xfrm>
            <a:off x="381000" y="1981200"/>
            <a:ext cx="8305800" cy="4114800"/>
          </a:xfrm>
        </p:spPr>
        <p:txBody>
          <a:bodyPr/>
          <a:lstStyle/>
          <a:p>
            <a:r>
              <a:rPr lang="en-US" dirty="0"/>
              <a:t>Conversational agents</a:t>
            </a:r>
          </a:p>
          <a:p>
            <a:pPr lvl="1"/>
            <a:r>
              <a:rPr lang="en-US" dirty="0"/>
              <a:t>Systems that (try to) participate in dialogues</a:t>
            </a:r>
          </a:p>
          <a:p>
            <a:pPr lvl="1"/>
            <a:r>
              <a:rPr lang="en-US" dirty="0"/>
              <a:t>Examples: Directory assistance, travel info, weather, restaurant and navigation info</a:t>
            </a:r>
          </a:p>
          <a:p>
            <a:r>
              <a:rPr lang="en-US" dirty="0"/>
              <a:t>Issues</a:t>
            </a:r>
            <a:r>
              <a:rPr lang="en-US" dirty="0" smtClean="0"/>
              <a:t>:</a:t>
            </a:r>
            <a:endParaRPr lang="en-US" dirty="0"/>
          </a:p>
        </p:txBody>
      </p:sp>
    </p:spTree>
    <p:extLst>
      <p:ext uri="{BB962C8B-B14F-4D97-AF65-F5344CB8AC3E}">
        <p14:creationId xmlns:p14="http://schemas.microsoft.com/office/powerpoint/2010/main" val="1230391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From Human to Computer</a:t>
            </a:r>
          </a:p>
        </p:txBody>
      </p:sp>
      <p:sp>
        <p:nvSpPr>
          <p:cNvPr id="17411" name="Rectangle 3"/>
          <p:cNvSpPr>
            <a:spLocks noGrp="1" noChangeArrowheads="1"/>
          </p:cNvSpPr>
          <p:nvPr>
            <p:ph type="body" idx="1"/>
          </p:nvPr>
        </p:nvSpPr>
        <p:spPr>
          <a:xfrm>
            <a:off x="381000" y="1981200"/>
            <a:ext cx="8305800" cy="4114800"/>
          </a:xfrm>
        </p:spPr>
        <p:txBody>
          <a:bodyPr/>
          <a:lstStyle/>
          <a:p>
            <a:r>
              <a:rPr lang="en-US" dirty="0"/>
              <a:t>Conversational agents</a:t>
            </a:r>
          </a:p>
          <a:p>
            <a:pPr lvl="1"/>
            <a:r>
              <a:rPr lang="en-US" dirty="0"/>
              <a:t>Systems that (try to) participate in dialogues</a:t>
            </a:r>
          </a:p>
          <a:p>
            <a:pPr lvl="1"/>
            <a:r>
              <a:rPr lang="en-US" dirty="0"/>
              <a:t>Examples: Directory assistance, travel info, weather, restaurant and navigation info</a:t>
            </a:r>
          </a:p>
          <a:p>
            <a:r>
              <a:rPr lang="en-US" dirty="0"/>
              <a:t>Issues:</a:t>
            </a:r>
          </a:p>
          <a:p>
            <a:pPr lvl="1"/>
            <a:r>
              <a:rPr lang="en-US" dirty="0"/>
              <a:t>Limited understanding: ASR errors, interpretation</a:t>
            </a:r>
          </a:p>
          <a:p>
            <a:pPr lvl="1"/>
            <a:r>
              <a:rPr lang="en-US" dirty="0"/>
              <a:t>Computational </a:t>
            </a:r>
            <a:r>
              <a:rPr lang="en-US" dirty="0" smtClean="0"/>
              <a:t>costs</a:t>
            </a:r>
            <a:endParaRPr lang="en-US" dirty="0"/>
          </a:p>
        </p:txBody>
      </p:sp>
    </p:spTree>
    <p:extLst>
      <p:ext uri="{BB962C8B-B14F-4D97-AF65-F5344CB8AC3E}">
        <p14:creationId xmlns:p14="http://schemas.microsoft.com/office/powerpoint/2010/main" val="1958976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System Architecture</a:t>
            </a:r>
            <a:endParaRPr lang="en-US" dirty="0"/>
          </a:p>
        </p:txBody>
      </p:sp>
      <p:pic>
        <p:nvPicPr>
          <p:cNvPr id="4" name="Content Placeholder 12" descr="dialognewarchg.jpg"/>
          <p:cNvPicPr>
            <a:picLocks noGrp="1" noChangeAspect="1"/>
          </p:cNvPicPr>
          <p:nvPr>
            <p:ph idx="1"/>
          </p:nvPr>
        </p:nvPicPr>
        <p:blipFill>
          <a:blip r:embed="rId2">
            <a:extLst>
              <a:ext uri="{28A0092B-C50C-407E-A947-70E740481C1C}">
                <a14:useLocalDpi xmlns:a14="http://schemas.microsoft.com/office/drawing/2010/main" val="0"/>
              </a:ext>
            </a:extLst>
          </a:blip>
          <a:srcRect t="-31624" b="-31624"/>
          <a:stretch>
            <a:fillRect/>
          </a:stretch>
        </p:blipFill>
        <p:spPr>
          <a:xfrm>
            <a:off x="302370" y="1600201"/>
            <a:ext cx="8594725" cy="4641762"/>
          </a:xfrm>
        </p:spPr>
      </p:pic>
    </p:spTree>
    <p:extLst>
      <p:ext uri="{BB962C8B-B14F-4D97-AF65-F5344CB8AC3E}">
        <p14:creationId xmlns:p14="http://schemas.microsoft.com/office/powerpoint/2010/main" val="3669726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a:bodyPr>
          <a:lstStyle/>
          <a:p>
            <a:r>
              <a:rPr lang="en-US" dirty="0" smtClean="0"/>
              <a:t>(aka ASR)</a:t>
            </a:r>
          </a:p>
          <a:p>
            <a:r>
              <a:rPr lang="en-US" dirty="0" smtClean="0"/>
              <a:t>Input:  acoustic waveform </a:t>
            </a:r>
          </a:p>
          <a:p>
            <a:pPr lvl="1"/>
            <a:r>
              <a:rPr lang="en-US" dirty="0" smtClean="0"/>
              <a:t>Telephone, microphone, and smartphone</a:t>
            </a:r>
          </a:p>
        </p:txBody>
      </p:sp>
    </p:spTree>
    <p:extLst>
      <p:ext uri="{BB962C8B-B14F-4D97-AF65-F5344CB8AC3E}">
        <p14:creationId xmlns:p14="http://schemas.microsoft.com/office/powerpoint/2010/main" val="1670787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a:bodyPr>
          <a:lstStyle/>
          <a:p>
            <a:r>
              <a:rPr lang="en-US" dirty="0" smtClean="0"/>
              <a:t>(aka ASR)</a:t>
            </a:r>
          </a:p>
          <a:p>
            <a:r>
              <a:rPr lang="en-US" dirty="0" smtClean="0"/>
              <a:t>Input:  acoustic waveform </a:t>
            </a:r>
          </a:p>
          <a:p>
            <a:pPr lvl="1"/>
            <a:r>
              <a:rPr lang="en-US" dirty="0" smtClean="0"/>
              <a:t>Telephone, microphone, and smartphone</a:t>
            </a:r>
          </a:p>
          <a:p>
            <a:r>
              <a:rPr lang="en-US" dirty="0" smtClean="0"/>
              <a:t>Output: recognized word string</a:t>
            </a:r>
          </a:p>
          <a:p>
            <a:pPr lvl="1"/>
            <a:endParaRPr lang="en-US" dirty="0" smtClean="0"/>
          </a:p>
          <a:p>
            <a:endParaRPr lang="en-US" dirty="0"/>
          </a:p>
        </p:txBody>
      </p:sp>
    </p:spTree>
    <p:extLst>
      <p:ext uri="{BB962C8B-B14F-4D97-AF65-F5344CB8AC3E}">
        <p14:creationId xmlns:p14="http://schemas.microsoft.com/office/powerpoint/2010/main" val="2625590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a:bodyPr>
          <a:lstStyle/>
          <a:p>
            <a:r>
              <a:rPr lang="en-US" dirty="0" smtClean="0"/>
              <a:t>(aka ASR)</a:t>
            </a:r>
          </a:p>
          <a:p>
            <a:r>
              <a:rPr lang="en-US" dirty="0" smtClean="0"/>
              <a:t>Input:  acoustic waveform </a:t>
            </a:r>
          </a:p>
          <a:p>
            <a:pPr lvl="1"/>
            <a:r>
              <a:rPr lang="en-US" dirty="0" smtClean="0"/>
              <a:t>Telephone, microphone, and smartphone</a:t>
            </a:r>
          </a:p>
          <a:p>
            <a:r>
              <a:rPr lang="en-US" dirty="0" smtClean="0"/>
              <a:t>Output: recognized word string</a:t>
            </a:r>
          </a:p>
          <a:p>
            <a:r>
              <a:rPr lang="en-US" dirty="0" smtClean="0"/>
              <a:t>Requirements:</a:t>
            </a:r>
          </a:p>
          <a:p>
            <a:endParaRPr lang="en-US" dirty="0"/>
          </a:p>
        </p:txBody>
      </p:sp>
    </p:spTree>
    <p:extLst>
      <p:ext uri="{BB962C8B-B14F-4D97-AF65-F5344CB8AC3E}">
        <p14:creationId xmlns:p14="http://schemas.microsoft.com/office/powerpoint/2010/main" val="3303450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lnSpcReduction="10000"/>
          </a:bodyPr>
          <a:lstStyle/>
          <a:p>
            <a:r>
              <a:rPr lang="en-US" dirty="0" smtClean="0"/>
              <a:t>(aka ASR)</a:t>
            </a:r>
          </a:p>
          <a:p>
            <a:r>
              <a:rPr lang="en-US" dirty="0" smtClean="0"/>
              <a:t>Input:  acoustic waveform </a:t>
            </a:r>
          </a:p>
          <a:p>
            <a:pPr lvl="1"/>
            <a:r>
              <a:rPr lang="en-US" dirty="0" smtClean="0"/>
              <a:t>Telephone, microphone, and smartphone</a:t>
            </a:r>
          </a:p>
          <a:p>
            <a:r>
              <a:rPr lang="en-US" dirty="0" smtClean="0"/>
              <a:t>Output: recognized word string</a:t>
            </a:r>
          </a:p>
          <a:p>
            <a:r>
              <a:rPr lang="en-US" dirty="0" smtClean="0"/>
              <a:t>Requirements:</a:t>
            </a:r>
          </a:p>
          <a:p>
            <a:pPr lvl="1"/>
            <a:r>
              <a:rPr lang="en-US" dirty="0" smtClean="0"/>
              <a:t>Acoustic models: map acoustics to phone [</a:t>
            </a:r>
            <a:r>
              <a:rPr lang="en-US" dirty="0" err="1" smtClean="0"/>
              <a:t>ae</a:t>
            </a:r>
            <a:r>
              <a:rPr lang="en-US" dirty="0" smtClean="0"/>
              <a:t>] [k]</a:t>
            </a:r>
          </a:p>
          <a:p>
            <a:pPr lvl="1"/>
            <a:r>
              <a:rPr lang="en-US" dirty="0" smtClean="0"/>
              <a:t>Pronunciation dictionary: words to phones: cat: [k][</a:t>
            </a:r>
            <a:r>
              <a:rPr lang="en-US" dirty="0" err="1" smtClean="0"/>
              <a:t>ae</a:t>
            </a:r>
            <a:r>
              <a:rPr lang="en-US" dirty="0" smtClean="0"/>
              <a:t>][t]</a:t>
            </a:r>
          </a:p>
          <a:p>
            <a:pPr lvl="1"/>
            <a:r>
              <a:rPr lang="en-US" dirty="0" smtClean="0"/>
              <a:t>Grammar: legal word sequences</a:t>
            </a:r>
          </a:p>
          <a:p>
            <a:pPr lvl="1"/>
            <a:r>
              <a:rPr lang="en-US" dirty="0" smtClean="0"/>
              <a:t>Search procedure: best word sequence given audio</a:t>
            </a:r>
          </a:p>
          <a:p>
            <a:endParaRPr lang="en-US" dirty="0"/>
          </a:p>
        </p:txBody>
      </p:sp>
    </p:spTree>
    <p:extLst>
      <p:ext uri="{BB962C8B-B14F-4D97-AF65-F5344CB8AC3E}">
        <p14:creationId xmlns:p14="http://schemas.microsoft.com/office/powerpoint/2010/main" val="3610316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pPr lvl="1"/>
            <a:endParaRPr lang="en-US" dirty="0"/>
          </a:p>
        </p:txBody>
      </p:sp>
    </p:spTree>
    <p:extLst>
      <p:ext uri="{BB962C8B-B14F-4D97-AF65-F5344CB8AC3E}">
        <p14:creationId xmlns:p14="http://schemas.microsoft.com/office/powerpoint/2010/main" val="84923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r>
              <a:rPr lang="en-US" dirty="0" smtClean="0"/>
              <a:t>Create domain specific vocabulary, grammar</a:t>
            </a:r>
          </a:p>
          <a:p>
            <a:pPr lvl="1"/>
            <a:r>
              <a:rPr lang="en-US" dirty="0" smtClean="0"/>
              <a:t>Typically hand-crafted in most commercial systems</a:t>
            </a:r>
          </a:p>
          <a:p>
            <a:pPr lvl="1"/>
            <a:r>
              <a:rPr lang="en-US" dirty="0" smtClean="0"/>
              <a:t>Based on human-human interactions </a:t>
            </a:r>
          </a:p>
          <a:p>
            <a:pPr lvl="1"/>
            <a:r>
              <a:rPr lang="en-US" dirty="0" smtClean="0"/>
              <a:t>Grammars: finite-state, context-free, language model</a:t>
            </a:r>
          </a:p>
          <a:p>
            <a:pPr lvl="1"/>
            <a:endParaRPr lang="en-US" dirty="0" smtClean="0"/>
          </a:p>
          <a:p>
            <a:pPr lvl="1"/>
            <a:endParaRPr lang="en-US" dirty="0"/>
          </a:p>
        </p:txBody>
      </p:sp>
    </p:spTree>
    <p:extLst>
      <p:ext uri="{BB962C8B-B14F-4D97-AF65-F5344CB8AC3E}">
        <p14:creationId xmlns:p14="http://schemas.microsoft.com/office/powerpoint/2010/main" val="47528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Example</a:t>
            </a:r>
            <a:endParaRPr lang="en-US" dirty="0"/>
          </a:p>
        </p:txBody>
      </p:sp>
      <p:pic>
        <p:nvPicPr>
          <p:cNvPr id="4" name="Picture 2" descr="realdialogu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1292"/>
          <a:stretch/>
        </p:blipFill>
        <p:spPr>
          <a:xfrm>
            <a:off x="549275" y="1600201"/>
            <a:ext cx="8042276" cy="4910112"/>
          </a:xfrm>
        </p:spPr>
      </p:pic>
    </p:spTree>
    <p:extLst>
      <p:ext uri="{BB962C8B-B14F-4D97-AF65-F5344CB8AC3E}">
        <p14:creationId xmlns:p14="http://schemas.microsoft.com/office/powerpoint/2010/main" val="538853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r>
              <a:rPr lang="en-US" dirty="0" smtClean="0"/>
              <a:t>Create domain specific vocabulary, grammar</a:t>
            </a:r>
          </a:p>
          <a:p>
            <a:pPr lvl="1"/>
            <a:r>
              <a:rPr lang="en-US" dirty="0" smtClean="0"/>
              <a:t>Typically hand-crafted in most commercial systems</a:t>
            </a:r>
          </a:p>
          <a:p>
            <a:pPr lvl="1"/>
            <a:r>
              <a:rPr lang="en-US" dirty="0" smtClean="0"/>
              <a:t>Based on human-human interactions </a:t>
            </a:r>
          </a:p>
          <a:p>
            <a:pPr lvl="1"/>
            <a:r>
              <a:rPr lang="en-US" dirty="0" smtClean="0"/>
              <a:t>Grammars: finite-state, context-free, language model</a:t>
            </a:r>
          </a:p>
          <a:p>
            <a:pPr lvl="1"/>
            <a:endParaRPr lang="en-US" dirty="0" smtClean="0"/>
          </a:p>
          <a:p>
            <a:r>
              <a:rPr lang="en-US" dirty="0" smtClean="0"/>
              <a:t>Activate only portion of grammar based on dialog state</a:t>
            </a:r>
          </a:p>
          <a:p>
            <a:pPr lvl="1"/>
            <a:r>
              <a:rPr lang="en-US" dirty="0" smtClean="0"/>
              <a:t>E.g. Where are you leaving from?</a:t>
            </a:r>
          </a:p>
          <a:p>
            <a:pPr lvl="1"/>
            <a:endParaRPr lang="en-US" dirty="0"/>
          </a:p>
        </p:txBody>
      </p:sp>
    </p:spTree>
    <p:extLst>
      <p:ext uri="{BB962C8B-B14F-4D97-AF65-F5344CB8AC3E}">
        <p14:creationId xmlns:p14="http://schemas.microsoft.com/office/powerpoint/2010/main" val="1810490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r>
              <a:rPr lang="en-US" dirty="0" smtClean="0"/>
              <a:t>Create domain specific vocabulary, grammar</a:t>
            </a:r>
          </a:p>
          <a:p>
            <a:pPr lvl="1"/>
            <a:r>
              <a:rPr lang="en-US" dirty="0" smtClean="0"/>
              <a:t>Typically hand-crafted in most commercial systems</a:t>
            </a:r>
          </a:p>
          <a:p>
            <a:pPr lvl="1"/>
            <a:r>
              <a:rPr lang="en-US" dirty="0" smtClean="0"/>
              <a:t>Based on human-human interactions </a:t>
            </a:r>
          </a:p>
          <a:p>
            <a:pPr lvl="1"/>
            <a:r>
              <a:rPr lang="en-US" dirty="0" smtClean="0"/>
              <a:t>Grammars: finite-state, context-free, language model</a:t>
            </a:r>
          </a:p>
          <a:p>
            <a:pPr lvl="1"/>
            <a:endParaRPr lang="en-US" dirty="0" smtClean="0"/>
          </a:p>
          <a:p>
            <a:r>
              <a:rPr lang="en-US" dirty="0" smtClean="0"/>
              <a:t>Activate only portion of grammar based on dialog state</a:t>
            </a:r>
          </a:p>
          <a:p>
            <a:pPr lvl="1"/>
            <a:r>
              <a:rPr lang="en-US" dirty="0" smtClean="0"/>
              <a:t>E.g. Where are you leaving from?</a:t>
            </a:r>
          </a:p>
          <a:p>
            <a:pPr lvl="1"/>
            <a:r>
              <a:rPr lang="en-US" dirty="0" smtClean="0"/>
              <a:t>{I want to (</a:t>
            </a:r>
            <a:r>
              <a:rPr lang="en-US" dirty="0" err="1" smtClean="0"/>
              <a:t>leave|depart</a:t>
            </a:r>
            <a:r>
              <a:rPr lang="en-US" dirty="0" smtClean="0"/>
              <a:t>) from} CITYNAME {STATENAME}</a:t>
            </a:r>
          </a:p>
          <a:p>
            <a:pPr lvl="1"/>
            <a:r>
              <a:rPr lang="en-US" dirty="0" smtClean="0"/>
              <a:t>‘Yes/No’ grammar for confirmations</a:t>
            </a:r>
          </a:p>
          <a:p>
            <a:pPr lvl="1"/>
            <a:endParaRPr lang="en-US" dirty="0"/>
          </a:p>
        </p:txBody>
      </p:sp>
    </p:spTree>
    <p:extLst>
      <p:ext uri="{BB962C8B-B14F-4D97-AF65-F5344CB8AC3E}">
        <p14:creationId xmlns:p14="http://schemas.microsoft.com/office/powerpoint/2010/main" val="490298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Language Understanding</a:t>
            </a:r>
            <a:endParaRPr lang="en-US" dirty="0"/>
          </a:p>
        </p:txBody>
      </p:sp>
      <p:sp>
        <p:nvSpPr>
          <p:cNvPr id="3" name="Content Placeholder 2"/>
          <p:cNvSpPr>
            <a:spLocks noGrp="1"/>
          </p:cNvSpPr>
          <p:nvPr>
            <p:ph idx="1"/>
          </p:nvPr>
        </p:nvSpPr>
        <p:spPr>
          <a:xfrm>
            <a:off x="271474" y="1600201"/>
            <a:ext cx="8517248" cy="4343400"/>
          </a:xfrm>
        </p:spPr>
        <p:txBody>
          <a:bodyPr>
            <a:normAutofit fontScale="85000" lnSpcReduction="20000"/>
          </a:bodyPr>
          <a:lstStyle/>
          <a:p>
            <a:r>
              <a:rPr lang="en-US" dirty="0" smtClean="0"/>
              <a:t>Most systems use frame-slot semantics</a:t>
            </a:r>
          </a:p>
          <a:p>
            <a:pPr marL="349250" lvl="1" indent="0">
              <a:buNone/>
            </a:pPr>
            <a:r>
              <a:rPr lang="en-US" i="1" dirty="0" smtClean="0"/>
              <a:t>Show me morning flights from Boston to SFO on Tuesday</a:t>
            </a:r>
          </a:p>
          <a:p>
            <a:pPr marL="349250" lvl="1" indent="0">
              <a:buNone/>
            </a:pPr>
            <a:r>
              <a:rPr lang="en-US" i="1" dirty="0" smtClean="0"/>
              <a:t>	</a:t>
            </a:r>
            <a:r>
              <a:rPr lang="en-US" dirty="0" smtClean="0"/>
              <a:t>Alternatives</a:t>
            </a:r>
            <a:r>
              <a:rPr lang="en-US" dirty="0"/>
              <a:t>:</a:t>
            </a:r>
          </a:p>
          <a:p>
            <a:pPr lvl="3"/>
            <a:r>
              <a:rPr lang="en-US" dirty="0"/>
              <a:t>Full parser with semantic attachments</a:t>
            </a:r>
          </a:p>
          <a:p>
            <a:pPr lvl="3"/>
            <a:r>
              <a:rPr lang="en-US" dirty="0"/>
              <a:t>Domain-specific </a:t>
            </a:r>
            <a:r>
              <a:rPr lang="en-US" dirty="0" smtClean="0"/>
              <a:t>analyzers</a:t>
            </a:r>
            <a:r>
              <a:rPr lang="en-US" i="1" dirty="0" smtClean="0"/>
              <a:t>	</a:t>
            </a:r>
            <a:endParaRPr lang="en-US" i="1" dirty="0"/>
          </a:p>
          <a:p>
            <a:pPr lvl="1"/>
            <a:r>
              <a:rPr lang="en-US" dirty="0" smtClean="0"/>
              <a:t>SHOW:</a:t>
            </a:r>
          </a:p>
          <a:p>
            <a:pPr lvl="1"/>
            <a:r>
              <a:rPr lang="en-US" dirty="0" smtClean="0"/>
              <a:t>FLIGHTS:</a:t>
            </a:r>
          </a:p>
          <a:p>
            <a:pPr lvl="2"/>
            <a:r>
              <a:rPr lang="en-US" dirty="0" smtClean="0"/>
              <a:t>ORIGIN:</a:t>
            </a:r>
          </a:p>
          <a:p>
            <a:pPr lvl="3"/>
            <a:r>
              <a:rPr lang="en-US" dirty="0" smtClean="0"/>
              <a:t>CITY:	    Boston</a:t>
            </a:r>
          </a:p>
          <a:p>
            <a:pPr lvl="3"/>
            <a:r>
              <a:rPr lang="en-US" dirty="0" smtClean="0"/>
              <a:t>DATE:</a:t>
            </a:r>
          </a:p>
          <a:p>
            <a:pPr lvl="4"/>
            <a:r>
              <a:rPr lang="en-US" dirty="0" smtClean="0"/>
              <a:t>DAY-OF-WEEK:   Tuesday</a:t>
            </a:r>
          </a:p>
          <a:p>
            <a:pPr lvl="3"/>
            <a:r>
              <a:rPr lang="en-US" dirty="0" smtClean="0"/>
              <a:t>TIME:</a:t>
            </a:r>
          </a:p>
          <a:p>
            <a:pPr lvl="4"/>
            <a:r>
              <a:rPr lang="en-US" dirty="0" smtClean="0"/>
              <a:t>PART-OF-DAY:     Morning</a:t>
            </a:r>
          </a:p>
          <a:p>
            <a:pPr lvl="2"/>
            <a:r>
              <a:rPr lang="en-US" dirty="0" smtClean="0"/>
              <a:t>DEST: </a:t>
            </a:r>
          </a:p>
          <a:p>
            <a:pPr lvl="3"/>
            <a:r>
              <a:rPr lang="en-US" dirty="0" smtClean="0"/>
              <a:t>CITY:     San Francisco</a:t>
            </a:r>
            <a:endParaRPr lang="en-US" dirty="0"/>
          </a:p>
        </p:txBody>
      </p:sp>
    </p:spTree>
    <p:extLst>
      <p:ext uri="{BB962C8B-B14F-4D97-AF65-F5344CB8AC3E}">
        <p14:creationId xmlns:p14="http://schemas.microsoft.com/office/powerpoint/2010/main" val="2789953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and TTS</a:t>
            </a:r>
            <a:endParaRPr lang="en-US" dirty="0"/>
          </a:p>
        </p:txBody>
      </p:sp>
      <p:sp>
        <p:nvSpPr>
          <p:cNvPr id="3" name="Content Placeholder 2"/>
          <p:cNvSpPr>
            <a:spLocks noGrp="1"/>
          </p:cNvSpPr>
          <p:nvPr>
            <p:ph idx="1"/>
          </p:nvPr>
        </p:nvSpPr>
        <p:spPr/>
        <p:txBody>
          <a:bodyPr/>
          <a:lstStyle/>
          <a:p>
            <a:r>
              <a:rPr lang="en-US" dirty="0" smtClean="0"/>
              <a:t>Generation:</a:t>
            </a:r>
          </a:p>
          <a:p>
            <a:pPr lvl="1"/>
            <a:r>
              <a:rPr lang="en-US" dirty="0" smtClean="0"/>
              <a:t>Identify concepts to express</a:t>
            </a:r>
          </a:p>
          <a:p>
            <a:pPr lvl="1"/>
            <a:r>
              <a:rPr lang="en-US" dirty="0" smtClean="0"/>
              <a:t>Convert to words</a:t>
            </a:r>
          </a:p>
          <a:p>
            <a:pPr lvl="1"/>
            <a:r>
              <a:rPr lang="en-US" dirty="0" smtClean="0"/>
              <a:t>Assign appropriate prosody, intonation</a:t>
            </a:r>
          </a:p>
          <a:p>
            <a:pPr lvl="1"/>
            <a:endParaRPr lang="en-US" dirty="0"/>
          </a:p>
        </p:txBody>
      </p:sp>
    </p:spTree>
    <p:extLst>
      <p:ext uri="{BB962C8B-B14F-4D97-AF65-F5344CB8AC3E}">
        <p14:creationId xmlns:p14="http://schemas.microsoft.com/office/powerpoint/2010/main" val="3378797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and TTS</a:t>
            </a:r>
            <a:endParaRPr lang="en-US" dirty="0"/>
          </a:p>
        </p:txBody>
      </p:sp>
      <p:sp>
        <p:nvSpPr>
          <p:cNvPr id="3" name="Content Placeholder 2"/>
          <p:cNvSpPr>
            <a:spLocks noGrp="1"/>
          </p:cNvSpPr>
          <p:nvPr>
            <p:ph idx="1"/>
          </p:nvPr>
        </p:nvSpPr>
        <p:spPr/>
        <p:txBody>
          <a:bodyPr/>
          <a:lstStyle/>
          <a:p>
            <a:r>
              <a:rPr lang="en-US" dirty="0" smtClean="0"/>
              <a:t>Generation:</a:t>
            </a:r>
          </a:p>
          <a:p>
            <a:pPr lvl="1"/>
            <a:r>
              <a:rPr lang="en-US" dirty="0" smtClean="0"/>
              <a:t>Identify concepts to express</a:t>
            </a:r>
          </a:p>
          <a:p>
            <a:pPr lvl="1"/>
            <a:r>
              <a:rPr lang="en-US" dirty="0" smtClean="0"/>
              <a:t>Convert to words</a:t>
            </a:r>
          </a:p>
          <a:p>
            <a:pPr lvl="1"/>
            <a:r>
              <a:rPr lang="en-US" dirty="0" smtClean="0"/>
              <a:t>Assign appropriate prosody, intonation</a:t>
            </a:r>
          </a:p>
          <a:p>
            <a:pPr lvl="1"/>
            <a:endParaRPr lang="en-US" dirty="0"/>
          </a:p>
          <a:p>
            <a:r>
              <a:rPr lang="en-US" dirty="0" smtClean="0"/>
              <a:t>TTS:</a:t>
            </a:r>
          </a:p>
          <a:p>
            <a:pPr lvl="1"/>
            <a:r>
              <a:rPr lang="en-US" dirty="0" smtClean="0"/>
              <a:t>Input words, prosodic markup</a:t>
            </a:r>
          </a:p>
          <a:p>
            <a:pPr lvl="1"/>
            <a:r>
              <a:rPr lang="en-US" dirty="0" smtClean="0"/>
              <a:t>Synthesize acoustic waveform</a:t>
            </a:r>
          </a:p>
        </p:txBody>
      </p:sp>
    </p:spTree>
    <p:extLst>
      <p:ext uri="{BB962C8B-B14F-4D97-AF65-F5344CB8AC3E}">
        <p14:creationId xmlns:p14="http://schemas.microsoft.com/office/powerpoint/2010/main" val="257848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t>
            </a:r>
            <a:endParaRPr lang="en-US" dirty="0"/>
          </a:p>
        </p:txBody>
      </p:sp>
      <p:sp>
        <p:nvSpPr>
          <p:cNvPr id="3" name="Content Placeholder 2"/>
          <p:cNvSpPr>
            <a:spLocks noGrp="1"/>
          </p:cNvSpPr>
          <p:nvPr>
            <p:ph idx="1"/>
          </p:nvPr>
        </p:nvSpPr>
        <p:spPr/>
        <p:txBody>
          <a:bodyPr/>
          <a:lstStyle/>
          <a:p>
            <a:r>
              <a:rPr lang="en-US" dirty="0" smtClean="0"/>
              <a:t>Content planning:</a:t>
            </a:r>
          </a:p>
          <a:p>
            <a:pPr lvl="1"/>
            <a:r>
              <a:rPr lang="en-US" dirty="0" smtClean="0"/>
              <a:t>What to say:</a:t>
            </a:r>
          </a:p>
          <a:p>
            <a:pPr lvl="2"/>
            <a:r>
              <a:rPr lang="en-US" dirty="0" smtClean="0"/>
              <a:t>Question, answer, </a:t>
            </a:r>
            <a:r>
              <a:rPr lang="en-US" dirty="0" err="1" smtClean="0"/>
              <a:t>etc</a:t>
            </a:r>
            <a:r>
              <a:rPr lang="en-US" dirty="0" smtClean="0"/>
              <a:t>?</a:t>
            </a:r>
          </a:p>
          <a:p>
            <a:pPr lvl="2"/>
            <a:r>
              <a:rPr lang="en-US" dirty="0" smtClean="0"/>
              <a:t>Often merged with dialog manager</a:t>
            </a:r>
          </a:p>
          <a:p>
            <a:pPr lvl="1"/>
            <a:endParaRPr lang="en-US" dirty="0"/>
          </a:p>
        </p:txBody>
      </p:sp>
    </p:spTree>
    <p:extLst>
      <p:ext uri="{BB962C8B-B14F-4D97-AF65-F5344CB8AC3E}">
        <p14:creationId xmlns:p14="http://schemas.microsoft.com/office/powerpoint/2010/main" val="3720558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t>
            </a:r>
            <a:endParaRPr lang="en-US" dirty="0"/>
          </a:p>
        </p:txBody>
      </p:sp>
      <p:sp>
        <p:nvSpPr>
          <p:cNvPr id="3" name="Content Placeholder 2"/>
          <p:cNvSpPr>
            <a:spLocks noGrp="1"/>
          </p:cNvSpPr>
          <p:nvPr>
            <p:ph idx="1"/>
          </p:nvPr>
        </p:nvSpPr>
        <p:spPr/>
        <p:txBody>
          <a:bodyPr/>
          <a:lstStyle/>
          <a:p>
            <a:r>
              <a:rPr lang="en-US" dirty="0" smtClean="0"/>
              <a:t>Content planning:</a:t>
            </a:r>
          </a:p>
          <a:p>
            <a:pPr lvl="1"/>
            <a:r>
              <a:rPr lang="en-US" dirty="0" smtClean="0"/>
              <a:t>What to say:</a:t>
            </a:r>
          </a:p>
          <a:p>
            <a:pPr lvl="2"/>
            <a:r>
              <a:rPr lang="en-US" dirty="0" smtClean="0"/>
              <a:t>Question, answer, </a:t>
            </a:r>
            <a:r>
              <a:rPr lang="en-US" dirty="0" err="1" smtClean="0"/>
              <a:t>etc</a:t>
            </a:r>
            <a:r>
              <a:rPr lang="en-US" dirty="0" smtClean="0"/>
              <a:t>?</a:t>
            </a:r>
          </a:p>
          <a:p>
            <a:pPr lvl="2"/>
            <a:r>
              <a:rPr lang="en-US" dirty="0" smtClean="0"/>
              <a:t>Often merged with dialog manager</a:t>
            </a:r>
          </a:p>
          <a:p>
            <a:r>
              <a:rPr lang="en-US" dirty="0" smtClean="0"/>
              <a:t>Language generation:</a:t>
            </a:r>
          </a:p>
          <a:p>
            <a:pPr lvl="1"/>
            <a:r>
              <a:rPr lang="en-US" dirty="0" smtClean="0"/>
              <a:t>How to say it</a:t>
            </a:r>
          </a:p>
          <a:p>
            <a:pPr lvl="2"/>
            <a:r>
              <a:rPr lang="en-US" dirty="0" smtClean="0"/>
              <a:t>Select syntactic structure and words </a:t>
            </a:r>
          </a:p>
          <a:p>
            <a:pPr lvl="2"/>
            <a:r>
              <a:rPr lang="en-US" dirty="0" smtClean="0"/>
              <a:t>Most common: Template-based generation (prompts)</a:t>
            </a:r>
          </a:p>
          <a:p>
            <a:pPr lvl="3"/>
            <a:r>
              <a:rPr lang="en-US" dirty="0" smtClean="0"/>
              <a:t>Templates with variable: When do you want to leave CITY?</a:t>
            </a:r>
          </a:p>
          <a:p>
            <a:endParaRPr lang="en-US" dirty="0" smtClean="0"/>
          </a:p>
          <a:p>
            <a:pPr lvl="1"/>
            <a:endParaRPr lang="en-US" dirty="0"/>
          </a:p>
        </p:txBody>
      </p:sp>
    </p:spTree>
    <p:extLst>
      <p:ext uri="{BB962C8B-B14F-4D97-AF65-F5344CB8AC3E}">
        <p14:creationId xmlns:p14="http://schemas.microsoft.com/office/powerpoint/2010/main" val="994749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NLG</a:t>
            </a:r>
            <a:endParaRPr lang="en-US" dirty="0"/>
          </a:p>
        </p:txBody>
      </p:sp>
      <p:pic>
        <p:nvPicPr>
          <p:cNvPr id="5" name="Content Placeholder 11" descr="generationg.jpg"/>
          <p:cNvPicPr>
            <a:picLocks noChangeAspect="1"/>
          </p:cNvPicPr>
          <p:nvPr/>
        </p:nvPicPr>
        <p:blipFill>
          <a:blip r:embed="rId2">
            <a:extLst>
              <a:ext uri="{28A0092B-C50C-407E-A947-70E740481C1C}">
                <a14:useLocalDpi xmlns:a14="http://schemas.microsoft.com/office/drawing/2010/main" val="0"/>
              </a:ext>
            </a:extLst>
          </a:blip>
          <a:srcRect t="-83720" b="-83720"/>
          <a:stretch>
            <a:fillRect/>
          </a:stretch>
        </p:blipFill>
        <p:spPr>
          <a:xfrm>
            <a:off x="381000" y="1556146"/>
            <a:ext cx="7702205" cy="4920853"/>
          </a:xfrm>
          <a:prstGeom prst="rect">
            <a:avLst/>
          </a:prstGeom>
        </p:spPr>
      </p:pic>
      <p:sp>
        <p:nvSpPr>
          <p:cNvPr id="6" name="Content Placeholder 5"/>
          <p:cNvSpPr>
            <a:spLocks noGrp="1"/>
          </p:cNvSpPr>
          <p:nvPr>
            <p:ph idx="1"/>
          </p:nvPr>
        </p:nvSpPr>
        <p:spPr/>
        <p:txBody>
          <a:bodyPr/>
          <a:lstStyle/>
          <a:p>
            <a:r>
              <a:rPr lang="en-US" dirty="0" smtClean="0"/>
              <a:t>Converts representation from dialog manager</a:t>
            </a:r>
            <a:endParaRPr lang="en-US" dirty="0"/>
          </a:p>
        </p:txBody>
      </p:sp>
    </p:spTree>
    <p:extLst>
      <p:ext uri="{BB962C8B-B14F-4D97-AF65-F5344CB8AC3E}">
        <p14:creationId xmlns:p14="http://schemas.microsoft.com/office/powerpoint/2010/main" val="1332919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a:bodyPr>
          <a:lstStyle/>
          <a:p>
            <a:r>
              <a:rPr lang="en-US" dirty="0" smtClean="0"/>
              <a:t>Holds system together: Governs interaction style</a:t>
            </a:r>
          </a:p>
          <a:p>
            <a:pPr lvl="1"/>
            <a:endParaRPr lang="en-US" dirty="0"/>
          </a:p>
        </p:txBody>
      </p:sp>
    </p:spTree>
    <p:extLst>
      <p:ext uri="{BB962C8B-B14F-4D97-AF65-F5344CB8AC3E}">
        <p14:creationId xmlns:p14="http://schemas.microsoft.com/office/powerpoint/2010/main" val="4008024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a:bodyPr>
          <a:lstStyle/>
          <a:p>
            <a:r>
              <a:rPr lang="en-US" dirty="0" smtClean="0"/>
              <a:t>Holds system together: Governs interaction style</a:t>
            </a:r>
          </a:p>
          <a:p>
            <a:pPr lvl="1"/>
            <a:r>
              <a:rPr lang="en-US" dirty="0" smtClean="0"/>
              <a:t>Takes input from ASR/NLU</a:t>
            </a:r>
          </a:p>
          <a:p>
            <a:pPr lvl="1"/>
            <a:endParaRPr lang="en-US" dirty="0" smtClean="0"/>
          </a:p>
          <a:p>
            <a:pPr lvl="1"/>
            <a:endParaRPr lang="en-US" dirty="0"/>
          </a:p>
        </p:txBody>
      </p:sp>
    </p:spTree>
    <p:extLst>
      <p:ext uri="{BB962C8B-B14F-4D97-AF65-F5344CB8AC3E}">
        <p14:creationId xmlns:p14="http://schemas.microsoft.com/office/powerpoint/2010/main" val="1455464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a:t>
            </a:r>
            <a:endParaRPr lang="en-US" dirty="0"/>
          </a:p>
        </p:txBody>
      </p:sp>
      <p:sp>
        <p:nvSpPr>
          <p:cNvPr id="3" name="Content Placeholder 2"/>
          <p:cNvSpPr>
            <a:spLocks noGrp="1"/>
          </p:cNvSpPr>
          <p:nvPr>
            <p:ph idx="1"/>
          </p:nvPr>
        </p:nvSpPr>
        <p:spPr/>
        <p:txBody>
          <a:bodyPr/>
          <a:lstStyle/>
          <a:p>
            <a:r>
              <a:rPr lang="en-US" dirty="0" smtClean="0"/>
              <a:t>Display:</a:t>
            </a:r>
          </a:p>
          <a:p>
            <a:pPr lvl="1"/>
            <a:r>
              <a:rPr lang="en-US" dirty="0" smtClean="0"/>
              <a:t>C: I need to travel in May.</a:t>
            </a:r>
          </a:p>
          <a:p>
            <a:pPr lvl="1"/>
            <a:r>
              <a:rPr lang="en-US" dirty="0" smtClean="0"/>
              <a:t>A: And </a:t>
            </a:r>
            <a:r>
              <a:rPr lang="en-US" b="1" i="1" dirty="0" smtClean="0"/>
              <a:t>what day </a:t>
            </a:r>
            <a:r>
              <a:rPr lang="en-US" dirty="0" smtClean="0"/>
              <a:t>in May did you want to travel?</a:t>
            </a:r>
          </a:p>
          <a:p>
            <a:pPr lvl="1"/>
            <a:endParaRPr lang="en-US" dirty="0"/>
          </a:p>
        </p:txBody>
      </p:sp>
    </p:spTree>
    <p:extLst>
      <p:ext uri="{BB962C8B-B14F-4D97-AF65-F5344CB8AC3E}">
        <p14:creationId xmlns:p14="http://schemas.microsoft.com/office/powerpoint/2010/main" val="2146148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a:bodyPr>
          <a:lstStyle/>
          <a:p>
            <a:r>
              <a:rPr lang="en-US" dirty="0" smtClean="0"/>
              <a:t>Holds system together: Governs interaction style</a:t>
            </a:r>
          </a:p>
          <a:p>
            <a:pPr lvl="1"/>
            <a:r>
              <a:rPr lang="en-US" dirty="0" smtClean="0"/>
              <a:t>Takes input from ASR/NLU</a:t>
            </a:r>
          </a:p>
          <a:p>
            <a:pPr lvl="1"/>
            <a:endParaRPr lang="en-US" dirty="0" smtClean="0"/>
          </a:p>
          <a:p>
            <a:pPr lvl="1"/>
            <a:r>
              <a:rPr lang="en-US" dirty="0" smtClean="0"/>
              <a:t>Maintains dialog state, history</a:t>
            </a:r>
          </a:p>
          <a:p>
            <a:pPr lvl="2"/>
            <a:r>
              <a:rPr lang="en-US" dirty="0" smtClean="0"/>
              <a:t>Incremental frame construction</a:t>
            </a:r>
          </a:p>
          <a:p>
            <a:pPr lvl="2"/>
            <a:r>
              <a:rPr lang="en-US" dirty="0" smtClean="0"/>
              <a:t>Reference, ellipsis resolution</a:t>
            </a:r>
          </a:p>
          <a:p>
            <a:pPr lvl="2"/>
            <a:r>
              <a:rPr lang="en-US" dirty="0" smtClean="0"/>
              <a:t>Determines what system does next</a:t>
            </a:r>
          </a:p>
          <a:p>
            <a:pPr lvl="1"/>
            <a:endParaRPr lang="en-US" dirty="0"/>
          </a:p>
          <a:p>
            <a:pPr lvl="1"/>
            <a:endParaRPr lang="en-US" dirty="0"/>
          </a:p>
        </p:txBody>
      </p:sp>
    </p:spTree>
    <p:extLst>
      <p:ext uri="{BB962C8B-B14F-4D97-AF65-F5344CB8AC3E}">
        <p14:creationId xmlns:p14="http://schemas.microsoft.com/office/powerpoint/2010/main" val="2279363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a:bodyPr>
          <a:lstStyle/>
          <a:p>
            <a:r>
              <a:rPr lang="en-US" dirty="0" smtClean="0"/>
              <a:t>Holds system together: Governs interaction style</a:t>
            </a:r>
          </a:p>
          <a:p>
            <a:pPr lvl="1"/>
            <a:r>
              <a:rPr lang="en-US" dirty="0" smtClean="0"/>
              <a:t>Takes input from ASR/NLU</a:t>
            </a:r>
          </a:p>
          <a:p>
            <a:pPr lvl="1"/>
            <a:endParaRPr lang="en-US" dirty="0" smtClean="0"/>
          </a:p>
          <a:p>
            <a:pPr lvl="1"/>
            <a:r>
              <a:rPr lang="en-US" dirty="0" smtClean="0"/>
              <a:t>Maintains dialog state, history</a:t>
            </a:r>
          </a:p>
          <a:p>
            <a:pPr lvl="2"/>
            <a:r>
              <a:rPr lang="en-US" dirty="0" smtClean="0"/>
              <a:t>Incremental frame construction</a:t>
            </a:r>
          </a:p>
          <a:p>
            <a:pPr lvl="2"/>
            <a:r>
              <a:rPr lang="en-US" dirty="0" smtClean="0"/>
              <a:t>Reference, ellipsis resolution</a:t>
            </a:r>
          </a:p>
          <a:p>
            <a:pPr lvl="2"/>
            <a:r>
              <a:rPr lang="en-US" dirty="0" smtClean="0"/>
              <a:t>Determines what system does next</a:t>
            </a:r>
          </a:p>
          <a:p>
            <a:pPr lvl="1"/>
            <a:endParaRPr lang="en-US" dirty="0"/>
          </a:p>
          <a:p>
            <a:pPr lvl="1"/>
            <a:r>
              <a:rPr lang="en-US" dirty="0" smtClean="0"/>
              <a:t>Interfaces with task manager/backend app</a:t>
            </a:r>
          </a:p>
          <a:p>
            <a:pPr lvl="1"/>
            <a:endParaRPr lang="en-US" dirty="0"/>
          </a:p>
          <a:p>
            <a:pPr marL="349250" lvl="1" indent="0">
              <a:buNone/>
            </a:pPr>
            <a:endParaRPr lang="en-US" dirty="0"/>
          </a:p>
        </p:txBody>
      </p:sp>
    </p:spTree>
    <p:extLst>
      <p:ext uri="{BB962C8B-B14F-4D97-AF65-F5344CB8AC3E}">
        <p14:creationId xmlns:p14="http://schemas.microsoft.com/office/powerpoint/2010/main" val="2593389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lnSpcReduction="10000"/>
          </a:bodyPr>
          <a:lstStyle/>
          <a:p>
            <a:r>
              <a:rPr lang="en-US" dirty="0" smtClean="0"/>
              <a:t>Holds system together: Governs interaction style</a:t>
            </a:r>
          </a:p>
          <a:p>
            <a:pPr lvl="1"/>
            <a:r>
              <a:rPr lang="en-US" dirty="0" smtClean="0"/>
              <a:t>Takes input from ASR/NLU</a:t>
            </a:r>
          </a:p>
          <a:p>
            <a:pPr lvl="1"/>
            <a:endParaRPr lang="en-US" dirty="0" smtClean="0"/>
          </a:p>
          <a:p>
            <a:pPr lvl="1"/>
            <a:r>
              <a:rPr lang="en-US" dirty="0" smtClean="0"/>
              <a:t>Maintains dialog state, history</a:t>
            </a:r>
          </a:p>
          <a:p>
            <a:pPr lvl="2"/>
            <a:r>
              <a:rPr lang="en-US" dirty="0" smtClean="0"/>
              <a:t>Incremental frame construction</a:t>
            </a:r>
          </a:p>
          <a:p>
            <a:pPr lvl="2"/>
            <a:r>
              <a:rPr lang="en-US" dirty="0" smtClean="0"/>
              <a:t>Reference, ellipsis resolution</a:t>
            </a:r>
          </a:p>
          <a:p>
            <a:pPr lvl="2"/>
            <a:r>
              <a:rPr lang="en-US" dirty="0" smtClean="0"/>
              <a:t>Determines what system does next</a:t>
            </a:r>
          </a:p>
          <a:p>
            <a:pPr lvl="1"/>
            <a:endParaRPr lang="en-US" dirty="0"/>
          </a:p>
          <a:p>
            <a:pPr lvl="1"/>
            <a:r>
              <a:rPr lang="en-US" dirty="0" smtClean="0"/>
              <a:t>Interfaces with task manager/backend app</a:t>
            </a:r>
          </a:p>
          <a:p>
            <a:pPr lvl="1"/>
            <a:endParaRPr lang="en-US" dirty="0"/>
          </a:p>
          <a:p>
            <a:pPr lvl="1"/>
            <a:r>
              <a:rPr lang="en-US" dirty="0" smtClean="0"/>
              <a:t>Formulates basic response, passes to NLG,TTS</a:t>
            </a:r>
            <a:endParaRPr lang="en-US" dirty="0"/>
          </a:p>
          <a:p>
            <a:pPr lvl="1"/>
            <a:endParaRPr lang="en-US" dirty="0"/>
          </a:p>
        </p:txBody>
      </p:sp>
    </p:spTree>
    <p:extLst>
      <p:ext uri="{BB962C8B-B14F-4D97-AF65-F5344CB8AC3E}">
        <p14:creationId xmlns:p14="http://schemas.microsoft.com/office/powerpoint/2010/main" val="3056754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Management Types</a:t>
            </a:r>
            <a:endParaRPr lang="en-US" dirty="0"/>
          </a:p>
        </p:txBody>
      </p:sp>
      <p:sp>
        <p:nvSpPr>
          <p:cNvPr id="3" name="Content Placeholder 2"/>
          <p:cNvSpPr>
            <a:spLocks noGrp="1"/>
          </p:cNvSpPr>
          <p:nvPr>
            <p:ph idx="1"/>
          </p:nvPr>
        </p:nvSpPr>
        <p:spPr/>
        <p:txBody>
          <a:bodyPr/>
          <a:lstStyle/>
          <a:p>
            <a:r>
              <a:rPr lang="en-US" dirty="0" smtClean="0"/>
              <a:t>Finite-State Dialog Management</a:t>
            </a:r>
          </a:p>
          <a:p>
            <a:endParaRPr lang="en-US" dirty="0"/>
          </a:p>
          <a:p>
            <a:r>
              <a:rPr lang="en-US" dirty="0" smtClean="0"/>
              <a:t>Frame-based Dialog Management</a:t>
            </a:r>
          </a:p>
          <a:p>
            <a:endParaRPr lang="en-US" dirty="0"/>
          </a:p>
          <a:p>
            <a:r>
              <a:rPr lang="en-US" dirty="0" smtClean="0"/>
              <a:t>Information State Manager</a:t>
            </a:r>
          </a:p>
          <a:p>
            <a:endParaRPr lang="en-US" dirty="0"/>
          </a:p>
          <a:p>
            <a:r>
              <a:rPr lang="en-US" dirty="0" smtClean="0"/>
              <a:t>Statistical Dialog Management</a:t>
            </a:r>
            <a:endParaRPr lang="en-US" dirty="0"/>
          </a:p>
        </p:txBody>
      </p:sp>
    </p:spTree>
    <p:extLst>
      <p:ext uri="{BB962C8B-B14F-4D97-AF65-F5344CB8AC3E}">
        <p14:creationId xmlns:p14="http://schemas.microsoft.com/office/powerpoint/2010/main" val="1607669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Management</a:t>
            </a:r>
            <a:endParaRPr lang="en-US" dirty="0"/>
          </a:p>
        </p:txBody>
      </p:sp>
      <p:pic>
        <p:nvPicPr>
          <p:cNvPr id="4" name="Content Placeholder 11" descr="simplefsadialogueg.jpg"/>
          <p:cNvPicPr>
            <a:picLocks noGrp="1" noChangeAspect="1"/>
          </p:cNvPicPr>
          <p:nvPr>
            <p:ph idx="1"/>
          </p:nvPr>
        </p:nvPicPr>
        <p:blipFill rotWithShape="1">
          <a:blip r:embed="rId2">
            <a:extLst>
              <a:ext uri="{28A0092B-C50C-407E-A947-70E740481C1C}">
                <a14:useLocalDpi xmlns:a14="http://schemas.microsoft.com/office/drawing/2010/main" val="0"/>
              </a:ext>
            </a:extLst>
          </a:blip>
          <a:srcRect b="-528"/>
          <a:stretch/>
        </p:blipFill>
        <p:spPr>
          <a:xfrm>
            <a:off x="549275" y="1444532"/>
            <a:ext cx="8042276" cy="5413467"/>
          </a:xfrm>
        </p:spPr>
      </p:pic>
    </p:spTree>
    <p:extLst>
      <p:ext uri="{BB962C8B-B14F-4D97-AF65-F5344CB8AC3E}">
        <p14:creationId xmlns:p14="http://schemas.microsoft.com/office/powerpoint/2010/main" val="603783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a:t>
            </a:r>
            <a:br>
              <a:rPr lang="en-US" dirty="0" smtClean="0"/>
            </a:b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Simplest type of dialogue management</a:t>
            </a:r>
          </a:p>
          <a:p>
            <a:pPr lvl="1"/>
            <a:r>
              <a:rPr lang="en-US" dirty="0" smtClean="0"/>
              <a:t>States: </a:t>
            </a:r>
          </a:p>
          <a:p>
            <a:pPr lvl="2"/>
            <a:r>
              <a:rPr lang="en-US" dirty="0" smtClean="0"/>
              <a:t>Questions system asks user</a:t>
            </a:r>
          </a:p>
          <a:p>
            <a:pPr lvl="1"/>
            <a:r>
              <a:rPr lang="en-US" dirty="0" smtClean="0"/>
              <a:t>Arcs:</a:t>
            </a:r>
          </a:p>
          <a:p>
            <a:pPr lvl="2"/>
            <a:r>
              <a:rPr lang="en-US" dirty="0" smtClean="0"/>
              <a:t>User responses</a:t>
            </a:r>
          </a:p>
          <a:p>
            <a:pPr lvl="1"/>
            <a:endParaRPr lang="en-US" dirty="0" smtClean="0"/>
          </a:p>
          <a:p>
            <a:endParaRPr lang="en-US" dirty="0"/>
          </a:p>
        </p:txBody>
      </p:sp>
    </p:spTree>
    <p:extLst>
      <p:ext uri="{BB962C8B-B14F-4D97-AF65-F5344CB8AC3E}">
        <p14:creationId xmlns:p14="http://schemas.microsoft.com/office/powerpoint/2010/main" val="2136645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a:t>
            </a:r>
            <a:br>
              <a:rPr lang="en-US" dirty="0" smtClean="0"/>
            </a:b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Simplest type of dialogue management</a:t>
            </a:r>
          </a:p>
          <a:p>
            <a:pPr lvl="1"/>
            <a:r>
              <a:rPr lang="en-US" dirty="0" smtClean="0"/>
              <a:t>States: </a:t>
            </a:r>
          </a:p>
          <a:p>
            <a:pPr lvl="2"/>
            <a:r>
              <a:rPr lang="en-US" dirty="0" smtClean="0"/>
              <a:t>Questions system asks user</a:t>
            </a:r>
          </a:p>
          <a:p>
            <a:pPr lvl="1"/>
            <a:r>
              <a:rPr lang="en-US" dirty="0" smtClean="0"/>
              <a:t>Arcs:</a:t>
            </a:r>
          </a:p>
          <a:p>
            <a:pPr lvl="2"/>
            <a:r>
              <a:rPr lang="en-US" dirty="0" smtClean="0"/>
              <a:t>User responses</a:t>
            </a:r>
          </a:p>
          <a:p>
            <a:r>
              <a:rPr lang="en-US" dirty="0" smtClean="0"/>
              <a:t>System controls interactions:</a:t>
            </a:r>
          </a:p>
          <a:p>
            <a:pPr lvl="1"/>
            <a:r>
              <a:rPr lang="en-US" dirty="0" smtClean="0"/>
              <a:t>Interprets all input based on current state</a:t>
            </a:r>
          </a:p>
          <a:p>
            <a:pPr lvl="1"/>
            <a:r>
              <a:rPr lang="en-US" dirty="0" smtClean="0"/>
              <a:t>Assumes any user input is response to last question</a:t>
            </a:r>
          </a:p>
          <a:p>
            <a:pPr lvl="1"/>
            <a:endParaRPr lang="en-US" dirty="0" smtClean="0"/>
          </a:p>
          <a:p>
            <a:endParaRPr lang="en-US" dirty="0"/>
          </a:p>
        </p:txBody>
      </p:sp>
    </p:spTree>
    <p:extLst>
      <p:ext uri="{BB962C8B-B14F-4D97-AF65-F5344CB8AC3E}">
        <p14:creationId xmlns:p14="http://schemas.microsoft.com/office/powerpoint/2010/main" val="4071691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a:bodyPr>
          <a:lstStyle/>
          <a:p>
            <a:r>
              <a:rPr lang="en-US" dirty="0" smtClean="0"/>
              <a:t>Initiative:</a:t>
            </a:r>
          </a:p>
          <a:p>
            <a:pPr lvl="1"/>
            <a:r>
              <a:rPr lang="en-US" dirty="0" smtClean="0"/>
              <a:t>Control of the interaction</a:t>
            </a:r>
          </a:p>
          <a:p>
            <a:r>
              <a:rPr lang="en-US" dirty="0" smtClean="0"/>
              <a:t>Who’s in control here?</a:t>
            </a:r>
          </a:p>
        </p:txBody>
      </p:sp>
    </p:spTree>
    <p:extLst>
      <p:ext uri="{BB962C8B-B14F-4D97-AF65-F5344CB8AC3E}">
        <p14:creationId xmlns:p14="http://schemas.microsoft.com/office/powerpoint/2010/main" val="3325722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a:bodyPr>
          <a:lstStyle/>
          <a:p>
            <a:r>
              <a:rPr lang="en-US" dirty="0" smtClean="0"/>
              <a:t>Initiative:</a:t>
            </a:r>
          </a:p>
          <a:p>
            <a:pPr lvl="1"/>
            <a:r>
              <a:rPr lang="en-US" dirty="0" smtClean="0"/>
              <a:t>Control of the interaction</a:t>
            </a:r>
          </a:p>
          <a:p>
            <a:r>
              <a:rPr lang="en-US" dirty="0" smtClean="0"/>
              <a:t>Who’s in control here?</a:t>
            </a:r>
          </a:p>
          <a:p>
            <a:pPr lvl="1"/>
            <a:r>
              <a:rPr lang="en-US" dirty="0" smtClean="0"/>
              <a:t>System! </a:t>
            </a:r>
            <a:endParaRPr lang="en-US" dirty="0"/>
          </a:p>
          <a:p>
            <a:pPr lvl="2"/>
            <a:r>
              <a:rPr lang="en-US" dirty="0" smtClean="0"/>
              <a:t>“system initiative”/”single initiative”</a:t>
            </a:r>
            <a:endParaRPr lang="en-US" dirty="0"/>
          </a:p>
          <a:p>
            <a:pPr lvl="1"/>
            <a:r>
              <a:rPr lang="en-US" dirty="0" smtClean="0"/>
              <a:t>Natural? </a:t>
            </a:r>
          </a:p>
        </p:txBody>
      </p:sp>
    </p:spTree>
    <p:extLst>
      <p:ext uri="{BB962C8B-B14F-4D97-AF65-F5344CB8AC3E}">
        <p14:creationId xmlns:p14="http://schemas.microsoft.com/office/powerpoint/2010/main" val="3490498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Initiative:</a:t>
            </a:r>
          </a:p>
          <a:p>
            <a:pPr lvl="1"/>
            <a:r>
              <a:rPr lang="en-US" dirty="0" smtClean="0"/>
              <a:t>Control of the interaction</a:t>
            </a:r>
          </a:p>
          <a:p>
            <a:r>
              <a:rPr lang="en-US" dirty="0" smtClean="0"/>
              <a:t>Who’s in control here?</a:t>
            </a:r>
          </a:p>
          <a:p>
            <a:pPr lvl="1"/>
            <a:r>
              <a:rPr lang="en-US" dirty="0" smtClean="0"/>
              <a:t>System! </a:t>
            </a:r>
            <a:endParaRPr lang="en-US" dirty="0"/>
          </a:p>
          <a:p>
            <a:pPr lvl="2"/>
            <a:r>
              <a:rPr lang="en-US" dirty="0" smtClean="0"/>
              <a:t>“system initiative”/”single initiative”</a:t>
            </a:r>
            <a:endParaRPr lang="en-US" dirty="0"/>
          </a:p>
          <a:p>
            <a:pPr lvl="1"/>
            <a:r>
              <a:rPr lang="en-US" dirty="0" smtClean="0"/>
              <a:t>Natural? No!</a:t>
            </a:r>
          </a:p>
          <a:p>
            <a:pPr lvl="2"/>
            <a:r>
              <a:rPr lang="en-US" dirty="0" smtClean="0"/>
              <a:t>Human conversation goes back and forth</a:t>
            </a:r>
          </a:p>
          <a:p>
            <a:r>
              <a:rPr lang="en-US" dirty="0" smtClean="0"/>
              <a:t>Deploy targeted vocabulary / grammar for state	</a:t>
            </a:r>
          </a:p>
          <a:p>
            <a:pPr lvl="1"/>
            <a:r>
              <a:rPr lang="en-US" dirty="0" smtClean="0"/>
              <a:t>Add ‘universals’ – accessible anywhere in dialog</a:t>
            </a:r>
          </a:p>
          <a:p>
            <a:pPr lvl="2"/>
            <a:r>
              <a:rPr lang="en-US" dirty="0" smtClean="0"/>
              <a:t>‘Help’, ‘Start over’</a:t>
            </a:r>
          </a:p>
        </p:txBody>
      </p:sp>
    </p:spTree>
    <p:extLst>
      <p:ext uri="{BB962C8B-B14F-4D97-AF65-F5344CB8AC3E}">
        <p14:creationId xmlns:p14="http://schemas.microsoft.com/office/powerpoint/2010/main" val="208555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a:t>
            </a:r>
            <a:endParaRPr lang="en-US" dirty="0"/>
          </a:p>
        </p:txBody>
      </p:sp>
      <p:sp>
        <p:nvSpPr>
          <p:cNvPr id="3" name="Content Placeholder 2"/>
          <p:cNvSpPr>
            <a:spLocks noGrp="1"/>
          </p:cNvSpPr>
          <p:nvPr>
            <p:ph idx="1"/>
          </p:nvPr>
        </p:nvSpPr>
        <p:spPr/>
        <p:txBody>
          <a:bodyPr/>
          <a:lstStyle/>
          <a:p>
            <a:r>
              <a:rPr lang="en-US" dirty="0" smtClean="0"/>
              <a:t>Display:</a:t>
            </a:r>
          </a:p>
          <a:p>
            <a:pPr lvl="1"/>
            <a:r>
              <a:rPr lang="en-US" dirty="0" smtClean="0"/>
              <a:t>C: I need to travel in May.</a:t>
            </a:r>
          </a:p>
          <a:p>
            <a:pPr lvl="1"/>
            <a:r>
              <a:rPr lang="en-US" dirty="0" smtClean="0"/>
              <a:t>A: And </a:t>
            </a:r>
            <a:r>
              <a:rPr lang="en-US" b="1" i="1" dirty="0" smtClean="0"/>
              <a:t>what day </a:t>
            </a:r>
            <a:r>
              <a:rPr lang="en-US" dirty="0" smtClean="0"/>
              <a:t>in May did you want to travel?</a:t>
            </a:r>
          </a:p>
          <a:p>
            <a:pPr lvl="1"/>
            <a:endParaRPr lang="en-US" dirty="0"/>
          </a:p>
          <a:p>
            <a:r>
              <a:rPr lang="en-US" dirty="0" smtClean="0"/>
              <a:t>Acknowledgment + Next relevant contribution:</a:t>
            </a:r>
          </a:p>
          <a:p>
            <a:pPr lvl="1"/>
            <a:r>
              <a:rPr lang="en-US" i="1" dirty="0" smtClean="0"/>
              <a:t>And</a:t>
            </a:r>
            <a:r>
              <a:rPr lang="en-US" dirty="0" smtClean="0"/>
              <a:t> what day in May did you want to travel?</a:t>
            </a:r>
          </a:p>
          <a:p>
            <a:pPr lvl="1"/>
            <a:r>
              <a:rPr lang="en-US" i="1" dirty="0" smtClean="0"/>
              <a:t>And</a:t>
            </a:r>
            <a:r>
              <a:rPr lang="en-US" dirty="0" smtClean="0"/>
              <a:t> you are flying into what city?</a:t>
            </a:r>
          </a:p>
          <a:p>
            <a:pPr lvl="1"/>
            <a:r>
              <a:rPr lang="en-US" i="1" dirty="0" smtClean="0"/>
              <a:t>And</a:t>
            </a:r>
            <a:r>
              <a:rPr lang="en-US" dirty="0" smtClean="0"/>
              <a:t> what time would you like to leave Pittsburgh?</a:t>
            </a:r>
            <a:endParaRPr lang="en-US" dirty="0"/>
          </a:p>
        </p:txBody>
      </p:sp>
    </p:spTree>
    <p:extLst>
      <p:ext uri="{BB962C8B-B14F-4D97-AF65-F5344CB8AC3E}">
        <p14:creationId xmlns:p14="http://schemas.microsoft.com/office/powerpoint/2010/main" val="1298405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Pros and Cons</a:t>
            </a:r>
          </a:p>
        </p:txBody>
      </p:sp>
      <p:sp>
        <p:nvSpPr>
          <p:cNvPr id="18435" name="Rectangle 3"/>
          <p:cNvSpPr>
            <a:spLocks noGrp="1" noChangeArrowheads="1"/>
          </p:cNvSpPr>
          <p:nvPr>
            <p:ph type="body" idx="1"/>
          </p:nvPr>
        </p:nvSpPr>
        <p:spPr/>
        <p:txBody>
          <a:bodyPr>
            <a:normAutofit/>
          </a:bodyPr>
          <a:lstStyle/>
          <a:p>
            <a:pPr>
              <a:lnSpc>
                <a:spcPct val="90000"/>
              </a:lnSpc>
            </a:pPr>
            <a:r>
              <a:rPr lang="en-US" sz="2800" dirty="0" smtClean="0"/>
              <a:t>Advantages</a:t>
            </a:r>
            <a:endParaRPr lang="en-US" sz="2800" dirty="0"/>
          </a:p>
        </p:txBody>
      </p:sp>
    </p:spTree>
    <p:extLst>
      <p:ext uri="{BB962C8B-B14F-4D97-AF65-F5344CB8AC3E}">
        <p14:creationId xmlns:p14="http://schemas.microsoft.com/office/powerpoint/2010/main" val="3114446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Pros and Cons</a:t>
            </a:r>
          </a:p>
        </p:txBody>
      </p:sp>
      <p:sp>
        <p:nvSpPr>
          <p:cNvPr id="18435" name="Rectangle 3"/>
          <p:cNvSpPr>
            <a:spLocks noGrp="1" noChangeArrowheads="1"/>
          </p:cNvSpPr>
          <p:nvPr>
            <p:ph type="body" idx="1"/>
          </p:nvPr>
        </p:nvSpPr>
        <p:spPr/>
        <p:txBody>
          <a:bodyPr>
            <a:normAutofit/>
          </a:bodyPr>
          <a:lstStyle/>
          <a:p>
            <a:pPr>
              <a:lnSpc>
                <a:spcPct val="90000"/>
              </a:lnSpc>
            </a:pPr>
            <a:r>
              <a:rPr lang="en-US" sz="2800" dirty="0"/>
              <a:t>Advantages</a:t>
            </a:r>
          </a:p>
          <a:p>
            <a:pPr lvl="1">
              <a:lnSpc>
                <a:spcPct val="90000"/>
              </a:lnSpc>
            </a:pPr>
            <a:r>
              <a:rPr lang="en-US" sz="2400" dirty="0"/>
              <a:t>Straightforward to encode</a:t>
            </a:r>
          </a:p>
          <a:p>
            <a:pPr lvl="1">
              <a:lnSpc>
                <a:spcPct val="90000"/>
              </a:lnSpc>
            </a:pPr>
            <a:r>
              <a:rPr lang="en-US" sz="2400" dirty="0"/>
              <a:t>Clear mapping of interaction to model</a:t>
            </a:r>
          </a:p>
          <a:p>
            <a:pPr lvl="1">
              <a:lnSpc>
                <a:spcPct val="90000"/>
              </a:lnSpc>
            </a:pPr>
            <a:r>
              <a:rPr lang="en-US" sz="2400" dirty="0"/>
              <a:t>Well-suited to simple information access</a:t>
            </a:r>
          </a:p>
          <a:p>
            <a:pPr lvl="1">
              <a:lnSpc>
                <a:spcPct val="90000"/>
              </a:lnSpc>
            </a:pPr>
            <a:r>
              <a:rPr lang="en-US" sz="2400" dirty="0"/>
              <a:t>System initiative</a:t>
            </a:r>
          </a:p>
          <a:p>
            <a:pPr>
              <a:lnSpc>
                <a:spcPct val="90000"/>
              </a:lnSpc>
            </a:pPr>
            <a:r>
              <a:rPr lang="en-US" sz="2800" dirty="0" smtClean="0"/>
              <a:t>Disadvantages</a:t>
            </a:r>
            <a:endParaRPr lang="en-US" sz="2800" dirty="0"/>
          </a:p>
        </p:txBody>
      </p:sp>
    </p:spTree>
    <p:extLst>
      <p:ext uri="{BB962C8B-B14F-4D97-AF65-F5344CB8AC3E}">
        <p14:creationId xmlns:p14="http://schemas.microsoft.com/office/powerpoint/2010/main" val="2400441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Pros and Cons</a:t>
            </a:r>
          </a:p>
        </p:txBody>
      </p:sp>
      <p:sp>
        <p:nvSpPr>
          <p:cNvPr id="18435" name="Rectangle 3"/>
          <p:cNvSpPr>
            <a:spLocks noGrp="1" noChangeArrowheads="1"/>
          </p:cNvSpPr>
          <p:nvPr>
            <p:ph type="body" idx="1"/>
          </p:nvPr>
        </p:nvSpPr>
        <p:spPr/>
        <p:txBody>
          <a:bodyPr>
            <a:normAutofit lnSpcReduction="10000"/>
          </a:bodyPr>
          <a:lstStyle/>
          <a:p>
            <a:pPr>
              <a:lnSpc>
                <a:spcPct val="90000"/>
              </a:lnSpc>
            </a:pPr>
            <a:r>
              <a:rPr lang="en-US" sz="2800"/>
              <a:t>Advantages</a:t>
            </a:r>
          </a:p>
          <a:p>
            <a:pPr lvl="1">
              <a:lnSpc>
                <a:spcPct val="90000"/>
              </a:lnSpc>
            </a:pPr>
            <a:r>
              <a:rPr lang="en-US" sz="2400"/>
              <a:t>Straightforward to encode</a:t>
            </a:r>
          </a:p>
          <a:p>
            <a:pPr lvl="1">
              <a:lnSpc>
                <a:spcPct val="90000"/>
              </a:lnSpc>
            </a:pPr>
            <a:r>
              <a:rPr lang="en-US" sz="2400"/>
              <a:t>Clear mapping of interaction to model</a:t>
            </a:r>
          </a:p>
          <a:p>
            <a:pPr lvl="1">
              <a:lnSpc>
                <a:spcPct val="90000"/>
              </a:lnSpc>
            </a:pPr>
            <a:r>
              <a:rPr lang="en-US" sz="2400"/>
              <a:t>Well-suited to simple information access</a:t>
            </a:r>
          </a:p>
          <a:p>
            <a:pPr lvl="1">
              <a:lnSpc>
                <a:spcPct val="90000"/>
              </a:lnSpc>
            </a:pPr>
            <a:r>
              <a:rPr lang="en-US" sz="2400"/>
              <a:t>System initiative</a:t>
            </a:r>
          </a:p>
          <a:p>
            <a:pPr>
              <a:lnSpc>
                <a:spcPct val="90000"/>
              </a:lnSpc>
            </a:pPr>
            <a:r>
              <a:rPr lang="en-US" sz="2800"/>
              <a:t>Disadvantages</a:t>
            </a:r>
          </a:p>
          <a:p>
            <a:pPr lvl="1">
              <a:lnSpc>
                <a:spcPct val="90000"/>
              </a:lnSpc>
            </a:pPr>
            <a:r>
              <a:rPr lang="en-US" sz="2400"/>
              <a:t>Limited flexibility of interaction</a:t>
            </a:r>
          </a:p>
          <a:p>
            <a:pPr lvl="2">
              <a:lnSpc>
                <a:spcPct val="90000"/>
              </a:lnSpc>
            </a:pPr>
            <a:r>
              <a:rPr lang="en-US" sz="2000"/>
              <a:t>Constrained input – single item</a:t>
            </a:r>
          </a:p>
          <a:p>
            <a:pPr lvl="2">
              <a:lnSpc>
                <a:spcPct val="90000"/>
              </a:lnSpc>
            </a:pPr>
            <a:r>
              <a:rPr lang="en-US" sz="2000"/>
              <a:t>Fully system controlled</a:t>
            </a:r>
          </a:p>
          <a:p>
            <a:pPr lvl="2">
              <a:lnSpc>
                <a:spcPct val="90000"/>
              </a:lnSpc>
            </a:pPr>
            <a:r>
              <a:rPr lang="en-US" sz="2000"/>
              <a:t>Restrictive dialogue structure, order</a:t>
            </a:r>
          </a:p>
          <a:p>
            <a:pPr lvl="1">
              <a:lnSpc>
                <a:spcPct val="90000"/>
              </a:lnSpc>
            </a:pPr>
            <a:r>
              <a:rPr lang="en-US" sz="2400"/>
              <a:t>Ill-suited to complex problem-solving</a:t>
            </a:r>
          </a:p>
        </p:txBody>
      </p:sp>
    </p:spTree>
    <p:extLst>
      <p:ext uri="{BB962C8B-B14F-4D97-AF65-F5344CB8AC3E}">
        <p14:creationId xmlns:p14="http://schemas.microsoft.com/office/powerpoint/2010/main" val="3553700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4000"/>
              <a:t>Frame-based Dialogue Management</a:t>
            </a:r>
          </a:p>
        </p:txBody>
      </p:sp>
      <p:sp>
        <p:nvSpPr>
          <p:cNvPr id="19459" name="Rectangle 3"/>
          <p:cNvSpPr>
            <a:spLocks noGrp="1" noChangeArrowheads="1"/>
          </p:cNvSpPr>
          <p:nvPr>
            <p:ph type="body" sz="half" idx="1"/>
          </p:nvPr>
        </p:nvSpPr>
        <p:spPr>
          <a:xfrm>
            <a:off x="457200" y="1600200"/>
            <a:ext cx="7772400" cy="4525963"/>
          </a:xfrm>
        </p:spPr>
        <p:txBody>
          <a:bodyPr>
            <a:normAutofit/>
          </a:bodyPr>
          <a:lstStyle/>
          <a:p>
            <a:r>
              <a:rPr lang="en-US" sz="2800" dirty="0"/>
              <a:t>Essentially form-filling</a:t>
            </a:r>
          </a:p>
          <a:p>
            <a:pPr lvl="1"/>
            <a:r>
              <a:rPr lang="en-US" sz="2400" dirty="0"/>
              <a:t>User can include any/all of the pieces of form</a:t>
            </a:r>
          </a:p>
          <a:p>
            <a:pPr lvl="1"/>
            <a:r>
              <a:rPr lang="en-US" sz="2400" dirty="0"/>
              <a:t>System must determine which entered, </a:t>
            </a:r>
            <a:r>
              <a:rPr lang="en-US" sz="2400" dirty="0" smtClean="0"/>
              <a:t>remain</a:t>
            </a:r>
          </a:p>
          <a:p>
            <a:pPr lvl="1"/>
            <a:r>
              <a:rPr lang="en-US" sz="2400" dirty="0"/>
              <a:t>Rules determine next action, question, information presentation</a:t>
            </a:r>
          </a:p>
          <a:p>
            <a:pPr lvl="1"/>
            <a:endParaRPr lang="en-US" sz="2400" dirty="0"/>
          </a:p>
          <a:p>
            <a:endParaRPr lang="en-US" sz="2800" dirty="0" smtClean="0"/>
          </a:p>
          <a:p>
            <a:endParaRPr lang="en-US" sz="2800" dirty="0"/>
          </a:p>
          <a:p>
            <a:endParaRPr lang="en-US" sz="2800" dirty="0" smtClean="0"/>
          </a:p>
        </p:txBody>
      </p:sp>
    </p:spTree>
    <p:extLst>
      <p:ext uri="{BB962C8B-B14F-4D97-AF65-F5344CB8AC3E}">
        <p14:creationId xmlns:p14="http://schemas.microsoft.com/office/powerpoint/2010/main" val="487760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4000"/>
              <a:t>Frame-based Dialogue Management</a:t>
            </a:r>
          </a:p>
        </p:txBody>
      </p:sp>
      <p:sp>
        <p:nvSpPr>
          <p:cNvPr id="19459" name="Rectangle 3"/>
          <p:cNvSpPr>
            <a:spLocks noGrp="1" noChangeArrowheads="1"/>
          </p:cNvSpPr>
          <p:nvPr>
            <p:ph type="body" sz="half" idx="1"/>
          </p:nvPr>
        </p:nvSpPr>
        <p:spPr>
          <a:xfrm>
            <a:off x="457200" y="1600200"/>
            <a:ext cx="7772400" cy="4525963"/>
          </a:xfrm>
        </p:spPr>
        <p:txBody>
          <a:bodyPr>
            <a:normAutofit/>
          </a:bodyPr>
          <a:lstStyle/>
          <a:p>
            <a:r>
              <a:rPr lang="en-US" sz="2800" dirty="0"/>
              <a:t>Essentially form-filling</a:t>
            </a:r>
          </a:p>
          <a:p>
            <a:pPr lvl="1"/>
            <a:r>
              <a:rPr lang="en-US" sz="2400" dirty="0"/>
              <a:t>User can include any/all of the pieces of form</a:t>
            </a:r>
          </a:p>
          <a:p>
            <a:pPr lvl="1"/>
            <a:r>
              <a:rPr lang="en-US" sz="2400" dirty="0"/>
              <a:t>System must determine which entered, </a:t>
            </a:r>
            <a:r>
              <a:rPr lang="en-US" sz="2400" dirty="0" smtClean="0"/>
              <a:t>remain</a:t>
            </a:r>
          </a:p>
          <a:p>
            <a:pPr lvl="1"/>
            <a:r>
              <a:rPr lang="en-US" sz="2400" dirty="0"/>
              <a:t>Rules determine next action, question, information presentation</a:t>
            </a:r>
          </a:p>
          <a:p>
            <a:pPr lvl="1"/>
            <a:endParaRPr lang="en-US" sz="2400" dirty="0"/>
          </a:p>
          <a:p>
            <a:endParaRPr lang="en-US" sz="2800" dirty="0" smtClean="0"/>
          </a:p>
          <a:p>
            <a:endParaRPr lang="en-US" sz="2800" dirty="0"/>
          </a:p>
          <a:p>
            <a:endParaRPr lang="en-US" sz="2800" dirty="0" smtClean="0"/>
          </a:p>
        </p:txBody>
      </p:sp>
      <p:pic>
        <p:nvPicPr>
          <p:cNvPr id="19460"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96188" y="4627228"/>
            <a:ext cx="5715000" cy="1646238"/>
          </a:xfrm>
          <a:noFill/>
          <a:ln/>
        </p:spPr>
      </p:pic>
    </p:spTree>
    <p:extLst>
      <p:ext uri="{BB962C8B-B14F-4D97-AF65-F5344CB8AC3E}">
        <p14:creationId xmlns:p14="http://schemas.microsoft.com/office/powerpoint/2010/main" val="2855191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p:txBody>
      </p:sp>
    </p:spTree>
    <p:extLst>
      <p:ext uri="{BB962C8B-B14F-4D97-AF65-F5344CB8AC3E}">
        <p14:creationId xmlns:p14="http://schemas.microsoft.com/office/powerpoint/2010/main" val="3972906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a:p>
            <a:pPr lvl="1"/>
            <a:r>
              <a:rPr lang="en-US" dirty="0" smtClean="0"/>
              <a:t>Open prompt: ‘How may I help you?’</a:t>
            </a:r>
          </a:p>
        </p:txBody>
      </p:sp>
    </p:spTree>
    <p:extLst>
      <p:ext uri="{BB962C8B-B14F-4D97-AF65-F5344CB8AC3E}">
        <p14:creationId xmlns:p14="http://schemas.microsoft.com/office/powerpoint/2010/main" val="1018787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a:p>
            <a:pPr lvl="1"/>
            <a:r>
              <a:rPr lang="en-US" dirty="0" smtClean="0"/>
              <a:t>Open prompt: ‘How may I help you?’</a:t>
            </a:r>
          </a:p>
          <a:p>
            <a:pPr lvl="2"/>
            <a:r>
              <a:rPr lang="en-US" dirty="0" smtClean="0"/>
              <a:t>Open-ended, user can respond in any way</a:t>
            </a:r>
          </a:p>
          <a:p>
            <a:pPr lvl="1"/>
            <a:r>
              <a:rPr lang="en-US" dirty="0" smtClean="0"/>
              <a:t>Directive prompt: ‘Say yes to accept call, or no </a:t>
            </a:r>
            <a:r>
              <a:rPr lang="en-US" dirty="0" err="1" smtClean="0"/>
              <a:t>o.w</a:t>
            </a:r>
            <a:r>
              <a:rPr lang="en-US" dirty="0" smtClean="0"/>
              <a:t>.’</a:t>
            </a:r>
          </a:p>
        </p:txBody>
      </p:sp>
    </p:spTree>
    <p:extLst>
      <p:ext uri="{BB962C8B-B14F-4D97-AF65-F5344CB8AC3E}">
        <p14:creationId xmlns:p14="http://schemas.microsoft.com/office/powerpoint/2010/main" val="1185264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a:p>
            <a:pPr lvl="1"/>
            <a:r>
              <a:rPr lang="en-US" dirty="0" smtClean="0"/>
              <a:t>Open prompt: ‘How may I help you?’</a:t>
            </a:r>
          </a:p>
          <a:p>
            <a:pPr lvl="2"/>
            <a:r>
              <a:rPr lang="en-US" dirty="0" smtClean="0"/>
              <a:t>Open-ended, user can respond in any way</a:t>
            </a:r>
          </a:p>
          <a:p>
            <a:pPr lvl="1"/>
            <a:r>
              <a:rPr lang="en-US" dirty="0" smtClean="0"/>
              <a:t>Directive prompt: ‘Say yes to accept call, or no </a:t>
            </a:r>
            <a:r>
              <a:rPr lang="en-US" dirty="0" err="1" smtClean="0"/>
              <a:t>o.w</a:t>
            </a:r>
            <a:r>
              <a:rPr lang="en-US" dirty="0" smtClean="0"/>
              <a:t>.’</a:t>
            </a:r>
          </a:p>
          <a:p>
            <a:pPr lvl="2"/>
            <a:r>
              <a:rPr lang="en-US" dirty="0" smtClean="0"/>
              <a:t>Stipulates user response type, form</a:t>
            </a:r>
            <a:endParaRPr lang="en-US" dirty="0"/>
          </a:p>
        </p:txBody>
      </p:sp>
    </p:spTree>
    <p:extLst>
      <p:ext uri="{BB962C8B-B14F-4D97-AF65-F5344CB8AC3E}">
        <p14:creationId xmlns:p14="http://schemas.microsoft.com/office/powerpoint/2010/main" val="40801608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Management:</a:t>
            </a:r>
            <a:br>
              <a:rPr lang="en-US" dirty="0" smtClean="0"/>
            </a:br>
            <a:r>
              <a:rPr lang="en-US" dirty="0" smtClean="0"/>
              <a:t>Confirmation </a:t>
            </a:r>
            <a:endParaRPr lang="en-US" dirty="0"/>
          </a:p>
        </p:txBody>
      </p:sp>
      <p:sp>
        <p:nvSpPr>
          <p:cNvPr id="3" name="Content Placeholder 2"/>
          <p:cNvSpPr>
            <a:spLocks noGrp="1"/>
          </p:cNvSpPr>
          <p:nvPr>
            <p:ph idx="1"/>
          </p:nvPr>
        </p:nvSpPr>
        <p:spPr/>
        <p:txBody>
          <a:bodyPr/>
          <a:lstStyle/>
          <a:p>
            <a:r>
              <a:rPr lang="en-US" dirty="0" smtClean="0"/>
              <a:t>Miscommunication common in SDS</a:t>
            </a:r>
          </a:p>
          <a:p>
            <a:pPr lvl="1"/>
            <a:r>
              <a:rPr lang="en-US" dirty="0" smtClean="0"/>
              <a:t>“Error spirals” of sequential errors</a:t>
            </a:r>
          </a:p>
          <a:p>
            <a:pPr lvl="2"/>
            <a:r>
              <a:rPr lang="en-US" dirty="0" smtClean="0"/>
              <a:t>Highly problematic</a:t>
            </a:r>
          </a:p>
          <a:p>
            <a:pPr lvl="1"/>
            <a:r>
              <a:rPr lang="en-US" dirty="0" smtClean="0"/>
              <a:t>Recognition, recovery crucial</a:t>
            </a:r>
          </a:p>
          <a:p>
            <a:r>
              <a:rPr lang="en-US" dirty="0" smtClean="0"/>
              <a:t>Confirmation strategies can detect, mitigate</a:t>
            </a:r>
          </a:p>
          <a:p>
            <a:pPr lvl="1"/>
            <a:r>
              <a:rPr lang="en-US" dirty="0" smtClean="0"/>
              <a:t>Explicit confirmation:</a:t>
            </a:r>
          </a:p>
        </p:txBody>
      </p:sp>
    </p:spTree>
    <p:extLst>
      <p:ext uri="{BB962C8B-B14F-4D97-AF65-F5344CB8AC3E}">
        <p14:creationId xmlns:p14="http://schemas.microsoft.com/office/powerpoint/2010/main" val="1233411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Planning</a:t>
            </a:r>
            <a:endParaRPr lang="en-US" dirty="0"/>
          </a:p>
        </p:txBody>
      </p:sp>
      <p:pic>
        <p:nvPicPr>
          <p:cNvPr id="4" name="Content Placeholder 3" descr="dialogue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5"/>
          <a:stretch/>
        </p:blipFill>
        <p:spPr>
          <a:xfrm>
            <a:off x="549275" y="1444532"/>
            <a:ext cx="8042276" cy="5413468"/>
          </a:xfrm>
        </p:spPr>
      </p:pic>
    </p:spTree>
    <p:extLst>
      <p:ext uri="{BB962C8B-B14F-4D97-AF65-F5344CB8AC3E}">
        <p14:creationId xmlns:p14="http://schemas.microsoft.com/office/powerpoint/2010/main" val="154702849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Example</a:t>
            </a:r>
            <a:endParaRPr lang="en-US" dirty="0"/>
          </a:p>
        </p:txBody>
      </p:sp>
      <p:pic>
        <p:nvPicPr>
          <p:cNvPr id="4" name="Picture 2" descr="realdialogu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1292"/>
          <a:stretch/>
        </p:blipFill>
        <p:spPr>
          <a:xfrm>
            <a:off x="549275" y="1600201"/>
            <a:ext cx="8042276" cy="4910112"/>
          </a:xfrm>
        </p:spPr>
      </p:pic>
    </p:spTree>
    <p:extLst>
      <p:ext uri="{BB962C8B-B14F-4D97-AF65-F5344CB8AC3E}">
        <p14:creationId xmlns:p14="http://schemas.microsoft.com/office/powerpoint/2010/main" val="2111618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Planning</a:t>
            </a:r>
            <a:endParaRPr lang="en-US" dirty="0"/>
          </a:p>
        </p:txBody>
      </p:sp>
      <p:pic>
        <p:nvPicPr>
          <p:cNvPr id="4" name="Content Placeholder 3" descr="dialogue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5"/>
          <a:stretch/>
        </p:blipFill>
        <p:spPr>
          <a:xfrm>
            <a:off x="549275" y="1444532"/>
            <a:ext cx="8042276" cy="5413468"/>
          </a:xfrm>
        </p:spPr>
      </p:pic>
    </p:spTree>
    <p:extLst>
      <p:ext uri="{BB962C8B-B14F-4D97-AF65-F5344CB8AC3E}">
        <p14:creationId xmlns:p14="http://schemas.microsoft.com/office/powerpoint/2010/main" val="417148450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Management:</a:t>
            </a:r>
            <a:br>
              <a:rPr lang="en-US" dirty="0" smtClean="0"/>
            </a:br>
            <a:r>
              <a:rPr lang="en-US" dirty="0" smtClean="0"/>
              <a:t>Confirmation </a:t>
            </a:r>
            <a:endParaRPr lang="en-US" dirty="0"/>
          </a:p>
        </p:txBody>
      </p:sp>
      <p:sp>
        <p:nvSpPr>
          <p:cNvPr id="3" name="Content Placeholder 2"/>
          <p:cNvSpPr>
            <a:spLocks noGrp="1"/>
          </p:cNvSpPr>
          <p:nvPr>
            <p:ph idx="1"/>
          </p:nvPr>
        </p:nvSpPr>
        <p:spPr/>
        <p:txBody>
          <a:bodyPr/>
          <a:lstStyle/>
          <a:p>
            <a:r>
              <a:rPr lang="en-US" dirty="0" smtClean="0"/>
              <a:t>Miscommunication common in SDS</a:t>
            </a:r>
          </a:p>
          <a:p>
            <a:pPr lvl="1"/>
            <a:r>
              <a:rPr lang="en-US" dirty="0" smtClean="0"/>
              <a:t>“Error spirals” of sequential errors</a:t>
            </a:r>
          </a:p>
          <a:p>
            <a:pPr lvl="2"/>
            <a:r>
              <a:rPr lang="en-US" dirty="0" smtClean="0"/>
              <a:t>Highly problematic</a:t>
            </a:r>
          </a:p>
          <a:p>
            <a:pPr lvl="1"/>
            <a:r>
              <a:rPr lang="en-US" dirty="0" smtClean="0"/>
              <a:t>Recognition, recovery crucial</a:t>
            </a:r>
          </a:p>
          <a:p>
            <a:r>
              <a:rPr lang="en-US" dirty="0" smtClean="0"/>
              <a:t>Confirmation strategies can detect, mitigate</a:t>
            </a:r>
          </a:p>
          <a:p>
            <a:pPr lvl="1"/>
            <a:r>
              <a:rPr lang="en-US" dirty="0" smtClean="0"/>
              <a:t>Explicit confirmation:</a:t>
            </a:r>
          </a:p>
          <a:p>
            <a:pPr lvl="2"/>
            <a:r>
              <a:rPr lang="en-US" dirty="0" smtClean="0"/>
              <a:t>Ask for verification of each input</a:t>
            </a:r>
          </a:p>
          <a:p>
            <a:pPr lvl="1"/>
            <a:r>
              <a:rPr lang="en-US" dirty="0" smtClean="0"/>
              <a:t>Implicit confirmation:</a:t>
            </a:r>
          </a:p>
        </p:txBody>
      </p:sp>
    </p:spTree>
    <p:extLst>
      <p:ext uri="{BB962C8B-B14F-4D97-AF65-F5344CB8AC3E}">
        <p14:creationId xmlns:p14="http://schemas.microsoft.com/office/powerpoint/2010/main" val="14881980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Management:</a:t>
            </a:r>
            <a:br>
              <a:rPr lang="en-US" dirty="0" smtClean="0"/>
            </a:br>
            <a:r>
              <a:rPr lang="en-US" dirty="0" smtClean="0"/>
              <a:t>Confirmation </a:t>
            </a:r>
            <a:endParaRPr lang="en-US" dirty="0"/>
          </a:p>
        </p:txBody>
      </p:sp>
      <p:sp>
        <p:nvSpPr>
          <p:cNvPr id="3" name="Content Placeholder 2"/>
          <p:cNvSpPr>
            <a:spLocks noGrp="1"/>
          </p:cNvSpPr>
          <p:nvPr>
            <p:ph idx="1"/>
          </p:nvPr>
        </p:nvSpPr>
        <p:spPr/>
        <p:txBody>
          <a:bodyPr/>
          <a:lstStyle/>
          <a:p>
            <a:r>
              <a:rPr lang="en-US" dirty="0" smtClean="0"/>
              <a:t>Miscommunication common in SDS</a:t>
            </a:r>
          </a:p>
          <a:p>
            <a:pPr lvl="1"/>
            <a:r>
              <a:rPr lang="en-US" dirty="0" smtClean="0"/>
              <a:t>“Error spirals” of sequential errors</a:t>
            </a:r>
          </a:p>
          <a:p>
            <a:pPr lvl="2"/>
            <a:r>
              <a:rPr lang="en-US" dirty="0" smtClean="0"/>
              <a:t>Highly problematic</a:t>
            </a:r>
          </a:p>
          <a:p>
            <a:pPr lvl="1"/>
            <a:r>
              <a:rPr lang="en-US" dirty="0" smtClean="0"/>
              <a:t>Recognition, recovery crucial</a:t>
            </a:r>
          </a:p>
          <a:p>
            <a:r>
              <a:rPr lang="en-US" dirty="0" smtClean="0"/>
              <a:t>Confirmation strategies can detect, mitigate</a:t>
            </a:r>
          </a:p>
          <a:p>
            <a:pPr lvl="1"/>
            <a:r>
              <a:rPr lang="en-US" dirty="0" smtClean="0"/>
              <a:t>Explicit confirmation:</a:t>
            </a:r>
          </a:p>
          <a:p>
            <a:pPr lvl="2"/>
            <a:r>
              <a:rPr lang="en-US" dirty="0" smtClean="0"/>
              <a:t>Ask for verification of each input</a:t>
            </a:r>
          </a:p>
          <a:p>
            <a:pPr lvl="1"/>
            <a:r>
              <a:rPr lang="en-US" dirty="0" smtClean="0"/>
              <a:t>Implicit confirmation:</a:t>
            </a:r>
          </a:p>
          <a:p>
            <a:pPr lvl="2"/>
            <a:r>
              <a:rPr lang="en-US" dirty="0" smtClean="0"/>
              <a:t>Include input information in subsequent prompt</a:t>
            </a:r>
            <a:endParaRPr lang="en-US" dirty="0"/>
          </a:p>
        </p:txBody>
      </p:sp>
    </p:spTree>
    <p:extLst>
      <p:ext uri="{BB962C8B-B14F-4D97-AF65-F5344CB8AC3E}">
        <p14:creationId xmlns:p14="http://schemas.microsoft.com/office/powerpoint/2010/main" val="1312951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 Strategies</a:t>
            </a:r>
            <a:endParaRPr lang="en-US" dirty="0"/>
          </a:p>
        </p:txBody>
      </p:sp>
      <p:sp>
        <p:nvSpPr>
          <p:cNvPr id="3" name="Content Placeholder 2"/>
          <p:cNvSpPr>
            <a:spLocks noGrp="1"/>
          </p:cNvSpPr>
          <p:nvPr>
            <p:ph idx="1"/>
          </p:nvPr>
        </p:nvSpPr>
        <p:spPr/>
        <p:txBody>
          <a:bodyPr/>
          <a:lstStyle/>
          <a:p>
            <a:r>
              <a:rPr lang="en-US" dirty="0" smtClean="0"/>
              <a:t>Explicit:</a:t>
            </a:r>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856045" y="2129997"/>
            <a:ext cx="7735506" cy="3291905"/>
          </a:xfrm>
          <a:prstGeom prst="rect">
            <a:avLst/>
          </a:prstGeom>
        </p:spPr>
      </p:pic>
    </p:spTree>
    <p:extLst>
      <p:ext uri="{BB962C8B-B14F-4D97-AF65-F5344CB8AC3E}">
        <p14:creationId xmlns:p14="http://schemas.microsoft.com/office/powerpoint/2010/main" val="1446938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 Strategy </a:t>
            </a:r>
            <a:endParaRPr lang="en-US" dirty="0"/>
          </a:p>
        </p:txBody>
      </p:sp>
      <p:sp>
        <p:nvSpPr>
          <p:cNvPr id="3" name="Content Placeholder 2"/>
          <p:cNvSpPr>
            <a:spLocks noGrp="1"/>
          </p:cNvSpPr>
          <p:nvPr>
            <p:ph idx="1"/>
          </p:nvPr>
        </p:nvSpPr>
        <p:spPr/>
        <p:txBody>
          <a:bodyPr/>
          <a:lstStyle/>
          <a:p>
            <a:r>
              <a:rPr lang="en-US" dirty="0" smtClean="0"/>
              <a:t>Implicit:</a:t>
            </a:r>
          </a:p>
          <a:p>
            <a:endParaRPr lang="en-US" dirty="0"/>
          </a:p>
          <a:p>
            <a:endParaRPr lang="en-US" dirty="0"/>
          </a:p>
        </p:txBody>
      </p:sp>
      <p:pic>
        <p:nvPicPr>
          <p:cNvPr id="4" name="Picture 3"/>
          <p:cNvPicPr>
            <a:picLocks noChangeAspect="1"/>
          </p:cNvPicPr>
          <p:nvPr/>
        </p:nvPicPr>
        <p:blipFill>
          <a:blip r:embed="rId2"/>
          <a:stretch>
            <a:fillRect/>
          </a:stretch>
        </p:blipFill>
        <p:spPr>
          <a:xfrm>
            <a:off x="549275" y="2416602"/>
            <a:ext cx="7802363" cy="1594396"/>
          </a:xfrm>
          <a:prstGeom prst="rect">
            <a:avLst/>
          </a:prstGeom>
        </p:spPr>
      </p:pic>
    </p:spTree>
    <p:extLst>
      <p:ext uri="{BB962C8B-B14F-4D97-AF65-F5344CB8AC3E}">
        <p14:creationId xmlns:p14="http://schemas.microsoft.com/office/powerpoint/2010/main" val="4278894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a:t>
            </a:r>
          </a:p>
          <a:p>
            <a:pPr lvl="2"/>
            <a:r>
              <a:rPr lang="en-US" dirty="0" smtClean="0"/>
              <a:t>I.e. continued </a:t>
            </a:r>
            <a:r>
              <a:rPr lang="en-US" dirty="0" err="1" smtClean="0"/>
              <a:t>att’n</a:t>
            </a:r>
            <a:r>
              <a:rPr lang="en-US" dirty="0" smtClean="0"/>
              <a:t>, next relevant </a:t>
            </a:r>
            <a:r>
              <a:rPr lang="en-US" dirty="0" err="1" smtClean="0"/>
              <a:t>contibution</a:t>
            </a:r>
            <a:endParaRPr lang="en-US" dirty="0" smtClean="0"/>
          </a:p>
        </p:txBody>
      </p:sp>
    </p:spTree>
    <p:extLst>
      <p:ext uri="{BB962C8B-B14F-4D97-AF65-F5344CB8AC3E}">
        <p14:creationId xmlns:p14="http://schemas.microsoft.com/office/powerpoint/2010/main" val="1533638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a:t>
            </a:r>
            <a:endParaRPr lang="en-US" dirty="0"/>
          </a:p>
        </p:txBody>
      </p:sp>
    </p:spTree>
    <p:extLst>
      <p:ext uri="{BB962C8B-B14F-4D97-AF65-F5344CB8AC3E}">
        <p14:creationId xmlns:p14="http://schemas.microsoft.com/office/powerpoint/2010/main" val="4018224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a:t>
            </a:r>
            <a:endParaRPr lang="en-US" dirty="0"/>
          </a:p>
        </p:txBody>
      </p:sp>
    </p:spTree>
    <p:extLst>
      <p:ext uri="{BB962C8B-B14F-4D97-AF65-F5344CB8AC3E}">
        <p14:creationId xmlns:p14="http://schemas.microsoft.com/office/powerpoint/2010/main" val="3521691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 demonstration, display</a:t>
            </a:r>
          </a:p>
          <a:p>
            <a:r>
              <a:rPr lang="en-US" dirty="0" smtClean="0"/>
              <a:t>Explicit;</a:t>
            </a:r>
          </a:p>
        </p:txBody>
      </p:sp>
    </p:spTree>
    <p:extLst>
      <p:ext uri="{BB962C8B-B14F-4D97-AF65-F5344CB8AC3E}">
        <p14:creationId xmlns:p14="http://schemas.microsoft.com/office/powerpoint/2010/main" val="1788626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in HCI</a:t>
            </a:r>
            <a:endParaRPr lang="en-US" dirty="0"/>
          </a:p>
        </p:txBody>
      </p:sp>
      <p:sp>
        <p:nvSpPr>
          <p:cNvPr id="3" name="Content Placeholder 2"/>
          <p:cNvSpPr>
            <a:spLocks noGrp="1"/>
          </p:cNvSpPr>
          <p:nvPr>
            <p:ph idx="1"/>
          </p:nvPr>
        </p:nvSpPr>
        <p:spPr/>
        <p:txBody>
          <a:bodyPr/>
          <a:lstStyle/>
          <a:p>
            <a:r>
              <a:rPr lang="en-US" dirty="0" smtClean="0"/>
              <a:t>Key factor in HCI:</a:t>
            </a:r>
          </a:p>
          <a:p>
            <a:pPr lvl="1"/>
            <a:r>
              <a:rPr lang="en-US" dirty="0" smtClean="0"/>
              <a:t>Users confused if system fails to ground, confirm</a:t>
            </a:r>
          </a:p>
          <a:p>
            <a:pPr lvl="2"/>
            <a:r>
              <a:rPr lang="en-US" dirty="0" smtClean="0"/>
              <a:t>(</a:t>
            </a:r>
            <a:r>
              <a:rPr lang="en-US" dirty="0" err="1" smtClean="0"/>
              <a:t>Stifelman</a:t>
            </a:r>
            <a:r>
              <a:rPr lang="en-US" dirty="0" smtClean="0"/>
              <a:t> et al., 1993), (</a:t>
            </a:r>
            <a:r>
              <a:rPr lang="en-US" dirty="0" err="1" smtClean="0"/>
              <a:t>Yankelovich</a:t>
            </a:r>
            <a:r>
              <a:rPr lang="en-US" dirty="0"/>
              <a:t> </a:t>
            </a:r>
            <a:r>
              <a:rPr lang="en-US" dirty="0" smtClean="0"/>
              <a:t>et al, 1995)</a:t>
            </a:r>
          </a:p>
          <a:p>
            <a:pPr marL="685800" lvl="2" indent="0">
              <a:buNone/>
            </a:pPr>
            <a:endParaRPr lang="en-US" dirty="0"/>
          </a:p>
          <a:p>
            <a:pPr lvl="2"/>
            <a:r>
              <a:rPr lang="en-US" dirty="0"/>
              <a:t>S: Did you want to review some more of your profile?</a:t>
            </a:r>
          </a:p>
          <a:p>
            <a:pPr lvl="2"/>
            <a:r>
              <a:rPr lang="en-US" dirty="0"/>
              <a:t>U: No.</a:t>
            </a:r>
          </a:p>
          <a:p>
            <a:pPr lvl="2"/>
            <a:r>
              <a:rPr lang="en-US" dirty="0"/>
              <a:t>S: W</a:t>
            </a:r>
            <a:r>
              <a:rPr lang="en-US" dirty="0" smtClean="0"/>
              <a:t>hat’s </a:t>
            </a:r>
            <a:r>
              <a:rPr lang="en-US" dirty="0"/>
              <a:t>next</a:t>
            </a:r>
            <a:r>
              <a:rPr lang="en-US" dirty="0" smtClean="0"/>
              <a:t>?</a:t>
            </a:r>
          </a:p>
          <a:p>
            <a:pPr lvl="2"/>
            <a:endParaRPr lang="en-US" dirty="0"/>
          </a:p>
          <a:p>
            <a:pPr lvl="2"/>
            <a:endParaRPr lang="en-US" dirty="0"/>
          </a:p>
          <a:p>
            <a:pPr lvl="2"/>
            <a:endParaRPr lang="en-US" dirty="0"/>
          </a:p>
          <a:p>
            <a:pPr lvl="2"/>
            <a:endParaRPr lang="en-US" dirty="0"/>
          </a:p>
        </p:txBody>
      </p:sp>
    </p:spTree>
    <p:extLst>
      <p:ext uri="{BB962C8B-B14F-4D97-AF65-F5344CB8AC3E}">
        <p14:creationId xmlns:p14="http://schemas.microsoft.com/office/powerpoint/2010/main" val="2600417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 demonstration, display</a:t>
            </a:r>
          </a:p>
          <a:p>
            <a:r>
              <a:rPr lang="en-US" dirty="0" smtClean="0"/>
              <a:t>Explicit;</a:t>
            </a:r>
          </a:p>
          <a:p>
            <a:pPr lvl="1"/>
            <a:r>
              <a:rPr lang="en-US" dirty="0" smtClean="0"/>
              <a:t>Pro: easier to correct; Con: verbose, awkward, non-human</a:t>
            </a:r>
          </a:p>
          <a:p>
            <a:r>
              <a:rPr lang="en-US" dirty="0" smtClean="0"/>
              <a:t>Implicit:</a:t>
            </a:r>
          </a:p>
          <a:p>
            <a:pPr lvl="1"/>
            <a:endParaRPr lang="en-US" dirty="0"/>
          </a:p>
        </p:txBody>
      </p:sp>
    </p:spTree>
    <p:extLst>
      <p:ext uri="{BB962C8B-B14F-4D97-AF65-F5344CB8AC3E}">
        <p14:creationId xmlns:p14="http://schemas.microsoft.com/office/powerpoint/2010/main" val="3653108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 demonstration, display</a:t>
            </a:r>
          </a:p>
          <a:p>
            <a:r>
              <a:rPr lang="en-US" dirty="0" smtClean="0"/>
              <a:t>Explicit;</a:t>
            </a:r>
          </a:p>
          <a:p>
            <a:pPr lvl="1"/>
            <a:r>
              <a:rPr lang="en-US" dirty="0" smtClean="0"/>
              <a:t>Pro: easier to correct; Con: verbose, awkward, non-human</a:t>
            </a:r>
          </a:p>
          <a:p>
            <a:r>
              <a:rPr lang="en-US" dirty="0" smtClean="0"/>
              <a:t>Implicit:</a:t>
            </a:r>
          </a:p>
          <a:p>
            <a:pPr lvl="1"/>
            <a:r>
              <a:rPr lang="en-US" dirty="0" smtClean="0"/>
              <a:t>Pro: more natural, efficient; Con: less easy to correct</a:t>
            </a:r>
          </a:p>
          <a:p>
            <a:pPr lvl="1"/>
            <a:endParaRPr lang="en-US" dirty="0"/>
          </a:p>
        </p:txBody>
      </p:sp>
    </p:spTree>
    <p:extLst>
      <p:ext uri="{BB962C8B-B14F-4D97-AF65-F5344CB8AC3E}">
        <p14:creationId xmlns:p14="http://schemas.microsoft.com/office/powerpoint/2010/main" val="24277499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VoiceXML</a:t>
            </a:r>
            <a:endParaRPr lang="en-US" dirty="0"/>
          </a:p>
        </p:txBody>
      </p:sp>
      <p:sp>
        <p:nvSpPr>
          <p:cNvPr id="3" name="Content Placeholder 2"/>
          <p:cNvSpPr>
            <a:spLocks noGrp="1"/>
          </p:cNvSpPr>
          <p:nvPr>
            <p:ph idx="1"/>
          </p:nvPr>
        </p:nvSpPr>
        <p:spPr/>
        <p:txBody>
          <a:bodyPr/>
          <a:lstStyle/>
          <a:p>
            <a:r>
              <a:rPr lang="en-US" dirty="0" smtClean="0"/>
              <a:t>W3C standard for simple frame-based dialogues</a:t>
            </a:r>
          </a:p>
          <a:p>
            <a:pPr lvl="1"/>
            <a:r>
              <a:rPr lang="en-US" dirty="0" smtClean="0"/>
              <a:t>Fairly common in commercial settings</a:t>
            </a:r>
          </a:p>
          <a:p>
            <a:r>
              <a:rPr lang="en-US" dirty="0" smtClean="0"/>
              <a:t>Construct forms, menus</a:t>
            </a:r>
          </a:p>
          <a:p>
            <a:pPr lvl="1"/>
            <a:r>
              <a:rPr lang="en-US" dirty="0" smtClean="0"/>
              <a:t>Forms get field data</a:t>
            </a:r>
          </a:p>
          <a:p>
            <a:pPr lvl="2"/>
            <a:r>
              <a:rPr lang="en-US" dirty="0" smtClean="0"/>
              <a:t>Using attached prompts</a:t>
            </a:r>
          </a:p>
          <a:p>
            <a:pPr lvl="2"/>
            <a:r>
              <a:rPr lang="en-US" dirty="0" smtClean="0"/>
              <a:t>With specified grammar (CFG)</a:t>
            </a:r>
          </a:p>
          <a:p>
            <a:pPr lvl="2"/>
            <a:r>
              <a:rPr lang="en-US" dirty="0" smtClean="0"/>
              <a:t>With simple semantic attachments</a:t>
            </a:r>
            <a:endParaRPr lang="en-US" dirty="0"/>
          </a:p>
        </p:txBody>
      </p:sp>
    </p:spTree>
    <p:extLst>
      <p:ext uri="{BB962C8B-B14F-4D97-AF65-F5344CB8AC3E}">
        <p14:creationId xmlns:p14="http://schemas.microsoft.com/office/powerpoint/2010/main" val="25490963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a:t>
            </a:r>
            <a:r>
              <a:rPr lang="en-US" dirty="0" err="1" smtClean="0"/>
              <a:t>VoiceXML</a:t>
            </a:r>
            <a:r>
              <a:rPr lang="en-US" dirty="0" smtClean="0"/>
              <a:t> Example</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p:cNvPicPr>
            <a:picLocks noChangeAspect="1"/>
          </p:cNvPicPr>
          <p:nvPr/>
        </p:nvPicPr>
        <p:blipFill>
          <a:blip r:embed="rId2"/>
          <a:stretch>
            <a:fillRect/>
          </a:stretch>
        </p:blipFill>
        <p:spPr>
          <a:xfrm>
            <a:off x="184097" y="1831263"/>
            <a:ext cx="10003599" cy="4112338"/>
          </a:xfrm>
          <a:prstGeom prst="rect">
            <a:avLst/>
          </a:prstGeom>
        </p:spPr>
      </p:pic>
    </p:spTree>
    <p:extLst>
      <p:ext uri="{BB962C8B-B14F-4D97-AF65-F5344CB8AC3E}">
        <p14:creationId xmlns:p14="http://schemas.microsoft.com/office/powerpoint/2010/main" val="2236908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t>Frame-based </a:t>
            </a:r>
            <a:r>
              <a:rPr lang="en-US" smtClean="0"/>
              <a:t>Systems:</a:t>
            </a:r>
            <a:br>
              <a:rPr lang="en-US" smtClean="0"/>
            </a:br>
            <a:r>
              <a:rPr lang="en-US" smtClean="0"/>
              <a:t>Pros </a:t>
            </a:r>
            <a:r>
              <a:rPr lang="en-US" dirty="0"/>
              <a:t>and Cons</a:t>
            </a:r>
          </a:p>
        </p:txBody>
      </p:sp>
      <p:sp>
        <p:nvSpPr>
          <p:cNvPr id="20483" name="Rectangle 3"/>
          <p:cNvSpPr>
            <a:spLocks noGrp="1" noChangeArrowheads="1"/>
          </p:cNvSpPr>
          <p:nvPr>
            <p:ph type="body" idx="1"/>
          </p:nvPr>
        </p:nvSpPr>
        <p:spPr>
          <a:xfrm>
            <a:off x="457200" y="1600200"/>
            <a:ext cx="8458200" cy="4525963"/>
          </a:xfrm>
        </p:spPr>
        <p:txBody>
          <a:bodyPr/>
          <a:lstStyle/>
          <a:p>
            <a:pPr marL="0" indent="0">
              <a:buNone/>
            </a:pPr>
            <a:endParaRPr lang="en-US" dirty="0" smtClean="0"/>
          </a:p>
          <a:p>
            <a:r>
              <a:rPr lang="en-US" dirty="0" smtClean="0"/>
              <a:t>Advantages</a:t>
            </a:r>
            <a:endParaRPr lang="en-US" dirty="0"/>
          </a:p>
          <a:p>
            <a:pPr lvl="1"/>
            <a:r>
              <a:rPr lang="en-US" dirty="0"/>
              <a:t>Relatively flexible input – multiple inputs, orders</a:t>
            </a:r>
          </a:p>
          <a:p>
            <a:pPr lvl="1"/>
            <a:r>
              <a:rPr lang="en-US" dirty="0"/>
              <a:t>Well-suited to complex information access (air)</a:t>
            </a:r>
          </a:p>
          <a:p>
            <a:pPr lvl="1"/>
            <a:r>
              <a:rPr lang="en-US" dirty="0"/>
              <a:t>Supports different types of initiative</a:t>
            </a:r>
          </a:p>
          <a:p>
            <a:pPr lvl="1"/>
            <a:endParaRPr lang="en-US" dirty="0"/>
          </a:p>
          <a:p>
            <a:r>
              <a:rPr lang="en-US" dirty="0"/>
              <a:t>Disadvantages</a:t>
            </a:r>
          </a:p>
          <a:p>
            <a:pPr lvl="1"/>
            <a:r>
              <a:rPr lang="en-US" dirty="0"/>
              <a:t>Ill-suited to more complex problem-solving</a:t>
            </a:r>
          </a:p>
          <a:p>
            <a:pPr lvl="2"/>
            <a:r>
              <a:rPr lang="en-US" dirty="0"/>
              <a:t>Form-filling applications</a:t>
            </a:r>
          </a:p>
        </p:txBody>
      </p:sp>
    </p:spTree>
    <p:extLst>
      <p:ext uri="{BB962C8B-B14F-4D97-AF65-F5344CB8AC3E}">
        <p14:creationId xmlns:p14="http://schemas.microsoft.com/office/powerpoint/2010/main" val="3004780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a:t>
            </a:r>
            <a:br>
              <a:rPr lang="en-US" dirty="0" smtClean="0"/>
            </a:br>
            <a:r>
              <a:rPr lang="en-US" dirty="0" smtClean="0"/>
              <a:t>Dialogue 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Problem: Not every task is equivalent to form-filling</a:t>
            </a:r>
          </a:p>
          <a:p>
            <a:r>
              <a:rPr lang="en-US" dirty="0" smtClean="0"/>
              <a:t>Real tasks require:</a:t>
            </a:r>
          </a:p>
          <a:p>
            <a:pPr lvl="1"/>
            <a:r>
              <a:rPr lang="en-US" dirty="0" smtClean="0"/>
              <a:t>Proposing ideas, refinement, rejection, grounding, clarification, elaboration, </a:t>
            </a:r>
            <a:r>
              <a:rPr lang="en-US" dirty="0" err="1" smtClean="0"/>
              <a:t>etc</a:t>
            </a:r>
            <a:endParaRPr lang="en-US" dirty="0" smtClean="0"/>
          </a:p>
          <a:p>
            <a:r>
              <a:rPr lang="en-US" dirty="0" smtClean="0"/>
              <a:t>Information state models include:</a:t>
            </a:r>
          </a:p>
          <a:p>
            <a:pPr lvl="1"/>
            <a:r>
              <a:rPr lang="en-US" dirty="0" smtClean="0"/>
              <a:t>Information state </a:t>
            </a:r>
          </a:p>
          <a:p>
            <a:pPr lvl="1"/>
            <a:r>
              <a:rPr lang="en-US" dirty="0" smtClean="0"/>
              <a:t>Dialogue act interpreter</a:t>
            </a:r>
          </a:p>
          <a:p>
            <a:pPr lvl="1"/>
            <a:r>
              <a:rPr lang="en-US" dirty="0" smtClean="0"/>
              <a:t>Dialogue act generator</a:t>
            </a:r>
          </a:p>
          <a:p>
            <a:pPr lvl="1"/>
            <a:r>
              <a:rPr lang="en-US" dirty="0" smtClean="0"/>
              <a:t>Update rules</a:t>
            </a:r>
          </a:p>
          <a:p>
            <a:pPr lvl="1"/>
            <a:r>
              <a:rPr lang="en-US" dirty="0" smtClean="0"/>
              <a:t>Control structure</a:t>
            </a:r>
            <a:endParaRPr lang="en-US" dirty="0"/>
          </a:p>
        </p:txBody>
      </p:sp>
    </p:spTree>
    <p:extLst>
      <p:ext uri="{BB962C8B-B14F-4D97-AF65-F5344CB8AC3E}">
        <p14:creationId xmlns:p14="http://schemas.microsoft.com/office/powerpoint/2010/main" val="15734513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Architecture</a:t>
            </a:r>
            <a:endParaRPr lang="en-US" dirty="0"/>
          </a:p>
        </p:txBody>
      </p:sp>
      <p:sp>
        <p:nvSpPr>
          <p:cNvPr id="3" name="Content Placeholder 2"/>
          <p:cNvSpPr>
            <a:spLocks noGrp="1"/>
          </p:cNvSpPr>
          <p:nvPr>
            <p:ph idx="1"/>
          </p:nvPr>
        </p:nvSpPr>
        <p:spPr/>
        <p:txBody>
          <a:bodyPr/>
          <a:lstStyle/>
          <a:p>
            <a:r>
              <a:rPr lang="en-US" dirty="0" smtClean="0"/>
              <a:t>Simple ideas, complex execution</a:t>
            </a:r>
          </a:p>
          <a:p>
            <a:endParaRPr lang="en-US" dirty="0"/>
          </a:p>
        </p:txBody>
      </p:sp>
      <p:pic>
        <p:nvPicPr>
          <p:cNvPr id="4" name="Picture 3"/>
          <p:cNvPicPr>
            <a:picLocks noChangeAspect="1"/>
          </p:cNvPicPr>
          <p:nvPr/>
        </p:nvPicPr>
        <p:blipFill>
          <a:blip r:embed="rId2"/>
          <a:stretch>
            <a:fillRect/>
          </a:stretch>
        </p:blipFill>
        <p:spPr>
          <a:xfrm>
            <a:off x="0" y="2057399"/>
            <a:ext cx="9373661" cy="4331979"/>
          </a:xfrm>
          <a:prstGeom prst="rect">
            <a:avLst/>
          </a:prstGeom>
        </p:spPr>
      </p:pic>
    </p:spTree>
    <p:extLst>
      <p:ext uri="{BB962C8B-B14F-4D97-AF65-F5344CB8AC3E}">
        <p14:creationId xmlns:p14="http://schemas.microsoft.com/office/powerpoint/2010/main" val="931482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Acts</a:t>
            </a:r>
            <a:endParaRPr lang="en-US" dirty="0"/>
          </a:p>
        </p:txBody>
      </p:sp>
      <p:sp>
        <p:nvSpPr>
          <p:cNvPr id="3" name="Content Placeholder 2"/>
          <p:cNvSpPr>
            <a:spLocks noGrp="1"/>
          </p:cNvSpPr>
          <p:nvPr>
            <p:ph idx="1"/>
          </p:nvPr>
        </p:nvSpPr>
        <p:spPr/>
        <p:txBody>
          <a:bodyPr/>
          <a:lstStyle/>
          <a:p>
            <a:r>
              <a:rPr lang="en-US" dirty="0" smtClean="0"/>
              <a:t>Extension of speech acts</a:t>
            </a:r>
          </a:p>
          <a:p>
            <a:pPr lvl="1"/>
            <a:r>
              <a:rPr lang="en-US" dirty="0" smtClean="0"/>
              <a:t>Adds structure related to conversational phenomena</a:t>
            </a:r>
          </a:p>
          <a:p>
            <a:pPr lvl="2"/>
            <a:r>
              <a:rPr lang="en-US" dirty="0" smtClean="0"/>
              <a:t>Grounding, adjacency pairs, </a:t>
            </a:r>
            <a:r>
              <a:rPr lang="en-US" dirty="0" err="1" smtClean="0"/>
              <a:t>etc</a:t>
            </a:r>
            <a:endParaRPr lang="en-US" dirty="0" smtClean="0"/>
          </a:p>
          <a:p>
            <a:r>
              <a:rPr lang="en-US" dirty="0" smtClean="0"/>
              <a:t>Many proposed </a:t>
            </a:r>
            <a:r>
              <a:rPr lang="en-US" dirty="0" err="1" smtClean="0"/>
              <a:t>tagsets</a:t>
            </a:r>
            <a:endParaRPr lang="en-US" dirty="0" smtClean="0"/>
          </a:p>
        </p:txBody>
      </p:sp>
    </p:spTree>
    <p:extLst>
      <p:ext uri="{BB962C8B-B14F-4D97-AF65-F5344CB8AC3E}">
        <p14:creationId xmlns:p14="http://schemas.microsoft.com/office/powerpoint/2010/main" val="7139290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Interpretation</a:t>
            </a:r>
            <a:endParaRPr lang="en-US" dirty="0"/>
          </a:p>
        </p:txBody>
      </p:sp>
      <p:sp>
        <p:nvSpPr>
          <p:cNvPr id="3" name="Content Placeholder 2"/>
          <p:cNvSpPr>
            <a:spLocks noGrp="1"/>
          </p:cNvSpPr>
          <p:nvPr>
            <p:ph idx="1"/>
          </p:nvPr>
        </p:nvSpPr>
        <p:spPr>
          <a:xfrm>
            <a:off x="549275" y="1600201"/>
            <a:ext cx="8302920" cy="4343400"/>
          </a:xfrm>
        </p:spPr>
        <p:txBody>
          <a:bodyPr>
            <a:normAutofit/>
          </a:bodyPr>
          <a:lstStyle/>
          <a:p>
            <a:r>
              <a:rPr lang="en-US" dirty="0" smtClean="0"/>
              <a:t>Automatically tag utterances in dialogue</a:t>
            </a:r>
          </a:p>
          <a:p>
            <a:r>
              <a:rPr lang="en-US" dirty="0" smtClean="0"/>
              <a:t>Some simple cases:</a:t>
            </a:r>
          </a:p>
          <a:p>
            <a:pPr lvl="1"/>
            <a:r>
              <a:rPr lang="en-US" b="1" dirty="0" smtClean="0"/>
              <a:t>YES-NO-Q: </a:t>
            </a:r>
            <a:r>
              <a:rPr lang="en-US" dirty="0" smtClean="0"/>
              <a:t>Will breakfast be served on USAir 1557?</a:t>
            </a:r>
          </a:p>
          <a:p>
            <a:pPr lvl="1"/>
            <a:r>
              <a:rPr lang="en-US" dirty="0" smtClean="0"/>
              <a:t>                  I don’t care about lunch.</a:t>
            </a:r>
          </a:p>
          <a:p>
            <a:pPr lvl="1"/>
            <a:r>
              <a:rPr lang="en-US" dirty="0" smtClean="0"/>
              <a:t>                  Show </a:t>
            </a:r>
            <a:r>
              <a:rPr lang="en-US" dirty="0" smtClean="0"/>
              <a:t>me </a:t>
            </a:r>
            <a:r>
              <a:rPr lang="en-US" dirty="0" smtClean="0"/>
              <a:t>flights from L.A. to Orlando</a:t>
            </a:r>
          </a:p>
          <a:p>
            <a:endParaRPr lang="en-US" dirty="0"/>
          </a:p>
        </p:txBody>
      </p:sp>
    </p:spTree>
    <p:extLst>
      <p:ext uri="{BB962C8B-B14F-4D97-AF65-F5344CB8AC3E}">
        <p14:creationId xmlns:p14="http://schemas.microsoft.com/office/powerpoint/2010/main" val="22512073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Interpretation</a:t>
            </a:r>
            <a:endParaRPr lang="en-US" dirty="0"/>
          </a:p>
        </p:txBody>
      </p:sp>
      <p:sp>
        <p:nvSpPr>
          <p:cNvPr id="3" name="Content Placeholder 2"/>
          <p:cNvSpPr>
            <a:spLocks noGrp="1"/>
          </p:cNvSpPr>
          <p:nvPr>
            <p:ph idx="1"/>
          </p:nvPr>
        </p:nvSpPr>
        <p:spPr>
          <a:xfrm>
            <a:off x="549275" y="1600201"/>
            <a:ext cx="8302920" cy="4343400"/>
          </a:xfrm>
        </p:spPr>
        <p:txBody>
          <a:bodyPr>
            <a:normAutofit/>
          </a:bodyPr>
          <a:lstStyle/>
          <a:p>
            <a:r>
              <a:rPr lang="en-US" dirty="0" smtClean="0"/>
              <a:t>Automatically tag utterances in dialogue</a:t>
            </a:r>
          </a:p>
          <a:p>
            <a:r>
              <a:rPr lang="en-US" dirty="0" smtClean="0"/>
              <a:t>Some simple cases:</a:t>
            </a:r>
          </a:p>
          <a:p>
            <a:pPr lvl="1"/>
            <a:r>
              <a:rPr lang="en-US" b="1" dirty="0" smtClean="0"/>
              <a:t>YES-NO-Q: </a:t>
            </a:r>
            <a:r>
              <a:rPr lang="en-US" dirty="0" smtClean="0"/>
              <a:t>Will breakfast be served on USAir 1557?</a:t>
            </a:r>
          </a:p>
          <a:p>
            <a:pPr lvl="1"/>
            <a:r>
              <a:rPr lang="en-US" b="1" dirty="0" smtClean="0"/>
              <a:t>Statement: </a:t>
            </a:r>
            <a:r>
              <a:rPr lang="en-US" dirty="0" smtClean="0"/>
              <a:t>I don’t care about lunch.</a:t>
            </a:r>
          </a:p>
          <a:p>
            <a:pPr lvl="1"/>
            <a:r>
              <a:rPr lang="en-US" dirty="0" smtClean="0"/>
              <a:t>                  Show </a:t>
            </a:r>
            <a:r>
              <a:rPr lang="en-US" dirty="0" smtClean="0"/>
              <a:t>me </a:t>
            </a:r>
            <a:r>
              <a:rPr lang="en-US" dirty="0" smtClean="0"/>
              <a:t>flights from L.A. to Orlando</a:t>
            </a:r>
          </a:p>
          <a:p>
            <a:endParaRPr lang="en-US" dirty="0"/>
          </a:p>
        </p:txBody>
      </p:sp>
    </p:spTree>
    <p:extLst>
      <p:ext uri="{BB962C8B-B14F-4D97-AF65-F5344CB8AC3E}">
        <p14:creationId xmlns:p14="http://schemas.microsoft.com/office/powerpoint/2010/main" val="2023520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in HCI</a:t>
            </a:r>
            <a:endParaRPr lang="en-US" dirty="0"/>
          </a:p>
        </p:txBody>
      </p:sp>
      <p:sp>
        <p:nvSpPr>
          <p:cNvPr id="3" name="Content Placeholder 2"/>
          <p:cNvSpPr>
            <a:spLocks noGrp="1"/>
          </p:cNvSpPr>
          <p:nvPr>
            <p:ph idx="1"/>
          </p:nvPr>
        </p:nvSpPr>
        <p:spPr/>
        <p:txBody>
          <a:bodyPr/>
          <a:lstStyle/>
          <a:p>
            <a:r>
              <a:rPr lang="en-US" dirty="0" smtClean="0"/>
              <a:t>Key factor in HCI:</a:t>
            </a:r>
          </a:p>
          <a:p>
            <a:pPr lvl="1"/>
            <a:r>
              <a:rPr lang="en-US" dirty="0" smtClean="0"/>
              <a:t>Users confused if system fails to ground, confirm</a:t>
            </a:r>
          </a:p>
          <a:p>
            <a:pPr lvl="2"/>
            <a:r>
              <a:rPr lang="en-US" dirty="0" smtClean="0"/>
              <a:t>(</a:t>
            </a:r>
            <a:r>
              <a:rPr lang="en-US" dirty="0" err="1" smtClean="0"/>
              <a:t>Stifelman</a:t>
            </a:r>
            <a:r>
              <a:rPr lang="en-US" dirty="0" smtClean="0"/>
              <a:t> et al., 1993), (</a:t>
            </a:r>
            <a:r>
              <a:rPr lang="en-US" dirty="0" err="1" smtClean="0"/>
              <a:t>Yankelovich</a:t>
            </a:r>
            <a:r>
              <a:rPr lang="en-US" dirty="0"/>
              <a:t> </a:t>
            </a:r>
            <a:r>
              <a:rPr lang="en-US" dirty="0" smtClean="0"/>
              <a:t>et al, 1995)</a:t>
            </a:r>
          </a:p>
          <a:p>
            <a:pPr marL="685800" lvl="2" indent="0">
              <a:buNone/>
            </a:pPr>
            <a:endParaRPr lang="en-US" dirty="0"/>
          </a:p>
          <a:p>
            <a:pPr lvl="2"/>
            <a:r>
              <a:rPr lang="en-US" dirty="0"/>
              <a:t>S: Did you want to review some more of your profile?</a:t>
            </a:r>
          </a:p>
          <a:p>
            <a:pPr lvl="2"/>
            <a:r>
              <a:rPr lang="en-US" dirty="0"/>
              <a:t>U: No.</a:t>
            </a:r>
          </a:p>
          <a:p>
            <a:pPr lvl="2"/>
            <a:r>
              <a:rPr lang="en-US" dirty="0"/>
              <a:t>S: W</a:t>
            </a:r>
            <a:r>
              <a:rPr lang="en-US" dirty="0" smtClean="0"/>
              <a:t>hat’s </a:t>
            </a:r>
            <a:r>
              <a:rPr lang="en-US" dirty="0"/>
              <a:t>next</a:t>
            </a:r>
            <a:r>
              <a:rPr lang="en-US" dirty="0" smtClean="0"/>
              <a:t>?</a:t>
            </a:r>
          </a:p>
          <a:p>
            <a:pPr lvl="2"/>
            <a:endParaRPr lang="en-US" dirty="0"/>
          </a:p>
          <a:p>
            <a:pPr lvl="2"/>
            <a:r>
              <a:rPr lang="en-US" dirty="0"/>
              <a:t>S: Did you want to review some more of your profile?</a:t>
            </a:r>
          </a:p>
          <a:p>
            <a:pPr lvl="2"/>
            <a:r>
              <a:rPr lang="en-US" dirty="0"/>
              <a:t>U: No.</a:t>
            </a:r>
          </a:p>
          <a:p>
            <a:pPr lvl="2"/>
            <a:r>
              <a:rPr lang="en-US"/>
              <a:t>S: Okay, what’s next?</a:t>
            </a:r>
          </a:p>
          <a:p>
            <a:pPr lvl="2"/>
            <a:endParaRPr lang="en-US" dirty="0"/>
          </a:p>
          <a:p>
            <a:pPr lvl="2"/>
            <a:endParaRPr lang="en-US" dirty="0"/>
          </a:p>
          <a:p>
            <a:pPr lvl="2"/>
            <a:endParaRPr lang="en-US" dirty="0"/>
          </a:p>
        </p:txBody>
      </p:sp>
    </p:spTree>
    <p:extLst>
      <p:ext uri="{BB962C8B-B14F-4D97-AF65-F5344CB8AC3E}">
        <p14:creationId xmlns:p14="http://schemas.microsoft.com/office/powerpoint/2010/main" val="2740255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Interpretation</a:t>
            </a:r>
            <a:endParaRPr lang="en-US" dirty="0"/>
          </a:p>
        </p:txBody>
      </p:sp>
      <p:sp>
        <p:nvSpPr>
          <p:cNvPr id="3" name="Content Placeholder 2"/>
          <p:cNvSpPr>
            <a:spLocks noGrp="1"/>
          </p:cNvSpPr>
          <p:nvPr>
            <p:ph idx="1"/>
          </p:nvPr>
        </p:nvSpPr>
        <p:spPr>
          <a:xfrm>
            <a:off x="549275" y="1600201"/>
            <a:ext cx="8302920" cy="4343400"/>
          </a:xfrm>
        </p:spPr>
        <p:txBody>
          <a:bodyPr>
            <a:normAutofit/>
          </a:bodyPr>
          <a:lstStyle/>
          <a:p>
            <a:r>
              <a:rPr lang="en-US" dirty="0" smtClean="0"/>
              <a:t>Automatically tag utterances in dialogue</a:t>
            </a:r>
          </a:p>
          <a:p>
            <a:r>
              <a:rPr lang="en-US" dirty="0" smtClean="0"/>
              <a:t>Some simple cases:</a:t>
            </a:r>
          </a:p>
          <a:p>
            <a:pPr lvl="1"/>
            <a:r>
              <a:rPr lang="en-US" b="1" dirty="0" smtClean="0"/>
              <a:t>YES-NO-Q: </a:t>
            </a:r>
            <a:r>
              <a:rPr lang="en-US" dirty="0" smtClean="0"/>
              <a:t>Will breakfast be served on USAir 1557?</a:t>
            </a:r>
          </a:p>
          <a:p>
            <a:pPr lvl="1"/>
            <a:r>
              <a:rPr lang="en-US" b="1" dirty="0" smtClean="0"/>
              <a:t>Statement: </a:t>
            </a:r>
            <a:r>
              <a:rPr lang="en-US" dirty="0" smtClean="0"/>
              <a:t>I don’t care about lunch.</a:t>
            </a:r>
          </a:p>
          <a:p>
            <a:pPr lvl="1"/>
            <a:r>
              <a:rPr lang="en-US" b="1" dirty="0" smtClean="0"/>
              <a:t>Command: </a:t>
            </a:r>
            <a:r>
              <a:rPr lang="en-US" dirty="0" smtClean="0"/>
              <a:t>Show </a:t>
            </a:r>
            <a:r>
              <a:rPr lang="en-US" dirty="0" smtClean="0"/>
              <a:t>me </a:t>
            </a:r>
            <a:r>
              <a:rPr lang="en-US" dirty="0" smtClean="0"/>
              <a:t>flights from L.A. to Orlando</a:t>
            </a:r>
          </a:p>
          <a:p>
            <a:r>
              <a:rPr lang="en-US" dirty="0" smtClean="0"/>
              <a:t>Is it always that easy?</a:t>
            </a:r>
          </a:p>
          <a:p>
            <a:pPr lvl="1"/>
            <a:r>
              <a:rPr lang="en-US" dirty="0" smtClean="0"/>
              <a:t>Can you give me the flights from Atlanta to Boston?</a:t>
            </a:r>
          </a:p>
          <a:p>
            <a:pPr lvl="1"/>
            <a:r>
              <a:rPr lang="en-US" dirty="0" smtClean="0"/>
              <a:t>Yeah.</a:t>
            </a:r>
          </a:p>
          <a:p>
            <a:pPr lvl="2"/>
            <a:endParaRPr lang="en-US" dirty="0" smtClean="0"/>
          </a:p>
          <a:p>
            <a:endParaRPr lang="en-US" dirty="0"/>
          </a:p>
        </p:txBody>
      </p:sp>
    </p:spTree>
    <p:extLst>
      <p:ext uri="{BB962C8B-B14F-4D97-AF65-F5344CB8AC3E}">
        <p14:creationId xmlns:p14="http://schemas.microsoft.com/office/powerpoint/2010/main" val="41489811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Interpretation</a:t>
            </a:r>
            <a:endParaRPr lang="en-US" dirty="0"/>
          </a:p>
        </p:txBody>
      </p:sp>
      <p:sp>
        <p:nvSpPr>
          <p:cNvPr id="3" name="Content Placeholder 2"/>
          <p:cNvSpPr>
            <a:spLocks noGrp="1"/>
          </p:cNvSpPr>
          <p:nvPr>
            <p:ph idx="1"/>
          </p:nvPr>
        </p:nvSpPr>
        <p:spPr>
          <a:xfrm>
            <a:off x="549275" y="1600201"/>
            <a:ext cx="8302920" cy="4343400"/>
          </a:xfrm>
        </p:spPr>
        <p:txBody>
          <a:bodyPr>
            <a:normAutofit/>
          </a:bodyPr>
          <a:lstStyle/>
          <a:p>
            <a:r>
              <a:rPr lang="en-US" dirty="0" smtClean="0"/>
              <a:t>Automatically tag utterances in dialogue</a:t>
            </a:r>
          </a:p>
          <a:p>
            <a:r>
              <a:rPr lang="en-US" dirty="0" smtClean="0"/>
              <a:t>Some simple cases:</a:t>
            </a:r>
          </a:p>
          <a:p>
            <a:pPr lvl="1"/>
            <a:r>
              <a:rPr lang="en-US" b="1" dirty="0" smtClean="0"/>
              <a:t>YES-NO-Q: </a:t>
            </a:r>
            <a:r>
              <a:rPr lang="en-US" dirty="0" smtClean="0"/>
              <a:t>Will breakfast be served on USAir 1557?</a:t>
            </a:r>
          </a:p>
          <a:p>
            <a:pPr lvl="1"/>
            <a:r>
              <a:rPr lang="en-US" b="1" dirty="0" smtClean="0"/>
              <a:t>Statement: </a:t>
            </a:r>
            <a:r>
              <a:rPr lang="en-US" dirty="0" smtClean="0"/>
              <a:t>I don’t care about lunch.</a:t>
            </a:r>
          </a:p>
          <a:p>
            <a:pPr lvl="1"/>
            <a:r>
              <a:rPr lang="en-US" b="1" dirty="0" smtClean="0"/>
              <a:t>Command: </a:t>
            </a:r>
            <a:r>
              <a:rPr lang="en-US" dirty="0" smtClean="0"/>
              <a:t>Show </a:t>
            </a:r>
            <a:r>
              <a:rPr lang="en-US" dirty="0" smtClean="0"/>
              <a:t>me </a:t>
            </a:r>
            <a:r>
              <a:rPr lang="en-US" dirty="0" smtClean="0"/>
              <a:t>flights from L.A. to Orlando</a:t>
            </a:r>
          </a:p>
          <a:p>
            <a:r>
              <a:rPr lang="en-US" dirty="0" smtClean="0"/>
              <a:t>Is it always that easy?</a:t>
            </a:r>
          </a:p>
          <a:p>
            <a:pPr lvl="1"/>
            <a:r>
              <a:rPr lang="en-US" dirty="0" smtClean="0"/>
              <a:t>Can you give me the flights from Atlanta to Boston?</a:t>
            </a:r>
          </a:p>
          <a:p>
            <a:pPr lvl="1"/>
            <a:r>
              <a:rPr lang="en-US" dirty="0" smtClean="0"/>
              <a:t>Yeah.</a:t>
            </a:r>
          </a:p>
          <a:p>
            <a:pPr lvl="2"/>
            <a:r>
              <a:rPr lang="en-US" dirty="0" smtClean="0"/>
              <a:t>Depends on context: Y/N answer; agreement; back-channel</a:t>
            </a:r>
          </a:p>
          <a:p>
            <a:endParaRPr lang="en-US" dirty="0"/>
          </a:p>
        </p:txBody>
      </p:sp>
    </p:spTree>
    <p:extLst>
      <p:ext uri="{BB962C8B-B14F-4D97-AF65-F5344CB8AC3E}">
        <p14:creationId xmlns:p14="http://schemas.microsoft.com/office/powerpoint/2010/main" val="3377745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Recognition</a:t>
            </a:r>
            <a:endParaRPr lang="en-US" dirty="0"/>
          </a:p>
        </p:txBody>
      </p:sp>
      <p:sp>
        <p:nvSpPr>
          <p:cNvPr id="3" name="Content Placeholder 2"/>
          <p:cNvSpPr>
            <a:spLocks noGrp="1"/>
          </p:cNvSpPr>
          <p:nvPr>
            <p:ph idx="1"/>
          </p:nvPr>
        </p:nvSpPr>
        <p:spPr>
          <a:xfrm>
            <a:off x="549274" y="1600201"/>
            <a:ext cx="8358947" cy="4343400"/>
          </a:xfrm>
        </p:spPr>
        <p:txBody>
          <a:bodyPr>
            <a:normAutofit lnSpcReduction="10000"/>
          </a:bodyPr>
          <a:lstStyle/>
          <a:p>
            <a:r>
              <a:rPr lang="en-US" dirty="0" smtClean="0"/>
              <a:t>How can we classify dialogue acts?</a:t>
            </a:r>
          </a:p>
          <a:p>
            <a:r>
              <a:rPr lang="en-US" dirty="0" smtClean="0"/>
              <a:t>Sources of information:</a:t>
            </a:r>
          </a:p>
          <a:p>
            <a:pPr lvl="1"/>
            <a:r>
              <a:rPr lang="en-US" dirty="0" smtClean="0"/>
              <a:t>Word information: </a:t>
            </a:r>
          </a:p>
          <a:p>
            <a:pPr lvl="2"/>
            <a:r>
              <a:rPr lang="en-US" i="1" dirty="0"/>
              <a:t>Please, would you</a:t>
            </a:r>
            <a:r>
              <a:rPr lang="en-US" dirty="0"/>
              <a:t>: request; </a:t>
            </a:r>
            <a:r>
              <a:rPr lang="en-US" i="1" dirty="0"/>
              <a:t>are you</a:t>
            </a:r>
            <a:r>
              <a:rPr lang="en-US" dirty="0"/>
              <a:t>: yes-no question</a:t>
            </a:r>
          </a:p>
          <a:p>
            <a:pPr lvl="2"/>
            <a:r>
              <a:rPr lang="en-US" dirty="0" smtClean="0"/>
              <a:t>N-gram grammars</a:t>
            </a:r>
          </a:p>
          <a:p>
            <a:pPr lvl="1"/>
            <a:r>
              <a:rPr lang="en-US" dirty="0" smtClean="0"/>
              <a:t>Prosody:</a:t>
            </a:r>
          </a:p>
          <a:p>
            <a:pPr lvl="2"/>
            <a:r>
              <a:rPr lang="en-US" dirty="0" smtClean="0"/>
              <a:t>Final rising pitch: question; final lowering: statement</a:t>
            </a:r>
          </a:p>
          <a:p>
            <a:pPr lvl="2"/>
            <a:r>
              <a:rPr lang="en-US" dirty="0" smtClean="0"/>
              <a:t>Reduced intensity: </a:t>
            </a:r>
            <a:r>
              <a:rPr lang="en-US" i="1" dirty="0" smtClean="0"/>
              <a:t>Yeah: </a:t>
            </a:r>
            <a:r>
              <a:rPr lang="en-US" dirty="0" smtClean="0"/>
              <a:t>agreement </a:t>
            </a:r>
            <a:r>
              <a:rPr lang="en-US" dirty="0" err="1" smtClean="0"/>
              <a:t>vs</a:t>
            </a:r>
            <a:r>
              <a:rPr lang="en-US" dirty="0" smtClean="0"/>
              <a:t> backchannel</a:t>
            </a:r>
          </a:p>
          <a:p>
            <a:pPr lvl="1"/>
            <a:r>
              <a:rPr lang="en-US" dirty="0" smtClean="0"/>
              <a:t>Adjacency pairs:</a:t>
            </a:r>
          </a:p>
          <a:p>
            <a:pPr lvl="2"/>
            <a:r>
              <a:rPr lang="en-US" dirty="0" smtClean="0"/>
              <a:t>Y/N question, agreement </a:t>
            </a:r>
            <a:r>
              <a:rPr lang="en-US" dirty="0" err="1" smtClean="0"/>
              <a:t>vs</a:t>
            </a:r>
            <a:r>
              <a:rPr lang="en-US" dirty="0" smtClean="0"/>
              <a:t> Y/N question, backchannel</a:t>
            </a:r>
          </a:p>
          <a:p>
            <a:pPr lvl="2"/>
            <a:r>
              <a:rPr lang="en-US" dirty="0" smtClean="0"/>
              <a:t>DA bi-grams</a:t>
            </a:r>
          </a:p>
          <a:p>
            <a:pPr lvl="1"/>
            <a:endParaRPr lang="en-US" dirty="0"/>
          </a:p>
        </p:txBody>
      </p:sp>
    </p:spTree>
    <p:extLst>
      <p:ext uri="{BB962C8B-B14F-4D97-AF65-F5344CB8AC3E}">
        <p14:creationId xmlns:p14="http://schemas.microsoft.com/office/powerpoint/2010/main" val="42884014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Correction Acts</a:t>
            </a:r>
            <a:endParaRPr lang="en-US" dirty="0"/>
          </a:p>
        </p:txBody>
      </p:sp>
      <p:sp>
        <p:nvSpPr>
          <p:cNvPr id="3" name="Content Placeholder 2"/>
          <p:cNvSpPr>
            <a:spLocks noGrp="1"/>
          </p:cNvSpPr>
          <p:nvPr>
            <p:ph idx="1"/>
          </p:nvPr>
        </p:nvSpPr>
        <p:spPr/>
        <p:txBody>
          <a:bodyPr/>
          <a:lstStyle/>
          <a:p>
            <a:r>
              <a:rPr lang="en-US" dirty="0" smtClean="0"/>
              <a:t>Miscommunication is common in SDS</a:t>
            </a:r>
          </a:p>
          <a:p>
            <a:pPr lvl="1"/>
            <a:r>
              <a:rPr lang="en-US" dirty="0" smtClean="0"/>
              <a:t>Utterances after errors misrecognized &gt;2x as often</a:t>
            </a:r>
          </a:p>
          <a:p>
            <a:pPr lvl="2"/>
            <a:r>
              <a:rPr lang="en-US" dirty="0" smtClean="0"/>
              <a:t>Frequently repetition or paraphrase of original input</a:t>
            </a:r>
          </a:p>
        </p:txBody>
      </p:sp>
    </p:spTree>
    <p:extLst>
      <p:ext uri="{BB962C8B-B14F-4D97-AF65-F5344CB8AC3E}">
        <p14:creationId xmlns:p14="http://schemas.microsoft.com/office/powerpoint/2010/main" val="343526918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totaldur_example_sl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375" y="622300"/>
            <a:ext cx="7394575" cy="5421313"/>
          </a:xfrm>
          <a:prstGeom prst="rect">
            <a:avLst/>
          </a:prstGeom>
          <a:noFill/>
          <a:extLst>
            <a:ext uri="{909E8E84-426E-40dd-AFC4-6F175D3DCCD1}">
              <a14:hiddenFill xmlns:a14="http://schemas.microsoft.com/office/drawing/2010/main">
                <a:solidFill>
                  <a:srgbClr val="FFFFFF"/>
                </a:solidFill>
              </a14:hiddenFill>
            </a:ext>
          </a:extLst>
        </p:spPr>
      </p:pic>
      <p:pic>
        <p:nvPicPr>
          <p:cNvPr id="144387" name="39ADA13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580437" y="1285875"/>
            <a:ext cx="276225" cy="276225"/>
          </a:xfrm>
          <a:prstGeom prst="rect">
            <a:avLst/>
          </a:prstGeom>
          <a:noFill/>
          <a:extLst>
            <a:ext uri="{909E8E84-426E-40dd-AFC4-6F175D3DCCD1}">
              <a14:hiddenFill xmlns:a14="http://schemas.microsoft.com/office/drawing/2010/main">
                <a:solidFill>
                  <a:srgbClr val="FFFFFF"/>
                </a:solidFill>
              </a14:hiddenFill>
            </a:ext>
          </a:extLst>
        </p:spPr>
      </p:pic>
      <p:pic>
        <p:nvPicPr>
          <p:cNvPr id="144388" name="EB3A4CCE.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8442325" y="3567113"/>
            <a:ext cx="276225" cy="27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720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438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598" fill="hold"/>
                                        <p:tgtEl>
                                          <p:spTgt spid="144387"/>
                                        </p:tgtEl>
                                      </p:cBhvr>
                                    </p:cmd>
                                  </p:childTnLst>
                                </p:cTn>
                              </p:par>
                            </p:childTnLst>
                          </p:cTn>
                        </p:par>
                      </p:childTnLst>
                    </p:cTn>
                  </p:par>
                </p:childTnLst>
              </p:cTn>
              <p:nextCondLst>
                <p:cond evt="onClick" delay="0">
                  <p:tgtEl>
                    <p:spTgt spid="14438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4387"/>
                </p:tgtEl>
              </p:cMediaNode>
            </p:audio>
            <p:seq concurrent="1" nextAc="seek">
              <p:cTn id="8" restart="whenNotActive" fill="hold" evtFilter="cancelBubble" nodeType="interactiveSeq">
                <p:stCondLst>
                  <p:cond evt="onClick" delay="0">
                    <p:tgtEl>
                      <p:spTgt spid="14438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871" fill="hold"/>
                                        <p:tgtEl>
                                          <p:spTgt spid="144388"/>
                                        </p:tgtEl>
                                      </p:cBhvr>
                                    </p:cmd>
                                  </p:childTnLst>
                                </p:cTn>
                              </p:par>
                            </p:childTnLst>
                          </p:cTn>
                        </p:par>
                      </p:childTnLst>
                    </p:cTn>
                  </p:par>
                </p:childTnLst>
              </p:cTn>
              <p:nextCondLst>
                <p:cond evt="onClick" delay="0">
                  <p:tgtEl>
                    <p:spTgt spid="14438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438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Correction Acts</a:t>
            </a:r>
            <a:endParaRPr lang="en-US" dirty="0"/>
          </a:p>
        </p:txBody>
      </p:sp>
      <p:sp>
        <p:nvSpPr>
          <p:cNvPr id="3" name="Content Placeholder 2"/>
          <p:cNvSpPr>
            <a:spLocks noGrp="1"/>
          </p:cNvSpPr>
          <p:nvPr>
            <p:ph idx="1"/>
          </p:nvPr>
        </p:nvSpPr>
        <p:spPr/>
        <p:txBody>
          <a:bodyPr/>
          <a:lstStyle/>
          <a:p>
            <a:r>
              <a:rPr lang="en-US" dirty="0" smtClean="0"/>
              <a:t>Miscommunication is common in SDS</a:t>
            </a:r>
          </a:p>
          <a:p>
            <a:pPr lvl="1"/>
            <a:r>
              <a:rPr lang="en-US" dirty="0" smtClean="0"/>
              <a:t>Utterances after errors misrecognized &gt;2x as often</a:t>
            </a:r>
          </a:p>
          <a:p>
            <a:pPr lvl="2"/>
            <a:r>
              <a:rPr lang="en-US" dirty="0" smtClean="0"/>
              <a:t>Frequently repetition or paraphrase of original input</a:t>
            </a:r>
          </a:p>
          <a:p>
            <a:r>
              <a:rPr lang="en-US" dirty="0" smtClean="0"/>
              <a:t>Systems need to detect, correct</a:t>
            </a:r>
          </a:p>
        </p:txBody>
      </p:sp>
    </p:spTree>
    <p:extLst>
      <p:ext uri="{BB962C8B-B14F-4D97-AF65-F5344CB8AC3E}">
        <p14:creationId xmlns:p14="http://schemas.microsoft.com/office/powerpoint/2010/main" val="233051872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Correction Acts</a:t>
            </a:r>
            <a:endParaRPr lang="en-US" dirty="0"/>
          </a:p>
        </p:txBody>
      </p:sp>
      <p:sp>
        <p:nvSpPr>
          <p:cNvPr id="3" name="Content Placeholder 2"/>
          <p:cNvSpPr>
            <a:spLocks noGrp="1"/>
          </p:cNvSpPr>
          <p:nvPr>
            <p:ph idx="1"/>
          </p:nvPr>
        </p:nvSpPr>
        <p:spPr/>
        <p:txBody>
          <a:bodyPr/>
          <a:lstStyle/>
          <a:p>
            <a:r>
              <a:rPr lang="en-US" dirty="0" smtClean="0"/>
              <a:t>Miscommunication is common in SDS</a:t>
            </a:r>
          </a:p>
          <a:p>
            <a:pPr lvl="1"/>
            <a:r>
              <a:rPr lang="en-US" dirty="0" smtClean="0"/>
              <a:t>Utterances after errors misrecognized &gt;2x as often</a:t>
            </a:r>
          </a:p>
          <a:p>
            <a:pPr lvl="2"/>
            <a:r>
              <a:rPr lang="en-US" dirty="0" smtClean="0"/>
              <a:t>Frequently repetition or paraphrase of original input</a:t>
            </a:r>
          </a:p>
          <a:p>
            <a:r>
              <a:rPr lang="en-US" dirty="0" smtClean="0"/>
              <a:t>Systems need to detect, correct</a:t>
            </a:r>
          </a:p>
          <a:p>
            <a:r>
              <a:rPr lang="en-US" dirty="0" smtClean="0"/>
              <a:t>Corrections are spoken differently:</a:t>
            </a:r>
          </a:p>
          <a:p>
            <a:pPr lvl="1"/>
            <a:r>
              <a:rPr lang="en-US" dirty="0" err="1" smtClean="0"/>
              <a:t>Hyperarticulated</a:t>
            </a:r>
            <a:r>
              <a:rPr lang="en-US" dirty="0" smtClean="0"/>
              <a:t> (slower, clearer) -&gt; lower ASR conf.</a:t>
            </a:r>
          </a:p>
          <a:p>
            <a:pPr lvl="1"/>
            <a:r>
              <a:rPr lang="en-US" dirty="0" smtClean="0"/>
              <a:t>Some word cues: ‘No’,’ I meant’, swearing..</a:t>
            </a:r>
          </a:p>
        </p:txBody>
      </p:sp>
    </p:spTree>
    <p:extLst>
      <p:ext uri="{BB962C8B-B14F-4D97-AF65-F5344CB8AC3E}">
        <p14:creationId xmlns:p14="http://schemas.microsoft.com/office/powerpoint/2010/main" val="274794413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Correction Acts</a:t>
            </a:r>
            <a:endParaRPr lang="en-US" dirty="0"/>
          </a:p>
        </p:txBody>
      </p:sp>
      <p:sp>
        <p:nvSpPr>
          <p:cNvPr id="3" name="Content Placeholder 2"/>
          <p:cNvSpPr>
            <a:spLocks noGrp="1"/>
          </p:cNvSpPr>
          <p:nvPr>
            <p:ph idx="1"/>
          </p:nvPr>
        </p:nvSpPr>
        <p:spPr/>
        <p:txBody>
          <a:bodyPr/>
          <a:lstStyle/>
          <a:p>
            <a:r>
              <a:rPr lang="en-US" dirty="0" smtClean="0"/>
              <a:t>Miscommunication is common in SDS</a:t>
            </a:r>
          </a:p>
          <a:p>
            <a:pPr lvl="1"/>
            <a:r>
              <a:rPr lang="en-US" dirty="0" smtClean="0"/>
              <a:t>Utterances after errors misrecognized &gt;2x as often</a:t>
            </a:r>
          </a:p>
          <a:p>
            <a:pPr lvl="2"/>
            <a:r>
              <a:rPr lang="en-US" dirty="0" smtClean="0"/>
              <a:t>Frequently repetition or paraphrase of original input</a:t>
            </a:r>
          </a:p>
          <a:p>
            <a:r>
              <a:rPr lang="en-US" dirty="0" smtClean="0"/>
              <a:t>Systems need to detect, correct</a:t>
            </a:r>
          </a:p>
          <a:p>
            <a:r>
              <a:rPr lang="en-US" dirty="0" smtClean="0"/>
              <a:t>Corrections are spoken differently:</a:t>
            </a:r>
          </a:p>
          <a:p>
            <a:pPr lvl="1"/>
            <a:r>
              <a:rPr lang="en-US" dirty="0" err="1" smtClean="0"/>
              <a:t>Hyperarticulated</a:t>
            </a:r>
            <a:r>
              <a:rPr lang="en-US" dirty="0" smtClean="0"/>
              <a:t> (slower, clearer) -&gt; lower ASR conf.</a:t>
            </a:r>
          </a:p>
          <a:p>
            <a:pPr lvl="1"/>
            <a:r>
              <a:rPr lang="en-US" dirty="0" smtClean="0"/>
              <a:t>Some word cues: ‘No’,’ I meant’, swearing..</a:t>
            </a:r>
          </a:p>
          <a:p>
            <a:r>
              <a:rPr lang="en-US" dirty="0" smtClean="0"/>
              <a:t>Can train classifiers to recognize with good acc.</a:t>
            </a:r>
            <a:endParaRPr lang="en-US" dirty="0"/>
          </a:p>
        </p:txBody>
      </p:sp>
    </p:spTree>
    <p:extLst>
      <p:ext uri="{BB962C8B-B14F-4D97-AF65-F5344CB8AC3E}">
        <p14:creationId xmlns:p14="http://schemas.microsoft.com/office/powerpoint/2010/main" val="165232096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p:txBody>
      </p:sp>
    </p:spTree>
    <p:extLst>
      <p:ext uri="{BB962C8B-B14F-4D97-AF65-F5344CB8AC3E}">
        <p14:creationId xmlns:p14="http://schemas.microsoft.com/office/powerpoint/2010/main" val="16466016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a:p>
            <a:pPr lvl="1"/>
            <a:r>
              <a:rPr lang="en-US" dirty="0" smtClean="0"/>
              <a:t>Study user and task: How?</a:t>
            </a:r>
          </a:p>
          <a:p>
            <a:pPr lvl="2"/>
            <a:endParaRPr lang="en-US" dirty="0"/>
          </a:p>
        </p:txBody>
      </p:sp>
    </p:spTree>
    <p:extLst>
      <p:ext uri="{BB962C8B-B14F-4D97-AF65-F5344CB8AC3E}">
        <p14:creationId xmlns:p14="http://schemas.microsoft.com/office/powerpoint/2010/main" val="3717032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 </a:t>
            </a:r>
            <a:endParaRPr lang="en-US" dirty="0"/>
          </a:p>
        </p:txBody>
      </p:sp>
    </p:spTree>
    <p:extLst>
      <p:ext uri="{BB962C8B-B14F-4D97-AF65-F5344CB8AC3E}">
        <p14:creationId xmlns:p14="http://schemas.microsoft.com/office/powerpoint/2010/main" val="19250799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a:p>
            <a:pPr lvl="1"/>
            <a:r>
              <a:rPr lang="en-US" dirty="0" smtClean="0"/>
              <a:t>Study user and task: How?</a:t>
            </a:r>
          </a:p>
          <a:p>
            <a:pPr lvl="2"/>
            <a:r>
              <a:rPr lang="en-US" dirty="0" smtClean="0"/>
              <a:t>Interview potential users, record human-human tasks</a:t>
            </a:r>
            <a:endParaRPr lang="en-US" dirty="0"/>
          </a:p>
          <a:p>
            <a:pPr lvl="1"/>
            <a:r>
              <a:rPr lang="en-US" dirty="0" smtClean="0"/>
              <a:t>Study how the user interacts with the system</a:t>
            </a:r>
          </a:p>
        </p:txBody>
      </p:sp>
    </p:spTree>
    <p:extLst>
      <p:ext uri="{BB962C8B-B14F-4D97-AF65-F5344CB8AC3E}">
        <p14:creationId xmlns:p14="http://schemas.microsoft.com/office/powerpoint/2010/main" val="29627705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a:p>
            <a:pPr lvl="1"/>
            <a:r>
              <a:rPr lang="en-US" dirty="0" smtClean="0"/>
              <a:t>Study user and task: How?</a:t>
            </a:r>
          </a:p>
          <a:p>
            <a:pPr lvl="2"/>
            <a:r>
              <a:rPr lang="en-US" dirty="0" smtClean="0"/>
              <a:t>Interview potential users, recorded human-human tasks</a:t>
            </a:r>
            <a:endParaRPr lang="en-US" dirty="0"/>
          </a:p>
          <a:p>
            <a:pPr lvl="1"/>
            <a:r>
              <a:rPr lang="en-US" dirty="0" smtClean="0"/>
              <a:t>Study how the user interacts with the system</a:t>
            </a:r>
          </a:p>
          <a:p>
            <a:pPr lvl="2"/>
            <a:r>
              <a:rPr lang="en-US" dirty="0" smtClean="0"/>
              <a:t>But it’s not built yet….</a:t>
            </a:r>
          </a:p>
        </p:txBody>
      </p:sp>
    </p:spTree>
    <p:extLst>
      <p:ext uri="{BB962C8B-B14F-4D97-AF65-F5344CB8AC3E}">
        <p14:creationId xmlns:p14="http://schemas.microsoft.com/office/powerpoint/2010/main" val="414622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a:p>
            <a:pPr lvl="1"/>
            <a:r>
              <a:rPr lang="en-US" dirty="0" smtClean="0"/>
              <a:t>Study user and task: How?</a:t>
            </a:r>
          </a:p>
          <a:p>
            <a:pPr lvl="2"/>
            <a:r>
              <a:rPr lang="en-US" dirty="0" smtClean="0"/>
              <a:t>Interview potential users, recorded human-human tasks</a:t>
            </a:r>
            <a:endParaRPr lang="en-US" dirty="0"/>
          </a:p>
          <a:p>
            <a:pPr lvl="1"/>
            <a:r>
              <a:rPr lang="en-US" dirty="0" smtClean="0"/>
              <a:t>Study how the user interacts with the system</a:t>
            </a:r>
          </a:p>
          <a:p>
            <a:pPr lvl="2"/>
            <a:r>
              <a:rPr lang="en-US" dirty="0" smtClean="0"/>
              <a:t>But it’s not built yet….</a:t>
            </a:r>
          </a:p>
          <a:p>
            <a:pPr lvl="3"/>
            <a:r>
              <a:rPr lang="en-US" dirty="0" smtClean="0"/>
              <a:t>Wizard-of-Oz systems:  Simulations </a:t>
            </a:r>
          </a:p>
          <a:p>
            <a:pPr lvl="4"/>
            <a:r>
              <a:rPr lang="en-US" dirty="0" smtClean="0"/>
              <a:t>User thinks they’re interacting with a system, but it’s driven by a human</a:t>
            </a:r>
          </a:p>
          <a:p>
            <a:pPr lvl="3"/>
            <a:r>
              <a:rPr lang="en-US" dirty="0" smtClean="0"/>
              <a:t>Prototypes</a:t>
            </a:r>
          </a:p>
        </p:txBody>
      </p:sp>
    </p:spTree>
    <p:extLst>
      <p:ext uri="{BB962C8B-B14F-4D97-AF65-F5344CB8AC3E}">
        <p14:creationId xmlns:p14="http://schemas.microsoft.com/office/powerpoint/2010/main" val="40699894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lnSpcReduction="10000"/>
          </a:bodyPr>
          <a:lstStyle/>
          <a:p>
            <a:r>
              <a:rPr lang="en-US" dirty="0" smtClean="0"/>
              <a:t>Apply user-centered design</a:t>
            </a:r>
          </a:p>
          <a:p>
            <a:pPr lvl="1"/>
            <a:r>
              <a:rPr lang="en-US" dirty="0" smtClean="0"/>
              <a:t>Study user and task: How?</a:t>
            </a:r>
          </a:p>
          <a:p>
            <a:pPr lvl="2"/>
            <a:r>
              <a:rPr lang="en-US" dirty="0" smtClean="0"/>
              <a:t>Interview potential users, recorded human-human tasks</a:t>
            </a:r>
            <a:endParaRPr lang="en-US" dirty="0"/>
          </a:p>
          <a:p>
            <a:pPr lvl="1"/>
            <a:r>
              <a:rPr lang="en-US" dirty="0" smtClean="0"/>
              <a:t>Study how the user interacts with the system</a:t>
            </a:r>
          </a:p>
          <a:p>
            <a:pPr lvl="2"/>
            <a:r>
              <a:rPr lang="en-US" dirty="0" smtClean="0"/>
              <a:t>But it’s not built yet….</a:t>
            </a:r>
          </a:p>
          <a:p>
            <a:pPr lvl="3"/>
            <a:r>
              <a:rPr lang="en-US" dirty="0" smtClean="0"/>
              <a:t>Wizard-of-Oz systems:  Simulations </a:t>
            </a:r>
          </a:p>
          <a:p>
            <a:pPr lvl="4"/>
            <a:r>
              <a:rPr lang="en-US" dirty="0" smtClean="0"/>
              <a:t>User thinks they’re interacting with a system, but it’s driven by a human</a:t>
            </a:r>
          </a:p>
          <a:p>
            <a:pPr lvl="3"/>
            <a:r>
              <a:rPr lang="en-US" dirty="0" smtClean="0"/>
              <a:t>Prototypes</a:t>
            </a:r>
          </a:p>
          <a:p>
            <a:pPr lvl="1"/>
            <a:r>
              <a:rPr lang="en-US" dirty="0" smtClean="0"/>
              <a:t>Iterative redesign:</a:t>
            </a:r>
          </a:p>
          <a:p>
            <a:pPr lvl="2"/>
            <a:r>
              <a:rPr lang="en-US" dirty="0" smtClean="0"/>
              <a:t>Test system: see how users really react, what problems occur, correct</a:t>
            </a:r>
            <a:r>
              <a:rPr lang="en-US" smtClean="0"/>
              <a:t>, repeat</a:t>
            </a:r>
            <a:endParaRPr lang="en-US" dirty="0"/>
          </a:p>
        </p:txBody>
      </p:sp>
    </p:spTree>
    <p:extLst>
      <p:ext uri="{BB962C8B-B14F-4D97-AF65-F5344CB8AC3E}">
        <p14:creationId xmlns:p14="http://schemas.microsoft.com/office/powerpoint/2010/main" val="21035101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p:txBody>
          <a:bodyPr/>
          <a:lstStyle/>
          <a:p>
            <a:r>
              <a:rPr lang="en-US" dirty="0" smtClean="0"/>
              <a:t>Goal: Determine overall user satisfaction</a:t>
            </a:r>
          </a:p>
          <a:p>
            <a:pPr lvl="1"/>
            <a:r>
              <a:rPr lang="en-US" dirty="0" smtClean="0"/>
              <a:t>Highlight systems problems; help tune</a:t>
            </a:r>
          </a:p>
        </p:txBody>
      </p:sp>
    </p:spTree>
    <p:extLst>
      <p:ext uri="{BB962C8B-B14F-4D97-AF65-F5344CB8AC3E}">
        <p14:creationId xmlns:p14="http://schemas.microsoft.com/office/powerpoint/2010/main" val="29129998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p:txBody>
          <a:bodyPr/>
          <a:lstStyle/>
          <a:p>
            <a:r>
              <a:rPr lang="en-US" dirty="0" smtClean="0"/>
              <a:t>Goal: Determine overall user satisfaction</a:t>
            </a:r>
          </a:p>
          <a:p>
            <a:pPr lvl="1"/>
            <a:r>
              <a:rPr lang="en-US" dirty="0" smtClean="0"/>
              <a:t>Highlight systems problems; help tune</a:t>
            </a:r>
          </a:p>
          <a:p>
            <a:r>
              <a:rPr lang="en-US" dirty="0" smtClean="0"/>
              <a:t>Classically: Conduct user surveys</a:t>
            </a:r>
            <a:endParaRPr lang="en-US" dirty="0"/>
          </a:p>
        </p:txBody>
      </p:sp>
    </p:spTree>
    <p:extLst>
      <p:ext uri="{BB962C8B-B14F-4D97-AF65-F5344CB8AC3E}">
        <p14:creationId xmlns:p14="http://schemas.microsoft.com/office/powerpoint/2010/main" val="31329304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p:txBody>
          <a:bodyPr/>
          <a:lstStyle/>
          <a:p>
            <a:r>
              <a:rPr lang="en-US" dirty="0" smtClean="0"/>
              <a:t>Goal: Determine overall user satisfaction</a:t>
            </a:r>
          </a:p>
          <a:p>
            <a:pPr lvl="1"/>
            <a:r>
              <a:rPr lang="en-US" dirty="0" smtClean="0"/>
              <a:t>Highlight systems problems; help tune</a:t>
            </a:r>
          </a:p>
          <a:p>
            <a:r>
              <a:rPr lang="en-US" dirty="0" smtClean="0"/>
              <a:t>Classically: Conduct user surveys</a:t>
            </a:r>
            <a:endParaRPr lang="en-US" dirty="0"/>
          </a:p>
        </p:txBody>
      </p:sp>
      <p:pic>
        <p:nvPicPr>
          <p:cNvPr id="4" name="Picture 3"/>
          <p:cNvPicPr>
            <a:picLocks noChangeAspect="1"/>
          </p:cNvPicPr>
          <p:nvPr/>
        </p:nvPicPr>
        <p:blipFill>
          <a:blip r:embed="rId2"/>
          <a:stretch>
            <a:fillRect/>
          </a:stretch>
        </p:blipFill>
        <p:spPr>
          <a:xfrm>
            <a:off x="0" y="3208172"/>
            <a:ext cx="8927252" cy="2735429"/>
          </a:xfrm>
          <a:prstGeom prst="rect">
            <a:avLst/>
          </a:prstGeom>
        </p:spPr>
      </p:pic>
    </p:spTree>
    <p:extLst>
      <p:ext uri="{BB962C8B-B14F-4D97-AF65-F5344CB8AC3E}">
        <p14:creationId xmlns:p14="http://schemas.microsoft.com/office/powerpoint/2010/main" val="32926832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p>
        </p:txBody>
      </p:sp>
    </p:spTree>
    <p:extLst>
      <p:ext uri="{BB962C8B-B14F-4D97-AF65-F5344CB8AC3E}">
        <p14:creationId xmlns:p14="http://schemas.microsoft.com/office/powerpoint/2010/main" val="20728217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p>
          <a:p>
            <a:pPr lvl="1"/>
            <a:r>
              <a:rPr lang="en-US" dirty="0" smtClean="0"/>
              <a:t>Expensive; often unrealistic; hard to get real user to do</a:t>
            </a:r>
          </a:p>
          <a:p>
            <a:r>
              <a:rPr lang="en-US" dirty="0" smtClean="0"/>
              <a:t>Create model correlated with human satisfaction</a:t>
            </a:r>
          </a:p>
          <a:p>
            <a:r>
              <a:rPr lang="en-US" dirty="0" smtClean="0"/>
              <a:t>Criteria:</a:t>
            </a:r>
          </a:p>
        </p:txBody>
      </p:sp>
    </p:spTree>
    <p:extLst>
      <p:ext uri="{BB962C8B-B14F-4D97-AF65-F5344CB8AC3E}">
        <p14:creationId xmlns:p14="http://schemas.microsoft.com/office/powerpoint/2010/main" val="15658384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p>
          <a:p>
            <a:pPr lvl="1"/>
            <a:r>
              <a:rPr lang="en-US" dirty="0" smtClean="0"/>
              <a:t>Expensive; often unrealistic; hard to get real user to do</a:t>
            </a:r>
          </a:p>
          <a:p>
            <a:r>
              <a:rPr lang="en-US" dirty="0" smtClean="0"/>
              <a:t>Create model correlated with human satisfaction</a:t>
            </a:r>
          </a:p>
          <a:p>
            <a:r>
              <a:rPr lang="en-US" dirty="0" smtClean="0"/>
              <a:t>Criteria:</a:t>
            </a:r>
          </a:p>
          <a:p>
            <a:pPr lvl="1"/>
            <a:r>
              <a:rPr lang="en-US" dirty="0" smtClean="0"/>
              <a:t>Maximize task success</a:t>
            </a:r>
          </a:p>
          <a:p>
            <a:pPr lvl="2"/>
            <a:r>
              <a:rPr lang="en-US" dirty="0" smtClean="0"/>
              <a:t>Measure task completion: % </a:t>
            </a:r>
            <a:r>
              <a:rPr lang="en-US" dirty="0" err="1" smtClean="0"/>
              <a:t>subgoals</a:t>
            </a:r>
            <a:r>
              <a:rPr lang="en-US" dirty="0" smtClean="0"/>
              <a:t>; Kappa of frame values</a:t>
            </a:r>
          </a:p>
          <a:p>
            <a:pPr lvl="1"/>
            <a:r>
              <a:rPr lang="en-US" dirty="0" smtClean="0"/>
              <a:t>Minimize task costs</a:t>
            </a:r>
          </a:p>
          <a:p>
            <a:pPr lvl="2"/>
            <a:r>
              <a:rPr lang="en-US" dirty="0" smtClean="0"/>
              <a:t>Efficiency costs: time elapsed; # turns; # error correction turns</a:t>
            </a:r>
          </a:p>
          <a:p>
            <a:pPr lvl="2"/>
            <a:r>
              <a:rPr lang="en-US" dirty="0" smtClean="0"/>
              <a:t>Quality costs:  # rejections; # barge-in; concept error rate</a:t>
            </a:r>
            <a:endParaRPr lang="en-US" dirty="0"/>
          </a:p>
        </p:txBody>
      </p:sp>
    </p:spTree>
    <p:extLst>
      <p:ext uri="{BB962C8B-B14F-4D97-AF65-F5344CB8AC3E}">
        <p14:creationId xmlns:p14="http://schemas.microsoft.com/office/powerpoint/2010/main" val="25815282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4762</TotalTime>
  <Words>7717</Words>
  <Application>Microsoft Macintosh PowerPoint</Application>
  <PresentationFormat>On-screen Show (4:3)</PresentationFormat>
  <Paragraphs>1512</Paragraphs>
  <Slides>209</Slides>
  <Notes>45</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209</vt:i4>
      </vt:variant>
    </vt:vector>
  </HeadingPairs>
  <TitlesOfParts>
    <vt:vector size="211" baseType="lpstr">
      <vt:lpstr>Breeze</vt:lpstr>
      <vt:lpstr>Equation</vt:lpstr>
      <vt:lpstr>SDS: Intro &amp;  Components: ASR</vt:lpstr>
      <vt:lpstr>Roadmap</vt:lpstr>
      <vt:lpstr>Dialog Example</vt:lpstr>
      <vt:lpstr>Grounding</vt:lpstr>
      <vt:lpstr>Grounding</vt:lpstr>
      <vt:lpstr>Travel Planning</vt:lpstr>
      <vt:lpstr>Grounding in HCI</vt:lpstr>
      <vt:lpstr>Grounding in HCI</vt:lpstr>
      <vt:lpstr>Conversational Implicature</vt:lpstr>
      <vt:lpstr>Conversational Implicature</vt:lpstr>
      <vt:lpstr>Conversational Implicature</vt:lpstr>
      <vt:lpstr>Grice’s Maxims</vt:lpstr>
      <vt:lpstr>Grice’s Maxims</vt:lpstr>
      <vt:lpstr>Grice’s Maxims</vt:lpstr>
      <vt:lpstr>Grice’s Maxims</vt:lpstr>
      <vt:lpstr>Relevance</vt:lpstr>
      <vt:lpstr>Relevance</vt:lpstr>
      <vt:lpstr>Quantity</vt:lpstr>
      <vt:lpstr>Quantity</vt:lpstr>
      <vt:lpstr>Quantity</vt:lpstr>
      <vt:lpstr>From Human to Computer</vt:lpstr>
      <vt:lpstr>From Human to Computer</vt:lpstr>
      <vt:lpstr>Dialogue System Architecture</vt:lpstr>
      <vt:lpstr>Speech Recognition</vt:lpstr>
      <vt:lpstr>Speech Recognition</vt:lpstr>
      <vt:lpstr>Speech Recognition</vt:lpstr>
      <vt:lpstr>Speech Recognition</vt:lpstr>
      <vt:lpstr>Recognition in SDS</vt:lpstr>
      <vt:lpstr>Recognition in SDS</vt:lpstr>
      <vt:lpstr>Recognition in SDS</vt:lpstr>
      <vt:lpstr>Recognition in SDS</vt:lpstr>
      <vt:lpstr>Natural Language Understanding</vt:lpstr>
      <vt:lpstr>Generation and TTS</vt:lpstr>
      <vt:lpstr>Generation and TTS</vt:lpstr>
      <vt:lpstr>Generation</vt:lpstr>
      <vt:lpstr>Generation</vt:lpstr>
      <vt:lpstr>Full NLG</vt:lpstr>
      <vt:lpstr>Dialogue Manager</vt:lpstr>
      <vt:lpstr>Dialogue Manager</vt:lpstr>
      <vt:lpstr>Dialogue Manager</vt:lpstr>
      <vt:lpstr>Dialogue Manager</vt:lpstr>
      <vt:lpstr>Dialogue Manager</vt:lpstr>
      <vt:lpstr>Dialog Management Types</vt:lpstr>
      <vt:lpstr>Finite-State Management</vt:lpstr>
      <vt:lpstr>Finite-State Dialogue Management</vt:lpstr>
      <vt:lpstr>Finite-State Dialogue Management</vt:lpstr>
      <vt:lpstr>Finite-State Dialogue Management</vt:lpstr>
      <vt:lpstr>Finite-State Dialogue Management</vt:lpstr>
      <vt:lpstr>Finite-State Dialogue Management</vt:lpstr>
      <vt:lpstr>Pros and Cons</vt:lpstr>
      <vt:lpstr>Pros and Cons</vt:lpstr>
      <vt:lpstr>Pros and Cons</vt:lpstr>
      <vt:lpstr>Frame-based Dialogue Management</vt:lpstr>
      <vt:lpstr>Frame-based Dialogue Management</vt:lpstr>
      <vt:lpstr>Frames and Initiative</vt:lpstr>
      <vt:lpstr>Frames and Initiative</vt:lpstr>
      <vt:lpstr>Frames and Initiative</vt:lpstr>
      <vt:lpstr>Frames and Initiative</vt:lpstr>
      <vt:lpstr>Dialogue Management: Confirmation </vt:lpstr>
      <vt:lpstr>Dialog Example</vt:lpstr>
      <vt:lpstr>Travel Planning</vt:lpstr>
      <vt:lpstr>Dialogue Management: Confirmation </vt:lpstr>
      <vt:lpstr>Dialogue Management: Confirmation </vt:lpstr>
      <vt:lpstr>Confirmation Strategies</vt:lpstr>
      <vt:lpstr>Confirmation Strategy </vt:lpstr>
      <vt:lpstr>Pros and Cons</vt:lpstr>
      <vt:lpstr>Pros and Cons</vt:lpstr>
      <vt:lpstr>Pros and Cons</vt:lpstr>
      <vt:lpstr>Pros and Cons</vt:lpstr>
      <vt:lpstr>Pros and Cons</vt:lpstr>
      <vt:lpstr>Pros and Cons</vt:lpstr>
      <vt:lpstr>VoiceXML</vt:lpstr>
      <vt:lpstr>Simple VoiceXML Example</vt:lpstr>
      <vt:lpstr>Frame-based Systems: Pros and Cons</vt:lpstr>
      <vt:lpstr>Information State  Dialogue Management</vt:lpstr>
      <vt:lpstr>Information State Architecture</vt:lpstr>
      <vt:lpstr>Dialogue Acts</vt:lpstr>
      <vt:lpstr>Dialogue Act Interpretation</vt:lpstr>
      <vt:lpstr>Dialogue Act Interpretation</vt:lpstr>
      <vt:lpstr>Dialogue Act Interpretation</vt:lpstr>
      <vt:lpstr>Dialogue Act Interpretation</vt:lpstr>
      <vt:lpstr>Dialogue Act Recognition</vt:lpstr>
      <vt:lpstr>Detecting Correction Acts</vt:lpstr>
      <vt:lpstr>PowerPoint Presentation</vt:lpstr>
      <vt:lpstr>Detecting Correction Acts</vt:lpstr>
      <vt:lpstr>Detecting Correction Acts</vt:lpstr>
      <vt:lpstr>Detecting Correction Acts</vt:lpstr>
      <vt:lpstr>Designing Dialog</vt:lpstr>
      <vt:lpstr>Designing Dialog</vt:lpstr>
      <vt:lpstr>Designing Dialog</vt:lpstr>
      <vt:lpstr>Designing Dialog</vt:lpstr>
      <vt:lpstr>Designing Dialog</vt:lpstr>
      <vt:lpstr>Designing Dialog</vt:lpstr>
      <vt:lpstr>SDS Evaluation</vt:lpstr>
      <vt:lpstr>SDS Evaluation</vt:lpstr>
      <vt:lpstr>SDS Evaluation</vt:lpstr>
      <vt:lpstr>SDS Evaluation</vt:lpstr>
      <vt:lpstr>SDS Evaluation</vt:lpstr>
      <vt:lpstr>SDS Evaluation</vt:lpstr>
      <vt:lpstr>PARADISE Model</vt:lpstr>
      <vt:lpstr>PARADISE Model</vt:lpstr>
      <vt:lpstr>Now that we have a success metric</vt:lpstr>
      <vt:lpstr>A threshold is a human-designed policy!</vt:lpstr>
      <vt:lpstr>Another strategy decision</vt:lpstr>
      <vt:lpstr>Summary</vt:lpstr>
      <vt:lpstr>Speech Recognition</vt:lpstr>
      <vt:lpstr>LVCSR</vt:lpstr>
      <vt:lpstr>Current error rates</vt:lpstr>
      <vt:lpstr>HSR versus ASR</vt:lpstr>
      <vt:lpstr>Why is conversational speech harder?</vt:lpstr>
      <vt:lpstr>LVCSR Design Intuition</vt:lpstr>
      <vt:lpstr>Speech Recognition Architecture</vt:lpstr>
      <vt:lpstr>The Noisy Channel Model</vt:lpstr>
      <vt:lpstr>Decomposing Speech Recognition</vt:lpstr>
      <vt:lpstr>Decomposing Speech Recognition</vt:lpstr>
      <vt:lpstr>PowerPoint Presentation</vt:lpstr>
      <vt:lpstr>The Noisy Channel Model (II)</vt:lpstr>
      <vt:lpstr>Noisy Channel Model (III)</vt:lpstr>
      <vt:lpstr>Noisy channel model</vt:lpstr>
      <vt:lpstr>The noisy channel model</vt:lpstr>
      <vt:lpstr>Speech Architecture meets Noisy Channel</vt:lpstr>
      <vt:lpstr>ASR Components</vt:lpstr>
      <vt:lpstr>Lexicon</vt:lpstr>
      <vt:lpstr>HMMs for speech: the word “six”</vt:lpstr>
      <vt:lpstr>Phones are not homogeneous!</vt:lpstr>
      <vt:lpstr>Each phone has 3 subphones</vt:lpstr>
      <vt:lpstr>HMM word model for “six”</vt:lpstr>
      <vt:lpstr>HMMs for speech</vt:lpstr>
      <vt:lpstr>HMM for the digit recognition task</vt:lpstr>
      <vt:lpstr>Detecting Phones</vt:lpstr>
      <vt:lpstr>Discrete Representation of Signal</vt:lpstr>
      <vt:lpstr>PowerPoint Presentation</vt:lpstr>
      <vt:lpstr>Digitizing Speech (II)</vt:lpstr>
      <vt:lpstr>MFCC: Mel-Frequency Cepstral Coefficients</vt:lpstr>
      <vt:lpstr>Typical MFCC features</vt:lpstr>
      <vt:lpstr>Why is MFCC so popular?</vt:lpstr>
      <vt:lpstr>Decoding</vt:lpstr>
      <vt:lpstr>Why is ASR decoding hard?</vt:lpstr>
      <vt:lpstr>The Evaluation (forward) problem for speech</vt:lpstr>
      <vt:lpstr>Evaluation for speech: Summing over all different paths!</vt:lpstr>
      <vt:lpstr>Viterbi trellis for “five”</vt:lpstr>
      <vt:lpstr>Viterbi trellis for “five”</vt:lpstr>
      <vt:lpstr>Language Model</vt:lpstr>
      <vt:lpstr>Search space with bigrams</vt:lpstr>
      <vt:lpstr>Viterbi trellis </vt:lpstr>
      <vt:lpstr>Viterbi backtrace</vt:lpstr>
      <vt:lpstr>Natural Language Understanding</vt:lpstr>
      <vt:lpstr>Natural Language Understanding</vt:lpstr>
      <vt:lpstr>Natural Language Understanding</vt:lpstr>
      <vt:lpstr>Natural Language Understanding</vt:lpstr>
      <vt:lpstr>NLU for SDS</vt:lpstr>
      <vt:lpstr>NLU for SDS</vt:lpstr>
      <vt:lpstr>NLU for SDS</vt:lpstr>
      <vt:lpstr>NLU for SDS</vt:lpstr>
      <vt:lpstr>NLU for SDS</vt:lpstr>
      <vt:lpstr>NLU for SDS</vt:lpstr>
      <vt:lpstr>NLU for SDS</vt:lpstr>
      <vt:lpstr>NLU for SDS</vt:lpstr>
      <vt:lpstr>NLU for Spoken Dialog</vt:lpstr>
      <vt:lpstr>NLU for Spoken Dialog</vt:lpstr>
      <vt:lpstr>NLU for Spoken Dialog</vt:lpstr>
      <vt:lpstr>NLU for Spoken Dialog</vt:lpstr>
      <vt:lpstr>NLU for Spoken Dialog</vt:lpstr>
      <vt:lpstr>NLU for Spoken Dialog</vt:lpstr>
      <vt:lpstr>Call Routing</vt:lpstr>
      <vt:lpstr>Call Routing</vt:lpstr>
      <vt:lpstr>Call Routing</vt:lpstr>
      <vt:lpstr>Call Routing</vt:lpstr>
      <vt:lpstr>Call Routing</vt:lpstr>
      <vt:lpstr>Call Routing</vt:lpstr>
      <vt:lpstr>Call Routing</vt:lpstr>
      <vt:lpstr>Meaning Representations for Spoken Dialog</vt:lpstr>
      <vt:lpstr>Meaning Representations for Spoken Dialog</vt:lpstr>
      <vt:lpstr>Natural Language Understanding</vt:lpstr>
      <vt:lpstr>Another NLU Example</vt:lpstr>
      <vt:lpstr>Question</vt:lpstr>
      <vt:lpstr>Question</vt:lpstr>
      <vt:lpstr>Question</vt:lpstr>
      <vt:lpstr>Question</vt:lpstr>
      <vt:lpstr>Grammars</vt:lpstr>
      <vt:lpstr>Simple Air Travel Grammar</vt:lpstr>
      <vt:lpstr>Shallow Semantics</vt:lpstr>
      <vt:lpstr>Shallow Semantics</vt:lpstr>
      <vt:lpstr>Shallow Semantics</vt:lpstr>
      <vt:lpstr>Shallow Semantics</vt:lpstr>
      <vt:lpstr>Shallow Semantics</vt:lpstr>
      <vt:lpstr>Semantic Grammars</vt:lpstr>
      <vt:lpstr>Semantic Grammars</vt:lpstr>
      <vt:lpstr>Semantic Grammars</vt:lpstr>
      <vt:lpstr>Semantic Grammars</vt:lpstr>
      <vt:lpstr>Show me morning flights from Boston to SFO on Tuesday </vt:lpstr>
      <vt:lpstr>Semantic Grammars: Issues</vt:lpstr>
      <vt:lpstr>Semantic Grammars: Issues</vt:lpstr>
      <vt:lpstr>Semantic Grammars: Issues</vt:lpstr>
      <vt:lpstr>Semantic Grammars: Issues</vt:lpstr>
      <vt:lpstr>Learning Probabilistic Slot Filling</vt:lpstr>
      <vt:lpstr>Learning Probabilistic Slot Filling</vt:lpstr>
      <vt:lpstr>Learning Probabilistic Slot Filling</vt:lpstr>
      <vt:lpstr>HMM-Based Slot Filling</vt:lpstr>
      <vt:lpstr>HMM-Based Slot Filling</vt:lpstr>
      <vt:lpstr>HMM-Based Slot Filling</vt:lpstr>
      <vt:lpstr>HMM-Based Slot Filling</vt:lpstr>
      <vt:lpstr>HMM-Based Slot Filling</vt:lpstr>
      <vt:lpstr>Probabilistic Slot Filling</vt:lpstr>
      <vt:lpstr>Semantic Grammars</vt:lpstr>
      <vt:lpstr>Result</vt:lpstr>
      <vt:lpstr>Verbmobil DA</vt:lpstr>
      <vt:lpstr>Dialogue Act Ambiguity</vt:lpstr>
      <vt:lpstr>Performance Functions for 3 Systems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Dialogue and Conversational Agents</dc:title>
  <dc:creator>Gina-Anne Levow</dc:creator>
  <cp:lastModifiedBy>Gina-Anne Levow</cp:lastModifiedBy>
  <cp:revision>44</cp:revision>
  <cp:lastPrinted>2011-05-24T19:24:23Z</cp:lastPrinted>
  <dcterms:created xsi:type="dcterms:W3CDTF">2011-05-22T00:15:26Z</dcterms:created>
  <dcterms:modified xsi:type="dcterms:W3CDTF">2013-04-10T20:14:39Z</dcterms:modified>
</cp:coreProperties>
</file>