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embeddings/oleObject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5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C1989-5425-314D-A73F-C3D060F00D8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FF243-BE24-E947-AA80-0DAB5642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7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972B1A-264B-184B-8DB2-1AF4B65AACD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8758B7-C3D2-9947-A08B-C428A5CFC31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0DE43B-0164-0648-B753-311F814C73E3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E92460-0F37-3D45-BED0-0582B61859F5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E416FA-3F96-CF40-8C3F-10211EB2E47D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21DC0DC-0338-9C4E-8B5E-1E5455FC73E0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0998274-ADD6-CD47-9A84-66E7F306E27C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DBAE364-AFA2-E04C-B2C6-240692F88C6A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14BA609-B995-EA46-884F-C0A23E7F9F9C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B3EF4A-2DE0-E647-A05D-6C018D91D65F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9CE95C-30DA-E04B-9CA9-129CA7514EB7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7AF83B3-83D5-B045-AA78-7FD9B808A81C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A7D996-F5B3-E24F-B65E-D0930B9A9C11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842313-0025-7C43-8BAF-6EFF19830DCA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4E4DE0-D442-EC4A-8382-4D61C747266E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406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5716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A6F9EA-EDAE-CC42-B013-5DD80ADE345A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593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7764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DEB8D14-2274-5541-9CEE-D2BB087DD996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2609F3-13F6-9748-87C7-F70AB4A64EED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7C4FA5E-EE24-FE4D-B8E3-1E92059FE1C0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1E4DE7F-8D40-6545-85F7-47B6605E775E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FE79EE-75E9-1845-9DDF-F3AF94421DA1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E5A3538-01CD-314C-B306-8FCA2E990D75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8D773CA-09CD-0341-82BA-26C77BF36BBE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999661F-6F51-A940-A4E2-A76B5B321DB1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1290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8F53C90-E773-B344-90ED-F0403F22F590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1310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D9CA61-F42A-7244-99C8-BA0D408C920A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1331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F316B3-8C20-154A-843F-AB0912E218A0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5540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124325"/>
          </a:xfrm>
          <a:solidFill>
            <a:srgbClr val="FFFFFF"/>
          </a:solidFill>
          <a:ln w="9360"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9D3694-C3A8-4E46-9EA7-B67761E403FC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3FC8B49-8383-234E-9B0E-C7936242E41C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4AE269-93AC-1E4D-B5F7-4142CB9858C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520E3B-241C-724B-8DC0-BD4DE8221EC4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277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AD37BD-3BA4-3742-80A5-76A984ECD78B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1BBBB2A-3C99-614A-BE62-BFF1E04A9633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B2233D-7806-504E-8424-15E6E71438CC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398552-7558-4E41-A727-B79168D875EB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4544359-BD5C-AC45-A505-5BEB32C02F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4" Type="http://schemas.openxmlformats.org/officeDocument/2006/relationships/audio" Target="../media/media4.WAV"/><Relationship Id="rId5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speech.cs.cmu.edu/cgi-bin/cmudic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Components: ASR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Ling575</a:t>
            </a:r>
          </a:p>
          <a:p>
            <a:r>
              <a:rPr lang="en-US" dirty="0" smtClean="0"/>
              <a:t>Spoken Dialog Systems</a:t>
            </a:r>
          </a:p>
          <a:p>
            <a:r>
              <a:rPr lang="en-US" dirty="0" smtClean="0"/>
              <a:t>April </a:t>
            </a:r>
            <a:r>
              <a:rPr lang="en-US" dirty="0" smtClean="0"/>
              <a:t>17,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2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Decomposing Speech Recognition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8050"/>
            <a:ext cx="8231188" cy="4527550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Q1: What speech sounds were uttered?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Human languages: 40-50 phones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Basic sound units: b, m, k, ax, ey, …(arpabet)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Distinctions categorical to speakers</a:t>
            </a:r>
          </a:p>
          <a:p>
            <a:pPr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Acoustically continuous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Part of knowledge of language</a:t>
            </a:r>
          </a:p>
          <a:p>
            <a:pPr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Build per-language inventory</a:t>
            </a:r>
          </a:p>
          <a:p>
            <a:pPr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Could we learn these?</a:t>
            </a:r>
          </a:p>
          <a:p>
            <a:pPr lvl="3"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/>
          </a:p>
          <a:p>
            <a:pPr lvl="3"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5038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Decomposing Speech Recognition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3438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Q2: What words produced these sounds?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Look up sound sequences in dictionary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Problem 1: Homophones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Two words, same sounds: too, two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Problem 2: Segmentation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No </a:t>
            </a:r>
            <a:r>
              <a:rPr lang="ja-JP" altLang="en-GB" sz="2000">
                <a:latin typeface="Arial"/>
              </a:rPr>
              <a:t>“</a:t>
            </a:r>
            <a:r>
              <a:rPr lang="en-GB" sz="2000"/>
              <a:t>space</a:t>
            </a:r>
            <a:r>
              <a:rPr lang="ja-JP" altLang="en-GB" sz="2000">
                <a:latin typeface="Arial"/>
              </a:rPr>
              <a:t>”</a:t>
            </a:r>
            <a:r>
              <a:rPr lang="en-GB" sz="2000"/>
              <a:t> between words in continuous speech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GB" sz="2000">
                <a:latin typeface="Arial"/>
              </a:rPr>
              <a:t>“</a:t>
            </a:r>
            <a:r>
              <a:rPr lang="en-GB" sz="2000"/>
              <a:t>I scream</a:t>
            </a:r>
            <a:r>
              <a:rPr lang="ja-JP" altLang="en-GB" sz="2000">
                <a:latin typeface="Arial"/>
              </a:rPr>
              <a:t>”</a:t>
            </a:r>
            <a:r>
              <a:rPr lang="en-GB" sz="2000"/>
              <a:t>/</a:t>
            </a:r>
            <a:r>
              <a:rPr lang="ja-JP" altLang="en-GB" sz="2000">
                <a:latin typeface="Arial"/>
              </a:rPr>
              <a:t>”</a:t>
            </a:r>
            <a:r>
              <a:rPr lang="en-GB" sz="2000"/>
              <a:t>ice cream</a:t>
            </a:r>
            <a:r>
              <a:rPr lang="ja-JP" altLang="en-GB" sz="2000">
                <a:latin typeface="Arial"/>
              </a:rPr>
              <a:t>”</a:t>
            </a:r>
            <a:r>
              <a:rPr lang="en-GB" sz="2000"/>
              <a:t>, </a:t>
            </a:r>
            <a:r>
              <a:rPr lang="ja-JP" altLang="en-GB" sz="2000">
                <a:latin typeface="Arial"/>
              </a:rPr>
              <a:t>“</a:t>
            </a:r>
            <a:r>
              <a:rPr lang="en-GB" sz="2000"/>
              <a:t>Wreck a nice beach</a:t>
            </a:r>
            <a:r>
              <a:rPr lang="ja-JP" altLang="en-GB" sz="2000">
                <a:latin typeface="Arial"/>
              </a:rPr>
              <a:t>”</a:t>
            </a:r>
            <a:r>
              <a:rPr lang="en-GB" sz="2000"/>
              <a:t>/</a:t>
            </a:r>
            <a:r>
              <a:rPr lang="ja-JP" altLang="en-GB" sz="2000">
                <a:latin typeface="Arial"/>
              </a:rPr>
              <a:t>”</a:t>
            </a:r>
            <a:r>
              <a:rPr lang="en-GB" sz="2000"/>
              <a:t>Recognize speech</a:t>
            </a:r>
            <a:r>
              <a:rPr lang="ja-JP" altLang="en-GB" sz="2000">
                <a:latin typeface="Arial"/>
              </a:rPr>
              <a:t>”</a:t>
            </a:r>
            <a:endParaRPr lang="en-GB" sz="200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Q3: What meaning produced these words?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NLP (But that</a:t>
            </a:r>
            <a:r>
              <a:rPr lang="ja-JP" altLang="en-GB" sz="2400">
                <a:latin typeface="Arial"/>
              </a:rPr>
              <a:t>’</a:t>
            </a:r>
            <a:r>
              <a:rPr lang="en-GB" sz="2400"/>
              <a:t>s not all!)</a:t>
            </a:r>
          </a:p>
        </p:txBody>
      </p:sp>
    </p:spTree>
    <p:extLst>
      <p:ext uri="{BB962C8B-B14F-4D97-AF65-F5344CB8AC3E}">
        <p14:creationId xmlns:p14="http://schemas.microsoft.com/office/powerpoint/2010/main" val="41223657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totaldur_example_sl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622300"/>
            <a:ext cx="7394575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7" name="39ADA13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1803312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8" name="EB3A4CC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356711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2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8" fill="hold"/>
                                        <p:tgtEl>
                                          <p:spTgt spid="144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38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71" fill="hold"/>
                                        <p:tgtEl>
                                          <p:spTgt spid="144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38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The Noisy Channel Model (II)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What is the most likely sentence out of all sentences in the language L given some acoustic input O?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Treat acoustic input O as sequence of individual observations 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O = o</a:t>
            </a:r>
            <a:r>
              <a:rPr lang="en-US" baseline="-25000">
                <a:latin typeface="Tahoma" charset="0"/>
                <a:ea typeface="ＭＳ Ｐゴシック" charset="0"/>
              </a:rPr>
              <a:t>1</a:t>
            </a:r>
            <a:r>
              <a:rPr lang="en-US">
                <a:latin typeface="Tahoma" charset="0"/>
                <a:ea typeface="ＭＳ Ｐゴシック" charset="0"/>
              </a:rPr>
              <a:t>,o</a:t>
            </a:r>
            <a:r>
              <a:rPr lang="en-US" baseline="-25000">
                <a:latin typeface="Tahoma" charset="0"/>
                <a:ea typeface="ＭＳ Ｐゴシック" charset="0"/>
              </a:rPr>
              <a:t>2</a:t>
            </a:r>
            <a:r>
              <a:rPr lang="en-US">
                <a:latin typeface="Tahoma" charset="0"/>
                <a:ea typeface="ＭＳ Ｐゴシック" charset="0"/>
              </a:rPr>
              <a:t>,o</a:t>
            </a:r>
            <a:r>
              <a:rPr lang="en-US" baseline="-25000">
                <a:latin typeface="Tahoma" charset="0"/>
                <a:ea typeface="ＭＳ Ｐゴシック" charset="0"/>
              </a:rPr>
              <a:t>3</a:t>
            </a:r>
            <a:r>
              <a:rPr lang="en-US">
                <a:latin typeface="Tahoma" charset="0"/>
                <a:ea typeface="ＭＳ Ｐゴシック" charset="0"/>
              </a:rPr>
              <a:t>,…,o</a:t>
            </a:r>
            <a:r>
              <a:rPr lang="en-US" baseline="-25000">
                <a:latin typeface="Tahoma" charset="0"/>
                <a:ea typeface="ＭＳ Ｐゴシック" charset="0"/>
              </a:rPr>
              <a:t>t</a:t>
            </a:r>
            <a:endParaRPr lang="en-US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Define a sentence as a sequence of words: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W = w</a:t>
            </a:r>
            <a:r>
              <a:rPr lang="en-US" baseline="-25000">
                <a:latin typeface="Tahoma" charset="0"/>
                <a:ea typeface="ＭＳ Ｐゴシック" charset="0"/>
              </a:rPr>
              <a:t>1</a:t>
            </a:r>
            <a:r>
              <a:rPr lang="en-US">
                <a:latin typeface="Tahoma" charset="0"/>
                <a:ea typeface="ＭＳ Ｐゴシック" charset="0"/>
              </a:rPr>
              <a:t>,w</a:t>
            </a:r>
            <a:r>
              <a:rPr lang="en-US" baseline="-25000">
                <a:latin typeface="Tahoma" charset="0"/>
                <a:ea typeface="ＭＳ Ｐゴシック" charset="0"/>
              </a:rPr>
              <a:t>2</a:t>
            </a:r>
            <a:r>
              <a:rPr lang="en-US">
                <a:latin typeface="Tahoma" charset="0"/>
                <a:ea typeface="ＭＳ Ｐゴシック" charset="0"/>
              </a:rPr>
              <a:t>,w</a:t>
            </a:r>
            <a:r>
              <a:rPr lang="en-US" baseline="-25000">
                <a:latin typeface="Tahoma" charset="0"/>
                <a:ea typeface="ＭＳ Ｐゴシック" charset="0"/>
              </a:rPr>
              <a:t>3</a:t>
            </a:r>
            <a:r>
              <a:rPr lang="en-US">
                <a:latin typeface="Tahoma" charset="0"/>
                <a:ea typeface="ＭＳ Ｐゴシック" charset="0"/>
              </a:rPr>
              <a:t>,…,w</a:t>
            </a:r>
            <a:r>
              <a:rPr lang="en-US" baseline="-25000">
                <a:latin typeface="Tahoma" charset="0"/>
                <a:ea typeface="ＭＳ Ｐゴシック" charset="0"/>
              </a:rPr>
              <a:t>n</a:t>
            </a:r>
            <a:r>
              <a:rPr lang="en-US">
                <a:latin typeface="Tahoma" charset="0"/>
                <a:ea typeface="ＭＳ Ｐゴシック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D9DBDD-683A-C047-8D6A-82DD57B5D991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84783C-4434-3E43-AA49-A258DDC76808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390796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Noisy Channel Model (III)</a:t>
            </a:r>
          </a:p>
        </p:txBody>
      </p:sp>
      <p:sp>
        <p:nvSpPr>
          <p:cNvPr id="41990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Probabilistic implication: Pick the highest prob S = W: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We can use Bayes rule to rewrite this: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Since denominator is the same for each candidate sentence W, we can ignore it for the argmax:</a:t>
            </a:r>
            <a:endParaRPr lang="en-US" sz="18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590800" y="2220913"/>
          <a:ext cx="33464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358900" imgH="304800" progId="Equation.3">
                  <p:embed/>
                </p:oleObj>
              </mc:Choice>
              <mc:Fallback>
                <p:oleObj name="Equation" r:id="rId4" imgW="1358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20913"/>
                        <a:ext cx="33464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286000" y="5751513"/>
          <a:ext cx="45100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6" imgW="1714500" imgH="304800" progId="Equation.3">
                  <p:embed/>
                </p:oleObj>
              </mc:Choice>
              <mc:Fallback>
                <p:oleObj name="Equation" r:id="rId6" imgW="1714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51513"/>
                        <a:ext cx="45100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2362200" y="3810000"/>
          <a:ext cx="40433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8" imgW="1739900" imgH="393700" progId="Equation.3">
                  <p:embed/>
                </p:oleObj>
              </mc:Choice>
              <mc:Fallback>
                <p:oleObj name="Equation" r:id="rId8" imgW="1739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10000"/>
                        <a:ext cx="40433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849036-F09C-C248-880F-CEF444E7E896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4199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B794B4-9990-024B-8052-F591CFD23381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14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55543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Noisy channel model</a:t>
            </a:r>
          </a:p>
        </p:txBody>
      </p:sp>
      <p:graphicFrame>
        <p:nvGraphicFramePr>
          <p:cNvPr id="440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57338" y="3522663"/>
          <a:ext cx="53784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714500" imgH="304800" progId="Equation.3">
                  <p:embed/>
                </p:oleObj>
              </mc:Choice>
              <mc:Fallback>
                <p:oleObj name="Equation" r:id="rId4" imgW="1714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3522663"/>
                        <a:ext cx="53784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Rectangle 1028"/>
          <p:cNvSpPr>
            <a:spLocks noChangeArrowheads="1"/>
          </p:cNvSpPr>
          <p:nvPr/>
        </p:nvSpPr>
        <p:spPr bwMode="auto">
          <a:xfrm>
            <a:off x="4114800" y="2438400"/>
            <a:ext cx="130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Comic Sans MS" charset="0"/>
              </a:rPr>
              <a:t>likelihood</a:t>
            </a:r>
            <a:endParaRPr lang="en-US" sz="2000"/>
          </a:p>
        </p:txBody>
      </p:sp>
      <p:sp>
        <p:nvSpPr>
          <p:cNvPr id="44037" name="Rectangle 1029"/>
          <p:cNvSpPr>
            <a:spLocks noChangeArrowheads="1"/>
          </p:cNvSpPr>
          <p:nvPr/>
        </p:nvSpPr>
        <p:spPr bwMode="auto">
          <a:xfrm>
            <a:off x="6172200" y="2438400"/>
            <a:ext cx="76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Comic Sans MS" charset="0"/>
              </a:rPr>
              <a:t>prior</a:t>
            </a:r>
            <a:endParaRPr lang="en-US"/>
          </a:p>
        </p:txBody>
      </p:sp>
      <p:sp>
        <p:nvSpPr>
          <p:cNvPr id="44038" name="AutoShape 1030"/>
          <p:cNvSpPr>
            <a:spLocks noChangeArrowheads="1"/>
          </p:cNvSpPr>
          <p:nvPr/>
        </p:nvSpPr>
        <p:spPr bwMode="auto">
          <a:xfrm>
            <a:off x="4648200" y="2971800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AutoShape 1031"/>
          <p:cNvSpPr>
            <a:spLocks noChangeArrowheads="1"/>
          </p:cNvSpPr>
          <p:nvPr/>
        </p:nvSpPr>
        <p:spPr bwMode="auto">
          <a:xfrm>
            <a:off x="6324600" y="3048000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8D0EB0F-A7C2-0645-BA58-E6059CBA239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44041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90B3CC-DA23-A44A-B537-42ABC0A563BE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15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7596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The noisy channel model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Ignoring the denominator leaves us with two factors: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			P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(Source) and P(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Signal|Source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4" name="Picture 1031" descr="noisychannelas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55054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Line 1028"/>
          <p:cNvSpPr>
            <a:spLocks noChangeShapeType="1"/>
          </p:cNvSpPr>
          <p:nvPr/>
        </p:nvSpPr>
        <p:spPr bwMode="auto">
          <a:xfrm flipH="1">
            <a:off x="1600200" y="2667000"/>
            <a:ext cx="17526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1029"/>
          <p:cNvSpPr>
            <a:spLocks noChangeShapeType="1"/>
          </p:cNvSpPr>
          <p:nvPr/>
        </p:nvSpPr>
        <p:spPr bwMode="auto">
          <a:xfrm flipH="1">
            <a:off x="4343400" y="2743200"/>
            <a:ext cx="18288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A8D052-DE07-AB4C-A467-FACB0C39A8FD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460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E524C7-CE0C-AD49-BB7A-B6F17CDB257D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16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24600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Speech Architecture meets Noisy Channel</a:t>
            </a:r>
          </a:p>
        </p:txBody>
      </p:sp>
      <p:pic>
        <p:nvPicPr>
          <p:cNvPr id="48131" name="Picture 1027" descr="blockspeech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424613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D38F26-EDE7-D74A-A494-ECF462D1CEB0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43D196-027A-934F-BFEE-2489698CFF58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17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295671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ASR Components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rPr>
              <a:t>Lexicons </a:t>
            </a:r>
            <a:r>
              <a:rPr lang="en-US" dirty="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rPr>
              <a:t>Pronunciation: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rPr>
              <a:t>Hidden Markov Models</a:t>
            </a:r>
            <a:endParaRPr lang="en-US" dirty="0">
              <a:solidFill>
                <a:schemeClr val="accent1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rPr>
              <a:t>Feature extraction</a:t>
            </a:r>
          </a:p>
          <a:p>
            <a:pPr eaLnBrk="1" hangingPunct="1"/>
            <a:r>
              <a:rPr lang="en-US" dirty="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rPr>
              <a:t>Acoustic Modeling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Decoding</a:t>
            </a:r>
          </a:p>
          <a:p>
            <a:pPr eaLnBrk="1" hangingPunct="1"/>
            <a:r>
              <a:rPr lang="en-US" dirty="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rPr>
              <a:t>Language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rPr>
              <a:t>Modeling: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rPr>
              <a:t>Ngram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rPr>
              <a:t> Models</a:t>
            </a:r>
            <a:endParaRPr lang="en-US" dirty="0">
              <a:solidFill>
                <a:schemeClr val="accent1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E1E074-6F21-C64F-9EC2-232AF54A7758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F3336D-D267-964C-8CE5-9BBFFAA3CB1A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18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0718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Lexicon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 list of words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Each one with a pronunciation in terms of phones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We get these from on-line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pronunciation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dictionary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CMU dictionary: 127K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hlinkClick r:id="rId3"/>
              </a:rPr>
              <a:t>http://www.speech.cs.cmu.edu/cgi-bin/cmudict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ll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represent the lexicon as an HMM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96926C-DD12-1B4E-ACD3-4BA79B6044A8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4FF130-F78F-9B4D-9A91-B057ECCD0B6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19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60331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Speech Recognition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Applications of Speech Recognition (ASR)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Dictation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Telephone-based Information (directions, air travel, banking, etc)  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Hands-free (in car)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Speaker Identification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Language Identification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Second language ('L2') (accent reduction) 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Audio archive searching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EDC3A7-85EF-FD4B-88BF-ECCA1FC99CA6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8BEDF2-474E-6943-8C01-1FB7488CD293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2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316656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HMMs for speech: the word 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six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4276" name="Picture 1028" descr="sixh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644775"/>
            <a:ext cx="74247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7A20DF-F523-0940-BB11-BDFD903B8A5C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542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982E32-F1C8-6544-9162-1A88DF352EF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20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27962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Phones are not homogeneous!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4" name="Picture 4" descr="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600200"/>
            <a:ext cx="54879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1C4E8E-53C6-554A-97F3-EB1E59F7CDA1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563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92833F-7FFE-D640-8A15-8B9712113567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21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206766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Each phone has 3 subphones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5" descr="3statephone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616200"/>
            <a:ext cx="679608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1A7AA6-B7A4-754C-9341-EB6F9502895A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583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8E1D20-340B-4F40-A64A-8E99E11151DC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22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4219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HMM 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word model for 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six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Resulting model with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subphones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0420" name="Picture 5" descr="sixtriphon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417888"/>
            <a:ext cx="85756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8DBBAD-5BC9-3142-86EA-84A15FE2DF67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04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60A13-5371-7E42-9D64-21AD15970C4F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23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2080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HMMs for speech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1620" name="Picture 4" descr="asr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695450"/>
            <a:ext cx="73279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A16EB8-E36D-6549-8B25-82EB38AD6763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116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93700F-3836-D843-8A43-12D6D3E9BD32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24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6717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8788"/>
            <a:ext cx="883920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HMM for the digit recognition task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2468" name="Picture 4" descr="digith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9388"/>
            <a:ext cx="65532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69BEBD-E89D-A14C-BEB7-5046F6FD9649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24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A68B71-C6F1-5043-9EED-E2BE1F83BD1B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25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72418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7325"/>
            <a:ext cx="7764463" cy="1216025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7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Typical MFCC features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1663" cy="4633913"/>
          </a:xfrm>
        </p:spPr>
        <p:txBody>
          <a:bodyPr lIns="0" tIns="0" rIns="0" bIns="0"/>
          <a:lstStyle/>
          <a:p>
            <a:pPr marL="320675" indent="-320675" defTabSz="449263" eaLnBrk="1" hangingPunct="1">
              <a:lnSpc>
                <a:spcPct val="7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Tahoma" charset="0"/>
                <a:ea typeface="ＭＳ Ｐゴシック" charset="0"/>
                <a:cs typeface="ＭＳ Ｐゴシック" charset="0"/>
              </a:rPr>
              <a:t>Window size: 25ms</a:t>
            </a:r>
          </a:p>
          <a:p>
            <a:pPr marL="320675" indent="-320675" defTabSz="449263" eaLnBrk="1" hangingPunct="1">
              <a:lnSpc>
                <a:spcPct val="7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Tahoma" charset="0"/>
                <a:ea typeface="ＭＳ Ｐゴシック" charset="0"/>
                <a:cs typeface="ＭＳ Ｐゴシック" charset="0"/>
              </a:rPr>
              <a:t>Window shift: 10ms</a:t>
            </a:r>
          </a:p>
          <a:p>
            <a:pPr marL="320675" indent="-320675" defTabSz="449263" eaLnBrk="1" hangingPunct="1">
              <a:lnSpc>
                <a:spcPct val="7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Tahoma" charset="0"/>
                <a:ea typeface="ＭＳ Ｐゴシック" charset="0"/>
                <a:cs typeface="ＭＳ Ｐゴシック" charset="0"/>
              </a:rPr>
              <a:t>Pre-emphasis coefficient: 0.97</a:t>
            </a:r>
          </a:p>
          <a:p>
            <a:pPr marL="320675" indent="-320675" defTabSz="449263" eaLnBrk="1" hangingPunct="1">
              <a:lnSpc>
                <a:spcPct val="7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Tahoma" charset="0"/>
                <a:ea typeface="ＭＳ Ｐゴシック" charset="0"/>
                <a:cs typeface="ＭＳ Ｐゴシック" charset="0"/>
              </a:rPr>
              <a:t>MFCC:</a:t>
            </a:r>
          </a:p>
          <a:p>
            <a:pPr marL="720725" lvl="1" indent="-263525" defTabSz="449263" eaLnBrk="1" hangingPunct="1">
              <a:lnSpc>
                <a:spcPct val="7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Tahoma" charset="0"/>
                <a:ea typeface="ＭＳ Ｐゴシック" charset="0"/>
              </a:rPr>
              <a:t>12 MFCC (mel frequency cepstral coefficients)</a:t>
            </a:r>
          </a:p>
          <a:p>
            <a:pPr marL="720725" lvl="1" indent="-263525" defTabSz="449263" eaLnBrk="1" hangingPunct="1">
              <a:lnSpc>
                <a:spcPct val="7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Tahoma" charset="0"/>
                <a:ea typeface="ＭＳ Ｐゴシック" charset="0"/>
              </a:rPr>
              <a:t>1 energy feature</a:t>
            </a:r>
          </a:p>
          <a:p>
            <a:pPr marL="720725" lvl="1" indent="-263525" defTabSz="449263" eaLnBrk="1" hangingPunct="1">
              <a:lnSpc>
                <a:spcPct val="7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Tahoma" charset="0"/>
                <a:ea typeface="ＭＳ Ｐゴシック" charset="0"/>
              </a:rPr>
              <a:t>12 delta MFCC features </a:t>
            </a:r>
          </a:p>
          <a:p>
            <a:pPr marL="720725" lvl="1" indent="-263525" defTabSz="449263" eaLnBrk="1" hangingPunct="1">
              <a:lnSpc>
                <a:spcPct val="7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Tahoma" charset="0"/>
                <a:ea typeface="ＭＳ Ｐゴシック" charset="0"/>
              </a:rPr>
              <a:t>12 double-delta MFCC features</a:t>
            </a:r>
          </a:p>
          <a:p>
            <a:pPr marL="720725" lvl="1" indent="-263525" defTabSz="449263" eaLnBrk="1" hangingPunct="1">
              <a:lnSpc>
                <a:spcPct val="7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Tahoma" charset="0"/>
                <a:ea typeface="ＭＳ Ｐゴシック" charset="0"/>
              </a:rPr>
              <a:t>1 delta energy feature</a:t>
            </a:r>
          </a:p>
          <a:p>
            <a:pPr marL="720725" lvl="1" indent="-263525" defTabSz="449263" eaLnBrk="1" hangingPunct="1">
              <a:lnSpc>
                <a:spcPct val="7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Tahoma" charset="0"/>
                <a:ea typeface="ＭＳ Ｐゴシック" charset="0"/>
              </a:rPr>
              <a:t>1 double-delta energy feature</a:t>
            </a:r>
          </a:p>
          <a:p>
            <a:pPr marL="320675" indent="-320675" defTabSz="449263" eaLnBrk="1" hangingPunct="1">
              <a:lnSpc>
                <a:spcPct val="7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Tahoma" charset="0"/>
                <a:ea typeface="ＭＳ Ｐゴシック" charset="0"/>
                <a:cs typeface="ＭＳ Ｐゴシック" charset="0"/>
              </a:rPr>
              <a:t>Total 39-dimensional features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1C9DA1-60AB-5B44-A335-2D7487AAC6B2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146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4A5CF61-87C9-8D4F-A621-A93C14D7DDF3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26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510878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7325"/>
            <a:ext cx="7759700" cy="1216025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6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Why is MFCC so popular?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16900" cy="4633913"/>
          </a:xfrm>
        </p:spPr>
        <p:txBody>
          <a:bodyPr lIns="0" tIns="0" rIns="0" bIns="0"/>
          <a:lstStyle/>
          <a:p>
            <a:pPr marL="320675" indent="-320675" defTabSz="449263" eaLnBrk="1" hangingPunct="1">
              <a:lnSpc>
                <a:spcPct val="6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defTabSz="449263">
              <a:lnSpc>
                <a:spcPct val="6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Tahoma" charset="0"/>
                <a:ea typeface="ＭＳ Ｐゴシック" charset="0"/>
                <a:cs typeface="ＭＳ Ｐゴシック" charset="0"/>
              </a:rPr>
              <a:t>Efficient </a:t>
            </a:r>
            <a:r>
              <a:rPr lang="en-GB" dirty="0">
                <a:latin typeface="Tahoma" charset="0"/>
                <a:ea typeface="ＭＳ Ｐゴシック" charset="0"/>
                <a:cs typeface="ＭＳ Ｐゴシック" charset="0"/>
              </a:rPr>
              <a:t>to compute</a:t>
            </a:r>
            <a:br>
              <a:rPr lang="en-GB" dirty="0">
                <a:latin typeface="Tahoma" charset="0"/>
                <a:ea typeface="ＭＳ Ｐゴシック" charset="0"/>
                <a:cs typeface="ＭＳ Ｐゴシック" charset="0"/>
              </a:rPr>
            </a:br>
            <a:endParaRPr lang="en-GB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20675" indent="-320675" defTabSz="449263" eaLnBrk="1" hangingPunct="1">
              <a:lnSpc>
                <a:spcPct val="6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Tahoma" charset="0"/>
                <a:ea typeface="ＭＳ Ｐゴシック" charset="0"/>
                <a:cs typeface="ＭＳ Ｐゴシック" charset="0"/>
              </a:rPr>
              <a:t>Incorporates a perceptual Mel frequency scale</a:t>
            </a:r>
            <a:br>
              <a:rPr lang="en-GB" dirty="0">
                <a:latin typeface="Tahoma" charset="0"/>
                <a:ea typeface="ＭＳ Ｐゴシック" charset="0"/>
                <a:cs typeface="ＭＳ Ｐゴシック" charset="0"/>
              </a:rPr>
            </a:br>
            <a:endParaRPr lang="en-GB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20675" indent="-320675" defTabSz="449263" eaLnBrk="1" hangingPunct="1">
              <a:lnSpc>
                <a:spcPct val="6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Tahoma" charset="0"/>
                <a:ea typeface="ＭＳ Ｐゴシック" charset="0"/>
                <a:cs typeface="ＭＳ Ｐゴシック" charset="0"/>
              </a:rPr>
              <a:t>Separates the source and filter </a:t>
            </a:r>
          </a:p>
          <a:p>
            <a:pPr marL="0" indent="0" defTabSz="449263" eaLnBrk="1" hangingPunct="1">
              <a:lnSpc>
                <a:spcPct val="6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84175" indent="-263525" defTabSz="449263">
              <a:lnSpc>
                <a:spcPct val="6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Tahoma" charset="0"/>
                <a:ea typeface="ＭＳ Ｐゴシック" charset="0"/>
              </a:rPr>
              <a:t>Fits well with HMM modelling</a:t>
            </a:r>
            <a:endParaRPr lang="en-GB" dirty="0">
              <a:latin typeface="Tahoma" charset="0"/>
              <a:ea typeface="ＭＳ Ｐゴシック" charset="0"/>
            </a:endParaRPr>
          </a:p>
          <a:p>
            <a:pPr marL="720725" lvl="1" indent="-263525" defTabSz="449263" eaLnBrk="1" hangingPunct="1">
              <a:lnSpc>
                <a:spcPct val="6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Tahoma" charset="0"/>
              <a:ea typeface="ＭＳ Ｐゴシック" charset="0"/>
            </a:endParaRPr>
          </a:p>
          <a:p>
            <a:pPr marL="320675" indent="-320675" defTabSz="449263" eaLnBrk="1" hangingPunct="1">
              <a:lnSpc>
                <a:spcPct val="6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F46837-37AE-D842-9A6A-FBE3B24EFB92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167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F7C060-BB02-524E-94A0-9F3929183CC5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27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37816148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Decoding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In principle:</a:t>
            </a:r>
          </a:p>
          <a:p>
            <a:pPr marL="0" indent="0" eaLnBrk="1" hangingPunct="1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In practice:</a:t>
            </a:r>
          </a:p>
        </p:txBody>
      </p:sp>
      <p:pic>
        <p:nvPicPr>
          <p:cNvPr id="107524" name="Picture 7" descr="bay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1"/>
            <a:ext cx="4622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9" descr="bay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5321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10" descr="bay4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8496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11" descr="bay2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44577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FD7605-442F-D647-B12E-930686AFFC23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0752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3CBA90-D47B-1740-9B55-134159D60C41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28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428838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Why is ASR decoding hard?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9572" name="Picture 5" descr="as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89154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2628A4-7C7C-F34C-8302-696C11E687D6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095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E37ECA-0D69-B047-945F-A81C2C80D6B8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29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280561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LVCSR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Large Vocabulary Continuous Speech Recognition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~20,000-64,000 words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Speaker independent (vs. speaker-dependent)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Continuous speech (vs isolated-word)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02C670-8C7F-824E-9B21-BF41B0F77CE3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CAE250-FB60-154B-BB9B-5621DD48EEC6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7180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The Evaluation (forward) problem for speech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The observation sequence O is a series of MFCC vectors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The hidden states W are the phones and words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For a given phone/word string W, our job is to evaluate P(O|W)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Intuition: how likely is the input to have been generated by just that word string 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C2ACA0-4089-E842-AFA7-9ABB8F15FE17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AD7EAC-35C7-1B49-BAFD-539C4BFF77BF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30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250044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Verdana" charset="0"/>
                <a:ea typeface="ＭＳ Ｐゴシック" charset="0"/>
                <a:cs typeface="ＭＳ Ｐゴシック" charset="0"/>
              </a:rPr>
              <a:t>Evaluation for speech: Summing over all different paths!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 ay ay ay ay v v v v 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 f ay ay ay ay v v v 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 f f f ay ay ay ay v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 f ay ay ay ay ay ay v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 f ay ay ay ay ay ay ay ay v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 f ay v v v v v v v </a:t>
            </a: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48B163-3BF9-3A4C-AC16-CCFBA8E88299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177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D7B5DF-8A44-A245-B2CD-1CC443CFB35F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31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423643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Viterbi trellis for 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five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3908" name="Picture 4" descr="vlattic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186488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761B49-3FFB-9849-9799-FA6584EFC577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239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3DCCE2-3ABB-BA42-A9EB-0C21C0212B41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32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249061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Viterbi trellis for 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five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5956" name="Picture 4" descr="viterb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8519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850A54-D897-9842-B507-F6A50CD52BA2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259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D16F41-FBE1-964F-93D8-56D17DE4AB9F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33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301686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Language Model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Idea: some utterances more probable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Standard solution: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n-gram</a:t>
            </a:r>
            <a:r>
              <a:rPr lang="ja-JP" altLang="en-GB" dirty="0">
                <a:latin typeface="Arial"/>
              </a:rPr>
              <a:t>”</a:t>
            </a:r>
            <a:r>
              <a:rPr lang="en-GB" dirty="0"/>
              <a:t> model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Typically tri-gram: P(</a:t>
            </a:r>
            <a:r>
              <a:rPr lang="en-GB" dirty="0" smtClean="0"/>
              <a:t>w</a:t>
            </a:r>
            <a:r>
              <a:rPr lang="en-GB" baseline="-25000" dirty="0" smtClean="0"/>
              <a:t>i</a:t>
            </a:r>
            <a:r>
              <a:rPr lang="en-GB" dirty="0" smtClean="0"/>
              <a:t>|w</a:t>
            </a:r>
            <a:r>
              <a:rPr lang="en-GB" baseline="-25000" dirty="0" smtClean="0"/>
              <a:t>i-1</a:t>
            </a:r>
            <a:r>
              <a:rPr lang="en-GB" dirty="0" smtClean="0"/>
              <a:t>,w</a:t>
            </a:r>
            <a:r>
              <a:rPr lang="en-GB" baseline="-25000" dirty="0" smtClean="0"/>
              <a:t>i-2</a:t>
            </a:r>
            <a:r>
              <a:rPr lang="en-GB" dirty="0" smtClean="0"/>
              <a:t>)</a:t>
            </a:r>
            <a:endParaRPr lang="en-GB" dirty="0"/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Collect training data </a:t>
            </a:r>
            <a:r>
              <a:rPr lang="en-GB" dirty="0" smtClean="0"/>
              <a:t>from large side corpus</a:t>
            </a:r>
            <a:endParaRPr lang="en-GB" dirty="0"/>
          </a:p>
          <a:p>
            <a:pPr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Smooth with bi- &amp; </a:t>
            </a:r>
            <a:r>
              <a:rPr lang="en-GB" dirty="0" err="1"/>
              <a:t>uni</a:t>
            </a:r>
            <a:r>
              <a:rPr lang="en-GB" dirty="0"/>
              <a:t>-grams to handle sparseness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Product over words in </a:t>
            </a:r>
            <a:r>
              <a:rPr lang="en-GB" dirty="0" smtClean="0"/>
              <a:t>utterance: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87706"/>
              </p:ext>
            </p:extLst>
          </p:nvPr>
        </p:nvGraphicFramePr>
        <p:xfrm>
          <a:off x="1801283" y="5311774"/>
          <a:ext cx="40751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1765300" imgH="457200" progId="Equation.3">
                  <p:embed/>
                </p:oleObj>
              </mc:Choice>
              <mc:Fallback>
                <p:oleObj name="Equation" r:id="rId4" imgW="1765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283" y="5311774"/>
                        <a:ext cx="4075113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1385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Search space with bigrams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8004" name="Picture 5" descr="digitbi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6962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25C2EB-5E95-5142-A520-CD45BF7490C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280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1AD4F7-A940-E542-AA9E-B5E570BAF73B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35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69831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Viterbi trellis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0052" name="Picture 5" descr="vlatticespe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3340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96AFF4-EF0E-8F4A-89E6-422DAD7A08D3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30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E8C3A7-0695-E64A-AAFE-726CA34FB380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36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97025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Viterbi backtrace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2100" name="Picture 6" descr="vlatticespeech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58674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6B0A87-4101-6F44-B277-F63E6342BE99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32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92F0A5-AA06-D946-ACB9-E413E7757832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37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277016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Detecting Phones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Two stages</a:t>
            </a:r>
          </a:p>
          <a:p>
            <a:pPr lvl="1" eaLnBrk="1" hangingPunct="1"/>
            <a:r>
              <a:rPr lang="en-US" b="1">
                <a:latin typeface="Tahoma" charset="0"/>
                <a:ea typeface="ＭＳ Ｐゴシック" charset="0"/>
              </a:rPr>
              <a:t>Feature extraction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Basically a slice of a spectrogram</a:t>
            </a:r>
          </a:p>
          <a:p>
            <a:pPr lvl="1" eaLnBrk="1" hangingPunct="1"/>
            <a:r>
              <a:rPr lang="en-US" b="1">
                <a:latin typeface="Tahoma" charset="0"/>
                <a:ea typeface="ＭＳ Ｐゴシック" charset="0"/>
              </a:rPr>
              <a:t>Phone classification 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Using GMM classifier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6E928A-F66B-D846-B1C6-5C3448CCC4A2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434580-9DC5-C446-B25F-D62A3BB38D40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38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344256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2875"/>
            <a:ext cx="8820150" cy="1312863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Discrete Representation of Signal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724400"/>
          </a:xfrm>
        </p:spPr>
        <p:txBody>
          <a:bodyPr lIns="90000" tIns="46800" rIns="90000" bIns="46800"/>
          <a:lstStyle/>
          <a:p>
            <a:pPr marL="320675" indent="-320675" defTabSz="449263"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Tahoma" charset="0"/>
                <a:ea typeface="ＭＳ Ｐゴシック" charset="0"/>
                <a:cs typeface="ＭＳ Ｐゴシック" charset="0"/>
              </a:rPr>
              <a:t>Represent continuous signal into discrete form.</a:t>
            </a:r>
          </a:p>
          <a:p>
            <a:pPr marL="320675" indent="-320675" defTabSz="449263"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endParaRPr lang="en-GB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20675" indent="-320675" defTabSz="449263"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endParaRPr lang="en-GB" sz="2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362200"/>
            <a:ext cx="684053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371600" y="6521450"/>
            <a:ext cx="323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Thanks to Bryan Pellom for this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3BAE37-CC6B-C94A-97C0-2D5385A5B361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45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316868-7BE6-4A4C-A2F7-9C40C69F5FE9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39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34597752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Current error rates</a:t>
            </a:r>
          </a:p>
        </p:txBody>
      </p:sp>
      <p:graphicFrame>
        <p:nvGraphicFramePr>
          <p:cNvPr id="1345539" name="Group 3"/>
          <p:cNvGraphicFramePr>
            <a:graphicFrameLocks noGrp="1"/>
          </p:cNvGraphicFramePr>
          <p:nvPr/>
        </p:nvGraphicFramePr>
        <p:xfrm>
          <a:off x="381000" y="2286000"/>
          <a:ext cx="8382000" cy="2906713"/>
        </p:xfrm>
        <a:graphic>
          <a:graphicData uri="http://schemas.openxmlformats.org/drawingml/2006/table">
            <a:tbl>
              <a:tblPr/>
              <a:tblGrid>
                <a:gridCol w="3962400"/>
                <a:gridCol w="2133600"/>
                <a:gridCol w="2286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Vocabulary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 Rate%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Digits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WSJ read speech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WSJ read speech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Broadcast news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64,000+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Conversational Telephone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64,000+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381000" y="1576388"/>
            <a:ext cx="6300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Ballpark numbers; exact numbers depend very much on the specific corpus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E364B8-0E19-E043-8116-4D5F72CD0E66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27683" name="Slide Number Placeholder 3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EC3E32-DEF4-CA40-9803-BEBC3714A8B8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4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419823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181813"/>
                </a:solidFill>
                <a:latin typeface="Verdana" charset="0"/>
              </a:rPr>
              <a:t>Digitizing the signal (A-D)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Blip>
                <a:blip r:embed="rId3"/>
              </a:buBlip>
            </a:pPr>
            <a:r>
              <a:rPr lang="en-US" sz="2800" b="1">
                <a:solidFill>
                  <a:srgbClr val="5400A8"/>
                </a:solidFill>
                <a:latin typeface="Tahoma" charset="0"/>
              </a:rPr>
              <a:t>Sampling</a:t>
            </a:r>
            <a:r>
              <a:rPr lang="en-US" sz="2800">
                <a:solidFill>
                  <a:srgbClr val="5400A8"/>
                </a:solidFill>
                <a:latin typeface="Tahoma" charset="0"/>
              </a:rPr>
              <a:t>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400">
                <a:latin typeface="Verdana" charset="0"/>
              </a:rPr>
              <a:t>measuring amplitude of signal at time 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400">
                <a:latin typeface="Verdana" charset="0"/>
              </a:rPr>
              <a:t>16,000 Hz (samples/sec) Microphone (</a:t>
            </a:r>
            <a:r>
              <a:rPr lang="ja-JP" altLang="en-US" sz="2400">
                <a:latin typeface="Verdana" charset="0"/>
              </a:rPr>
              <a:t>“</a:t>
            </a:r>
            <a:r>
              <a:rPr lang="en-US" sz="2400">
                <a:latin typeface="Verdana" charset="0"/>
              </a:rPr>
              <a:t>Wideband</a:t>
            </a:r>
            <a:r>
              <a:rPr lang="ja-JP" altLang="en-US" sz="2400">
                <a:latin typeface="Verdana" charset="0"/>
              </a:rPr>
              <a:t>”</a:t>
            </a:r>
            <a:r>
              <a:rPr lang="en-US" sz="2400">
                <a:latin typeface="Verdana" charset="0"/>
              </a:rPr>
              <a:t>):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400">
                <a:latin typeface="Verdana" charset="0"/>
              </a:rPr>
              <a:t>8,000 Hz (samples/sec) Telephone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400">
                <a:latin typeface="Verdana" charset="0"/>
              </a:rPr>
              <a:t>Why?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4D4D4D"/>
                </a:solidFill>
                <a:latin typeface="Verdana" charset="0"/>
              </a:rPr>
              <a:t>Need at least 2 samples per cycle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4D4D4D"/>
                </a:solidFill>
                <a:latin typeface="Verdana" charset="0"/>
              </a:rPr>
              <a:t>max measurable frequency is half sampling rate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4D4D4D"/>
                </a:solidFill>
                <a:latin typeface="Verdana" charset="0"/>
              </a:rPr>
              <a:t>Human speech &lt; 10,000 Hz,  so need max 20K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4D4D4D"/>
                </a:solidFill>
                <a:latin typeface="Verdana" charset="0"/>
              </a:rPr>
              <a:t>Telephone filtered at 4K, so 8K is enough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BD7E33-907F-4949-896E-FA7BCBA6B90F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27705A-65B8-D54A-9116-63780DBFEF88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40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00078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3600">
              <a:solidFill>
                <a:srgbClr val="00CC00"/>
              </a:solidFill>
              <a:latin typeface="Verdana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Blip>
                <a:blip r:embed="rId3"/>
              </a:buBlip>
            </a:pPr>
            <a:r>
              <a:rPr lang="en-US" sz="2400" b="1">
                <a:solidFill>
                  <a:srgbClr val="5400A8"/>
                </a:solidFill>
                <a:latin typeface="Arial" charset="0"/>
              </a:rPr>
              <a:t>Quantization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000">
                <a:latin typeface="Arial" charset="0"/>
              </a:rPr>
              <a:t>Representing real value of each amplitude as integer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400">
                <a:latin typeface="Arial" charset="0"/>
              </a:rPr>
              <a:t>8-bit (-128 to 127) or 16-bit (-32768 to 32767)</a:t>
            </a:r>
            <a:endParaRPr lang="en-US" sz="20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Blip>
                <a:blip r:embed="rId3"/>
              </a:buBlip>
            </a:pPr>
            <a:r>
              <a:rPr lang="en-US" sz="2400" b="1">
                <a:solidFill>
                  <a:srgbClr val="5400A8"/>
                </a:solidFill>
                <a:latin typeface="Arial" charset="0"/>
              </a:rPr>
              <a:t>Formats</a:t>
            </a:r>
            <a:r>
              <a:rPr lang="en-US" sz="2400">
                <a:solidFill>
                  <a:srgbClr val="5400A8"/>
                </a:solidFill>
                <a:latin typeface="Arial" charset="0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000">
                <a:latin typeface="Arial" charset="0"/>
              </a:rPr>
              <a:t>16 bit PCM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000">
                <a:latin typeface="Arial" charset="0"/>
              </a:rPr>
              <a:t>8 bit mu-law; log compression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Blip>
                <a:blip r:embed="rId3"/>
              </a:buBlip>
            </a:pPr>
            <a:r>
              <a:rPr lang="en-US" sz="2400">
                <a:solidFill>
                  <a:srgbClr val="5400A8"/>
                </a:solidFill>
                <a:latin typeface="Arial" charset="0"/>
              </a:rPr>
              <a:t>LSB (Intel) vs. MSB (Sun, Apple)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Blip>
                <a:blip r:embed="rId3"/>
              </a:buBlip>
            </a:pPr>
            <a:r>
              <a:rPr lang="en-US" sz="2800" b="1">
                <a:solidFill>
                  <a:srgbClr val="5400A8"/>
                </a:solidFill>
                <a:latin typeface="Tahoma" charset="0"/>
              </a:rPr>
              <a:t>Headers</a:t>
            </a:r>
            <a:r>
              <a:rPr lang="en-US" sz="2800">
                <a:solidFill>
                  <a:srgbClr val="5400A8"/>
                </a:solidFill>
                <a:latin typeface="Tahoma" charset="0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400">
                <a:latin typeface="Verdana" charset="0"/>
              </a:rPr>
              <a:t>Raw (no header)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400">
                <a:latin typeface="Verdana" charset="0"/>
              </a:rPr>
              <a:t>Microsoft wav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400">
                <a:latin typeface="Verdana" charset="0"/>
              </a:rPr>
              <a:t>Sun .au</a:t>
            </a:r>
            <a:endParaRPr lang="en-US" sz="1800">
              <a:latin typeface="Verdana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492625" y="5181600"/>
            <a:ext cx="419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5559425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5026025" y="4343400"/>
            <a:ext cx="914400" cy="609600"/>
          </a:xfrm>
          <a:prstGeom prst="wedgeRoundRectCallout">
            <a:avLst>
              <a:gd name="adj1" fmla="val -43750"/>
              <a:gd name="adj2" fmla="val 120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Times" charset="0"/>
              </a:rPr>
              <a:t>40 byte</a:t>
            </a:r>
          </a:p>
          <a:p>
            <a:pPr algn="ctr" eaLnBrk="0" hangingPunct="0"/>
            <a:r>
              <a:rPr lang="en-US" sz="1800">
                <a:latin typeface="Times" charset="0"/>
              </a:rPr>
              <a:t>header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3959225" y="5334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848600" cy="9906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Digitizing Speech (II)</a:t>
            </a:r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0FEB18-2FA8-FC4E-B12E-397C1CEE3CC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6861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FBA368-EFAC-6E4E-8A7B-64AD4D104B1E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41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02633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MFCC: Mel-Frequency Cepstral Coefficients</a:t>
            </a:r>
          </a:p>
        </p:txBody>
      </p:sp>
      <p:pic>
        <p:nvPicPr>
          <p:cNvPr id="72707" name="Picture 4" descr="mfcc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9144000" cy="1333500"/>
          </a:xfrm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128DDA-7737-C240-AE48-1AB77A6CC4AC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27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A0A909-F329-5349-A380-C9BE1BCED15A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42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211952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HSR versus ASR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419600"/>
            <a:ext cx="8397875" cy="2024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Conclusions:</a:t>
            </a: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Machines about 5 times worse than humans</a:t>
            </a: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Gap increases with noisy speech</a:t>
            </a: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These numbers are rough, take with grain of salt</a:t>
            </a:r>
          </a:p>
        </p:txBody>
      </p:sp>
      <p:graphicFrame>
        <p:nvGraphicFramePr>
          <p:cNvPr id="1347588" name="Group 4"/>
          <p:cNvGraphicFramePr>
            <a:graphicFrameLocks noGrp="1"/>
          </p:cNvGraphicFramePr>
          <p:nvPr/>
        </p:nvGraphicFramePr>
        <p:xfrm>
          <a:off x="533400" y="1752600"/>
          <a:ext cx="8305800" cy="2335213"/>
        </p:xfrm>
        <a:graphic>
          <a:graphicData uri="http://schemas.openxmlformats.org/drawingml/2006/table">
            <a:tbl>
              <a:tblPr/>
              <a:tblGrid>
                <a:gridCol w="2898775"/>
                <a:gridCol w="1135063"/>
                <a:gridCol w="2759075"/>
                <a:gridCol w="1512887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Vocab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 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Continuous digits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.009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WSJ 1995 clean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WSJ 1995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w/noise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4628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SWBD 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Date Placeholder 3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B09114-D536-AF4A-A300-9D9E1E0734CD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29733" name="Slide Number Placeholder 3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2F74EA-5ED1-5F4B-A78D-F7BA737FCA90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5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264235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Why is conversational speech harder?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848600" cy="4572000"/>
          </a:xfrm>
        </p:spPr>
        <p:txBody>
          <a:bodyPr/>
          <a:lstStyle/>
          <a:p>
            <a:pPr eaLnBrk="1" hangingPunct="1"/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A piece of an utterance without context</a:t>
            </a:r>
          </a:p>
          <a:p>
            <a:pPr eaLnBrk="1" hangingPunct="1"/>
            <a:endParaRPr lang="en-US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The same utterance with more context</a:t>
            </a:r>
          </a:p>
        </p:txBody>
      </p:sp>
      <p:pic>
        <p:nvPicPr>
          <p:cNvPr id="1376260" name="48DC08A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6261" name="4CA73BE9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0950F4-AF0D-7C4B-A822-A10D227FA116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175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51C8FF-2754-2C41-8B0F-41CB95C94E28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6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30942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76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" fill="hold"/>
                                        <p:tgtEl>
                                          <p:spTgt spid="1376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62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626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76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21" fill="hold"/>
                                        <p:tgtEl>
                                          <p:spTgt spid="1376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626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626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LVCSR Design Intuition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Build a statistical model of the speech-to-words process</a:t>
            </a: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Collect lots and lots of speech, and transcribe all the words.</a:t>
            </a: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Train the model on the labeled speech</a:t>
            </a: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Paradigm: Supervised Machine Learning + Search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1D50D2-0809-DC49-B152-5A266050AB2E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DB35A2-E2D7-5842-A8A1-39F4D1544621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7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288636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Speech Recognition Architecture</a:t>
            </a:r>
          </a:p>
        </p:txBody>
      </p:sp>
      <p:pic>
        <p:nvPicPr>
          <p:cNvPr id="35843" name="Picture 4" descr="speecharc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0960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C7195A-3305-4146-9AF0-F03E094212CA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42AF5D-F368-654F-832A-96AAB70DC4C2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8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8334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The Noisy Channel Model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Search through space of all possible sentences.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Pick the one that is most probable given the waveform.</a:t>
            </a:r>
          </a:p>
        </p:txBody>
      </p:sp>
      <p:pic>
        <p:nvPicPr>
          <p:cNvPr id="37892" name="Picture 5" descr="noisychannelas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4770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8A813C-6A2F-AB41-935B-1D698BE43155}" type="datetime1">
              <a:rPr lang="en-US" sz="1400">
                <a:solidFill>
                  <a:srgbClr val="721028"/>
                </a:solidFill>
                <a:latin typeface="Arial" charset="0"/>
              </a:rPr>
              <a:pPr/>
              <a:t>4/17/13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378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245575-4C8D-CA42-8612-9E6116013EEB}" type="slidenum">
              <a:rPr lang="en-US" sz="1400">
                <a:solidFill>
                  <a:srgbClr val="721028"/>
                </a:solidFill>
                <a:latin typeface="Arial" charset="0"/>
              </a:rPr>
              <a:pPr/>
              <a:t>9</a:t>
            </a:fld>
            <a:endParaRPr lang="en-US" sz="1400">
              <a:solidFill>
                <a:srgbClr val="721028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721028"/>
                </a:solidFill>
                <a:latin typeface="Arial" charset="0"/>
                <a:cs typeface="Arial" charset="0"/>
              </a:rPr>
              <a:t>Speech and Language Processing  Jurafsky and Martin </a:t>
            </a:r>
          </a:p>
        </p:txBody>
      </p:sp>
    </p:spTree>
    <p:extLst>
      <p:ext uri="{BB962C8B-B14F-4D97-AF65-F5344CB8AC3E}">
        <p14:creationId xmlns:p14="http://schemas.microsoft.com/office/powerpoint/2010/main" val="175143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95</TotalTime>
  <Words>1494</Words>
  <Application>Microsoft Macintosh PowerPoint</Application>
  <PresentationFormat>On-screen Show (4:3)</PresentationFormat>
  <Paragraphs>371</Paragraphs>
  <Slides>42</Slides>
  <Notes>37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Breeze</vt:lpstr>
      <vt:lpstr>Equation</vt:lpstr>
      <vt:lpstr>Components: ASR</vt:lpstr>
      <vt:lpstr>Speech Recognition</vt:lpstr>
      <vt:lpstr>LVCSR</vt:lpstr>
      <vt:lpstr>Current error rates</vt:lpstr>
      <vt:lpstr>HSR versus ASR</vt:lpstr>
      <vt:lpstr>Why is conversational speech harder?</vt:lpstr>
      <vt:lpstr>LVCSR Design Intuition</vt:lpstr>
      <vt:lpstr>Speech Recognition Architecture</vt:lpstr>
      <vt:lpstr>The Noisy Channel Model</vt:lpstr>
      <vt:lpstr>Decomposing Speech Recognition</vt:lpstr>
      <vt:lpstr>Decomposing Speech Recognition</vt:lpstr>
      <vt:lpstr>PowerPoint Presentation</vt:lpstr>
      <vt:lpstr>The Noisy Channel Model (II)</vt:lpstr>
      <vt:lpstr>Noisy Channel Model (III)</vt:lpstr>
      <vt:lpstr>Noisy channel model</vt:lpstr>
      <vt:lpstr>The noisy channel model</vt:lpstr>
      <vt:lpstr>Speech Architecture meets Noisy Channel</vt:lpstr>
      <vt:lpstr>ASR Components</vt:lpstr>
      <vt:lpstr>Lexicon</vt:lpstr>
      <vt:lpstr>HMMs for speech: the word “six”</vt:lpstr>
      <vt:lpstr>Phones are not homogeneous!</vt:lpstr>
      <vt:lpstr>Each phone has 3 subphones</vt:lpstr>
      <vt:lpstr>HMM word model for “six”</vt:lpstr>
      <vt:lpstr>HMMs for speech</vt:lpstr>
      <vt:lpstr>HMM for the digit recognition task</vt:lpstr>
      <vt:lpstr>Typical MFCC features</vt:lpstr>
      <vt:lpstr>Why is MFCC so popular?</vt:lpstr>
      <vt:lpstr>Decoding</vt:lpstr>
      <vt:lpstr>Why is ASR decoding hard?</vt:lpstr>
      <vt:lpstr>The Evaluation (forward) problem for speech</vt:lpstr>
      <vt:lpstr>Evaluation for speech: Summing over all different paths!</vt:lpstr>
      <vt:lpstr>Viterbi trellis for “five”</vt:lpstr>
      <vt:lpstr>Viterbi trellis for “five”</vt:lpstr>
      <vt:lpstr>Language Model</vt:lpstr>
      <vt:lpstr>Search space with bigrams</vt:lpstr>
      <vt:lpstr>Viterbi trellis </vt:lpstr>
      <vt:lpstr>Viterbi backtrace</vt:lpstr>
      <vt:lpstr>Detecting Phones</vt:lpstr>
      <vt:lpstr>Discrete Representation of Signal</vt:lpstr>
      <vt:lpstr>PowerPoint Presentation</vt:lpstr>
      <vt:lpstr>Digitizing Speech (II)</vt:lpstr>
      <vt:lpstr>MFCC: Mel-Frequency Cepstral Coefficients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Components: ASR</dc:title>
  <dc:creator>Gina-Anne Levow</dc:creator>
  <cp:lastModifiedBy>Gina-Anne Levow</cp:lastModifiedBy>
  <cp:revision>3</cp:revision>
  <cp:lastPrinted>2013-04-17T19:43:46Z</cp:lastPrinted>
  <dcterms:created xsi:type="dcterms:W3CDTF">2013-04-10T20:40:22Z</dcterms:created>
  <dcterms:modified xsi:type="dcterms:W3CDTF">2013-04-17T21:13:44Z</dcterms:modified>
</cp:coreProperties>
</file>