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7BFB-3D59-6846-88D1-DF703F75CE55}" type="datetimeFigureOut">
              <a:rPr lang="en-US" smtClean="0"/>
              <a:t>4/17/13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89B22-D8DA-1249-827A-7CE525C7B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AC36C1-F5DA-D246-94E1-BC690248D621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B7F11A8-E2D8-7E49-850A-29CB94DFC445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314A869-714B-A742-B58C-EBF368153024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2260D5F-761D-C040-8E2B-5272F3766E58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5A32A96-090A-BD42-B982-20AB9267DA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&amp;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Spoken Dialog Systems</a:t>
            </a:r>
          </a:p>
          <a:p>
            <a:r>
              <a:rPr lang="en-US" smtClean="0"/>
              <a:t>April 17,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9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Determine overall user satisfaction</a:t>
            </a:r>
          </a:p>
          <a:p>
            <a:pPr lvl="1"/>
            <a:r>
              <a:rPr lang="en-US" dirty="0" smtClean="0"/>
              <a:t>Highlight systems problems; help tune</a:t>
            </a:r>
          </a:p>
          <a:p>
            <a:r>
              <a:rPr lang="en-US" dirty="0" smtClean="0"/>
              <a:t>Classically: Conduct user surveys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8172"/>
            <a:ext cx="8927252" cy="27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7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6" y="1600201"/>
            <a:ext cx="8819615" cy="4343400"/>
          </a:xfrm>
        </p:spPr>
        <p:txBody>
          <a:bodyPr/>
          <a:lstStyle/>
          <a:p>
            <a:r>
              <a:rPr lang="en-US" dirty="0" smtClean="0"/>
              <a:t>User evaluation issues:</a:t>
            </a:r>
          </a:p>
        </p:txBody>
      </p:sp>
    </p:spTree>
    <p:extLst>
      <p:ext uri="{BB962C8B-B14F-4D97-AF65-F5344CB8AC3E}">
        <p14:creationId xmlns:p14="http://schemas.microsoft.com/office/powerpoint/2010/main" val="318665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6" y="1600201"/>
            <a:ext cx="8819615" cy="4343400"/>
          </a:xfrm>
        </p:spPr>
        <p:txBody>
          <a:bodyPr/>
          <a:lstStyle/>
          <a:p>
            <a:r>
              <a:rPr lang="en-US" dirty="0" smtClean="0"/>
              <a:t>User evaluation issues:</a:t>
            </a:r>
          </a:p>
          <a:p>
            <a:pPr lvl="1"/>
            <a:r>
              <a:rPr lang="en-US" dirty="0" smtClean="0"/>
              <a:t>Expensive; often unrealistic; hard to get real user to do</a:t>
            </a:r>
          </a:p>
          <a:p>
            <a:r>
              <a:rPr lang="en-US" dirty="0" smtClean="0"/>
              <a:t>Create model correlated with human satisfaction</a:t>
            </a:r>
          </a:p>
          <a:p>
            <a:r>
              <a:rPr lang="en-US" dirty="0" smtClean="0"/>
              <a:t>Criteria:</a:t>
            </a:r>
          </a:p>
        </p:txBody>
      </p:sp>
    </p:spTree>
    <p:extLst>
      <p:ext uri="{BB962C8B-B14F-4D97-AF65-F5344CB8AC3E}">
        <p14:creationId xmlns:p14="http://schemas.microsoft.com/office/powerpoint/2010/main" val="608741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6" y="1600201"/>
            <a:ext cx="8819615" cy="4343400"/>
          </a:xfrm>
        </p:spPr>
        <p:txBody>
          <a:bodyPr/>
          <a:lstStyle/>
          <a:p>
            <a:r>
              <a:rPr lang="en-US" dirty="0" smtClean="0"/>
              <a:t>User evaluation issues:</a:t>
            </a:r>
          </a:p>
          <a:p>
            <a:pPr lvl="1"/>
            <a:r>
              <a:rPr lang="en-US" dirty="0" smtClean="0"/>
              <a:t>Expensive; often unrealistic; hard to get real user to do</a:t>
            </a:r>
          </a:p>
          <a:p>
            <a:r>
              <a:rPr lang="en-US" dirty="0" smtClean="0"/>
              <a:t>Create model correlated with human satisfaction</a:t>
            </a:r>
          </a:p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Maximize task success</a:t>
            </a:r>
          </a:p>
          <a:p>
            <a:pPr lvl="2"/>
            <a:r>
              <a:rPr lang="en-US" dirty="0" smtClean="0"/>
              <a:t>Measure task completion: % </a:t>
            </a:r>
            <a:r>
              <a:rPr lang="en-US" dirty="0" err="1" smtClean="0"/>
              <a:t>subgoals</a:t>
            </a:r>
            <a:r>
              <a:rPr lang="en-US" dirty="0" smtClean="0"/>
              <a:t>; Kappa of frame values</a:t>
            </a:r>
          </a:p>
          <a:p>
            <a:pPr lvl="1"/>
            <a:r>
              <a:rPr lang="en-US" dirty="0" smtClean="0"/>
              <a:t>Minimize task costs</a:t>
            </a:r>
          </a:p>
          <a:p>
            <a:pPr lvl="2"/>
            <a:r>
              <a:rPr lang="en-US" dirty="0" smtClean="0"/>
              <a:t>Efficiency costs: time elapsed; # turns; # error correction turns</a:t>
            </a:r>
          </a:p>
          <a:p>
            <a:pPr lvl="2"/>
            <a:r>
              <a:rPr lang="en-US" dirty="0" smtClean="0"/>
              <a:t>Quality costs:  # rejections; # barge-in; concept error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1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PARADISE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b="-30121"/>
          <a:stretch/>
        </p:blipFill>
        <p:spPr/>
      </p:pic>
    </p:spTree>
    <p:extLst>
      <p:ext uri="{BB962C8B-B14F-4D97-AF65-F5344CB8AC3E}">
        <p14:creationId xmlns:p14="http://schemas.microsoft.com/office/powerpoint/2010/main" val="343562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user satisfaction with questionnaires</a:t>
            </a:r>
          </a:p>
          <a:p>
            <a:r>
              <a:rPr lang="en-US" dirty="0" smtClean="0"/>
              <a:t>Extract task success and costs measures from corresponding dialogs</a:t>
            </a:r>
          </a:p>
          <a:p>
            <a:pPr lvl="1"/>
            <a:r>
              <a:rPr lang="en-US" dirty="0" smtClean="0"/>
              <a:t>Automatically or manually</a:t>
            </a:r>
          </a:p>
          <a:p>
            <a:pPr lvl="1"/>
            <a:endParaRPr lang="en-US" dirty="0"/>
          </a:p>
          <a:p>
            <a:r>
              <a:rPr lang="en-US" dirty="0" smtClean="0"/>
              <a:t>Perform multiple regression:</a:t>
            </a:r>
          </a:p>
          <a:p>
            <a:pPr lvl="1"/>
            <a:r>
              <a:rPr lang="en-US" dirty="0" smtClean="0"/>
              <a:t>Assign weights to all factors of contribution to </a:t>
            </a:r>
            <a:r>
              <a:rPr lang="en-US" dirty="0" err="1" smtClean="0"/>
              <a:t>Usat</a:t>
            </a:r>
            <a:endParaRPr lang="en-US" dirty="0" smtClean="0"/>
          </a:p>
          <a:p>
            <a:pPr lvl="1"/>
            <a:r>
              <a:rPr lang="en-US" dirty="0" smtClean="0"/>
              <a:t>Task success, Concept accuracy key</a:t>
            </a:r>
          </a:p>
          <a:p>
            <a:r>
              <a:rPr lang="en-US" dirty="0" smtClean="0"/>
              <a:t>Allows prediction of accuracy on new dialog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97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Now that we have a success metric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Could we use it to help drive learning?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recent work we use this metric to help us learn an optimal </a:t>
            </a:r>
            <a:r>
              <a:rPr lang="en-US">
                <a:solidFill>
                  <a:schemeClr val="accent2"/>
                </a:solidFill>
                <a:latin typeface="Tahoma" charset="0"/>
                <a:ea typeface="ＭＳ Ｐゴシック" charset="0"/>
                <a:cs typeface="ＭＳ Ｐゴシック" charset="0"/>
              </a:rPr>
              <a:t>policy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or </a:t>
            </a:r>
            <a:r>
              <a:rPr lang="en-US">
                <a:solidFill>
                  <a:schemeClr val="accent2"/>
                </a:solidFill>
                <a:latin typeface="Tahoma" charset="0"/>
                <a:ea typeface="ＭＳ Ｐゴシック" charset="0"/>
                <a:cs typeface="ＭＳ Ｐゴシック" charset="0"/>
              </a:rPr>
              <a:t>strategy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for how the conversational agent should behave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0EAFCB2-2634-4F4B-AC0B-05CCAE8A86A1}" type="datetime1">
              <a:rPr lang="en-US" sz="1400">
                <a:solidFill>
                  <a:srgbClr val="721028"/>
                </a:solidFill>
                <a:latin typeface="Arial" charset="0"/>
              </a:rPr>
              <a:pPr/>
              <a:t>4/17/13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65B50E3-B4A2-424F-8DF3-EDE529CC3833}" type="slidenum">
              <a:rPr lang="en-US" sz="1400">
                <a:solidFill>
                  <a:srgbClr val="721028"/>
                </a:solidFill>
                <a:latin typeface="Arial" charset="0"/>
              </a:rPr>
              <a:pPr/>
              <a:t>16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 </a:t>
            </a:r>
          </a:p>
        </p:txBody>
      </p:sp>
    </p:spTree>
    <p:extLst>
      <p:ext uri="{BB962C8B-B14F-4D97-AF65-F5344CB8AC3E}">
        <p14:creationId xmlns:p14="http://schemas.microsoft.com/office/powerpoint/2010/main" val="120871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 threshold is a human-designed policy!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Could we learn what the right action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Rejection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Explicit confirmation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Implicit confirmation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No confirmation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 learning a policy which,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given various information about the current state,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dynamically chooses the action which maximizes dialogue success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21DA31-C810-334D-9508-99BA174C3183}" type="datetime1">
              <a:rPr lang="en-US" sz="1400">
                <a:solidFill>
                  <a:srgbClr val="721028"/>
                </a:solidFill>
                <a:latin typeface="Arial" charset="0"/>
              </a:rPr>
              <a:pPr/>
              <a:t>4/17/13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0A5190-3507-1240-973B-51B1F8829609}" type="slidenum">
              <a:rPr lang="en-US" sz="1400">
                <a:solidFill>
                  <a:srgbClr val="721028"/>
                </a:solidFill>
                <a:latin typeface="Arial" charset="0"/>
              </a:rPr>
              <a:pPr/>
              <a:t>17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 </a:t>
            </a:r>
          </a:p>
        </p:txBody>
      </p:sp>
    </p:spTree>
    <p:extLst>
      <p:ext uri="{BB962C8B-B14F-4D97-AF65-F5344CB8AC3E}">
        <p14:creationId xmlns:p14="http://schemas.microsoft.com/office/powerpoint/2010/main" val="55845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Another strategy decision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Open versus directive prompts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When to do mixed initiative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How we do this optimization?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Markov Decision Processes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73A7F0-E740-0643-8AF2-183E75721E9B}" type="datetime1">
              <a:rPr lang="en-US" sz="1400">
                <a:solidFill>
                  <a:srgbClr val="721028"/>
                </a:solidFill>
                <a:latin typeface="Arial" charset="0"/>
              </a:rPr>
              <a:pPr/>
              <a:t>4/17/13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958EAA-1A28-B34A-ACE5-34CA6889BFC5}" type="slidenum">
              <a:rPr lang="en-US" sz="1400">
                <a:solidFill>
                  <a:srgbClr val="721028"/>
                </a:solidFill>
                <a:latin typeface="Arial" charset="0"/>
              </a:rPr>
              <a:pPr/>
              <a:t>18</a:t>
            </a:fld>
            <a:endParaRPr lang="en-US" sz="1400">
              <a:solidFill>
                <a:srgbClr val="721028"/>
              </a:solidFill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latin typeface="Arial" charset="0"/>
                <a:cs typeface="Arial" charset="0"/>
              </a:rPr>
              <a:t>Speech and Language Processing -- Jurafsky and Martin  </a:t>
            </a:r>
          </a:p>
        </p:txBody>
      </p:sp>
    </p:spTree>
    <p:extLst>
      <p:ext uri="{BB962C8B-B14F-4D97-AF65-F5344CB8AC3E}">
        <p14:creationId xmlns:p14="http://schemas.microsoft.com/office/powerpoint/2010/main" val="334324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Spoken Dialogue Systems:</a:t>
            </a:r>
          </a:p>
          <a:p>
            <a:pPr lvl="1"/>
            <a:r>
              <a:rPr lang="en-US" dirty="0" smtClean="0"/>
              <a:t>Build on existing text-based NLP techniques, but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Incorporate dialogue specific factors:</a:t>
            </a:r>
          </a:p>
          <a:p>
            <a:pPr lvl="2"/>
            <a:r>
              <a:rPr lang="en-US" dirty="0" smtClean="0"/>
              <a:t>Turn-taking, grounding, dialogue acts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Affected by computational and modal constraints</a:t>
            </a:r>
          </a:p>
          <a:p>
            <a:pPr lvl="2"/>
            <a:r>
              <a:rPr lang="en-US" dirty="0" smtClean="0"/>
              <a:t>Recognition errors, processing speed, etc.</a:t>
            </a:r>
          </a:p>
          <a:p>
            <a:pPr lvl="2"/>
            <a:r>
              <a:rPr lang="en-US" dirty="0" smtClean="0"/>
              <a:t>Speech transience, slowness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Becoming more widespread and </a:t>
            </a:r>
            <a:r>
              <a:rPr lang="en-US" smtClean="0"/>
              <a:t>more flexible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45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user-centered design</a:t>
            </a:r>
          </a:p>
        </p:txBody>
      </p:sp>
    </p:spTree>
    <p:extLst>
      <p:ext uri="{BB962C8B-B14F-4D97-AF65-F5344CB8AC3E}">
        <p14:creationId xmlns:p14="http://schemas.microsoft.com/office/powerpoint/2010/main" val="298633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user-centered design</a:t>
            </a:r>
          </a:p>
          <a:p>
            <a:pPr lvl="1"/>
            <a:r>
              <a:rPr lang="en-US" dirty="0" smtClean="0"/>
              <a:t>Study user and task: How?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4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user-centered design</a:t>
            </a:r>
          </a:p>
          <a:p>
            <a:pPr lvl="1"/>
            <a:r>
              <a:rPr lang="en-US" dirty="0" smtClean="0"/>
              <a:t>Study user and task: How?</a:t>
            </a:r>
          </a:p>
          <a:p>
            <a:pPr lvl="2"/>
            <a:r>
              <a:rPr lang="en-US" dirty="0" smtClean="0"/>
              <a:t>Interview potential users, record human-human tasks</a:t>
            </a:r>
            <a:endParaRPr lang="en-US" dirty="0"/>
          </a:p>
          <a:p>
            <a:pPr lvl="1"/>
            <a:r>
              <a:rPr lang="en-US" dirty="0" smtClean="0"/>
              <a:t>Study how the user interacts with the system</a:t>
            </a:r>
          </a:p>
        </p:txBody>
      </p:sp>
    </p:spTree>
    <p:extLst>
      <p:ext uri="{BB962C8B-B14F-4D97-AF65-F5344CB8AC3E}">
        <p14:creationId xmlns:p14="http://schemas.microsoft.com/office/powerpoint/2010/main" val="357899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user-centered design</a:t>
            </a:r>
          </a:p>
          <a:p>
            <a:pPr lvl="1"/>
            <a:r>
              <a:rPr lang="en-US" dirty="0" smtClean="0"/>
              <a:t>Study user and task: How?</a:t>
            </a:r>
          </a:p>
          <a:p>
            <a:pPr lvl="2"/>
            <a:r>
              <a:rPr lang="en-US" dirty="0" smtClean="0"/>
              <a:t>Interview potential users, recorded human-human tasks</a:t>
            </a:r>
            <a:endParaRPr lang="en-US" dirty="0"/>
          </a:p>
          <a:p>
            <a:pPr lvl="1"/>
            <a:r>
              <a:rPr lang="en-US" dirty="0" smtClean="0"/>
              <a:t>Study how the user interacts with the system</a:t>
            </a:r>
          </a:p>
          <a:p>
            <a:pPr lvl="2"/>
            <a:r>
              <a:rPr lang="en-US" dirty="0" smtClean="0"/>
              <a:t>But it’s not built yet….</a:t>
            </a:r>
          </a:p>
        </p:txBody>
      </p:sp>
    </p:spTree>
    <p:extLst>
      <p:ext uri="{BB962C8B-B14F-4D97-AF65-F5344CB8AC3E}">
        <p14:creationId xmlns:p14="http://schemas.microsoft.com/office/powerpoint/2010/main" val="131423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user-centered design</a:t>
            </a:r>
          </a:p>
          <a:p>
            <a:pPr lvl="1"/>
            <a:r>
              <a:rPr lang="en-US" dirty="0" smtClean="0"/>
              <a:t>Study user and task: How?</a:t>
            </a:r>
          </a:p>
          <a:p>
            <a:pPr lvl="2"/>
            <a:r>
              <a:rPr lang="en-US" dirty="0" smtClean="0"/>
              <a:t>Interview potential users, recorded human-human tasks</a:t>
            </a:r>
            <a:endParaRPr lang="en-US" dirty="0"/>
          </a:p>
          <a:p>
            <a:pPr lvl="1"/>
            <a:r>
              <a:rPr lang="en-US" dirty="0" smtClean="0"/>
              <a:t>Study how the user interacts with the system</a:t>
            </a:r>
          </a:p>
          <a:p>
            <a:pPr lvl="2"/>
            <a:r>
              <a:rPr lang="en-US" dirty="0" smtClean="0"/>
              <a:t>But it’s not built yet….</a:t>
            </a:r>
          </a:p>
          <a:p>
            <a:pPr lvl="3"/>
            <a:r>
              <a:rPr lang="en-US" dirty="0" smtClean="0"/>
              <a:t>Wizard-of-Oz systems:  Simulations </a:t>
            </a:r>
          </a:p>
          <a:p>
            <a:pPr lvl="4"/>
            <a:r>
              <a:rPr lang="en-US" dirty="0" smtClean="0"/>
              <a:t>User thinks they’re interacting with a system, but it’s driven by a human</a:t>
            </a:r>
          </a:p>
          <a:p>
            <a:pPr lvl="3"/>
            <a:r>
              <a:rPr lang="en-US" dirty="0" smtClean="0"/>
              <a:t>Prototypes</a:t>
            </a:r>
          </a:p>
        </p:txBody>
      </p:sp>
    </p:spTree>
    <p:extLst>
      <p:ext uri="{BB962C8B-B14F-4D97-AF65-F5344CB8AC3E}">
        <p14:creationId xmlns:p14="http://schemas.microsoft.com/office/powerpoint/2010/main" val="130926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user-centered design</a:t>
            </a:r>
          </a:p>
          <a:p>
            <a:pPr lvl="1"/>
            <a:r>
              <a:rPr lang="en-US" dirty="0" smtClean="0"/>
              <a:t>Study user and task: How?</a:t>
            </a:r>
          </a:p>
          <a:p>
            <a:pPr lvl="2"/>
            <a:r>
              <a:rPr lang="en-US" dirty="0" smtClean="0"/>
              <a:t>Interview potential users, recorded human-human tasks</a:t>
            </a:r>
            <a:endParaRPr lang="en-US" dirty="0"/>
          </a:p>
          <a:p>
            <a:pPr lvl="1"/>
            <a:r>
              <a:rPr lang="en-US" dirty="0" smtClean="0"/>
              <a:t>Study how the user interacts with the system</a:t>
            </a:r>
          </a:p>
          <a:p>
            <a:pPr lvl="2"/>
            <a:r>
              <a:rPr lang="en-US" dirty="0" smtClean="0"/>
              <a:t>But it’s not built yet….</a:t>
            </a:r>
          </a:p>
          <a:p>
            <a:pPr lvl="3"/>
            <a:r>
              <a:rPr lang="en-US" dirty="0" smtClean="0"/>
              <a:t>Wizard-of-Oz systems:  Simulations </a:t>
            </a:r>
          </a:p>
          <a:p>
            <a:pPr lvl="4"/>
            <a:r>
              <a:rPr lang="en-US" dirty="0" smtClean="0"/>
              <a:t>User thinks they’re interacting with a system, but it’s driven by a human</a:t>
            </a:r>
          </a:p>
          <a:p>
            <a:pPr lvl="3"/>
            <a:r>
              <a:rPr lang="en-US" dirty="0" smtClean="0"/>
              <a:t>Prototypes</a:t>
            </a:r>
          </a:p>
          <a:p>
            <a:pPr lvl="1"/>
            <a:r>
              <a:rPr lang="en-US" dirty="0" smtClean="0"/>
              <a:t>Iterative redesign:</a:t>
            </a:r>
          </a:p>
          <a:p>
            <a:pPr lvl="2"/>
            <a:r>
              <a:rPr lang="en-US" dirty="0" smtClean="0"/>
              <a:t>Test system: see how users really react, what problems occur, correct</a:t>
            </a:r>
            <a:r>
              <a:rPr lang="en-US" smtClean="0"/>
              <a:t>,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6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Determine overall user satisfaction</a:t>
            </a:r>
          </a:p>
          <a:p>
            <a:pPr lvl="1"/>
            <a:r>
              <a:rPr lang="en-US" dirty="0" smtClean="0"/>
              <a:t>Highlight systems problems; help tune</a:t>
            </a:r>
          </a:p>
        </p:txBody>
      </p:sp>
    </p:spTree>
    <p:extLst>
      <p:ext uri="{BB962C8B-B14F-4D97-AF65-F5344CB8AC3E}">
        <p14:creationId xmlns:p14="http://schemas.microsoft.com/office/powerpoint/2010/main" val="412276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Determine overall user satisfaction</a:t>
            </a:r>
          </a:p>
          <a:p>
            <a:pPr lvl="1"/>
            <a:r>
              <a:rPr lang="en-US" dirty="0" smtClean="0"/>
              <a:t>Highlight systems problems; help tune</a:t>
            </a:r>
          </a:p>
          <a:p>
            <a:r>
              <a:rPr lang="en-US" dirty="0" smtClean="0"/>
              <a:t>Classically: Conduct user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99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</TotalTime>
  <Words>637</Words>
  <Application>Microsoft Macintosh PowerPoint</Application>
  <PresentationFormat>On-screen Show (4:3)</PresentationFormat>
  <Paragraphs>121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Design &amp; Evaluation</vt:lpstr>
      <vt:lpstr>Designing Dialog</vt:lpstr>
      <vt:lpstr>Designing Dialog</vt:lpstr>
      <vt:lpstr>Designing Dialog</vt:lpstr>
      <vt:lpstr>Designing Dialog</vt:lpstr>
      <vt:lpstr>Designing Dialog</vt:lpstr>
      <vt:lpstr>Designing Dialog</vt:lpstr>
      <vt:lpstr>SDS Evaluation</vt:lpstr>
      <vt:lpstr>SDS Evaluation</vt:lpstr>
      <vt:lpstr>SDS Evaluation</vt:lpstr>
      <vt:lpstr>SDS Evaluation</vt:lpstr>
      <vt:lpstr>SDS Evaluation</vt:lpstr>
      <vt:lpstr>SDS Evaluation</vt:lpstr>
      <vt:lpstr>PARADISE Model</vt:lpstr>
      <vt:lpstr>PARADISE Model</vt:lpstr>
      <vt:lpstr>Now that we have a success metric</vt:lpstr>
      <vt:lpstr>A threshold is a human-designed policy!</vt:lpstr>
      <vt:lpstr>Another strategy decision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&amp; Evaluation</dc:title>
  <dc:creator>Gina-Anne Levow</dc:creator>
  <cp:lastModifiedBy>Gina-Anne Levow</cp:lastModifiedBy>
  <cp:revision>1</cp:revision>
  <dcterms:created xsi:type="dcterms:W3CDTF">2013-04-15T22:28:30Z</dcterms:created>
  <dcterms:modified xsi:type="dcterms:W3CDTF">2013-04-17T19:48:55Z</dcterms:modified>
</cp:coreProperties>
</file>