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5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50" r:id="rId88"/>
    <p:sldId id="343" r:id="rId89"/>
    <p:sldId id="342" r:id="rId90"/>
    <p:sldId id="347" r:id="rId91"/>
    <p:sldId id="348" r:id="rId92"/>
    <p:sldId id="344" r:id="rId93"/>
    <p:sldId id="345" r:id="rId94"/>
    <p:sldId id="346" r:id="rId9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464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printerSettings" Target="printerSettings/printerSettings1.bin"/><Relationship Id="rId97" Type="http://schemas.openxmlformats.org/officeDocument/2006/relationships/presProps" Target="presProps.xml"/><Relationship Id="rId98" Type="http://schemas.openxmlformats.org/officeDocument/2006/relationships/viewProps" Target="viewProps.xml"/><Relationship Id="rId9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tableStyles" Target="tableStyle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047C79D-687B-D941-9E83-922D7453B149}" type="datetimeFigureOut">
              <a:rPr lang="en-US" smtClean="0"/>
              <a:t>4/17/13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A25AB11-954D-C54F-BE0A-F1D66128BC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Understanding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Ling575</a:t>
            </a:r>
          </a:p>
          <a:p>
            <a:r>
              <a:rPr lang="en-US" dirty="0" smtClean="0"/>
              <a:t>Spoken Dialog Systems</a:t>
            </a:r>
          </a:p>
          <a:p>
            <a:r>
              <a:rPr lang="en-US" dirty="0" smtClean="0"/>
              <a:t>April 17,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38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speech </a:t>
            </a:r>
            <a:r>
              <a:rPr lang="en-US" dirty="0" err="1" smtClean="0"/>
              <a:t>vs</a:t>
            </a:r>
            <a:r>
              <a:rPr lang="en-US" dirty="0" smtClean="0"/>
              <a:t> text</a:t>
            </a:r>
          </a:p>
          <a:p>
            <a:pPr lvl="1"/>
            <a:r>
              <a:rPr lang="en-US" dirty="0" smtClean="0"/>
              <a:t>Utterances: </a:t>
            </a:r>
          </a:p>
          <a:p>
            <a:pPr lvl="2"/>
            <a:r>
              <a:rPr lang="en-US" dirty="0" smtClean="0"/>
              <a:t>ill-formed, </a:t>
            </a:r>
            <a:r>
              <a:rPr lang="en-US" dirty="0" err="1" smtClean="0"/>
              <a:t>disfluent</a:t>
            </a:r>
            <a:r>
              <a:rPr lang="en-US" dirty="0" smtClean="0"/>
              <a:t>, fragmentary, desultory, rambling</a:t>
            </a:r>
          </a:p>
          <a:p>
            <a:pPr lvl="3"/>
            <a:r>
              <a:rPr lang="en-US" dirty="0" err="1" smtClean="0"/>
              <a:t>Vs</a:t>
            </a:r>
            <a:r>
              <a:rPr lang="en-US" dirty="0" smtClean="0"/>
              <a:t> well-formed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7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speech </a:t>
            </a:r>
            <a:r>
              <a:rPr lang="en-US" dirty="0" err="1" smtClean="0"/>
              <a:t>vs</a:t>
            </a:r>
            <a:r>
              <a:rPr lang="en-US" dirty="0" smtClean="0"/>
              <a:t> text</a:t>
            </a:r>
          </a:p>
          <a:p>
            <a:pPr lvl="1"/>
            <a:r>
              <a:rPr lang="en-US" dirty="0" smtClean="0"/>
              <a:t>Utterances: </a:t>
            </a:r>
          </a:p>
          <a:p>
            <a:pPr lvl="2"/>
            <a:r>
              <a:rPr lang="en-US" dirty="0" smtClean="0"/>
              <a:t>ill-formed, </a:t>
            </a:r>
            <a:r>
              <a:rPr lang="en-US" dirty="0" err="1" smtClean="0"/>
              <a:t>disfluent</a:t>
            </a:r>
            <a:r>
              <a:rPr lang="en-US" dirty="0" smtClean="0"/>
              <a:t>, fragmentary, desultory, rambling</a:t>
            </a:r>
          </a:p>
          <a:p>
            <a:pPr lvl="3"/>
            <a:r>
              <a:rPr lang="en-US" dirty="0" err="1" smtClean="0"/>
              <a:t>Vs</a:t>
            </a:r>
            <a:r>
              <a:rPr lang="en-US" dirty="0" smtClean="0"/>
              <a:t> well-formed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Domain:</a:t>
            </a:r>
          </a:p>
          <a:p>
            <a:pPr lvl="2"/>
            <a:r>
              <a:rPr lang="en-US" dirty="0" smtClean="0"/>
              <a:t>Restricted, constrains interpretation</a:t>
            </a:r>
          </a:p>
          <a:p>
            <a:pPr lvl="3"/>
            <a:r>
              <a:rPr lang="en-US" dirty="0" smtClean="0"/>
              <a:t>Vs. unrestricted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speech </a:t>
            </a:r>
            <a:r>
              <a:rPr lang="en-US" dirty="0" err="1" smtClean="0"/>
              <a:t>vs</a:t>
            </a:r>
            <a:r>
              <a:rPr lang="en-US" dirty="0" smtClean="0"/>
              <a:t> text</a:t>
            </a:r>
          </a:p>
          <a:p>
            <a:pPr lvl="1"/>
            <a:r>
              <a:rPr lang="en-US" dirty="0" smtClean="0"/>
              <a:t>Utterances: </a:t>
            </a:r>
          </a:p>
          <a:p>
            <a:pPr lvl="2"/>
            <a:r>
              <a:rPr lang="en-US" dirty="0" smtClean="0"/>
              <a:t>ill-formed, </a:t>
            </a:r>
            <a:r>
              <a:rPr lang="en-US" dirty="0" err="1" smtClean="0"/>
              <a:t>disfluent</a:t>
            </a:r>
            <a:r>
              <a:rPr lang="en-US" dirty="0" smtClean="0"/>
              <a:t>, fragmentary, desultory, rambling</a:t>
            </a:r>
          </a:p>
          <a:p>
            <a:pPr lvl="3"/>
            <a:r>
              <a:rPr lang="en-US" dirty="0" err="1" smtClean="0"/>
              <a:t>Vs</a:t>
            </a:r>
            <a:r>
              <a:rPr lang="en-US" dirty="0" smtClean="0"/>
              <a:t> well-formed</a:t>
            </a:r>
            <a:endParaRPr lang="en-US" dirty="0"/>
          </a:p>
          <a:p>
            <a:pPr lvl="1"/>
            <a:r>
              <a:rPr lang="en-US" dirty="0" smtClean="0"/>
              <a:t>Domain:</a:t>
            </a:r>
          </a:p>
          <a:p>
            <a:pPr lvl="2"/>
            <a:r>
              <a:rPr lang="en-US" dirty="0" smtClean="0"/>
              <a:t>Restricted, constrains interpretation</a:t>
            </a:r>
          </a:p>
          <a:p>
            <a:pPr lvl="3"/>
            <a:r>
              <a:rPr lang="en-US" dirty="0" smtClean="0"/>
              <a:t>Vs. unrestricted</a:t>
            </a:r>
            <a:endParaRPr lang="en-US" dirty="0"/>
          </a:p>
          <a:p>
            <a:pPr lvl="1"/>
            <a:r>
              <a:rPr lang="en-US" dirty="0" smtClean="0"/>
              <a:t>Interpretation:</a:t>
            </a:r>
          </a:p>
          <a:p>
            <a:pPr lvl="2"/>
            <a:r>
              <a:rPr lang="en-US" dirty="0" smtClean="0"/>
              <a:t>Need specific pieces of data</a:t>
            </a:r>
          </a:p>
          <a:p>
            <a:pPr lvl="3"/>
            <a:r>
              <a:rPr lang="en-US" dirty="0" smtClean="0"/>
              <a:t>Vs. full, complete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76092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Analyzing speech </a:t>
            </a:r>
            <a:r>
              <a:rPr lang="en-US" dirty="0" err="1" smtClean="0"/>
              <a:t>vs</a:t>
            </a:r>
            <a:r>
              <a:rPr lang="en-US" dirty="0" smtClean="0"/>
              <a:t> text</a:t>
            </a:r>
          </a:p>
          <a:p>
            <a:pPr lvl="1"/>
            <a:r>
              <a:rPr lang="en-US" dirty="0" smtClean="0"/>
              <a:t>Utterances: </a:t>
            </a:r>
          </a:p>
          <a:p>
            <a:pPr lvl="2"/>
            <a:r>
              <a:rPr lang="en-US" dirty="0" smtClean="0"/>
              <a:t>ill-formed, </a:t>
            </a:r>
            <a:r>
              <a:rPr lang="en-US" dirty="0" err="1" smtClean="0"/>
              <a:t>disfluent</a:t>
            </a:r>
            <a:r>
              <a:rPr lang="en-US" dirty="0" smtClean="0"/>
              <a:t>, fragmentary, desultory, rambling</a:t>
            </a:r>
          </a:p>
          <a:p>
            <a:pPr lvl="3"/>
            <a:r>
              <a:rPr lang="en-US" dirty="0" err="1" smtClean="0"/>
              <a:t>Vs</a:t>
            </a:r>
            <a:r>
              <a:rPr lang="en-US" dirty="0" smtClean="0"/>
              <a:t> well-formed</a:t>
            </a:r>
            <a:endParaRPr lang="en-US" dirty="0"/>
          </a:p>
          <a:p>
            <a:pPr lvl="1"/>
            <a:r>
              <a:rPr lang="en-US" dirty="0" smtClean="0"/>
              <a:t>Domain:</a:t>
            </a:r>
          </a:p>
          <a:p>
            <a:pPr lvl="2"/>
            <a:r>
              <a:rPr lang="en-US" dirty="0" smtClean="0"/>
              <a:t>Restricted, constrains interpretation</a:t>
            </a:r>
          </a:p>
          <a:p>
            <a:pPr lvl="3"/>
            <a:r>
              <a:rPr lang="en-US" dirty="0" smtClean="0"/>
              <a:t>Vs. unrestricted</a:t>
            </a:r>
            <a:endParaRPr lang="en-US" dirty="0"/>
          </a:p>
          <a:p>
            <a:pPr lvl="1"/>
            <a:r>
              <a:rPr lang="en-US" dirty="0" smtClean="0"/>
              <a:t>Interpretation:</a:t>
            </a:r>
          </a:p>
          <a:p>
            <a:pPr lvl="2"/>
            <a:r>
              <a:rPr lang="en-US" dirty="0" smtClean="0"/>
              <a:t>Need specific pieces of data</a:t>
            </a:r>
          </a:p>
          <a:p>
            <a:pPr lvl="3"/>
            <a:r>
              <a:rPr lang="en-US" dirty="0" smtClean="0"/>
              <a:t>Vs. full, complete representation</a:t>
            </a:r>
          </a:p>
          <a:p>
            <a:pPr lvl="1"/>
            <a:r>
              <a:rPr lang="en-US" dirty="0" smtClean="0"/>
              <a:t>Speech recognition:</a:t>
            </a:r>
          </a:p>
          <a:p>
            <a:pPr lvl="2"/>
            <a:r>
              <a:rPr lang="en-US" dirty="0" smtClean="0"/>
              <a:t>Error-prone, perfect full analysis difficult </a:t>
            </a:r>
            <a:r>
              <a:rPr lang="en-US" smtClean="0"/>
              <a:t>to obtain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2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Spoken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561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Call routing (aka call classification): </a:t>
            </a:r>
          </a:p>
          <a:p>
            <a:pPr lvl="2"/>
            <a:r>
              <a:rPr lang="en-US" dirty="0" smtClean="0"/>
              <a:t>(Chu-Carroll &amp; Carpenter, 1998, Al-</a:t>
            </a:r>
            <a:r>
              <a:rPr lang="en-US" dirty="0" err="1" smtClean="0"/>
              <a:t>Shawi</a:t>
            </a:r>
            <a:r>
              <a:rPr lang="en-US" dirty="0" smtClean="0"/>
              <a:t> 2003)</a:t>
            </a:r>
          </a:p>
          <a:p>
            <a:pPr lvl="1"/>
            <a:r>
              <a:rPr lang="en-US" dirty="0" smtClean="0"/>
              <a:t>Shallow form of NLU</a:t>
            </a:r>
          </a:p>
        </p:txBody>
      </p:sp>
    </p:spTree>
    <p:extLst>
      <p:ext uri="{BB962C8B-B14F-4D97-AF65-F5344CB8AC3E}">
        <p14:creationId xmlns:p14="http://schemas.microsoft.com/office/powerpoint/2010/main" val="191911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Spoken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561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Call routing (aka call classification): </a:t>
            </a:r>
          </a:p>
          <a:p>
            <a:pPr lvl="2"/>
            <a:r>
              <a:rPr lang="en-US" dirty="0" smtClean="0"/>
              <a:t>(Chu-Carroll &amp; Carpenter, 1998, Al-</a:t>
            </a:r>
            <a:r>
              <a:rPr lang="en-US" dirty="0" err="1" smtClean="0"/>
              <a:t>Shawi</a:t>
            </a:r>
            <a:r>
              <a:rPr lang="en-US" dirty="0" smtClean="0"/>
              <a:t> 2003)</a:t>
            </a:r>
          </a:p>
          <a:p>
            <a:pPr lvl="1"/>
            <a:r>
              <a:rPr lang="en-US" dirty="0" smtClean="0"/>
              <a:t>Shallow form of NLU</a:t>
            </a:r>
          </a:p>
          <a:p>
            <a:pPr lvl="1"/>
            <a:r>
              <a:rPr lang="en-US" dirty="0" smtClean="0"/>
              <a:t>Goal:</a:t>
            </a:r>
          </a:p>
          <a:p>
            <a:pPr lvl="2"/>
            <a:r>
              <a:rPr lang="en-US" dirty="0" smtClean="0"/>
              <a:t>Given a spoken utterance, assign to class c, in finite set C</a:t>
            </a:r>
          </a:p>
        </p:txBody>
      </p:sp>
    </p:spTree>
    <p:extLst>
      <p:ext uri="{BB962C8B-B14F-4D97-AF65-F5344CB8AC3E}">
        <p14:creationId xmlns:p14="http://schemas.microsoft.com/office/powerpoint/2010/main" val="2642838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Spoken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561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Call routing (aka call classification): </a:t>
            </a:r>
          </a:p>
          <a:p>
            <a:pPr lvl="2"/>
            <a:r>
              <a:rPr lang="en-US" dirty="0" smtClean="0"/>
              <a:t>(Chu-Carroll &amp; Carpenter, 1998, Al-</a:t>
            </a:r>
            <a:r>
              <a:rPr lang="en-US" dirty="0" err="1" smtClean="0"/>
              <a:t>Shawi</a:t>
            </a:r>
            <a:r>
              <a:rPr lang="en-US" dirty="0" smtClean="0"/>
              <a:t> 2003)</a:t>
            </a:r>
          </a:p>
          <a:p>
            <a:pPr lvl="1"/>
            <a:r>
              <a:rPr lang="en-US" dirty="0" smtClean="0"/>
              <a:t>Shallow form of NLU</a:t>
            </a:r>
          </a:p>
          <a:p>
            <a:pPr lvl="1"/>
            <a:r>
              <a:rPr lang="en-US" dirty="0" smtClean="0"/>
              <a:t>Goal:</a:t>
            </a:r>
          </a:p>
          <a:p>
            <a:pPr lvl="2"/>
            <a:r>
              <a:rPr lang="en-US" dirty="0" smtClean="0"/>
              <a:t>Given a spoken utterance, assign to class c, in finite set C</a:t>
            </a:r>
          </a:p>
          <a:p>
            <a:pPr lvl="1"/>
            <a:r>
              <a:rPr lang="en-US" dirty="0" smtClean="0"/>
              <a:t>Banking Example:</a:t>
            </a:r>
          </a:p>
          <a:p>
            <a:pPr lvl="2"/>
            <a:r>
              <a:rPr lang="en-US" dirty="0" smtClean="0"/>
              <a:t>Open prompt: </a:t>
            </a:r>
            <a:r>
              <a:rPr lang="en-US" b="1" dirty="0"/>
              <a:t>"</a:t>
            </a:r>
            <a:r>
              <a:rPr lang="en-US" b="1" dirty="0" smtClean="0"/>
              <a:t>How may </a:t>
            </a:r>
            <a:r>
              <a:rPr lang="en-US" b="1" dirty="0"/>
              <a:t>I direct your call</a:t>
            </a:r>
            <a:r>
              <a:rPr lang="en-US" b="1" dirty="0" smtClean="0"/>
              <a:t>?”	</a:t>
            </a:r>
          </a:p>
        </p:txBody>
      </p:sp>
    </p:spTree>
    <p:extLst>
      <p:ext uri="{BB962C8B-B14F-4D97-AF65-F5344CB8AC3E}">
        <p14:creationId xmlns:p14="http://schemas.microsoft.com/office/powerpoint/2010/main" val="2177802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Spoken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561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Call routing (aka call classification): </a:t>
            </a:r>
          </a:p>
          <a:p>
            <a:pPr lvl="2"/>
            <a:r>
              <a:rPr lang="en-US" dirty="0" smtClean="0"/>
              <a:t>(Chu-Carroll &amp; Carpenter, 1998, Al-</a:t>
            </a:r>
            <a:r>
              <a:rPr lang="en-US" dirty="0" err="1" smtClean="0"/>
              <a:t>Shawi</a:t>
            </a:r>
            <a:r>
              <a:rPr lang="en-US" dirty="0" smtClean="0"/>
              <a:t> 2003)</a:t>
            </a:r>
          </a:p>
          <a:p>
            <a:pPr lvl="1"/>
            <a:r>
              <a:rPr lang="en-US" dirty="0" smtClean="0"/>
              <a:t>Shallow form of NLU</a:t>
            </a:r>
          </a:p>
          <a:p>
            <a:pPr lvl="1"/>
            <a:r>
              <a:rPr lang="en-US" dirty="0" smtClean="0"/>
              <a:t>Goal:</a:t>
            </a:r>
          </a:p>
          <a:p>
            <a:pPr lvl="2"/>
            <a:r>
              <a:rPr lang="en-US" dirty="0" smtClean="0"/>
              <a:t>Given a spoken utterance, assign to class c, in finite set C</a:t>
            </a:r>
          </a:p>
          <a:p>
            <a:pPr lvl="1"/>
            <a:r>
              <a:rPr lang="en-US" dirty="0" smtClean="0"/>
              <a:t>Banking Example:</a:t>
            </a:r>
          </a:p>
          <a:p>
            <a:pPr lvl="2"/>
            <a:r>
              <a:rPr lang="en-US" dirty="0" smtClean="0"/>
              <a:t>Open prompt: </a:t>
            </a:r>
            <a:r>
              <a:rPr lang="en-US" b="1" dirty="0"/>
              <a:t>"</a:t>
            </a:r>
            <a:r>
              <a:rPr lang="en-US" b="1" dirty="0" smtClean="0"/>
              <a:t>How may </a:t>
            </a:r>
            <a:r>
              <a:rPr lang="en-US" b="1" dirty="0"/>
              <a:t>I direct your call</a:t>
            </a:r>
            <a:r>
              <a:rPr lang="en-US" b="1" dirty="0" smtClean="0"/>
              <a:t>?”	</a:t>
            </a:r>
          </a:p>
          <a:p>
            <a:pPr lvl="2"/>
            <a:r>
              <a:rPr lang="en-US" dirty="0" smtClean="0"/>
              <a:t>Responses: </a:t>
            </a:r>
            <a:r>
              <a:rPr lang="en-US" dirty="0"/>
              <a:t>may I have </a:t>
            </a:r>
            <a:r>
              <a:rPr lang="en-US" dirty="0" smtClean="0"/>
              <a:t>consumer lending?,</a:t>
            </a:r>
          </a:p>
        </p:txBody>
      </p:sp>
    </p:spTree>
    <p:extLst>
      <p:ext uri="{BB962C8B-B14F-4D97-AF65-F5344CB8AC3E}">
        <p14:creationId xmlns:p14="http://schemas.microsoft.com/office/powerpoint/2010/main" val="318377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Spoken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561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Call routing (aka call classification): </a:t>
            </a:r>
          </a:p>
          <a:p>
            <a:pPr lvl="2"/>
            <a:r>
              <a:rPr lang="en-US" dirty="0" smtClean="0"/>
              <a:t>(Chu-Carroll &amp; Carpenter, 1998, Al-</a:t>
            </a:r>
            <a:r>
              <a:rPr lang="en-US" dirty="0" err="1" smtClean="0"/>
              <a:t>Shawi</a:t>
            </a:r>
            <a:r>
              <a:rPr lang="en-US" dirty="0" smtClean="0"/>
              <a:t> 2003)</a:t>
            </a:r>
          </a:p>
          <a:p>
            <a:pPr lvl="1"/>
            <a:r>
              <a:rPr lang="en-US" dirty="0" smtClean="0"/>
              <a:t>Shallow form of NLU</a:t>
            </a:r>
          </a:p>
          <a:p>
            <a:pPr lvl="1"/>
            <a:r>
              <a:rPr lang="en-US" dirty="0" smtClean="0"/>
              <a:t>Goal:</a:t>
            </a:r>
          </a:p>
          <a:p>
            <a:pPr lvl="2"/>
            <a:r>
              <a:rPr lang="en-US" dirty="0" smtClean="0"/>
              <a:t>Given a spoken utterance, assign to class c, in finite set C</a:t>
            </a:r>
          </a:p>
          <a:p>
            <a:pPr lvl="1"/>
            <a:r>
              <a:rPr lang="en-US" dirty="0" smtClean="0"/>
              <a:t>Banking Example:</a:t>
            </a:r>
          </a:p>
          <a:p>
            <a:pPr lvl="2"/>
            <a:r>
              <a:rPr lang="en-US" dirty="0" smtClean="0"/>
              <a:t>Open prompt: </a:t>
            </a:r>
            <a:r>
              <a:rPr lang="en-US" b="1" dirty="0"/>
              <a:t>"</a:t>
            </a:r>
            <a:r>
              <a:rPr lang="en-US" b="1" dirty="0" smtClean="0"/>
              <a:t>How may </a:t>
            </a:r>
            <a:r>
              <a:rPr lang="en-US" b="1" dirty="0"/>
              <a:t>I direct your call</a:t>
            </a:r>
            <a:r>
              <a:rPr lang="en-US" b="1" dirty="0" smtClean="0"/>
              <a:t>?”	</a:t>
            </a:r>
          </a:p>
          <a:p>
            <a:pPr lvl="2"/>
            <a:r>
              <a:rPr lang="en-US" dirty="0" smtClean="0"/>
              <a:t>Responses: </a:t>
            </a:r>
            <a:r>
              <a:rPr lang="en-US" dirty="0"/>
              <a:t>may I have </a:t>
            </a:r>
            <a:r>
              <a:rPr lang="en-US" dirty="0" smtClean="0"/>
              <a:t>consumer lending?,</a:t>
            </a:r>
          </a:p>
          <a:p>
            <a:pPr lvl="3"/>
            <a:r>
              <a:rPr lang="en-US" dirty="0" err="1"/>
              <a:t>l'd</a:t>
            </a:r>
            <a:r>
              <a:rPr lang="en-US" dirty="0"/>
              <a:t> like my checking account </a:t>
            </a:r>
            <a:r>
              <a:rPr lang="en-US" dirty="0" smtClean="0"/>
              <a:t>balance, or</a:t>
            </a:r>
          </a:p>
          <a:p>
            <a:pPr marL="968375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329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Spoken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35618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Call routing (aka call classification): </a:t>
            </a:r>
          </a:p>
          <a:p>
            <a:pPr lvl="2"/>
            <a:r>
              <a:rPr lang="en-US" dirty="0" smtClean="0"/>
              <a:t>(Chu-Carroll &amp; Carpenter, 1998, Al-</a:t>
            </a:r>
            <a:r>
              <a:rPr lang="en-US" dirty="0" err="1" smtClean="0"/>
              <a:t>Shawi</a:t>
            </a:r>
            <a:r>
              <a:rPr lang="en-US" dirty="0" smtClean="0"/>
              <a:t> 2003)</a:t>
            </a:r>
          </a:p>
          <a:p>
            <a:pPr lvl="1"/>
            <a:r>
              <a:rPr lang="en-US" dirty="0" smtClean="0"/>
              <a:t>Shallow form of NLU</a:t>
            </a:r>
          </a:p>
          <a:p>
            <a:pPr lvl="1"/>
            <a:r>
              <a:rPr lang="en-US" dirty="0" smtClean="0"/>
              <a:t>Goal:</a:t>
            </a:r>
          </a:p>
          <a:p>
            <a:pPr lvl="2"/>
            <a:r>
              <a:rPr lang="en-US" dirty="0" smtClean="0"/>
              <a:t>Given a spoken utterance, assign to class c, in finite set C</a:t>
            </a:r>
          </a:p>
          <a:p>
            <a:pPr lvl="1"/>
            <a:r>
              <a:rPr lang="en-US" dirty="0" smtClean="0"/>
              <a:t>Banking Example:</a:t>
            </a:r>
          </a:p>
          <a:p>
            <a:pPr lvl="2"/>
            <a:r>
              <a:rPr lang="en-US" dirty="0" smtClean="0"/>
              <a:t>Open prompt: </a:t>
            </a:r>
            <a:r>
              <a:rPr lang="en-US" b="1" dirty="0"/>
              <a:t>"</a:t>
            </a:r>
            <a:r>
              <a:rPr lang="en-US" b="1" dirty="0" smtClean="0"/>
              <a:t>How may </a:t>
            </a:r>
            <a:r>
              <a:rPr lang="en-US" b="1" dirty="0"/>
              <a:t>I direct your call</a:t>
            </a:r>
            <a:r>
              <a:rPr lang="en-US" b="1" dirty="0" smtClean="0"/>
              <a:t>?”	</a:t>
            </a:r>
          </a:p>
          <a:p>
            <a:pPr lvl="2"/>
            <a:r>
              <a:rPr lang="en-US" dirty="0" smtClean="0"/>
              <a:t>Responses: </a:t>
            </a:r>
            <a:r>
              <a:rPr lang="en-US" dirty="0"/>
              <a:t>may I have </a:t>
            </a:r>
            <a:r>
              <a:rPr lang="en-US" dirty="0" smtClean="0"/>
              <a:t>consumer lending?,</a:t>
            </a:r>
          </a:p>
          <a:p>
            <a:pPr lvl="3"/>
            <a:r>
              <a:rPr lang="en-US" dirty="0" err="1"/>
              <a:t>l'd</a:t>
            </a:r>
            <a:r>
              <a:rPr lang="en-US" dirty="0"/>
              <a:t> like my checking </a:t>
            </a:r>
            <a:r>
              <a:rPr lang="en-US"/>
              <a:t>account </a:t>
            </a:r>
            <a:r>
              <a:rPr lang="en-US" smtClean="0"/>
              <a:t>balance, or</a:t>
            </a:r>
            <a:endParaRPr lang="en-US" dirty="0" smtClean="0"/>
          </a:p>
          <a:p>
            <a:pPr lvl="3"/>
            <a:r>
              <a:rPr lang="en-US" dirty="0"/>
              <a:t>"ah I'm calling '</a:t>
            </a:r>
            <a:r>
              <a:rPr lang="en-US" dirty="0" err="1"/>
              <a:t>cuz</a:t>
            </a:r>
            <a:r>
              <a:rPr lang="en-US" dirty="0"/>
              <a:t> ah </a:t>
            </a:r>
            <a:r>
              <a:rPr lang="en-US" dirty="0" smtClean="0"/>
              <a:t>a friend </a:t>
            </a:r>
            <a:r>
              <a:rPr lang="en-US" dirty="0"/>
              <a:t>gave me this number and ah she told me ah </a:t>
            </a:r>
            <a:r>
              <a:rPr lang="en-US" dirty="0" smtClean="0"/>
              <a:t>with this </a:t>
            </a:r>
            <a:r>
              <a:rPr lang="en-US" dirty="0"/>
              <a:t>number I can buy some cars or whatever but </a:t>
            </a:r>
            <a:r>
              <a:rPr lang="en-US" dirty="0" smtClean="0"/>
              <a:t>she didn't </a:t>
            </a:r>
            <a:r>
              <a:rPr lang="en-US" dirty="0"/>
              <a:t>know how to explain it to me so l just called </a:t>
            </a:r>
            <a:r>
              <a:rPr lang="en-US" dirty="0" smtClean="0"/>
              <a:t>you you </a:t>
            </a:r>
            <a:r>
              <a:rPr lang="en-US" dirty="0"/>
              <a:t>know to get that information."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911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42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634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General approach:</a:t>
            </a:r>
          </a:p>
          <a:p>
            <a:pPr lvl="1"/>
            <a:r>
              <a:rPr lang="en-US" dirty="0" smtClean="0"/>
              <a:t>Build classification model based on labeled training data, e.g. manually routed calls</a:t>
            </a:r>
          </a:p>
          <a:p>
            <a:pPr lvl="2"/>
            <a:r>
              <a:rPr lang="en-US" dirty="0" smtClean="0"/>
              <a:t>Apply classifier to label new data</a:t>
            </a:r>
          </a:p>
        </p:txBody>
      </p:sp>
    </p:spTree>
    <p:extLst>
      <p:ext uri="{BB962C8B-B14F-4D97-AF65-F5344CB8AC3E}">
        <p14:creationId xmlns:p14="http://schemas.microsoft.com/office/powerpoint/2010/main" val="168091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634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General approach:</a:t>
            </a:r>
          </a:p>
          <a:p>
            <a:pPr lvl="1"/>
            <a:r>
              <a:rPr lang="en-US" dirty="0" smtClean="0"/>
              <a:t>Build classification model based on labeled training data, e.g. manually routed calls</a:t>
            </a:r>
          </a:p>
          <a:p>
            <a:pPr lvl="2"/>
            <a:r>
              <a:rPr lang="en-US" dirty="0" smtClean="0"/>
              <a:t>Apply classifier to label new data</a:t>
            </a:r>
          </a:p>
          <a:p>
            <a:r>
              <a:rPr lang="en-US" dirty="0" smtClean="0"/>
              <a:t>Vector-based call routing:</a:t>
            </a:r>
          </a:p>
          <a:p>
            <a:pPr lvl="1"/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2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634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General approach:</a:t>
            </a:r>
          </a:p>
          <a:p>
            <a:pPr lvl="1"/>
            <a:r>
              <a:rPr lang="en-US" dirty="0" smtClean="0"/>
              <a:t>Build classification model based on labeled training data, e.g. manually routed calls</a:t>
            </a:r>
          </a:p>
          <a:p>
            <a:pPr lvl="2"/>
            <a:r>
              <a:rPr lang="en-US" dirty="0" smtClean="0"/>
              <a:t>Apply classifier to label new data</a:t>
            </a:r>
          </a:p>
          <a:p>
            <a:r>
              <a:rPr lang="en-US" dirty="0" smtClean="0"/>
              <a:t>Vector-based call routing:</a:t>
            </a:r>
          </a:p>
          <a:p>
            <a:pPr lvl="1"/>
            <a:r>
              <a:rPr lang="en-US" dirty="0" smtClean="0"/>
              <a:t>Model: Vector of word unigram, bigrams, trigrams</a:t>
            </a:r>
          </a:p>
          <a:p>
            <a:pPr lvl="2"/>
            <a:r>
              <a:rPr lang="en-US" dirty="0" smtClean="0"/>
              <a:t>Filtering: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6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634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General approach:</a:t>
            </a:r>
          </a:p>
          <a:p>
            <a:pPr lvl="1"/>
            <a:r>
              <a:rPr lang="en-US" dirty="0" smtClean="0"/>
              <a:t>Build classification model based on labeled training data, e.g. manually routed calls</a:t>
            </a:r>
          </a:p>
          <a:p>
            <a:pPr lvl="2"/>
            <a:r>
              <a:rPr lang="en-US" dirty="0" smtClean="0"/>
              <a:t>Apply classifier to label new data</a:t>
            </a:r>
          </a:p>
          <a:p>
            <a:r>
              <a:rPr lang="en-US" dirty="0" smtClean="0"/>
              <a:t>Vector-based call routing:</a:t>
            </a:r>
          </a:p>
          <a:p>
            <a:pPr lvl="1"/>
            <a:r>
              <a:rPr lang="en-US" dirty="0" smtClean="0"/>
              <a:t>Model: Vector of word unigram, bigrams, trigrams</a:t>
            </a:r>
          </a:p>
          <a:p>
            <a:pPr lvl="2"/>
            <a:r>
              <a:rPr lang="en-US" dirty="0" smtClean="0"/>
              <a:t>Filtering: by frequency</a:t>
            </a:r>
          </a:p>
        </p:txBody>
      </p:sp>
    </p:spTree>
    <p:extLst>
      <p:ext uri="{BB962C8B-B14F-4D97-AF65-F5344CB8AC3E}">
        <p14:creationId xmlns:p14="http://schemas.microsoft.com/office/powerpoint/2010/main" val="199938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634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General approach:</a:t>
            </a:r>
          </a:p>
          <a:p>
            <a:pPr lvl="1"/>
            <a:r>
              <a:rPr lang="en-US" dirty="0" smtClean="0"/>
              <a:t>Build classification model based on labeled training data, e.g. manually routed calls</a:t>
            </a:r>
          </a:p>
          <a:p>
            <a:pPr lvl="2"/>
            <a:r>
              <a:rPr lang="en-US" dirty="0" smtClean="0"/>
              <a:t>Apply classifier to label new data</a:t>
            </a:r>
          </a:p>
          <a:p>
            <a:r>
              <a:rPr lang="en-US" dirty="0" smtClean="0"/>
              <a:t>Vector-based call routing:</a:t>
            </a:r>
          </a:p>
          <a:p>
            <a:pPr lvl="1"/>
            <a:r>
              <a:rPr lang="en-US" dirty="0" smtClean="0"/>
              <a:t>Model: Vector of word unigram, bigrams, trigrams</a:t>
            </a:r>
          </a:p>
          <a:p>
            <a:pPr lvl="2"/>
            <a:r>
              <a:rPr lang="en-US" dirty="0" smtClean="0"/>
              <a:t>Filtering: by frequency</a:t>
            </a:r>
          </a:p>
          <a:p>
            <a:pPr lvl="3"/>
            <a:r>
              <a:rPr lang="en-US" dirty="0" smtClean="0"/>
              <a:t>Exclude high frequency </a:t>
            </a:r>
            <a:r>
              <a:rPr lang="en-US" dirty="0" err="1" smtClean="0"/>
              <a:t>stopwords</a:t>
            </a:r>
            <a:r>
              <a:rPr lang="en-US" dirty="0" smtClean="0"/>
              <a:t>, low frequency rare words</a:t>
            </a:r>
          </a:p>
          <a:p>
            <a:pPr lvl="2"/>
            <a:r>
              <a:rPr lang="en-US" dirty="0" smtClean="0"/>
              <a:t>Weighting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4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634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General approach:</a:t>
            </a:r>
          </a:p>
          <a:p>
            <a:pPr lvl="1"/>
            <a:r>
              <a:rPr lang="en-US" dirty="0" smtClean="0"/>
              <a:t>Build classification model based on labeled training data, e.g. manually routed calls</a:t>
            </a:r>
          </a:p>
          <a:p>
            <a:pPr lvl="2"/>
            <a:r>
              <a:rPr lang="en-US" dirty="0" smtClean="0"/>
              <a:t>Apply classifier to label new data</a:t>
            </a:r>
          </a:p>
          <a:p>
            <a:r>
              <a:rPr lang="en-US" dirty="0" smtClean="0"/>
              <a:t>Vector-based call routing:</a:t>
            </a:r>
          </a:p>
          <a:p>
            <a:pPr lvl="1"/>
            <a:r>
              <a:rPr lang="en-US" dirty="0" smtClean="0"/>
              <a:t>Model: Vector of word unigram, bigrams, trigrams</a:t>
            </a:r>
          </a:p>
          <a:p>
            <a:pPr lvl="2"/>
            <a:r>
              <a:rPr lang="en-US" dirty="0" smtClean="0"/>
              <a:t>Filtering: by frequency</a:t>
            </a:r>
          </a:p>
          <a:p>
            <a:pPr lvl="3"/>
            <a:r>
              <a:rPr lang="en-US" dirty="0" smtClean="0"/>
              <a:t>Exclude high frequency </a:t>
            </a:r>
            <a:r>
              <a:rPr lang="en-US" dirty="0" err="1" smtClean="0"/>
              <a:t>stopwords</a:t>
            </a:r>
            <a:r>
              <a:rPr lang="en-US" dirty="0" smtClean="0"/>
              <a:t>, low frequency rare words</a:t>
            </a:r>
          </a:p>
          <a:p>
            <a:pPr lvl="2"/>
            <a:r>
              <a:rPr lang="en-US" dirty="0" smtClean="0"/>
              <a:t>Weighting: term frequency * inverse document frequency</a:t>
            </a:r>
          </a:p>
        </p:txBody>
      </p:sp>
    </p:spTree>
    <p:extLst>
      <p:ext uri="{BB962C8B-B14F-4D97-AF65-F5344CB8AC3E}">
        <p14:creationId xmlns:p14="http://schemas.microsoft.com/office/powerpoint/2010/main" val="170904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6340" cy="434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General approach:</a:t>
            </a:r>
          </a:p>
          <a:p>
            <a:pPr lvl="1"/>
            <a:r>
              <a:rPr lang="en-US" dirty="0" smtClean="0"/>
              <a:t>Build classification model based on labeled training data, e.g. manually routed calls</a:t>
            </a:r>
          </a:p>
          <a:p>
            <a:pPr lvl="2"/>
            <a:r>
              <a:rPr lang="en-US" dirty="0" smtClean="0"/>
              <a:t>Apply classifier to label new data</a:t>
            </a:r>
          </a:p>
          <a:p>
            <a:r>
              <a:rPr lang="en-US" dirty="0" smtClean="0"/>
              <a:t>Vector-based call routing:</a:t>
            </a:r>
          </a:p>
          <a:p>
            <a:pPr lvl="1"/>
            <a:r>
              <a:rPr lang="en-US" dirty="0" smtClean="0"/>
              <a:t>Model: Vector of word unigram, bigrams, trigrams</a:t>
            </a:r>
          </a:p>
          <a:p>
            <a:pPr lvl="2"/>
            <a:r>
              <a:rPr lang="en-US" dirty="0" smtClean="0"/>
              <a:t>Filtering: by frequency</a:t>
            </a:r>
          </a:p>
          <a:p>
            <a:pPr lvl="3"/>
            <a:r>
              <a:rPr lang="en-US" dirty="0" smtClean="0"/>
              <a:t>Exclude high frequency </a:t>
            </a:r>
            <a:r>
              <a:rPr lang="en-US" dirty="0" err="1" smtClean="0"/>
              <a:t>stopwords</a:t>
            </a:r>
            <a:r>
              <a:rPr lang="en-US" dirty="0" smtClean="0"/>
              <a:t>, low frequency rare words</a:t>
            </a:r>
          </a:p>
          <a:p>
            <a:pPr lvl="2"/>
            <a:r>
              <a:rPr lang="en-US" dirty="0" smtClean="0"/>
              <a:t>Weighting: term frequency * inverse document frequency</a:t>
            </a:r>
          </a:p>
          <a:p>
            <a:pPr lvl="2"/>
            <a:r>
              <a:rPr lang="en-US" dirty="0" smtClean="0"/>
              <a:t>(Dimensionality reduction by singular value decomposition)</a:t>
            </a:r>
          </a:p>
          <a:p>
            <a:pPr lvl="1"/>
            <a:r>
              <a:rPr lang="en-US" dirty="0" smtClean="0"/>
              <a:t>Compute cosine similarity for new call &amp; </a:t>
            </a:r>
            <a:r>
              <a:rPr lang="en-US" smtClean="0"/>
              <a:t>training examples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Representations for Spoken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5137" cy="4343400"/>
          </a:xfrm>
        </p:spPr>
        <p:txBody>
          <a:bodyPr/>
          <a:lstStyle/>
          <a:p>
            <a:r>
              <a:rPr lang="en-US" dirty="0" smtClean="0"/>
              <a:t>Typical model: Frame-slot semantics</a:t>
            </a:r>
          </a:p>
          <a:p>
            <a:pPr lvl="1"/>
            <a:r>
              <a:rPr lang="en-US" dirty="0" smtClean="0"/>
              <a:t>Majority of spoken dialog systems</a:t>
            </a:r>
          </a:p>
          <a:p>
            <a:pPr lvl="2"/>
            <a:r>
              <a:rPr lang="en-US" dirty="0" smtClean="0"/>
              <a:t>Almost all deployed spoken dialog systems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881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Representations for Spoken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5137" cy="4343400"/>
          </a:xfrm>
        </p:spPr>
        <p:txBody>
          <a:bodyPr/>
          <a:lstStyle/>
          <a:p>
            <a:r>
              <a:rPr lang="en-US" dirty="0" smtClean="0"/>
              <a:t>Typical model: Frame-slot semantics</a:t>
            </a:r>
          </a:p>
          <a:p>
            <a:pPr lvl="1"/>
            <a:r>
              <a:rPr lang="en-US" dirty="0" smtClean="0"/>
              <a:t>Majority of spoken dialog systems</a:t>
            </a:r>
          </a:p>
          <a:p>
            <a:pPr lvl="2"/>
            <a:r>
              <a:rPr lang="en-US" dirty="0" smtClean="0"/>
              <a:t>Almost all deployed spoken dialog systems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Frame: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omain-dependent information structure</a:t>
            </a:r>
          </a:p>
          <a:p>
            <a:pPr lvl="1"/>
            <a:r>
              <a:rPr lang="en-US" dirty="0" smtClean="0"/>
              <a:t>Set of attribute-value pairs</a:t>
            </a:r>
          </a:p>
          <a:p>
            <a:pPr lvl="1"/>
            <a:r>
              <a:rPr lang="en-US" dirty="0" smtClean="0"/>
              <a:t>Information relevant to answering questions in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5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74" y="1600201"/>
            <a:ext cx="8517248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systems use frame-slot semantics</a:t>
            </a:r>
          </a:p>
          <a:p>
            <a:pPr marL="349250" lvl="1" indent="0">
              <a:buNone/>
            </a:pPr>
            <a:r>
              <a:rPr lang="en-US" i="1" dirty="0" smtClean="0"/>
              <a:t>Show me morning flights from Boston to SFO on Tuesday</a:t>
            </a:r>
          </a:p>
          <a:p>
            <a:pPr lvl="1"/>
            <a:endParaRPr lang="en-US" i="1" dirty="0"/>
          </a:p>
          <a:p>
            <a:pPr lvl="1"/>
            <a:r>
              <a:rPr lang="en-US" dirty="0" smtClean="0"/>
              <a:t>SHOW:</a:t>
            </a:r>
          </a:p>
          <a:p>
            <a:pPr lvl="1"/>
            <a:r>
              <a:rPr lang="en-US" dirty="0" smtClean="0"/>
              <a:t>FLIGHTS:</a:t>
            </a:r>
          </a:p>
          <a:p>
            <a:pPr lvl="2"/>
            <a:r>
              <a:rPr lang="en-US" dirty="0" smtClean="0"/>
              <a:t>ORIGIN:</a:t>
            </a:r>
          </a:p>
          <a:p>
            <a:pPr lvl="3"/>
            <a:r>
              <a:rPr lang="en-US" dirty="0" smtClean="0"/>
              <a:t>CITY:	    Boston</a:t>
            </a:r>
          </a:p>
          <a:p>
            <a:pPr lvl="3"/>
            <a:r>
              <a:rPr lang="en-US" dirty="0" smtClean="0"/>
              <a:t>DATE:</a:t>
            </a:r>
          </a:p>
          <a:p>
            <a:pPr lvl="4"/>
            <a:r>
              <a:rPr lang="en-US" dirty="0" smtClean="0"/>
              <a:t>DAY-OF-WEEK:   Tuesday</a:t>
            </a:r>
          </a:p>
          <a:p>
            <a:pPr lvl="3"/>
            <a:r>
              <a:rPr lang="en-US" dirty="0" smtClean="0"/>
              <a:t>TIME:</a:t>
            </a:r>
          </a:p>
          <a:p>
            <a:pPr lvl="4"/>
            <a:r>
              <a:rPr lang="en-US" dirty="0" smtClean="0"/>
              <a:t>PART-OF-DAY:     Morning</a:t>
            </a:r>
          </a:p>
          <a:p>
            <a:pPr lvl="2"/>
            <a:r>
              <a:rPr lang="en-US" dirty="0" smtClean="0"/>
              <a:t>DEST: </a:t>
            </a:r>
          </a:p>
          <a:p>
            <a:pPr lvl="3"/>
            <a:r>
              <a:rPr lang="en-US" dirty="0" smtClean="0"/>
              <a:t>CITY:     San Francisco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340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Understanding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627" y="1643226"/>
            <a:ext cx="8927373" cy="4343400"/>
          </a:xfrm>
        </p:spPr>
        <p:txBody>
          <a:bodyPr/>
          <a:lstStyle/>
          <a:p>
            <a:r>
              <a:rPr lang="en-US" dirty="0" smtClean="0"/>
              <a:t>Generally:</a:t>
            </a:r>
          </a:p>
          <a:p>
            <a:pPr lvl="1"/>
            <a:r>
              <a:rPr lang="en-US" dirty="0" smtClean="0"/>
              <a:t>Given a string of words representing a natural language utterance, produce a meaning representation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7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NLU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Sagae</a:t>
            </a:r>
            <a:r>
              <a:rPr lang="en-US" dirty="0" smtClean="0"/>
              <a:t> et 2009</a:t>
            </a:r>
          </a:p>
          <a:p>
            <a:r>
              <a:rPr lang="en-US" dirty="0" smtClean="0"/>
              <a:t>Utterance </a:t>
            </a:r>
            <a:r>
              <a:rPr lang="en-US" dirty="0"/>
              <a:t>(speech): we are prepared to </a:t>
            </a:r>
            <a:r>
              <a:rPr lang="en-US" dirty="0" smtClean="0"/>
              <a:t>give you </a:t>
            </a:r>
            <a:r>
              <a:rPr lang="en-US" dirty="0"/>
              <a:t>guys generators for electricity downtown</a:t>
            </a:r>
          </a:p>
          <a:p>
            <a:r>
              <a:rPr lang="en-US" dirty="0" smtClean="0"/>
              <a:t>ASR </a:t>
            </a:r>
            <a:r>
              <a:rPr lang="en-US" dirty="0"/>
              <a:t>(NLU input): we up apparently give </a:t>
            </a:r>
            <a:r>
              <a:rPr lang="en-US" dirty="0" smtClean="0"/>
              <a:t>you guys </a:t>
            </a:r>
            <a:r>
              <a:rPr lang="en-US" dirty="0"/>
              <a:t>generators for a letter city don town</a:t>
            </a:r>
          </a:p>
          <a:p>
            <a:r>
              <a:rPr lang="en-US" dirty="0" smtClean="0"/>
              <a:t>Frame </a:t>
            </a:r>
            <a:r>
              <a:rPr lang="en-US" dirty="0"/>
              <a:t>(NLU output):</a:t>
            </a:r>
          </a:p>
          <a:p>
            <a:pPr lvl="1"/>
            <a:r>
              <a:rPr lang="en-US" b="1" dirty="0"/>
              <a:t>&lt;s&gt;.mood declarative</a:t>
            </a:r>
          </a:p>
          <a:p>
            <a:pPr lvl="1"/>
            <a:r>
              <a:rPr lang="en-US" b="1" dirty="0"/>
              <a:t>&lt;s&gt;.</a:t>
            </a:r>
            <a:r>
              <a:rPr lang="en-US" b="1" dirty="0" err="1"/>
              <a:t>sem.agent</a:t>
            </a:r>
            <a:r>
              <a:rPr lang="en-US" b="1" dirty="0"/>
              <a:t> </a:t>
            </a:r>
            <a:r>
              <a:rPr lang="en-US" b="1" dirty="0" smtClean="0"/>
              <a:t>kirk</a:t>
            </a:r>
          </a:p>
          <a:p>
            <a:pPr lvl="1"/>
            <a:r>
              <a:rPr lang="en-US" b="1" dirty="0" smtClean="0"/>
              <a:t>&lt;</a:t>
            </a:r>
            <a:r>
              <a:rPr lang="en-US" b="1" dirty="0"/>
              <a:t>s&gt;.</a:t>
            </a:r>
            <a:r>
              <a:rPr lang="en-US" b="1" dirty="0" err="1"/>
              <a:t>sem.event</a:t>
            </a:r>
            <a:r>
              <a:rPr lang="en-US" b="1" dirty="0"/>
              <a:t> </a:t>
            </a:r>
            <a:r>
              <a:rPr lang="en-US" b="1" dirty="0" smtClean="0"/>
              <a:t>deliver</a:t>
            </a:r>
          </a:p>
          <a:p>
            <a:pPr lvl="1"/>
            <a:r>
              <a:rPr lang="en-US" b="1" dirty="0" smtClean="0"/>
              <a:t>&lt;</a:t>
            </a:r>
            <a:r>
              <a:rPr lang="en-US" b="1" dirty="0"/>
              <a:t>s&gt;.</a:t>
            </a:r>
            <a:r>
              <a:rPr lang="en-US" b="1" dirty="0" err="1"/>
              <a:t>sem.modal.possibility</a:t>
            </a:r>
            <a:r>
              <a:rPr lang="en-US" b="1" dirty="0"/>
              <a:t> </a:t>
            </a:r>
            <a:r>
              <a:rPr lang="en-US" b="1" dirty="0" smtClean="0"/>
              <a:t>can</a:t>
            </a:r>
          </a:p>
          <a:p>
            <a:pPr lvl="1"/>
            <a:r>
              <a:rPr lang="en-US" b="1" dirty="0" smtClean="0"/>
              <a:t>&lt;</a:t>
            </a:r>
            <a:r>
              <a:rPr lang="en-US" b="1" dirty="0"/>
              <a:t>s&gt;.</a:t>
            </a:r>
            <a:r>
              <a:rPr lang="en-US" b="1" dirty="0" err="1"/>
              <a:t>sem.speechact.type</a:t>
            </a:r>
            <a:r>
              <a:rPr lang="en-US" b="1" dirty="0"/>
              <a:t> </a:t>
            </a:r>
            <a:r>
              <a:rPr lang="en-US" b="1" dirty="0" smtClean="0"/>
              <a:t>offer</a:t>
            </a:r>
          </a:p>
          <a:p>
            <a:pPr lvl="1"/>
            <a:r>
              <a:rPr lang="en-US" b="1" dirty="0" smtClean="0"/>
              <a:t>&lt;</a:t>
            </a:r>
            <a:r>
              <a:rPr lang="en-US" b="1" dirty="0"/>
              <a:t>s&gt;.</a:t>
            </a:r>
            <a:r>
              <a:rPr lang="en-US" b="1" dirty="0" err="1"/>
              <a:t>sem.theme</a:t>
            </a:r>
            <a:r>
              <a:rPr lang="en-US" b="1" dirty="0"/>
              <a:t> power-</a:t>
            </a:r>
            <a:r>
              <a:rPr lang="en-US" b="1" dirty="0" smtClean="0"/>
              <a:t>generator</a:t>
            </a:r>
          </a:p>
          <a:p>
            <a:pPr lvl="1"/>
            <a:r>
              <a:rPr lang="en-US" b="1" dirty="0" smtClean="0"/>
              <a:t>&lt;</a:t>
            </a:r>
            <a:r>
              <a:rPr lang="en-US" b="1" dirty="0"/>
              <a:t>s&gt;.</a:t>
            </a:r>
            <a:r>
              <a:rPr lang="en-US" b="1" dirty="0" err="1"/>
              <a:t>sem.type</a:t>
            </a:r>
            <a:r>
              <a:rPr lang="en-US" b="1" dirty="0"/>
              <a:t>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ASR output string, how can we tractably and robustly derive a meaning representation?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9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ASR output string, how can we tractably and robustly derive a meaning representation?</a:t>
            </a:r>
          </a:p>
          <a:p>
            <a:r>
              <a:rPr lang="en-US" dirty="0" smtClean="0"/>
              <a:t>Many approaches:</a:t>
            </a:r>
          </a:p>
          <a:p>
            <a:pPr lvl="1"/>
            <a:r>
              <a:rPr lang="en-US" dirty="0" smtClean="0"/>
              <a:t>Shallow transformation: </a:t>
            </a:r>
          </a:p>
          <a:p>
            <a:pPr lvl="2"/>
            <a:r>
              <a:rPr lang="en-US" dirty="0" smtClean="0"/>
              <a:t>Terminal substitution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28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ASR output string, how can we tractably and robustly derive a meaning representation?</a:t>
            </a:r>
          </a:p>
          <a:p>
            <a:r>
              <a:rPr lang="en-US" dirty="0" smtClean="0"/>
              <a:t>Many approaches:</a:t>
            </a:r>
          </a:p>
          <a:p>
            <a:pPr lvl="1"/>
            <a:r>
              <a:rPr lang="en-US" dirty="0" smtClean="0"/>
              <a:t>Shallow transformation: </a:t>
            </a:r>
          </a:p>
          <a:p>
            <a:pPr lvl="2"/>
            <a:r>
              <a:rPr lang="en-US" dirty="0" smtClean="0"/>
              <a:t>Terminal substitution </a:t>
            </a:r>
          </a:p>
          <a:p>
            <a:pPr lvl="1"/>
            <a:r>
              <a:rPr lang="en-US" dirty="0" smtClean="0"/>
              <a:t>Integrated parsing and semantic analysis</a:t>
            </a:r>
          </a:p>
          <a:p>
            <a:pPr lvl="2"/>
            <a:r>
              <a:rPr lang="en-US" dirty="0" smtClean="0"/>
              <a:t>E.g. semantic grammars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80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ASR output string, how can we tractably and robustly derive a meaning representation?</a:t>
            </a:r>
          </a:p>
          <a:p>
            <a:r>
              <a:rPr lang="en-US" dirty="0" smtClean="0"/>
              <a:t>Many approaches:</a:t>
            </a:r>
          </a:p>
          <a:p>
            <a:pPr lvl="1"/>
            <a:r>
              <a:rPr lang="en-US" dirty="0" smtClean="0"/>
              <a:t>Shallow transformation: </a:t>
            </a:r>
          </a:p>
          <a:p>
            <a:pPr lvl="2"/>
            <a:r>
              <a:rPr lang="en-US" dirty="0" smtClean="0"/>
              <a:t>Terminal substitution </a:t>
            </a:r>
          </a:p>
          <a:p>
            <a:pPr lvl="1"/>
            <a:r>
              <a:rPr lang="en-US" dirty="0" smtClean="0"/>
              <a:t>Integrated parsing and semantic analysis</a:t>
            </a:r>
          </a:p>
          <a:p>
            <a:pPr lvl="2"/>
            <a:r>
              <a:rPr lang="en-US" dirty="0" smtClean="0"/>
              <a:t>E.g. semantic grammars</a:t>
            </a:r>
          </a:p>
          <a:p>
            <a:pPr lvl="1"/>
            <a:r>
              <a:rPr lang="en-US" dirty="0" smtClean="0"/>
              <a:t>Classification or sequence labeling approaches</a:t>
            </a:r>
          </a:p>
          <a:p>
            <a:pPr lvl="2"/>
            <a:r>
              <a:rPr lang="en-US" dirty="0" smtClean="0"/>
              <a:t>HMM-based, </a:t>
            </a:r>
            <a:r>
              <a:rPr lang="en-US" dirty="0" err="1" smtClean="0"/>
              <a:t>MaxEnt</a:t>
            </a:r>
            <a:r>
              <a:rPr lang="en-US"/>
              <a:t>-</a:t>
            </a:r>
            <a:r>
              <a:rPr lang="en-US" smtClean="0"/>
              <a:t>based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3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Formal specification of strings in a language</a:t>
            </a:r>
          </a:p>
          <a:p>
            <a:r>
              <a:rPr lang="en-US" dirty="0" smtClean="0"/>
              <a:t>A 4-tuple:</a:t>
            </a:r>
          </a:p>
          <a:p>
            <a:pPr lvl="1"/>
            <a:r>
              <a:rPr lang="en-US" dirty="0"/>
              <a:t>A set of terminal symbols: </a:t>
            </a:r>
            <a:r>
              <a:rPr lang="el-GR" dirty="0">
                <a:cs typeface="Arial" charset="0"/>
              </a:rPr>
              <a:t>Σ</a:t>
            </a:r>
          </a:p>
          <a:p>
            <a:pPr lvl="1"/>
            <a:r>
              <a:rPr lang="en-US" dirty="0"/>
              <a:t>A set of non-terminal symbols: N</a:t>
            </a:r>
          </a:p>
          <a:p>
            <a:pPr lvl="1"/>
            <a:r>
              <a:rPr lang="en-US" dirty="0"/>
              <a:t>A set of productions P: of the form A -&gt; </a:t>
            </a:r>
            <a:r>
              <a:rPr lang="el-GR" dirty="0">
                <a:cs typeface="Arial" charset="0"/>
              </a:rPr>
              <a:t>α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designated start symbol S</a:t>
            </a:r>
          </a:p>
          <a:p>
            <a:r>
              <a:rPr lang="en-US" dirty="0" smtClean="0"/>
              <a:t>In regular grammars:</a:t>
            </a:r>
          </a:p>
          <a:p>
            <a:pPr lvl="1"/>
            <a:r>
              <a:rPr lang="en-US" dirty="0" smtClean="0"/>
              <a:t>A is a non-terminal and </a:t>
            </a:r>
            <a:r>
              <a:rPr lang="el-GR" dirty="0" smtClean="0"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 is of the form {N}</a:t>
            </a:r>
            <a:r>
              <a:rPr lang="el-GR" dirty="0" smtClean="0">
                <a:cs typeface="Arial" charset="0"/>
              </a:rPr>
              <a:t>Σ</a:t>
            </a:r>
            <a:r>
              <a:rPr lang="en-US" dirty="0" smtClean="0">
                <a:cs typeface="Arial" charset="0"/>
              </a:rPr>
              <a:t>*</a:t>
            </a:r>
            <a:endParaRPr lang="en-US" dirty="0" smtClean="0"/>
          </a:p>
          <a:p>
            <a:r>
              <a:rPr lang="en-US" dirty="0" smtClean="0"/>
              <a:t>In context-free grammars: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 is a non-terminal and </a:t>
            </a:r>
            <a:r>
              <a:rPr lang="el-GR" dirty="0">
                <a:cs typeface="Arial" charset="0"/>
              </a:rPr>
              <a:t>α</a:t>
            </a:r>
            <a:r>
              <a:rPr lang="en-US" dirty="0">
                <a:cs typeface="Arial" charset="0"/>
              </a:rPr>
              <a:t> in (</a:t>
            </a:r>
            <a:r>
              <a:rPr lang="el-GR" dirty="0">
                <a:cs typeface="Arial" charset="0"/>
              </a:rPr>
              <a:t>Σ</a:t>
            </a:r>
            <a:r>
              <a:rPr lang="en-US" dirty="0">
                <a:cs typeface="Arial" charset="0"/>
              </a:rPr>
              <a:t> U N)*</a:t>
            </a:r>
            <a:endParaRPr lang="el-GR" dirty="0">
              <a:cs typeface="Arial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0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Air Travel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LIST -&gt; show me | I want | can I see|…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DEPARTTIME -&gt; (</a:t>
            </a:r>
            <a:r>
              <a:rPr lang="en-US" sz="2000" dirty="0" err="1">
                <a:latin typeface="Tahoma" charset="0"/>
                <a:ea typeface="ＭＳ Ｐゴシック" charset="0"/>
              </a:rPr>
              <a:t>after|around|before</a:t>
            </a:r>
            <a:r>
              <a:rPr lang="en-US" sz="2000" dirty="0">
                <a:latin typeface="Tahoma" charset="0"/>
                <a:ea typeface="ＭＳ Ｐゴシック" charset="0"/>
              </a:rPr>
              <a:t>) HOUR| morning | afternoon | evening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HOUR -&gt; </a:t>
            </a:r>
            <a:r>
              <a:rPr lang="en-US" sz="2000" dirty="0" err="1">
                <a:latin typeface="Tahoma" charset="0"/>
                <a:ea typeface="ＭＳ Ｐゴシック" charset="0"/>
              </a:rPr>
              <a:t>one|two|three</a:t>
            </a:r>
            <a:r>
              <a:rPr lang="en-US" sz="2000" dirty="0">
                <a:latin typeface="Tahoma" charset="0"/>
                <a:ea typeface="ＭＳ Ｐゴシック" charset="0"/>
              </a:rPr>
              <a:t>…|twelve (</a:t>
            </a:r>
            <a:r>
              <a:rPr lang="en-US" sz="2000" dirty="0" err="1">
                <a:latin typeface="Tahoma" charset="0"/>
                <a:ea typeface="ＭＳ Ｐゴシック" charset="0"/>
              </a:rPr>
              <a:t>am|pm</a:t>
            </a:r>
            <a:r>
              <a:rPr lang="en-US" sz="2000" dirty="0">
                <a:latin typeface="Tahoma" charset="0"/>
                <a:ea typeface="ＭＳ Ｐゴシック" charset="0"/>
              </a:rPr>
              <a:t>)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FLIGHTS -&gt; (a) </a:t>
            </a:r>
            <a:r>
              <a:rPr lang="en-US" sz="2000" dirty="0" err="1">
                <a:latin typeface="Tahoma" charset="0"/>
                <a:ea typeface="ＭＳ Ｐゴシック" charset="0"/>
              </a:rPr>
              <a:t>flight|flights</a:t>
            </a:r>
            <a:endParaRPr lang="en-US" sz="2000" dirty="0">
              <a:latin typeface="Tahoma" charset="0"/>
              <a:ea typeface="ＭＳ Ｐゴシック" charset="0"/>
            </a:endParaRP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ORIGIN -&gt; from CITY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DESTINATION -&gt; to CITY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CITY -&gt; Boston | San Francisco | Denver | Washington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61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Terminal substitution </a:t>
            </a:r>
          </a:p>
          <a:p>
            <a:pPr lvl="1"/>
            <a:r>
              <a:rPr lang="en-US" dirty="0" smtClean="0"/>
              <a:t>Employed by some speech toolkits, e.g. CSLU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5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Terminal substitution </a:t>
            </a:r>
          </a:p>
          <a:p>
            <a:pPr lvl="1"/>
            <a:r>
              <a:rPr lang="en-US" dirty="0" smtClean="0"/>
              <a:t>Employed by some speech toolkits, e.g. CSLU</a:t>
            </a:r>
          </a:p>
          <a:p>
            <a:r>
              <a:rPr lang="en-US" dirty="0" smtClean="0"/>
              <a:t>Rules convert terminals in grammar to semantics</a:t>
            </a:r>
          </a:p>
          <a:p>
            <a:pPr lvl="1"/>
            <a:r>
              <a:rPr lang="en-US" sz="2400" dirty="0">
                <a:latin typeface="Tahoma" charset="0"/>
                <a:ea typeface="ＭＳ Ｐゴシック" charset="0"/>
              </a:rPr>
              <a:t>LIST -&gt; show me | I want | can I see|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…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1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Terminal substitution </a:t>
            </a:r>
          </a:p>
          <a:p>
            <a:pPr lvl="1"/>
            <a:r>
              <a:rPr lang="en-US" dirty="0" smtClean="0"/>
              <a:t>Employed by some speech toolkits, e.g. CSLU</a:t>
            </a:r>
          </a:p>
          <a:p>
            <a:r>
              <a:rPr lang="en-US" dirty="0" smtClean="0"/>
              <a:t>Rules convert terminals in grammar to semantics</a:t>
            </a:r>
          </a:p>
          <a:p>
            <a:pPr lvl="1"/>
            <a:r>
              <a:rPr lang="en-US" sz="2400" dirty="0">
                <a:latin typeface="Tahoma" charset="0"/>
                <a:ea typeface="ＭＳ Ｐゴシック" charset="0"/>
              </a:rPr>
              <a:t>LIST -&gt; show me | I want | can I see|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…</a:t>
            </a:r>
            <a:endParaRPr lang="en-US" dirty="0" smtClean="0"/>
          </a:p>
          <a:p>
            <a:pPr lvl="2"/>
            <a:r>
              <a:rPr lang="en-US" dirty="0" smtClean="0"/>
              <a:t>e.g. show -&gt; LIST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2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Understanding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627" y="1643226"/>
            <a:ext cx="8927373" cy="4343400"/>
          </a:xfrm>
        </p:spPr>
        <p:txBody>
          <a:bodyPr/>
          <a:lstStyle/>
          <a:p>
            <a:r>
              <a:rPr lang="en-US" dirty="0" smtClean="0"/>
              <a:t>Generally:</a:t>
            </a:r>
          </a:p>
          <a:p>
            <a:pPr lvl="1"/>
            <a:r>
              <a:rPr lang="en-US" dirty="0" smtClean="0"/>
              <a:t>Given a string of words representing a natural language utterance, produce a meaning representation</a:t>
            </a:r>
          </a:p>
          <a:p>
            <a:r>
              <a:rPr lang="en-US" dirty="0" smtClean="0"/>
              <a:t>For well-formed natural language text (see ling571), </a:t>
            </a:r>
          </a:p>
          <a:p>
            <a:pPr lvl="1"/>
            <a:r>
              <a:rPr lang="en-US" dirty="0" smtClean="0"/>
              <a:t> Full parsing with a probabilistic context-free grammar</a:t>
            </a:r>
          </a:p>
          <a:p>
            <a:pPr lvl="2"/>
            <a:r>
              <a:rPr lang="en-US" dirty="0" smtClean="0"/>
              <a:t>Augmented with semantic attachments in FOPC</a:t>
            </a:r>
          </a:p>
          <a:p>
            <a:pPr lvl="2"/>
            <a:r>
              <a:rPr lang="en-US" dirty="0" smtClean="0"/>
              <a:t>Producing a general lambda calculus representation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3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Terminal substitution </a:t>
            </a:r>
          </a:p>
          <a:p>
            <a:pPr lvl="1"/>
            <a:r>
              <a:rPr lang="en-US" dirty="0" smtClean="0"/>
              <a:t>Employed by some speech toolkits, e.g. CSLU</a:t>
            </a:r>
          </a:p>
          <a:p>
            <a:r>
              <a:rPr lang="en-US" dirty="0" smtClean="0"/>
              <a:t>Rules convert terminals in grammar to semantics</a:t>
            </a:r>
          </a:p>
          <a:p>
            <a:pPr lvl="1"/>
            <a:r>
              <a:rPr lang="en-US" sz="2400" dirty="0">
                <a:latin typeface="Tahoma" charset="0"/>
                <a:ea typeface="ＭＳ Ｐゴシック" charset="0"/>
              </a:rPr>
              <a:t>LIST -&gt; show me | I want | can I see|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…</a:t>
            </a:r>
            <a:endParaRPr lang="en-US" dirty="0" smtClean="0"/>
          </a:p>
          <a:p>
            <a:pPr lvl="2"/>
            <a:r>
              <a:rPr lang="en-US" dirty="0" smtClean="0"/>
              <a:t>e.g. show -&gt; LIST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see   -&gt; LIST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I       -&gt; </a:t>
            </a:r>
            <a:r>
              <a:rPr lang="en-US" dirty="0" err="1" smtClean="0"/>
              <a:t>ε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      can   -&gt; </a:t>
            </a:r>
            <a:r>
              <a:rPr lang="en-US" dirty="0" err="1"/>
              <a:t>ε</a:t>
            </a:r>
            <a:endParaRPr lang="en-US" dirty="0"/>
          </a:p>
          <a:p>
            <a:pPr lvl="2"/>
            <a:r>
              <a:rPr lang="en-US" dirty="0" smtClean="0"/>
              <a:t>      * Boston -&gt; Boston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0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Terminal substitution </a:t>
            </a:r>
          </a:p>
          <a:p>
            <a:pPr lvl="1"/>
            <a:r>
              <a:rPr lang="en-US" dirty="0" smtClean="0"/>
              <a:t>Employed by some speech toolkits, e.g. CSLU</a:t>
            </a:r>
          </a:p>
          <a:p>
            <a:r>
              <a:rPr lang="en-US" dirty="0" smtClean="0"/>
              <a:t>Rules convert terminals in grammar to semantics</a:t>
            </a:r>
          </a:p>
          <a:p>
            <a:pPr lvl="1"/>
            <a:r>
              <a:rPr lang="en-US" sz="2400" dirty="0">
                <a:latin typeface="Tahoma" charset="0"/>
                <a:ea typeface="ＭＳ Ｐゴシック" charset="0"/>
              </a:rPr>
              <a:t>LIST -&gt; show me | I want | can I see|</a:t>
            </a:r>
            <a:r>
              <a:rPr lang="en-US" sz="2400" dirty="0" smtClean="0">
                <a:latin typeface="Tahoma" charset="0"/>
                <a:ea typeface="ＭＳ Ｐゴシック" charset="0"/>
              </a:rPr>
              <a:t>…</a:t>
            </a:r>
            <a:endParaRPr lang="en-US" dirty="0" smtClean="0"/>
          </a:p>
          <a:p>
            <a:pPr lvl="2"/>
            <a:r>
              <a:rPr lang="en-US" dirty="0" smtClean="0"/>
              <a:t>e.g. show -&gt; LIST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see   -&gt; LIST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I       -&gt; </a:t>
            </a:r>
            <a:r>
              <a:rPr lang="en-US" dirty="0" err="1" smtClean="0"/>
              <a:t>ε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      can   -&gt; </a:t>
            </a:r>
            <a:r>
              <a:rPr lang="en-US" dirty="0" err="1"/>
              <a:t>ε</a:t>
            </a:r>
            <a:endParaRPr lang="en-US" dirty="0"/>
          </a:p>
          <a:p>
            <a:pPr lvl="2"/>
            <a:r>
              <a:rPr lang="en-US" dirty="0" smtClean="0"/>
              <a:t>      * Boston -&gt; Boston</a:t>
            </a:r>
          </a:p>
          <a:p>
            <a:r>
              <a:rPr lang="en-US" dirty="0" smtClean="0"/>
              <a:t>Simple, but…</a:t>
            </a:r>
          </a:p>
          <a:p>
            <a:pPr lvl="1"/>
            <a:r>
              <a:rPr lang="en-US" dirty="0" smtClean="0"/>
              <a:t>VERY limited, assumes direct correspondence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0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Domain-specific semantic analysis</a:t>
            </a:r>
          </a:p>
        </p:txBody>
      </p:sp>
    </p:spTree>
    <p:extLst>
      <p:ext uri="{BB962C8B-B14F-4D97-AF65-F5344CB8AC3E}">
        <p14:creationId xmlns:p14="http://schemas.microsoft.com/office/powerpoint/2010/main" val="14164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Domain-specific semantic analysis</a:t>
            </a:r>
          </a:p>
          <a:p>
            <a:r>
              <a:rPr lang="en-US" dirty="0" smtClean="0"/>
              <a:t>Syntactic structure:</a:t>
            </a:r>
          </a:p>
          <a:p>
            <a:pPr lvl="1"/>
            <a:r>
              <a:rPr lang="en-US" dirty="0" smtClean="0"/>
              <a:t>Context-free grammars (CFGs) (typically)</a:t>
            </a:r>
          </a:p>
          <a:p>
            <a:pPr lvl="2"/>
            <a:r>
              <a:rPr lang="en-US" dirty="0" smtClean="0"/>
              <a:t>Can be parsed by standard CFG parsing algorithms</a:t>
            </a:r>
          </a:p>
          <a:p>
            <a:pPr lvl="3"/>
            <a:r>
              <a:rPr lang="en-US" dirty="0" smtClean="0"/>
              <a:t>e.g. </a:t>
            </a:r>
            <a:r>
              <a:rPr lang="en-US" dirty="0" err="1" smtClean="0"/>
              <a:t>Earley</a:t>
            </a:r>
            <a:r>
              <a:rPr lang="en-US" dirty="0" smtClean="0"/>
              <a:t> parsers or CKY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2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Domain-specific semantic analysis</a:t>
            </a:r>
          </a:p>
          <a:p>
            <a:r>
              <a:rPr lang="en-US" dirty="0" smtClean="0"/>
              <a:t>Syntactic structure:</a:t>
            </a:r>
          </a:p>
          <a:p>
            <a:pPr lvl="1"/>
            <a:r>
              <a:rPr lang="en-US" dirty="0" smtClean="0"/>
              <a:t>Context-free grammars (CFGs) (typically)</a:t>
            </a:r>
          </a:p>
          <a:p>
            <a:pPr lvl="2"/>
            <a:r>
              <a:rPr lang="en-US" dirty="0" smtClean="0"/>
              <a:t>Can be parsed by standard CFG parsing algorithms</a:t>
            </a:r>
          </a:p>
          <a:p>
            <a:pPr lvl="3"/>
            <a:r>
              <a:rPr lang="en-US" dirty="0" smtClean="0"/>
              <a:t>e.g. </a:t>
            </a:r>
            <a:r>
              <a:rPr lang="en-US" dirty="0" err="1" smtClean="0"/>
              <a:t>Earley</a:t>
            </a:r>
            <a:r>
              <a:rPr lang="en-US" dirty="0" smtClean="0"/>
              <a:t> parsers or CKY</a:t>
            </a:r>
          </a:p>
          <a:p>
            <a:r>
              <a:rPr lang="en-US" dirty="0" smtClean="0"/>
              <a:t>Semantic structure:</a:t>
            </a:r>
          </a:p>
          <a:p>
            <a:pPr lvl="1"/>
            <a:r>
              <a:rPr lang="en-US" dirty="0" smtClean="0"/>
              <a:t>Some designated non-terminals correspond to slots</a:t>
            </a:r>
          </a:p>
          <a:p>
            <a:pPr lvl="2"/>
            <a:r>
              <a:rPr lang="en-US" dirty="0" smtClean="0"/>
              <a:t>Associate terminal values to corresponding slot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6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Domain-specific semantic analysis</a:t>
            </a:r>
          </a:p>
          <a:p>
            <a:r>
              <a:rPr lang="en-US" dirty="0" smtClean="0"/>
              <a:t>Syntactic structure:</a:t>
            </a:r>
          </a:p>
          <a:p>
            <a:pPr lvl="1"/>
            <a:r>
              <a:rPr lang="en-US" dirty="0" smtClean="0"/>
              <a:t>Context-free grammars (CFGs) (typically)</a:t>
            </a:r>
          </a:p>
          <a:p>
            <a:pPr lvl="2"/>
            <a:r>
              <a:rPr lang="en-US" dirty="0" smtClean="0"/>
              <a:t>Can be parsed by standard CFG parsing algorithms</a:t>
            </a:r>
          </a:p>
          <a:p>
            <a:pPr lvl="3"/>
            <a:r>
              <a:rPr lang="en-US" dirty="0" smtClean="0"/>
              <a:t>e.g. </a:t>
            </a:r>
            <a:r>
              <a:rPr lang="en-US" dirty="0" err="1" smtClean="0"/>
              <a:t>Earley</a:t>
            </a:r>
            <a:r>
              <a:rPr lang="en-US" dirty="0" smtClean="0"/>
              <a:t> parsers or CKY</a:t>
            </a:r>
          </a:p>
          <a:p>
            <a:r>
              <a:rPr lang="en-US" dirty="0" smtClean="0"/>
              <a:t>Semantic structure:</a:t>
            </a:r>
          </a:p>
          <a:p>
            <a:pPr lvl="1"/>
            <a:r>
              <a:rPr lang="en-US" dirty="0" smtClean="0"/>
              <a:t>Some designated non-terminals correspond to slots</a:t>
            </a:r>
          </a:p>
          <a:p>
            <a:pPr lvl="2"/>
            <a:r>
              <a:rPr lang="en-US" dirty="0" smtClean="0"/>
              <a:t>Associate terminal values to corresponding slot</a:t>
            </a:r>
          </a:p>
          <a:p>
            <a:r>
              <a:rPr lang="en-US" dirty="0" smtClean="0"/>
              <a:t>Frames can be nested</a:t>
            </a:r>
          </a:p>
          <a:p>
            <a:r>
              <a:rPr lang="en-US" dirty="0" smtClean="0"/>
              <a:t>Widely used: Phoenix NLU (CU, CMU), </a:t>
            </a:r>
            <a:r>
              <a:rPr lang="en-US" dirty="0" err="1" smtClean="0"/>
              <a:t>vxml</a:t>
            </a:r>
            <a:r>
              <a:rPr lang="en-US" dirty="0" smtClean="0"/>
              <a:t> grammars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8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400" i="1" dirty="0" smtClean="0"/>
              <a:t>Show me morning flights from Boston to SFO on Tuesday</a:t>
            </a:r>
            <a:br>
              <a:rPr lang="en-US" sz="2400" i="1" dirty="0" smtClean="0"/>
            </a:b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dirty="0">
                <a:latin typeface="Tahoma" charset="0"/>
                <a:ea typeface="ＭＳ Ｐゴシック" charset="0"/>
              </a:rPr>
              <a:t>LIST -&gt; show me | I want | can I see|…</a:t>
            </a:r>
          </a:p>
          <a:p>
            <a:r>
              <a:rPr lang="en-US" sz="2200" dirty="0">
                <a:latin typeface="Tahoma" charset="0"/>
                <a:ea typeface="ＭＳ Ｐゴシック" charset="0"/>
              </a:rPr>
              <a:t>DEPARTTIME -&gt; (</a:t>
            </a:r>
            <a:r>
              <a:rPr lang="en-US" sz="2200" dirty="0" err="1">
                <a:latin typeface="Tahoma" charset="0"/>
                <a:ea typeface="ＭＳ Ｐゴシック" charset="0"/>
              </a:rPr>
              <a:t>after|around|before</a:t>
            </a:r>
            <a:r>
              <a:rPr lang="en-US" sz="2200" dirty="0">
                <a:latin typeface="Tahoma" charset="0"/>
                <a:ea typeface="ＭＳ Ｐゴシック" charset="0"/>
              </a:rPr>
              <a:t>) HOUR| morning | afternoon | evening</a:t>
            </a:r>
          </a:p>
          <a:p>
            <a:r>
              <a:rPr lang="en-US" sz="2200" dirty="0">
                <a:latin typeface="Tahoma" charset="0"/>
                <a:ea typeface="ＭＳ Ｐゴシック" charset="0"/>
              </a:rPr>
              <a:t>HOUR -&gt; </a:t>
            </a:r>
            <a:r>
              <a:rPr lang="en-US" sz="2200" dirty="0" err="1">
                <a:latin typeface="Tahoma" charset="0"/>
                <a:ea typeface="ＭＳ Ｐゴシック" charset="0"/>
              </a:rPr>
              <a:t>one|two|three</a:t>
            </a:r>
            <a:r>
              <a:rPr lang="en-US" sz="2200" dirty="0">
                <a:latin typeface="Tahoma" charset="0"/>
                <a:ea typeface="ＭＳ Ｐゴシック" charset="0"/>
              </a:rPr>
              <a:t>…|twelve (</a:t>
            </a:r>
            <a:r>
              <a:rPr lang="en-US" sz="2200" dirty="0" err="1">
                <a:latin typeface="Tahoma" charset="0"/>
                <a:ea typeface="ＭＳ Ｐゴシック" charset="0"/>
              </a:rPr>
              <a:t>am|pm</a:t>
            </a:r>
            <a:r>
              <a:rPr lang="en-US" sz="2200" dirty="0">
                <a:latin typeface="Tahoma" charset="0"/>
                <a:ea typeface="ＭＳ Ｐゴシック" charset="0"/>
              </a:rPr>
              <a:t>)</a:t>
            </a:r>
          </a:p>
          <a:p>
            <a:r>
              <a:rPr lang="en-US" sz="2200" dirty="0">
                <a:latin typeface="Tahoma" charset="0"/>
                <a:ea typeface="ＭＳ Ｐゴシック" charset="0"/>
              </a:rPr>
              <a:t>FLIGHTS -&gt; (a) </a:t>
            </a:r>
            <a:r>
              <a:rPr lang="en-US" sz="2200" dirty="0" err="1">
                <a:latin typeface="Tahoma" charset="0"/>
                <a:ea typeface="ＭＳ Ｐゴシック" charset="0"/>
              </a:rPr>
              <a:t>flight|flights</a:t>
            </a:r>
            <a:endParaRPr lang="en-US" sz="2200" dirty="0">
              <a:latin typeface="Tahoma" charset="0"/>
              <a:ea typeface="ＭＳ Ｐゴシック" charset="0"/>
            </a:endParaRPr>
          </a:p>
          <a:p>
            <a:r>
              <a:rPr lang="en-US" sz="2200" dirty="0">
                <a:latin typeface="Tahoma" charset="0"/>
                <a:ea typeface="ＭＳ Ｐゴシック" charset="0"/>
              </a:rPr>
              <a:t>ORIGIN -&gt; from CITY</a:t>
            </a:r>
          </a:p>
          <a:p>
            <a:r>
              <a:rPr lang="en-US" sz="2200" dirty="0">
                <a:latin typeface="Tahoma" charset="0"/>
                <a:ea typeface="ＭＳ Ｐゴシック" charset="0"/>
              </a:rPr>
              <a:t>DESTINATION -&gt; to CITY</a:t>
            </a:r>
          </a:p>
          <a:p>
            <a:r>
              <a:rPr lang="en-US" sz="2200" dirty="0">
                <a:latin typeface="Tahoma" charset="0"/>
                <a:ea typeface="ＭＳ Ｐゴシック" charset="0"/>
              </a:rPr>
              <a:t>CITY -&gt; Boston | San Francisco | Denver | Washington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SHOW:</a:t>
            </a:r>
          </a:p>
          <a:p>
            <a:r>
              <a:rPr lang="en-US" dirty="0"/>
              <a:t>FLIGHTS:</a:t>
            </a:r>
          </a:p>
          <a:p>
            <a:pPr lvl="1"/>
            <a:r>
              <a:rPr lang="en-US" dirty="0"/>
              <a:t>ORIGIN:</a:t>
            </a:r>
          </a:p>
          <a:p>
            <a:pPr lvl="2"/>
            <a:r>
              <a:rPr lang="en-US" dirty="0"/>
              <a:t>CITY:	    Boston</a:t>
            </a:r>
          </a:p>
          <a:p>
            <a:pPr lvl="2"/>
            <a:r>
              <a:rPr lang="en-US" dirty="0"/>
              <a:t>DATE:</a:t>
            </a:r>
          </a:p>
          <a:p>
            <a:pPr lvl="3"/>
            <a:r>
              <a:rPr lang="en-US" dirty="0"/>
              <a:t>DAY-OF-WEEK:   </a:t>
            </a:r>
            <a:r>
              <a:rPr lang="en-US" dirty="0" smtClean="0"/>
              <a:t>Tuesday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TIME:</a:t>
            </a:r>
          </a:p>
          <a:p>
            <a:pPr lvl="3"/>
            <a:r>
              <a:rPr lang="en-US" dirty="0"/>
              <a:t>PART-OF-DAY:     </a:t>
            </a:r>
            <a:r>
              <a:rPr lang="en-US" dirty="0" smtClean="0"/>
              <a:t>Morning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DEST: </a:t>
            </a:r>
          </a:p>
          <a:p>
            <a:pPr lvl="2"/>
            <a:r>
              <a:rPr lang="en-US" dirty="0"/>
              <a:t>CITY:     San Francisco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7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Grammars: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</p:txBody>
      </p:sp>
    </p:spTree>
    <p:extLst>
      <p:ext uri="{BB962C8B-B14F-4D97-AF65-F5344CB8AC3E}">
        <p14:creationId xmlns:p14="http://schemas.microsoft.com/office/powerpoint/2010/main" val="221236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Grammars</a:t>
            </a:r>
            <a:r>
              <a:rPr lang="en-US" smtClean="0"/>
              <a:t>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Generally manually constructed</a:t>
            </a:r>
          </a:p>
          <a:p>
            <a:pPr lvl="2"/>
            <a:r>
              <a:rPr lang="en-US" dirty="0" smtClean="0"/>
              <a:t>Can be expensive, hard to update/maintain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4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Grammars</a:t>
            </a:r>
            <a:r>
              <a:rPr lang="en-US" smtClean="0"/>
              <a:t>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Generally manually constructed</a:t>
            </a:r>
          </a:p>
          <a:p>
            <a:pPr lvl="2"/>
            <a:r>
              <a:rPr lang="en-US" dirty="0" smtClean="0"/>
              <a:t>Can be expensive, hard to update/maintain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Managing ambiguity:</a:t>
            </a:r>
          </a:p>
          <a:p>
            <a:pPr lvl="2"/>
            <a:r>
              <a:rPr lang="en-US" dirty="0" smtClean="0"/>
              <a:t>Can associate probabilities with parse &amp; analysis</a:t>
            </a:r>
          </a:p>
          <a:p>
            <a:pPr lvl="2"/>
            <a:r>
              <a:rPr lang="en-US" dirty="0" smtClean="0"/>
              <a:t>Build rules manually, then train probabilities w/data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4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Language Understanding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6627" y="1643226"/>
            <a:ext cx="8927373" cy="4343400"/>
          </a:xfrm>
        </p:spPr>
        <p:txBody>
          <a:bodyPr/>
          <a:lstStyle/>
          <a:p>
            <a:r>
              <a:rPr lang="en-US" dirty="0" smtClean="0"/>
              <a:t>Generally:</a:t>
            </a:r>
          </a:p>
          <a:p>
            <a:pPr lvl="1"/>
            <a:r>
              <a:rPr lang="en-US" dirty="0" smtClean="0"/>
              <a:t>Given a string of words representing a natural language utterance, produce a meaning representation</a:t>
            </a:r>
          </a:p>
          <a:p>
            <a:r>
              <a:rPr lang="en-US" dirty="0" smtClean="0"/>
              <a:t>For well-formed natural language text (see ling571), </a:t>
            </a:r>
          </a:p>
          <a:p>
            <a:pPr lvl="1"/>
            <a:r>
              <a:rPr lang="en-US" dirty="0" smtClean="0"/>
              <a:t> Full parsing with a probabilistic context-free grammar</a:t>
            </a:r>
          </a:p>
          <a:p>
            <a:pPr lvl="2"/>
            <a:r>
              <a:rPr lang="en-US" dirty="0" smtClean="0"/>
              <a:t>Augmented with semantic attachments in FOPC</a:t>
            </a:r>
          </a:p>
          <a:p>
            <a:pPr lvl="2"/>
            <a:r>
              <a:rPr lang="en-US" dirty="0" smtClean="0"/>
              <a:t>Producing a general lambda calculus representation</a:t>
            </a:r>
          </a:p>
          <a:p>
            <a:pPr lvl="2"/>
            <a:endParaRPr lang="en-US" dirty="0"/>
          </a:p>
          <a:p>
            <a:r>
              <a:rPr lang="en-US" dirty="0" smtClean="0"/>
              <a:t>What about spoken dialog systems?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6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Grammars</a:t>
            </a:r>
            <a:r>
              <a:rPr lang="en-US" smtClean="0"/>
              <a:t>: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Generally manually constructed</a:t>
            </a:r>
          </a:p>
          <a:p>
            <a:pPr lvl="2"/>
            <a:r>
              <a:rPr lang="en-US" dirty="0" smtClean="0"/>
              <a:t>Can be expensive, hard to update/maintain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Managing ambiguity:</a:t>
            </a:r>
          </a:p>
          <a:p>
            <a:pPr lvl="2"/>
            <a:r>
              <a:rPr lang="en-US" dirty="0" smtClean="0"/>
              <a:t>Can associate probabilities with parse &amp; analysis</a:t>
            </a:r>
          </a:p>
          <a:p>
            <a:pPr lvl="2"/>
            <a:r>
              <a:rPr lang="en-US" dirty="0" smtClean="0"/>
              <a:t>Build rules manually, then train probabilities w/data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Domain- and application-specific</a:t>
            </a:r>
          </a:p>
          <a:p>
            <a:pPr lvl="2"/>
            <a:r>
              <a:rPr lang="en-US" dirty="0" smtClean="0"/>
              <a:t>Hard to 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6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Probabilistic</a:t>
            </a:r>
            <a:br>
              <a:rPr lang="en-US" dirty="0" smtClean="0"/>
            </a:br>
            <a:r>
              <a:rPr lang="en-US" dirty="0" smtClean="0"/>
              <a:t>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 Use machine learning to map from recognizer strings to semantic slots and fillers</a:t>
            </a:r>
          </a:p>
        </p:txBody>
      </p:sp>
    </p:spTree>
    <p:extLst>
      <p:ext uri="{BB962C8B-B14F-4D97-AF65-F5344CB8AC3E}">
        <p14:creationId xmlns:p14="http://schemas.microsoft.com/office/powerpoint/2010/main" val="245102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Probabilistic</a:t>
            </a:r>
            <a:br>
              <a:rPr lang="en-US" dirty="0" smtClean="0"/>
            </a:br>
            <a:r>
              <a:rPr lang="en-US" dirty="0" smtClean="0"/>
              <a:t>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 Use machine learning to map from recognizer strings to semantic slots and fillers</a:t>
            </a:r>
          </a:p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Improve robustness – fail-soft</a:t>
            </a:r>
          </a:p>
          <a:p>
            <a:pPr lvl="1"/>
            <a:r>
              <a:rPr lang="en-US" dirty="0" smtClean="0"/>
              <a:t>Improve ambiguity handling – probabilities</a:t>
            </a:r>
          </a:p>
          <a:p>
            <a:pPr lvl="1"/>
            <a:r>
              <a:rPr lang="en-US" dirty="0" smtClean="0"/>
              <a:t>Improve adaptation – train for new domains, apps</a:t>
            </a:r>
          </a:p>
        </p:txBody>
      </p:sp>
    </p:spTree>
    <p:extLst>
      <p:ext uri="{BB962C8B-B14F-4D97-AF65-F5344CB8AC3E}">
        <p14:creationId xmlns:p14="http://schemas.microsoft.com/office/powerpoint/2010/main" val="22441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Probabilistic</a:t>
            </a:r>
            <a:br>
              <a:rPr lang="en-US" dirty="0" smtClean="0"/>
            </a:br>
            <a:r>
              <a:rPr lang="en-US" dirty="0" smtClean="0"/>
              <a:t>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 Use machine learning to map from recognizer strings to semantic slots and fillers</a:t>
            </a:r>
          </a:p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Improve robustness – fail-soft</a:t>
            </a:r>
          </a:p>
          <a:p>
            <a:pPr lvl="1"/>
            <a:r>
              <a:rPr lang="en-US" dirty="0" smtClean="0"/>
              <a:t>Improve ambiguity handling – probabilities</a:t>
            </a:r>
          </a:p>
          <a:p>
            <a:pPr lvl="1"/>
            <a:r>
              <a:rPr lang="en-US" dirty="0" smtClean="0"/>
              <a:t>Improve adaptation – train for new domains, apps</a:t>
            </a:r>
          </a:p>
          <a:p>
            <a:r>
              <a:rPr lang="en-US" dirty="0" smtClean="0"/>
              <a:t>Many alternative classifier models</a:t>
            </a:r>
          </a:p>
          <a:p>
            <a:pPr lvl="1"/>
            <a:r>
              <a:rPr lang="en-US" dirty="0" smtClean="0"/>
              <a:t>HMM-based, </a:t>
            </a:r>
            <a:r>
              <a:rPr lang="en-US" dirty="0" err="1" smtClean="0"/>
              <a:t>MaxEnt</a:t>
            </a:r>
            <a:r>
              <a:rPr lang="en-US" dirty="0" smtClean="0"/>
              <a:t>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3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HMM-Based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best concept sequence C given words W</a:t>
            </a:r>
          </a:p>
        </p:txBody>
      </p:sp>
    </p:spTree>
    <p:extLst>
      <p:ext uri="{BB962C8B-B14F-4D97-AF65-F5344CB8AC3E}">
        <p14:creationId xmlns:p14="http://schemas.microsoft.com/office/powerpoint/2010/main" val="1131129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HMM-Based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best concept sequence C given words W</a:t>
            </a:r>
          </a:p>
          <a:p>
            <a:r>
              <a:rPr lang="en-US" dirty="0" smtClean="0"/>
              <a:t>C</a:t>
            </a:r>
            <a:r>
              <a:rPr lang="en-US" baseline="30000" dirty="0" smtClean="0"/>
              <a:t>*</a:t>
            </a:r>
            <a:r>
              <a:rPr lang="en-US" dirty="0" smtClean="0"/>
              <a:t>= </a:t>
            </a:r>
            <a:r>
              <a:rPr lang="en-US" dirty="0" err="1" smtClean="0"/>
              <a:t>argmax</a:t>
            </a:r>
            <a:r>
              <a:rPr lang="en-US" dirty="0" smtClean="0"/>
              <a:t> P(C|W)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936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HMM-Based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best concept sequence C given words W</a:t>
            </a:r>
          </a:p>
          <a:p>
            <a:r>
              <a:rPr lang="en-US" dirty="0" smtClean="0"/>
              <a:t>C</a:t>
            </a:r>
            <a:r>
              <a:rPr lang="en-US" baseline="30000" dirty="0" smtClean="0"/>
              <a:t>*</a:t>
            </a:r>
            <a:r>
              <a:rPr lang="en-US" dirty="0" smtClean="0"/>
              <a:t>= </a:t>
            </a:r>
            <a:r>
              <a:rPr lang="en-US" dirty="0" err="1" smtClean="0"/>
              <a:t>argmax</a:t>
            </a:r>
            <a:r>
              <a:rPr lang="en-US" dirty="0" smtClean="0"/>
              <a:t> P(C|W)</a:t>
            </a:r>
          </a:p>
          <a:p>
            <a:r>
              <a:rPr lang="en-US" dirty="0"/>
              <a:t> </a:t>
            </a:r>
            <a:r>
              <a:rPr lang="en-US" dirty="0" smtClean="0"/>
              <a:t>  = </a:t>
            </a:r>
            <a:r>
              <a:rPr lang="en-US" dirty="0" err="1" smtClean="0"/>
              <a:t>argmax</a:t>
            </a:r>
            <a:r>
              <a:rPr lang="en-US" dirty="0" smtClean="0"/>
              <a:t> P(W|C)P(C)/P(W)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2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HMM-Based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best concept sequence C given words W</a:t>
            </a:r>
          </a:p>
          <a:p>
            <a:r>
              <a:rPr lang="en-US" dirty="0" smtClean="0"/>
              <a:t>C</a:t>
            </a:r>
            <a:r>
              <a:rPr lang="en-US" baseline="30000" dirty="0" smtClean="0"/>
              <a:t>*</a:t>
            </a:r>
            <a:r>
              <a:rPr lang="en-US" dirty="0" smtClean="0"/>
              <a:t>= </a:t>
            </a:r>
            <a:r>
              <a:rPr lang="en-US" dirty="0" err="1" smtClean="0"/>
              <a:t>argmax</a:t>
            </a:r>
            <a:r>
              <a:rPr lang="en-US" dirty="0" smtClean="0"/>
              <a:t> P(C|W)</a:t>
            </a:r>
          </a:p>
          <a:p>
            <a:r>
              <a:rPr lang="en-US" dirty="0"/>
              <a:t> </a:t>
            </a:r>
            <a:r>
              <a:rPr lang="en-US" dirty="0" smtClean="0"/>
              <a:t>  = </a:t>
            </a:r>
            <a:r>
              <a:rPr lang="en-US" dirty="0" err="1" smtClean="0"/>
              <a:t>argmax</a:t>
            </a:r>
            <a:r>
              <a:rPr lang="en-US" dirty="0" smtClean="0"/>
              <a:t> P(W|C)P(C)/P(W)</a:t>
            </a:r>
          </a:p>
          <a:p>
            <a:r>
              <a:rPr lang="en-US" dirty="0"/>
              <a:t> </a:t>
            </a:r>
            <a:r>
              <a:rPr lang="en-US" dirty="0" smtClean="0"/>
              <a:t>  = </a:t>
            </a:r>
            <a:r>
              <a:rPr lang="en-US" dirty="0" err="1" smtClean="0"/>
              <a:t>argmax</a:t>
            </a:r>
            <a:r>
              <a:rPr lang="en-US" dirty="0" smtClean="0"/>
              <a:t> P(W|C)P(C)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1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HMM-Based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best concept sequence C given words W</a:t>
            </a:r>
          </a:p>
          <a:p>
            <a:r>
              <a:rPr lang="en-US" dirty="0" smtClean="0"/>
              <a:t>C</a:t>
            </a:r>
            <a:r>
              <a:rPr lang="en-US" baseline="30000" dirty="0" smtClean="0"/>
              <a:t>*</a:t>
            </a:r>
            <a:r>
              <a:rPr lang="en-US" dirty="0" smtClean="0"/>
              <a:t>= </a:t>
            </a:r>
            <a:r>
              <a:rPr lang="en-US" dirty="0" err="1" smtClean="0"/>
              <a:t>argmax</a:t>
            </a:r>
            <a:r>
              <a:rPr lang="en-US" dirty="0" smtClean="0"/>
              <a:t> P(C|W)</a:t>
            </a:r>
          </a:p>
          <a:p>
            <a:r>
              <a:rPr lang="en-US" dirty="0"/>
              <a:t> </a:t>
            </a:r>
            <a:r>
              <a:rPr lang="en-US" dirty="0" smtClean="0"/>
              <a:t>  = </a:t>
            </a:r>
            <a:r>
              <a:rPr lang="en-US" dirty="0" err="1" smtClean="0"/>
              <a:t>argmax</a:t>
            </a:r>
            <a:r>
              <a:rPr lang="en-US" dirty="0" smtClean="0"/>
              <a:t> P(W|C)P(C)/P(W)</a:t>
            </a:r>
          </a:p>
          <a:p>
            <a:r>
              <a:rPr lang="en-US" dirty="0"/>
              <a:t> </a:t>
            </a:r>
            <a:r>
              <a:rPr lang="en-US" dirty="0" smtClean="0"/>
              <a:t>  = </a:t>
            </a:r>
            <a:r>
              <a:rPr lang="en-US" dirty="0" err="1" smtClean="0"/>
              <a:t>argmax</a:t>
            </a:r>
            <a:r>
              <a:rPr lang="en-US" dirty="0" smtClean="0"/>
              <a:t> P(W|C)P(C)</a:t>
            </a:r>
          </a:p>
          <a:p>
            <a:r>
              <a:rPr lang="en-US" dirty="0" smtClean="0"/>
              <a:t>Assume limited M-concept history, N-gram words</a:t>
            </a:r>
          </a:p>
          <a:p>
            <a:pPr lvl="1"/>
            <a:r>
              <a:rPr lang="en-US" dirty="0" smtClean="0"/>
              <a:t>= 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154303"/>
              </p:ext>
            </p:extLst>
          </p:nvPr>
        </p:nvGraphicFramePr>
        <p:xfrm>
          <a:off x="1668410" y="4586615"/>
          <a:ext cx="6133664" cy="1041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2692400" imgH="457200" progId="Equation.3">
                  <p:embed/>
                </p:oleObj>
              </mc:Choice>
              <mc:Fallback>
                <p:oleObj name="Equation" r:id="rId3" imgW="2692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8410" y="4586615"/>
                        <a:ext cx="6133664" cy="1041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324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Slot Filling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HMM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250" y="2564182"/>
            <a:ext cx="7268153" cy="122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9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Few SDS fully exploit this approach</a:t>
            </a:r>
          </a:p>
        </p:txBody>
      </p:sp>
    </p:spTree>
    <p:extLst>
      <p:ext uri="{BB962C8B-B14F-4D97-AF65-F5344CB8AC3E}">
        <p14:creationId xmlns:p14="http://schemas.microsoft.com/office/powerpoint/2010/main" val="241215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VoiceXML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8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VoiceXML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26" y="1600201"/>
            <a:ext cx="870929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W3C standard for voice interfaces</a:t>
            </a:r>
          </a:p>
          <a:p>
            <a:pPr lvl="1"/>
            <a:r>
              <a:rPr lang="en-US" dirty="0" smtClean="0"/>
              <a:t>XML-based ‘programming’ framework for speech systems</a:t>
            </a:r>
          </a:p>
          <a:p>
            <a:pPr lvl="2"/>
            <a:r>
              <a:rPr lang="en-US" dirty="0" smtClean="0"/>
              <a:t>Provides recognition of:</a:t>
            </a:r>
          </a:p>
          <a:p>
            <a:pPr lvl="3"/>
            <a:r>
              <a:rPr lang="en-US" dirty="0" smtClean="0"/>
              <a:t>Speech, DTMF (touch tone codes)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61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VoiceXML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26" y="1600201"/>
            <a:ext cx="870929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W3C standard for voice interfaces</a:t>
            </a:r>
          </a:p>
          <a:p>
            <a:pPr lvl="1"/>
            <a:r>
              <a:rPr lang="en-US" dirty="0" smtClean="0"/>
              <a:t>XML-based ‘programming’ framework for speech systems</a:t>
            </a:r>
          </a:p>
          <a:p>
            <a:pPr lvl="2"/>
            <a:r>
              <a:rPr lang="en-US" dirty="0" smtClean="0"/>
              <a:t>Provides recognition of:</a:t>
            </a:r>
          </a:p>
          <a:p>
            <a:pPr lvl="3"/>
            <a:r>
              <a:rPr lang="en-US" dirty="0" smtClean="0"/>
              <a:t>Speech, DTMF (touch tone codes)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Provides output of synthesized speech, recorded audio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208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VoiceXML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26" y="1600201"/>
            <a:ext cx="870929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W3C standard for voice interfaces</a:t>
            </a:r>
          </a:p>
          <a:p>
            <a:pPr lvl="1"/>
            <a:r>
              <a:rPr lang="en-US" dirty="0" smtClean="0"/>
              <a:t>XML-based ‘programming’ framework for speech systems</a:t>
            </a:r>
          </a:p>
          <a:p>
            <a:pPr lvl="2"/>
            <a:r>
              <a:rPr lang="en-US" dirty="0" smtClean="0"/>
              <a:t>Provides recognition of:</a:t>
            </a:r>
          </a:p>
          <a:p>
            <a:pPr lvl="3"/>
            <a:r>
              <a:rPr lang="en-US" dirty="0" smtClean="0"/>
              <a:t>Speech, DTMF (touch tone codes)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Provides output of synthesized speech, recorded audio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Supports recording of user input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9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VoiceXML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26" y="1600201"/>
            <a:ext cx="8709291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W3C standard for voice interfaces</a:t>
            </a:r>
          </a:p>
          <a:p>
            <a:pPr lvl="1"/>
            <a:r>
              <a:rPr lang="en-US" dirty="0" smtClean="0"/>
              <a:t>XML-based ‘programming’ framework for speech systems</a:t>
            </a:r>
          </a:p>
          <a:p>
            <a:pPr lvl="2"/>
            <a:r>
              <a:rPr lang="en-US" dirty="0" smtClean="0"/>
              <a:t>Provides recognition of:</a:t>
            </a:r>
          </a:p>
          <a:p>
            <a:pPr lvl="3"/>
            <a:r>
              <a:rPr lang="en-US" dirty="0" smtClean="0"/>
              <a:t>Speech, DTMF (touch tone codes)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Provides output of synthesized speech, recorded audio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Supports recording of user input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Enables interchange between voice interface, web-based apps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6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VoiceXML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26" y="1600201"/>
            <a:ext cx="8709291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W3C standard for voice interfaces</a:t>
            </a:r>
          </a:p>
          <a:p>
            <a:pPr lvl="1"/>
            <a:r>
              <a:rPr lang="en-US" dirty="0" smtClean="0"/>
              <a:t>XML-based ‘programming’ framework for speech systems</a:t>
            </a:r>
          </a:p>
          <a:p>
            <a:pPr lvl="2"/>
            <a:r>
              <a:rPr lang="en-US" dirty="0" smtClean="0"/>
              <a:t>Provides recognition of:</a:t>
            </a:r>
          </a:p>
          <a:p>
            <a:pPr lvl="3"/>
            <a:r>
              <a:rPr lang="en-US" dirty="0" smtClean="0"/>
              <a:t>Speech, DTMF (touch tone codes)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Provides output of synthesized speech, recorded audio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Supports recording of user input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Enables interchange between voice interface, web-based apps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Structures voice interaction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5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VoiceXML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7526" y="1600201"/>
            <a:ext cx="8709291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W3C standard for voice interfaces</a:t>
            </a:r>
          </a:p>
          <a:p>
            <a:pPr lvl="1"/>
            <a:r>
              <a:rPr lang="en-US" dirty="0" smtClean="0"/>
              <a:t>XML-based ‘programming’ framework for speech systems</a:t>
            </a:r>
          </a:p>
          <a:p>
            <a:pPr lvl="2"/>
            <a:r>
              <a:rPr lang="en-US" dirty="0" smtClean="0"/>
              <a:t>Provides recognition of:</a:t>
            </a:r>
          </a:p>
          <a:p>
            <a:pPr lvl="3"/>
            <a:r>
              <a:rPr lang="en-US" dirty="0" smtClean="0"/>
              <a:t>Speech, DTMF (touch tone codes)</a:t>
            </a:r>
          </a:p>
          <a:p>
            <a:pPr lvl="3"/>
            <a:endParaRPr lang="en-US" dirty="0" smtClean="0"/>
          </a:p>
          <a:p>
            <a:pPr lvl="2"/>
            <a:r>
              <a:rPr lang="en-US" dirty="0" smtClean="0"/>
              <a:t>Provides output of synthesized speech, recorded audio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Supports recording of user input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Enables interchange between voice interface, web-based apps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Structures voice interaction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Can incorporate </a:t>
            </a:r>
            <a:r>
              <a:rPr lang="en-US" dirty="0" err="1" smtClean="0"/>
              <a:t>Javascript</a:t>
            </a:r>
            <a:r>
              <a:rPr lang="en-US" dirty="0" smtClean="0"/>
              <a:t> for 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3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Interactions:</a:t>
            </a:r>
          </a:p>
          <a:p>
            <a:pPr lvl="1"/>
            <a:r>
              <a:rPr lang="en-US" dirty="0" smtClean="0"/>
              <a:t>Default behavior is FST-style, system initiative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6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Interactions:</a:t>
            </a:r>
          </a:p>
          <a:p>
            <a:pPr lvl="1"/>
            <a:r>
              <a:rPr lang="en-US" dirty="0" smtClean="0"/>
              <a:t>Default behavior is FST-style, system initiative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implement frame-based mixed initiative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3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Interactions:</a:t>
            </a:r>
          </a:p>
          <a:p>
            <a:pPr lvl="1"/>
            <a:r>
              <a:rPr lang="en-US" dirty="0" smtClean="0"/>
              <a:t>Default behavior is FST-style, system initiative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implement frame-based mixed initiative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Support for sub-dialog call-outs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0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Few SDS fully exploit this approach</a:t>
            </a:r>
          </a:p>
          <a:p>
            <a:r>
              <a:rPr lang="en-US" dirty="0" smtClean="0"/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3183440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ASR:</a:t>
            </a:r>
          </a:p>
          <a:p>
            <a:pPr lvl="1"/>
            <a:r>
              <a:rPr lang="en-US" dirty="0" smtClean="0"/>
              <a:t>Supports speech recognition defined by</a:t>
            </a:r>
          </a:p>
          <a:p>
            <a:pPr lvl="2"/>
            <a:r>
              <a:rPr lang="en-US" dirty="0" smtClean="0"/>
              <a:t>Grammars</a:t>
            </a:r>
          </a:p>
          <a:p>
            <a:pPr lvl="2"/>
            <a:r>
              <a:rPr lang="en-US" dirty="0" smtClean="0"/>
              <a:t>Trigrams</a:t>
            </a:r>
          </a:p>
          <a:p>
            <a:pPr lvl="2"/>
            <a:r>
              <a:rPr lang="en-US" dirty="0" smtClean="0"/>
              <a:t>Domain managers: credit card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ASR:</a:t>
            </a:r>
          </a:p>
          <a:p>
            <a:pPr lvl="1"/>
            <a:r>
              <a:rPr lang="en-US" dirty="0" smtClean="0"/>
              <a:t>Supports speech recognition defined by</a:t>
            </a:r>
          </a:p>
          <a:p>
            <a:pPr lvl="2"/>
            <a:r>
              <a:rPr lang="en-US" dirty="0" smtClean="0"/>
              <a:t>Grammars</a:t>
            </a:r>
          </a:p>
          <a:p>
            <a:pPr lvl="2"/>
            <a:r>
              <a:rPr lang="en-US" dirty="0" smtClean="0"/>
              <a:t>Trigrams</a:t>
            </a:r>
          </a:p>
          <a:p>
            <a:pPr lvl="2"/>
            <a:r>
              <a:rPr lang="en-US" dirty="0" smtClean="0"/>
              <a:t>Domain managers: credit card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TTS: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ssml</a:t>
            </a:r>
            <a:r>
              <a:rPr lang="en-US" dirty="0" smtClean="0"/>
              <a:t>&gt; markup language</a:t>
            </a:r>
          </a:p>
          <a:p>
            <a:pPr lvl="1"/>
            <a:r>
              <a:rPr lang="en-US" dirty="0" smtClean="0"/>
              <a:t>Allows choice of: language, voice, pronunciation</a:t>
            </a:r>
          </a:p>
          <a:p>
            <a:pPr lvl="1"/>
            <a:r>
              <a:rPr lang="en-US" dirty="0" smtClean="0"/>
              <a:t>Allows tuning of: timing, breaks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89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VoiceXML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form: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3300"/>
            <a:ext cx="9093222" cy="350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5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VXML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86" y="1600201"/>
            <a:ext cx="849729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Main body: &lt;form&gt;&lt;/form&gt;</a:t>
            </a:r>
          </a:p>
          <a:p>
            <a:pPr lvl="1"/>
            <a:r>
              <a:rPr lang="en-US" dirty="0" smtClean="0"/>
              <a:t>Sequence of fields: &lt;field&gt;&lt;/field&gt;</a:t>
            </a:r>
          </a:p>
        </p:txBody>
      </p:sp>
    </p:spTree>
    <p:extLst>
      <p:ext uri="{BB962C8B-B14F-4D97-AF65-F5344CB8AC3E}">
        <p14:creationId xmlns:p14="http://schemas.microsoft.com/office/powerpoint/2010/main" val="159726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VXML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86" y="1600201"/>
            <a:ext cx="849729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Main body: &lt;form&gt;&lt;/form&gt;</a:t>
            </a:r>
          </a:p>
          <a:p>
            <a:pPr lvl="1"/>
            <a:r>
              <a:rPr lang="en-US" dirty="0" smtClean="0"/>
              <a:t>Sequence of fields: &lt;field&gt;&lt;/field&gt;</a:t>
            </a:r>
          </a:p>
          <a:p>
            <a:pPr lvl="2"/>
            <a:r>
              <a:rPr lang="en-US" dirty="0" smtClean="0"/>
              <a:t>Correspond to variable storing user input</a:t>
            </a:r>
          </a:p>
          <a:p>
            <a:pPr lvl="3"/>
            <a:r>
              <a:rPr lang="en-US" dirty="0" smtClean="0"/>
              <a:t>&lt;field name=“</a:t>
            </a:r>
            <a:r>
              <a:rPr lang="en-US" dirty="0" err="1" smtClean="0"/>
              <a:t>transporttype</a:t>
            </a:r>
            <a:r>
              <a:rPr lang="en-US" dirty="0" smtClean="0"/>
              <a:t>”&gt;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9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VXML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86" y="1600201"/>
            <a:ext cx="849729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Main body: &lt;form&gt;&lt;/form&gt;</a:t>
            </a:r>
          </a:p>
          <a:p>
            <a:pPr lvl="1"/>
            <a:r>
              <a:rPr lang="en-US" dirty="0" smtClean="0"/>
              <a:t>Sequence of fields: &lt;field&gt;&lt;/field&gt;</a:t>
            </a:r>
          </a:p>
          <a:p>
            <a:pPr lvl="2"/>
            <a:r>
              <a:rPr lang="en-US" dirty="0" smtClean="0"/>
              <a:t>Correspond to variable storing user input</a:t>
            </a:r>
          </a:p>
          <a:p>
            <a:pPr lvl="3"/>
            <a:r>
              <a:rPr lang="en-US" dirty="0" smtClean="0"/>
              <a:t>&lt;field name=“</a:t>
            </a:r>
            <a:r>
              <a:rPr lang="en-US" dirty="0" err="1" smtClean="0"/>
              <a:t>transporttype</a:t>
            </a:r>
            <a:r>
              <a:rPr lang="en-US" dirty="0" smtClean="0"/>
              <a:t>”&gt;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P</a:t>
            </a:r>
            <a:r>
              <a:rPr lang="en-US" dirty="0" smtClean="0"/>
              <a:t>rompt for user input</a:t>
            </a:r>
          </a:p>
          <a:p>
            <a:pPr lvl="3"/>
            <a:r>
              <a:rPr lang="en-US" dirty="0" smtClean="0"/>
              <a:t>&lt;prompt&gt; Please choose airline, hotel, or rental car.&lt;/prompt&gt;</a:t>
            </a:r>
          </a:p>
          <a:p>
            <a:pPr lvl="4"/>
            <a:r>
              <a:rPr lang="en-US" dirty="0" smtClean="0"/>
              <a:t>Can include URL for recorded prompt, backs off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99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VXML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586" y="1600201"/>
            <a:ext cx="849729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Main body: &lt;form&gt;&lt;/form&gt;</a:t>
            </a:r>
          </a:p>
          <a:p>
            <a:pPr lvl="1"/>
            <a:r>
              <a:rPr lang="en-US" dirty="0" smtClean="0"/>
              <a:t>Sequence of fields: &lt;field&gt;&lt;/field&gt;</a:t>
            </a:r>
          </a:p>
          <a:p>
            <a:pPr lvl="2"/>
            <a:r>
              <a:rPr lang="en-US" dirty="0" smtClean="0"/>
              <a:t>Correspond to variable storing user input</a:t>
            </a:r>
          </a:p>
          <a:p>
            <a:pPr lvl="3"/>
            <a:r>
              <a:rPr lang="en-US" dirty="0" smtClean="0"/>
              <a:t>&lt;field name=“</a:t>
            </a:r>
            <a:r>
              <a:rPr lang="en-US" dirty="0" err="1" smtClean="0"/>
              <a:t>transporttype</a:t>
            </a:r>
            <a:r>
              <a:rPr lang="en-US" dirty="0" smtClean="0"/>
              <a:t>”&gt;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P</a:t>
            </a:r>
            <a:r>
              <a:rPr lang="en-US" dirty="0" smtClean="0"/>
              <a:t>rompt for user input</a:t>
            </a:r>
          </a:p>
          <a:p>
            <a:pPr lvl="3"/>
            <a:r>
              <a:rPr lang="en-US" dirty="0" smtClean="0"/>
              <a:t>&lt;prompt&gt; Please choose airline, hotel, or rental car.&lt;/prompt&gt;</a:t>
            </a:r>
          </a:p>
          <a:p>
            <a:pPr lvl="4"/>
            <a:r>
              <a:rPr lang="en-US" dirty="0" smtClean="0"/>
              <a:t>Can include URL for recorded prompt, backs off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Specify grammar to recognize/interpret user input</a:t>
            </a:r>
          </a:p>
          <a:p>
            <a:pPr lvl="3"/>
            <a:r>
              <a:rPr lang="en-US" dirty="0" smtClean="0"/>
              <a:t>&lt;grammar&gt;[airline hotel “rental car”]&lt;/grammar&gt;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55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Field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Context-dependent help:</a:t>
            </a:r>
          </a:p>
          <a:p>
            <a:pPr lvl="2"/>
            <a:r>
              <a:rPr lang="en-US" dirty="0" smtClean="0"/>
              <a:t>&lt;</a:t>
            </a:r>
            <a:r>
              <a:rPr lang="en-US" dirty="0"/>
              <a:t>help&gt;Please select </a:t>
            </a:r>
            <a:r>
              <a:rPr lang="en-US" dirty="0" smtClean="0"/>
              <a:t>activity.&lt;</a:t>
            </a:r>
            <a:r>
              <a:rPr lang="en-US" dirty="0"/>
              <a:t>/help</a:t>
            </a:r>
            <a:r>
              <a:rPr lang="en-US" dirty="0" smtClean="0"/>
              <a:t>&gt;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Field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Context-dependent help:</a:t>
            </a:r>
          </a:p>
          <a:p>
            <a:pPr lvl="2"/>
            <a:r>
              <a:rPr lang="en-US" dirty="0" smtClean="0"/>
              <a:t>&lt;</a:t>
            </a:r>
            <a:r>
              <a:rPr lang="en-US" dirty="0"/>
              <a:t>help&gt;Please select </a:t>
            </a:r>
            <a:r>
              <a:rPr lang="en-US" dirty="0" smtClean="0"/>
              <a:t>activity.&lt;</a:t>
            </a:r>
            <a:r>
              <a:rPr lang="en-US" dirty="0"/>
              <a:t>/help</a:t>
            </a:r>
            <a:r>
              <a:rPr lang="en-US" dirty="0" smtClean="0"/>
              <a:t>&gt;</a:t>
            </a:r>
          </a:p>
          <a:p>
            <a:pPr lvl="2"/>
            <a:endParaRPr lang="en-US" dirty="0"/>
          </a:p>
          <a:p>
            <a:r>
              <a:rPr lang="en-US" dirty="0" smtClean="0"/>
              <a:t>Action to be performed on input:</a:t>
            </a:r>
          </a:p>
          <a:p>
            <a:pPr lvl="1"/>
            <a:r>
              <a:rPr lang="en-US" dirty="0" smtClean="0"/>
              <a:t>&lt;filled&gt;</a:t>
            </a:r>
          </a:p>
          <a:p>
            <a:pPr lvl="2"/>
            <a:r>
              <a:rPr lang="en-US" dirty="0" smtClean="0"/>
              <a:t>&lt;prompt&gt;You have chosen &lt;value </a:t>
            </a:r>
            <a:r>
              <a:rPr lang="en-US" dirty="0" err="1" smtClean="0"/>
              <a:t>exp</a:t>
            </a:r>
            <a:r>
              <a:rPr lang="en-US" dirty="0" smtClean="0"/>
              <a:t>=“</a:t>
            </a:r>
            <a:r>
              <a:rPr lang="en-US" dirty="0" err="1" smtClean="0"/>
              <a:t>transporttype</a:t>
            </a:r>
            <a:r>
              <a:rPr lang="en-US" dirty="0" smtClean="0"/>
              <a:t>”&gt;.</a:t>
            </a:r>
          </a:p>
          <a:p>
            <a:pPr lvl="2"/>
            <a:r>
              <a:rPr lang="en-US" dirty="0" smtClean="0"/>
              <a:t>&lt;/prompt&gt;&lt;/filled&gt;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4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Default behavior:</a:t>
            </a:r>
          </a:p>
          <a:p>
            <a:pPr lvl="1"/>
            <a:r>
              <a:rPr lang="en-US" dirty="0" smtClean="0"/>
              <a:t>Step through elements of form in document order</a:t>
            </a:r>
          </a:p>
        </p:txBody>
      </p:sp>
    </p:spTree>
    <p:extLst>
      <p:ext uri="{BB962C8B-B14F-4D97-AF65-F5344CB8AC3E}">
        <p14:creationId xmlns:p14="http://schemas.microsoft.com/office/powerpoint/2010/main" val="94207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Few SDS fully exploit this approach</a:t>
            </a:r>
          </a:p>
          <a:p>
            <a:r>
              <a:rPr lang="en-US" dirty="0" smtClean="0"/>
              <a:t>Why not?</a:t>
            </a:r>
          </a:p>
          <a:p>
            <a:pPr lvl="1"/>
            <a:r>
              <a:rPr lang="en-US" dirty="0" smtClean="0"/>
              <a:t>Examples of travel air speech input (due to A. Black)</a:t>
            </a:r>
          </a:p>
          <a:p>
            <a:pPr lvl="2"/>
            <a:r>
              <a:rPr lang="en-US" dirty="0"/>
              <a:t>Eh, I </a:t>
            </a:r>
            <a:r>
              <a:rPr lang="en-US" dirty="0" err="1"/>
              <a:t>wanna</a:t>
            </a:r>
            <a:r>
              <a:rPr lang="en-US" dirty="0"/>
              <a:t> go, </a:t>
            </a:r>
            <a:r>
              <a:rPr lang="en-US" dirty="0" err="1"/>
              <a:t>wanna</a:t>
            </a:r>
            <a:r>
              <a:rPr lang="en-US" dirty="0"/>
              <a:t> go to Boston </a:t>
            </a:r>
            <a:r>
              <a:rPr lang="en-US" dirty="0" smtClean="0"/>
              <a:t>tomorrow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If </a:t>
            </a:r>
            <a:r>
              <a:rPr lang="en-US" dirty="0"/>
              <a:t>its not too much trouble I’d be very grateful </a:t>
            </a:r>
            <a:r>
              <a:rPr lang="en-US" dirty="0" smtClean="0"/>
              <a:t>if one </a:t>
            </a:r>
            <a:r>
              <a:rPr lang="en-US" dirty="0"/>
              <a:t>might be able to aid me in arranging </a:t>
            </a:r>
            <a:r>
              <a:rPr lang="en-US" dirty="0" smtClean="0"/>
              <a:t>my travel </a:t>
            </a:r>
            <a:r>
              <a:rPr lang="en-US" dirty="0"/>
              <a:t>arrangements to Boston, Logan airport</a:t>
            </a:r>
            <a:r>
              <a:rPr lang="en-US" dirty="0" smtClean="0"/>
              <a:t>, at </a:t>
            </a:r>
            <a:r>
              <a:rPr lang="en-US" dirty="0"/>
              <a:t>sometime tomorrow morning, thank you.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Boston</a:t>
            </a:r>
            <a:r>
              <a:rPr lang="en-US" dirty="0"/>
              <a:t>, tomorrow</a:t>
            </a:r>
          </a:p>
        </p:txBody>
      </p:sp>
    </p:spTree>
    <p:extLst>
      <p:ext uri="{BB962C8B-B14F-4D97-AF65-F5344CB8AC3E}">
        <p14:creationId xmlns:p14="http://schemas.microsoft.com/office/powerpoint/2010/main" val="293265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Default behavior:</a:t>
            </a:r>
          </a:p>
          <a:p>
            <a:pPr lvl="1"/>
            <a:r>
              <a:rPr lang="en-US" dirty="0" smtClean="0"/>
              <a:t>Step through elements of form in document order</a:t>
            </a:r>
          </a:p>
          <a:p>
            <a:r>
              <a:rPr lang="en-US" dirty="0" err="1" smtClean="0"/>
              <a:t>Goto</a:t>
            </a:r>
            <a:r>
              <a:rPr lang="en-US" dirty="0" smtClean="0"/>
              <a:t> allows jump to:</a:t>
            </a:r>
          </a:p>
          <a:p>
            <a:pPr lvl="1"/>
            <a:r>
              <a:rPr lang="en-US" dirty="0" smtClean="0"/>
              <a:t>Other form: &lt;</a:t>
            </a:r>
            <a:r>
              <a:rPr lang="en-US" dirty="0" err="1" smtClean="0"/>
              <a:t>goto</a:t>
            </a:r>
            <a:r>
              <a:rPr lang="en-US" dirty="0" smtClean="0"/>
              <a:t> next=“</a:t>
            </a:r>
            <a:r>
              <a:rPr lang="en-US" dirty="0" err="1" smtClean="0"/>
              <a:t>weather.xml</a:t>
            </a:r>
            <a:r>
              <a:rPr lang="en-US" dirty="0" smtClean="0"/>
              <a:t>”&gt;</a:t>
            </a:r>
          </a:p>
          <a:p>
            <a:pPr lvl="1"/>
            <a:r>
              <a:rPr lang="en-US" dirty="0" smtClean="0"/>
              <a:t>Other position in form: &lt;</a:t>
            </a:r>
            <a:r>
              <a:rPr lang="en-US" dirty="0" err="1" smtClean="0"/>
              <a:t>goto</a:t>
            </a:r>
            <a:r>
              <a:rPr lang="en-US" dirty="0" smtClean="0"/>
              <a:t> next=“#</a:t>
            </a:r>
            <a:r>
              <a:rPr lang="en-US" dirty="0" err="1" smtClean="0"/>
              <a:t>departdate</a:t>
            </a:r>
            <a:r>
              <a:rPr lang="en-US" dirty="0" smtClean="0"/>
              <a:t>”&gt;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8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Default behavior:</a:t>
            </a:r>
          </a:p>
          <a:p>
            <a:pPr lvl="1"/>
            <a:r>
              <a:rPr lang="en-US" dirty="0" smtClean="0"/>
              <a:t>Step through elements of form in document order</a:t>
            </a:r>
          </a:p>
          <a:p>
            <a:r>
              <a:rPr lang="en-US" dirty="0" err="1" smtClean="0"/>
              <a:t>Goto</a:t>
            </a:r>
            <a:r>
              <a:rPr lang="en-US" dirty="0" smtClean="0"/>
              <a:t> allows jump to:</a:t>
            </a:r>
          </a:p>
          <a:p>
            <a:pPr lvl="1"/>
            <a:r>
              <a:rPr lang="en-US" dirty="0" smtClean="0"/>
              <a:t>Other form: &lt;</a:t>
            </a:r>
            <a:r>
              <a:rPr lang="en-US" dirty="0" err="1" smtClean="0"/>
              <a:t>goto</a:t>
            </a:r>
            <a:r>
              <a:rPr lang="en-US" dirty="0" smtClean="0"/>
              <a:t> next=“</a:t>
            </a:r>
            <a:r>
              <a:rPr lang="en-US" dirty="0" err="1" smtClean="0"/>
              <a:t>weather.xml</a:t>
            </a:r>
            <a:r>
              <a:rPr lang="en-US" dirty="0" smtClean="0"/>
              <a:t>”&gt;</a:t>
            </a:r>
          </a:p>
          <a:p>
            <a:pPr lvl="1"/>
            <a:r>
              <a:rPr lang="en-US" dirty="0" smtClean="0"/>
              <a:t>Other position in form: &lt;</a:t>
            </a:r>
            <a:r>
              <a:rPr lang="en-US" dirty="0" err="1" smtClean="0"/>
              <a:t>goto</a:t>
            </a:r>
            <a:r>
              <a:rPr lang="en-US" dirty="0" smtClean="0"/>
              <a:t> next=“#</a:t>
            </a:r>
            <a:r>
              <a:rPr lang="en-US" dirty="0" err="1" smtClean="0"/>
              <a:t>departdate</a:t>
            </a:r>
            <a:r>
              <a:rPr lang="en-US" dirty="0" smtClean="0"/>
              <a:t>”&gt;</a:t>
            </a:r>
          </a:p>
          <a:p>
            <a:r>
              <a:rPr lang="en-US" dirty="0" smtClean="0"/>
              <a:t>Conditionals:</a:t>
            </a:r>
          </a:p>
          <a:p>
            <a:pPr lvl="1"/>
            <a:r>
              <a:rPr lang="en-US" dirty="0" smtClean="0"/>
              <a:t>&lt;if </a:t>
            </a:r>
            <a:r>
              <a:rPr lang="en-US" dirty="0" err="1" smtClean="0"/>
              <a:t>cond</a:t>
            </a:r>
            <a:r>
              <a:rPr lang="en-US" dirty="0" smtClean="0"/>
              <a:t>=“</a:t>
            </a:r>
            <a:r>
              <a:rPr lang="en-US" dirty="0" err="1" smtClean="0"/>
              <a:t>varname</a:t>
            </a:r>
            <a:r>
              <a:rPr lang="en-US" dirty="0" smtClean="0"/>
              <a:t>==‘air’”&gt;….&lt;/if&gt;</a:t>
            </a:r>
          </a:p>
        </p:txBody>
      </p:sp>
    </p:spTree>
    <p:extLst>
      <p:ext uri="{BB962C8B-B14F-4D97-AF65-F5344CB8AC3E}">
        <p14:creationId xmlns:p14="http://schemas.microsoft.com/office/powerpoint/2010/main" val="99448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Default behavior:</a:t>
            </a:r>
          </a:p>
          <a:p>
            <a:pPr lvl="1"/>
            <a:r>
              <a:rPr lang="en-US" dirty="0" smtClean="0"/>
              <a:t>Step through elements of form in document order</a:t>
            </a:r>
          </a:p>
          <a:p>
            <a:r>
              <a:rPr lang="en-US" dirty="0" err="1" smtClean="0"/>
              <a:t>Goto</a:t>
            </a:r>
            <a:r>
              <a:rPr lang="en-US" dirty="0" smtClean="0"/>
              <a:t> allows jump to:</a:t>
            </a:r>
          </a:p>
          <a:p>
            <a:pPr lvl="1"/>
            <a:r>
              <a:rPr lang="en-US" dirty="0" smtClean="0"/>
              <a:t>Other form: &lt;</a:t>
            </a:r>
            <a:r>
              <a:rPr lang="en-US" dirty="0" err="1" smtClean="0"/>
              <a:t>goto</a:t>
            </a:r>
            <a:r>
              <a:rPr lang="en-US" dirty="0" smtClean="0"/>
              <a:t> next=“</a:t>
            </a:r>
            <a:r>
              <a:rPr lang="en-US" dirty="0" err="1" smtClean="0"/>
              <a:t>weather.xml</a:t>
            </a:r>
            <a:r>
              <a:rPr lang="en-US" dirty="0" smtClean="0"/>
              <a:t>”&gt;</a:t>
            </a:r>
          </a:p>
          <a:p>
            <a:pPr lvl="1"/>
            <a:r>
              <a:rPr lang="en-US" dirty="0" smtClean="0"/>
              <a:t>Other position in form: &lt;</a:t>
            </a:r>
            <a:r>
              <a:rPr lang="en-US" dirty="0" err="1" smtClean="0"/>
              <a:t>goto</a:t>
            </a:r>
            <a:r>
              <a:rPr lang="en-US" dirty="0" smtClean="0"/>
              <a:t> next=“#</a:t>
            </a:r>
            <a:r>
              <a:rPr lang="en-US" dirty="0" err="1" smtClean="0"/>
              <a:t>departdate</a:t>
            </a:r>
            <a:r>
              <a:rPr lang="en-US" dirty="0" smtClean="0"/>
              <a:t>”&gt;</a:t>
            </a:r>
          </a:p>
          <a:p>
            <a:r>
              <a:rPr lang="en-US" dirty="0" smtClean="0"/>
              <a:t>Conditionals:</a:t>
            </a:r>
          </a:p>
          <a:p>
            <a:pPr lvl="1"/>
            <a:r>
              <a:rPr lang="en-US" dirty="0" smtClean="0"/>
              <a:t>&lt;if </a:t>
            </a:r>
            <a:r>
              <a:rPr lang="en-US" dirty="0" err="1" smtClean="0"/>
              <a:t>cond</a:t>
            </a:r>
            <a:r>
              <a:rPr lang="en-US" dirty="0" smtClean="0"/>
              <a:t>=“</a:t>
            </a:r>
            <a:r>
              <a:rPr lang="en-US" dirty="0" err="1" smtClean="0"/>
              <a:t>varname</a:t>
            </a:r>
            <a:r>
              <a:rPr lang="en-US" dirty="0" smtClean="0"/>
              <a:t>==‘air’”&gt;….&lt;/if&gt;</a:t>
            </a:r>
          </a:p>
          <a:p>
            <a:r>
              <a:rPr lang="en-US" dirty="0" smtClean="0"/>
              <a:t>Guards:</a:t>
            </a:r>
          </a:p>
          <a:p>
            <a:pPr lvl="1"/>
            <a:r>
              <a:rPr lang="en-US" dirty="0" smtClean="0"/>
              <a:t>Default: Skip field if slot value already entered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70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‘Universals’: </a:t>
            </a:r>
          </a:p>
          <a:p>
            <a:pPr lvl="1"/>
            <a:r>
              <a:rPr lang="en-US" dirty="0" smtClean="0"/>
              <a:t>Behaviors used by all apps, specify particulars</a:t>
            </a:r>
          </a:p>
          <a:p>
            <a:pPr lvl="1"/>
            <a:r>
              <a:rPr lang="en-US" dirty="0" smtClean="0"/>
              <a:t>Pick prompts for conditions</a:t>
            </a:r>
          </a:p>
        </p:txBody>
      </p:sp>
    </p:spTree>
    <p:extLst>
      <p:ext uri="{BB962C8B-B14F-4D97-AF65-F5344CB8AC3E}">
        <p14:creationId xmlns:p14="http://schemas.microsoft.com/office/powerpoint/2010/main" val="4170457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‘Universals’: </a:t>
            </a:r>
          </a:p>
          <a:p>
            <a:pPr lvl="1"/>
            <a:r>
              <a:rPr lang="en-US" dirty="0" smtClean="0"/>
              <a:t>Behaviors used by all apps, specify particulars</a:t>
            </a:r>
          </a:p>
          <a:p>
            <a:pPr lvl="1"/>
            <a:r>
              <a:rPr lang="en-US" dirty="0" smtClean="0"/>
              <a:t>Pick prompts for conditions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noinput</a:t>
            </a:r>
            <a:r>
              <a:rPr lang="en-US" dirty="0" smtClean="0"/>
              <a:t>&gt;:</a:t>
            </a:r>
          </a:p>
          <a:p>
            <a:pPr lvl="1"/>
            <a:r>
              <a:rPr lang="en-US" dirty="0" smtClean="0"/>
              <a:t>No speech timeout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5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‘Universals’: </a:t>
            </a:r>
          </a:p>
          <a:p>
            <a:pPr lvl="1"/>
            <a:r>
              <a:rPr lang="en-US" dirty="0" smtClean="0"/>
              <a:t>Behaviors used by all apps, specify particulars</a:t>
            </a:r>
          </a:p>
          <a:p>
            <a:pPr lvl="1"/>
            <a:r>
              <a:rPr lang="en-US" dirty="0" smtClean="0"/>
              <a:t>Pick prompts for conditions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noinput</a:t>
            </a:r>
            <a:r>
              <a:rPr lang="en-US" dirty="0" smtClean="0"/>
              <a:t>&gt;:</a:t>
            </a:r>
          </a:p>
          <a:p>
            <a:pPr lvl="1"/>
            <a:r>
              <a:rPr lang="en-US" dirty="0" smtClean="0"/>
              <a:t>No speech timeout</a:t>
            </a:r>
            <a:endParaRPr lang="en-US" dirty="0"/>
          </a:p>
          <a:p>
            <a:r>
              <a:rPr lang="en-US" dirty="0" smtClean="0"/>
              <a:t>&lt;</a:t>
            </a:r>
            <a:r>
              <a:rPr lang="en-US" dirty="0" err="1" smtClean="0"/>
              <a:t>nomatch</a:t>
            </a:r>
            <a:r>
              <a:rPr lang="en-US" dirty="0" smtClean="0"/>
              <a:t>&gt;:</a:t>
            </a:r>
          </a:p>
          <a:p>
            <a:pPr lvl="1"/>
            <a:r>
              <a:rPr lang="en-US" dirty="0" smtClean="0"/>
              <a:t>Speech, but nothing valid recognized</a:t>
            </a:r>
          </a:p>
        </p:txBody>
      </p:sp>
    </p:spTree>
    <p:extLst>
      <p:ext uri="{BB962C8B-B14F-4D97-AF65-F5344CB8AC3E}">
        <p14:creationId xmlns:p14="http://schemas.microsoft.com/office/powerpoint/2010/main" val="57400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‘Universals’: </a:t>
            </a:r>
          </a:p>
          <a:p>
            <a:pPr lvl="1"/>
            <a:r>
              <a:rPr lang="en-US" dirty="0" smtClean="0"/>
              <a:t>Behaviors used by all apps, specify particulars</a:t>
            </a:r>
          </a:p>
          <a:p>
            <a:pPr lvl="1"/>
            <a:r>
              <a:rPr lang="en-US" dirty="0" smtClean="0"/>
              <a:t>Pick prompts for conditions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noinput</a:t>
            </a:r>
            <a:r>
              <a:rPr lang="en-US" dirty="0" smtClean="0"/>
              <a:t>&gt;:</a:t>
            </a:r>
          </a:p>
          <a:p>
            <a:pPr lvl="1"/>
            <a:r>
              <a:rPr lang="en-US" dirty="0" smtClean="0"/>
              <a:t>No speech timeout</a:t>
            </a:r>
            <a:endParaRPr lang="en-US" dirty="0"/>
          </a:p>
          <a:p>
            <a:r>
              <a:rPr lang="en-US" dirty="0" smtClean="0"/>
              <a:t>&lt;</a:t>
            </a:r>
            <a:r>
              <a:rPr lang="en-US" dirty="0" err="1" smtClean="0"/>
              <a:t>nomatch</a:t>
            </a:r>
            <a:r>
              <a:rPr lang="en-US" dirty="0" smtClean="0"/>
              <a:t>&gt;:</a:t>
            </a:r>
          </a:p>
          <a:p>
            <a:pPr lvl="1"/>
            <a:r>
              <a:rPr lang="en-US" dirty="0" smtClean="0"/>
              <a:t>Speech, but nothing valid recognized</a:t>
            </a:r>
          </a:p>
          <a:p>
            <a:r>
              <a:rPr lang="en-US" dirty="0" smtClean="0"/>
              <a:t>&lt;help&gt;:</a:t>
            </a:r>
          </a:p>
          <a:p>
            <a:pPr lvl="1"/>
            <a:r>
              <a:rPr lang="en-US" dirty="0" smtClean="0"/>
              <a:t>General system help prompt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3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4343400"/>
          </a:xfrm>
        </p:spPr>
        <p:txBody>
          <a:bodyPr/>
          <a:lstStyle/>
          <a:p>
            <a:r>
              <a:rPr lang="en-US" dirty="0" smtClean="0"/>
              <a:t>Preamble, grammar: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759" y="2000356"/>
            <a:ext cx="7433115" cy="484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07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guard defaults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861" y="2120899"/>
            <a:ext cx="8199219" cy="357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0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4343400"/>
          </a:xfrm>
        </p:spPr>
        <p:txBody>
          <a:bodyPr/>
          <a:lstStyle/>
          <a:p>
            <a:r>
              <a:rPr lang="en-US" dirty="0" smtClean="0"/>
              <a:t>Preamble, external grammar: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0" y="1920874"/>
            <a:ext cx="7035800" cy="493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18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NLU for SDS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speech </a:t>
            </a:r>
            <a:r>
              <a:rPr lang="en-US" dirty="0" err="1" smtClean="0"/>
              <a:t>vs</a:t>
            </a:r>
            <a:r>
              <a:rPr lang="en-US" dirty="0" smtClean="0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815146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Multi-slot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&lt;?xml version= "1.0"?&gt;</a:t>
            </a:r>
            <a:br>
              <a:rPr lang="en-US" dirty="0"/>
            </a:br>
            <a:r>
              <a:rPr lang="en-US" dirty="0"/>
              <a:t>  &lt;grammar </a:t>
            </a:r>
            <a:r>
              <a:rPr lang="en-US" dirty="0" err="1"/>
              <a:t>xml:lang</a:t>
            </a:r>
            <a:r>
              <a:rPr lang="en-US" dirty="0"/>
              <a:t>="en-US" root = "TOPLEVEL"&gt;</a:t>
            </a:r>
            <a:br>
              <a:rPr lang="en-US" dirty="0"/>
            </a:br>
            <a:r>
              <a:rPr lang="en-US" dirty="0"/>
              <a:t>    &lt;rule id="TOPLEVEL" scope="public"&gt;</a:t>
            </a:r>
            <a:br>
              <a:rPr lang="en-US" dirty="0"/>
            </a:br>
            <a:r>
              <a:rPr lang="en-US" dirty="0"/>
              <a:t>      &lt;item&gt;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&lt;!-- FIRST NAME RETURN --&gt;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&lt;item repeat="0-1"&gt;</a:t>
            </a:r>
            <a:br>
              <a:rPr lang="en-US" dirty="0"/>
            </a:br>
            <a:r>
              <a:rPr lang="en-US" dirty="0"/>
              <a:t>          &lt;</a:t>
            </a:r>
            <a:r>
              <a:rPr lang="en-US" dirty="0" err="1"/>
              <a:t>ruleref</a:t>
            </a:r>
            <a:r>
              <a:rPr lang="en-US" dirty="0"/>
              <a:t> </a:t>
            </a:r>
            <a:r>
              <a:rPr lang="en-US" dirty="0" err="1"/>
              <a:t>uri</a:t>
            </a:r>
            <a:r>
              <a:rPr lang="en-US" dirty="0"/>
              <a:t>="#FIRSTNAME"/&gt;</a:t>
            </a:r>
            <a:br>
              <a:rPr lang="en-US" dirty="0"/>
            </a:br>
            <a:r>
              <a:rPr lang="en-US" dirty="0"/>
              <a:t>          &lt;tag&gt;</a:t>
            </a:r>
            <a:r>
              <a:rPr lang="en-US" dirty="0" err="1"/>
              <a:t>out.firstNameSlot</a:t>
            </a:r>
            <a:r>
              <a:rPr lang="en-US" dirty="0"/>
              <a:t>=</a:t>
            </a:r>
            <a:r>
              <a:rPr lang="en-US" dirty="0" err="1"/>
              <a:t>rules.FIRSTNAME.firstNameSubslot</a:t>
            </a:r>
            <a:r>
              <a:rPr lang="en-US" dirty="0"/>
              <a:t>;&lt;/tag&gt;</a:t>
            </a:r>
            <a:br>
              <a:rPr lang="en-US" dirty="0"/>
            </a:br>
            <a:r>
              <a:rPr lang="en-US" dirty="0"/>
              <a:t>        &lt;/item&gt;</a:t>
            </a:r>
            <a:br>
              <a:rPr lang="en-US" dirty="0"/>
            </a:br>
            <a:r>
              <a:rPr lang="en-US" dirty="0"/>
              <a:t>    &lt;!-- MIDDLE NAME RETURN --&gt;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&lt;item repeat="0-1"&gt;</a:t>
            </a:r>
            <a:br>
              <a:rPr lang="en-US" dirty="0"/>
            </a:br>
            <a:r>
              <a:rPr lang="en-US" dirty="0"/>
              <a:t>          &lt;</a:t>
            </a:r>
            <a:r>
              <a:rPr lang="en-US" dirty="0" err="1"/>
              <a:t>ruleref</a:t>
            </a:r>
            <a:r>
              <a:rPr lang="en-US" dirty="0"/>
              <a:t> </a:t>
            </a:r>
            <a:r>
              <a:rPr lang="en-US" dirty="0" err="1"/>
              <a:t>uri</a:t>
            </a:r>
            <a:r>
              <a:rPr lang="en-US" dirty="0"/>
              <a:t>="#MIDDLENAME"/&gt;</a:t>
            </a:r>
            <a:br>
              <a:rPr lang="en-US" dirty="0"/>
            </a:br>
            <a:r>
              <a:rPr lang="en-US" dirty="0"/>
              <a:t>          &lt;tag&gt;</a:t>
            </a:r>
            <a:r>
              <a:rPr lang="en-US" dirty="0" err="1"/>
              <a:t>out.middleNameSlot</a:t>
            </a:r>
            <a:r>
              <a:rPr lang="en-US" dirty="0"/>
              <a:t>=</a:t>
            </a:r>
            <a:r>
              <a:rPr lang="en-US" dirty="0" err="1"/>
              <a:t>rules.MIDDLENAME.middleNameSubslot</a:t>
            </a:r>
            <a:r>
              <a:rPr lang="en-US" dirty="0"/>
              <a:t>;&lt;/tag&gt;</a:t>
            </a:r>
            <a:br>
              <a:rPr lang="en-US" dirty="0"/>
            </a:br>
            <a:r>
              <a:rPr lang="en-US" dirty="0"/>
              <a:t>        &lt;/item&gt;</a:t>
            </a:r>
            <a:br>
              <a:rPr lang="en-US" dirty="0"/>
            </a:br>
            <a:r>
              <a:rPr lang="en-US" dirty="0"/>
              <a:t>    &lt;!-- LAST NAME RETURN --&gt;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  &lt;</a:t>
            </a:r>
            <a:r>
              <a:rPr lang="en-US" dirty="0" err="1"/>
              <a:t>ruleref</a:t>
            </a:r>
            <a:r>
              <a:rPr lang="en-US" dirty="0"/>
              <a:t> </a:t>
            </a:r>
            <a:r>
              <a:rPr lang="en-US" dirty="0" err="1"/>
              <a:t>uri</a:t>
            </a:r>
            <a:r>
              <a:rPr lang="en-US" dirty="0"/>
              <a:t>="#LASTNAME"/&gt;</a:t>
            </a:r>
            <a:br>
              <a:rPr lang="en-US" dirty="0"/>
            </a:br>
            <a:r>
              <a:rPr lang="en-US" dirty="0"/>
              <a:t>          &lt;tag&gt;</a:t>
            </a:r>
            <a:r>
              <a:rPr lang="en-US" dirty="0" err="1"/>
              <a:t>out.lastNameSlot</a:t>
            </a:r>
            <a:r>
              <a:rPr lang="en-US" dirty="0"/>
              <a:t>=</a:t>
            </a:r>
            <a:r>
              <a:rPr lang="en-US" dirty="0" err="1"/>
              <a:t>rules.LASTNAME.lastNameSubslot</a:t>
            </a:r>
            <a:r>
              <a:rPr lang="en-US" dirty="0"/>
              <a:t>;&lt;/tag&gt;</a:t>
            </a:r>
            <a:br>
              <a:rPr lang="en-US" dirty="0"/>
            </a:br>
            <a:r>
              <a:rPr lang="en-US" dirty="0"/>
              <a:t>        &lt;/item&gt;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&lt;!-- TOP LEVEL RETURN--&gt;</a:t>
            </a:r>
            <a:br>
              <a:rPr lang="en-US" dirty="0"/>
            </a:br>
            <a:r>
              <a:rPr lang="en-US" dirty="0"/>
              <a:t>      &lt;tag&gt; out.F_1= </a:t>
            </a:r>
            <a:r>
              <a:rPr lang="en-US" dirty="0" err="1"/>
              <a:t>out.firstNameSlot</a:t>
            </a:r>
            <a:r>
              <a:rPr lang="en-US" dirty="0"/>
              <a:t> + </a:t>
            </a:r>
            <a:r>
              <a:rPr lang="en-US" dirty="0" err="1"/>
              <a:t>out.middleNameSlot</a:t>
            </a:r>
            <a:r>
              <a:rPr lang="en-US" dirty="0"/>
              <a:t> + </a:t>
            </a:r>
            <a:r>
              <a:rPr lang="en-US" dirty="0" err="1"/>
              <a:t>out.lastNameSlot</a:t>
            </a:r>
            <a:r>
              <a:rPr lang="en-US" dirty="0"/>
              <a:t>; &lt;/tag&gt;</a:t>
            </a:r>
            <a:br>
              <a:rPr lang="en-US" dirty="0"/>
            </a:br>
            <a:r>
              <a:rPr lang="en-US" dirty="0"/>
              <a:t>    &lt;/rule&gt;</a:t>
            </a:r>
          </a:p>
        </p:txBody>
      </p:sp>
    </p:spTree>
    <p:extLst>
      <p:ext uri="{BB962C8B-B14F-4D97-AF65-F5344CB8AC3E}">
        <p14:creationId xmlns:p14="http://schemas.microsoft.com/office/powerpoint/2010/main" val="3400042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Multi-slot Grammar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72049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&lt;rule id="FIRSTNAME" scope="public"&gt;</a:t>
            </a:r>
            <a:br>
              <a:rPr lang="en-US" dirty="0"/>
            </a:br>
            <a:r>
              <a:rPr lang="en-US" dirty="0"/>
              <a:t>  &lt;one-of&gt;</a:t>
            </a:r>
            <a:br>
              <a:rPr lang="en-US" dirty="0"/>
            </a:br>
            <a:r>
              <a:rPr lang="en-US" dirty="0"/>
              <a:t>    &lt;item&gt; matt&lt;tag&gt;</a:t>
            </a:r>
            <a:r>
              <a:rPr lang="en-US" dirty="0" err="1"/>
              <a:t>out.firstNameSubslot</a:t>
            </a:r>
            <a:r>
              <a:rPr lang="en-US" dirty="0"/>
              <a:t>="</a:t>
            </a:r>
            <a:r>
              <a:rPr lang="en-US" dirty="0" err="1"/>
              <a:t>matthew</a:t>
            </a:r>
            <a:r>
              <a:rPr lang="en-US" dirty="0"/>
              <a:t>";&lt;/tag&gt;&lt;/item&gt;</a:t>
            </a:r>
            <a:br>
              <a:rPr lang="en-US" dirty="0"/>
            </a:br>
            <a:r>
              <a:rPr lang="en-US" dirty="0"/>
              <a:t>    &lt;item&gt; </a:t>
            </a:r>
            <a:r>
              <a:rPr lang="en-US" dirty="0" err="1"/>
              <a:t>dee</a:t>
            </a:r>
            <a:r>
              <a:rPr lang="en-US" dirty="0"/>
              <a:t> &lt;tag&gt; </a:t>
            </a:r>
            <a:r>
              <a:rPr lang="en-US" dirty="0" err="1"/>
              <a:t>out.firstNameSubslot</a:t>
            </a:r>
            <a:r>
              <a:rPr lang="en-US" dirty="0"/>
              <a:t>="</a:t>
            </a:r>
            <a:r>
              <a:rPr lang="en-US" dirty="0" err="1"/>
              <a:t>dee</a:t>
            </a:r>
            <a:r>
              <a:rPr lang="en-US" dirty="0"/>
              <a:t> ";&lt;/tag&gt;&lt;/item&gt;</a:t>
            </a:r>
            <a:br>
              <a:rPr lang="en-US" dirty="0"/>
            </a:br>
            <a:r>
              <a:rPr lang="en-US" dirty="0"/>
              <a:t>    &lt;item&gt; </a:t>
            </a:r>
            <a:r>
              <a:rPr lang="en-US" dirty="0" err="1"/>
              <a:t>jon</a:t>
            </a:r>
            <a:r>
              <a:rPr lang="en-US" dirty="0"/>
              <a:t> &lt;tag&gt; </a:t>
            </a:r>
            <a:r>
              <a:rPr lang="en-US" dirty="0" err="1"/>
              <a:t>out.firstNameSubslot</a:t>
            </a:r>
            <a:r>
              <a:rPr lang="en-US" dirty="0"/>
              <a:t>="</a:t>
            </a:r>
            <a:r>
              <a:rPr lang="en-US" dirty="0" err="1"/>
              <a:t>jon</a:t>
            </a:r>
            <a:r>
              <a:rPr lang="en-US" dirty="0"/>
              <a:t> ";&lt;/tag&gt;&lt;/item&gt;</a:t>
            </a:r>
            <a:br>
              <a:rPr lang="en-US" dirty="0"/>
            </a:br>
            <a:r>
              <a:rPr lang="en-US" dirty="0"/>
              <a:t>    &lt;item&gt; </a:t>
            </a:r>
            <a:r>
              <a:rPr lang="en-US" dirty="0" err="1"/>
              <a:t>george</a:t>
            </a:r>
            <a:r>
              <a:rPr lang="en-US" dirty="0"/>
              <a:t> &lt;tag&gt;</a:t>
            </a:r>
            <a:r>
              <a:rPr lang="en-US" dirty="0" err="1"/>
              <a:t>out.firstNameSubslot</a:t>
            </a:r>
            <a:r>
              <a:rPr lang="en-US" dirty="0"/>
              <a:t>="</a:t>
            </a:r>
            <a:r>
              <a:rPr lang="en-US" dirty="0" err="1"/>
              <a:t>george</a:t>
            </a:r>
            <a:r>
              <a:rPr lang="en-US" dirty="0"/>
              <a:t> ";&lt;/tag&gt;&lt;/item&gt;</a:t>
            </a:r>
            <a:br>
              <a:rPr lang="en-US" dirty="0"/>
            </a:br>
            <a:r>
              <a:rPr lang="en-US" dirty="0"/>
              <a:t>    &lt;item&gt; </a:t>
            </a:r>
            <a:r>
              <a:rPr lang="en-US" dirty="0" err="1"/>
              <a:t>billy</a:t>
            </a:r>
            <a:r>
              <a:rPr lang="en-US" dirty="0"/>
              <a:t> &lt;tag&gt; </a:t>
            </a:r>
            <a:r>
              <a:rPr lang="en-US" dirty="0" err="1"/>
              <a:t>out.firstNameSubslot</a:t>
            </a:r>
            <a:r>
              <a:rPr lang="en-US" dirty="0"/>
              <a:t>="</a:t>
            </a:r>
            <a:r>
              <a:rPr lang="en-US" dirty="0" err="1"/>
              <a:t>billy</a:t>
            </a:r>
            <a:r>
              <a:rPr lang="en-US" dirty="0"/>
              <a:t> ";&lt;/tag&gt;&lt;/item&gt;</a:t>
            </a:r>
            <a:br>
              <a:rPr lang="en-US" dirty="0"/>
            </a:br>
            <a:r>
              <a:rPr lang="en-US" dirty="0"/>
              <a:t>  &lt;/one-of&gt;</a:t>
            </a:r>
            <a:br>
              <a:rPr lang="en-US" dirty="0"/>
            </a:br>
            <a:r>
              <a:rPr lang="en-US" dirty="0"/>
              <a:t>  &lt;/rule&gt;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&lt;rule id="MIDDLENAME" scope="public"&gt;</a:t>
            </a:r>
            <a:br>
              <a:rPr lang="en-US" dirty="0"/>
            </a:br>
            <a:r>
              <a:rPr lang="en-US" dirty="0"/>
              <a:t>  &lt;one-of&gt;</a:t>
            </a:r>
            <a:br>
              <a:rPr lang="en-US" dirty="0"/>
            </a:br>
            <a:r>
              <a:rPr lang="en-US" dirty="0"/>
              <a:t>    &lt;item&gt; bon &lt;tag&gt;</a:t>
            </a:r>
            <a:r>
              <a:rPr lang="en-US" dirty="0" err="1"/>
              <a:t>out.middleNameSubslot</a:t>
            </a:r>
            <a:r>
              <a:rPr lang="en-US" dirty="0"/>
              <a:t>="bon ";&lt;/tag&gt;&lt;/item&gt;</a:t>
            </a:r>
            <a:br>
              <a:rPr lang="en-US" dirty="0"/>
            </a:br>
            <a:r>
              <a:rPr lang="en-US" dirty="0"/>
              <a:t>    &lt;item&gt; double </a:t>
            </a:r>
            <a:r>
              <a:rPr lang="en-US" dirty="0" err="1"/>
              <a:t>ya</a:t>
            </a:r>
            <a:r>
              <a:rPr lang="en-US" dirty="0"/>
              <a:t> &lt;tag&gt; </a:t>
            </a:r>
            <a:r>
              <a:rPr lang="en-US" dirty="0" err="1"/>
              <a:t>out.middleNameSubslot</a:t>
            </a:r>
            <a:r>
              <a:rPr lang="en-US" dirty="0"/>
              <a:t>="w ";&lt;/tag&gt;&lt;/item&gt;</a:t>
            </a:r>
            <a:br>
              <a:rPr lang="en-US" dirty="0"/>
            </a:br>
            <a:r>
              <a:rPr lang="en-US" dirty="0"/>
              <a:t>    &lt;item&gt; </a:t>
            </a:r>
            <a:r>
              <a:rPr lang="en-US" dirty="0" err="1"/>
              <a:t>dee</a:t>
            </a:r>
            <a:r>
              <a:rPr lang="en-US" dirty="0"/>
              <a:t> &lt;tag&gt; </a:t>
            </a:r>
            <a:r>
              <a:rPr lang="en-US" dirty="0" err="1"/>
              <a:t>out.middleNameSubslot</a:t>
            </a:r>
            <a:r>
              <a:rPr lang="en-US" dirty="0"/>
              <a:t>="</a:t>
            </a:r>
            <a:r>
              <a:rPr lang="en-US" dirty="0" err="1"/>
              <a:t>dee</a:t>
            </a:r>
            <a:r>
              <a:rPr lang="en-US" dirty="0"/>
              <a:t> ";&lt;/tag&gt;&lt;/item&gt;</a:t>
            </a:r>
            <a:br>
              <a:rPr lang="en-US" dirty="0"/>
            </a:br>
            <a:r>
              <a:rPr lang="en-US" dirty="0"/>
              <a:t>  &lt;/one-of&gt;</a:t>
            </a:r>
            <a:br>
              <a:rPr lang="en-US" dirty="0"/>
            </a:br>
            <a:r>
              <a:rPr lang="en-US" dirty="0"/>
              <a:t>  &lt;/rule&gt;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&lt;rule id="LASTNAME" scope="public"&gt;</a:t>
            </a:r>
            <a:br>
              <a:rPr lang="en-US" dirty="0"/>
            </a:br>
            <a:r>
              <a:rPr lang="en-US" dirty="0"/>
              <a:t>  &lt;one-of&gt;</a:t>
            </a:r>
            <a:br>
              <a:rPr lang="en-US" dirty="0"/>
            </a:br>
            <a:r>
              <a:rPr lang="en-US" dirty="0"/>
              <a:t>    &lt;item&gt; henry &lt;tag&gt; </a:t>
            </a:r>
            <a:r>
              <a:rPr lang="en-US" dirty="0" err="1"/>
              <a:t>out.lastNameSubslot</a:t>
            </a:r>
            <a:r>
              <a:rPr lang="en-US" dirty="0"/>
              <a:t>="henry "; &lt;/tag&gt;&lt;/item&gt;</a:t>
            </a:r>
            <a:br>
              <a:rPr lang="en-US" dirty="0"/>
            </a:br>
            <a:r>
              <a:rPr lang="en-US" dirty="0"/>
              <a:t>    &lt;item&gt; </a:t>
            </a:r>
            <a:r>
              <a:rPr lang="en-US" dirty="0" err="1"/>
              <a:t>ramone</a:t>
            </a:r>
            <a:r>
              <a:rPr lang="en-US" dirty="0"/>
              <a:t> &lt;tag&gt; </a:t>
            </a:r>
            <a:r>
              <a:rPr lang="en-US" dirty="0" err="1"/>
              <a:t>out.lastNameSubslot</a:t>
            </a:r>
            <a:r>
              <a:rPr lang="en-US" dirty="0"/>
              <a:t>="</a:t>
            </a:r>
            <a:r>
              <a:rPr lang="en-US" dirty="0" err="1"/>
              <a:t>dee</a:t>
            </a:r>
            <a:r>
              <a:rPr lang="en-US" dirty="0"/>
              <a:t> ";  &lt;/tag&gt;&lt;/item&gt;</a:t>
            </a:r>
            <a:br>
              <a:rPr lang="en-US" dirty="0"/>
            </a:br>
            <a:r>
              <a:rPr lang="en-US" dirty="0"/>
              <a:t>    &lt;item&gt; </a:t>
            </a:r>
            <a:r>
              <a:rPr lang="en-US" dirty="0" err="1"/>
              <a:t>jovi</a:t>
            </a:r>
            <a:r>
              <a:rPr lang="en-US" dirty="0"/>
              <a:t> &lt;tag&gt; </a:t>
            </a:r>
            <a:r>
              <a:rPr lang="en-US" dirty="0" err="1"/>
              <a:t>out.lastNameSubslot</a:t>
            </a:r>
            <a:r>
              <a:rPr lang="en-US" dirty="0"/>
              <a:t>="</a:t>
            </a:r>
            <a:r>
              <a:rPr lang="en-US" dirty="0" err="1"/>
              <a:t>jovi</a:t>
            </a:r>
            <a:r>
              <a:rPr lang="en-US" dirty="0"/>
              <a:t> ";  &lt;/tag&gt;&lt;/item&gt;</a:t>
            </a:r>
            <a:br>
              <a:rPr lang="en-US" dirty="0"/>
            </a:br>
            <a:r>
              <a:rPr lang="en-US" dirty="0"/>
              <a:t>    &lt;item&gt; bush &lt;tag&gt; </a:t>
            </a:r>
            <a:r>
              <a:rPr lang="en-US" dirty="0" err="1"/>
              <a:t>out.lastNameSubslot</a:t>
            </a:r>
            <a:r>
              <a:rPr lang="en-US" dirty="0"/>
              <a:t>=""bush ";  &lt;/tag&gt;&lt;/item&gt;</a:t>
            </a:r>
            <a:br>
              <a:rPr lang="en-US" dirty="0"/>
            </a:br>
            <a:r>
              <a:rPr lang="en-US" dirty="0"/>
              <a:t>    &lt;item&gt; </a:t>
            </a:r>
            <a:r>
              <a:rPr lang="en-US" dirty="0" err="1"/>
              <a:t>williams</a:t>
            </a:r>
            <a:r>
              <a:rPr lang="en-US" dirty="0"/>
              <a:t> &lt;tag&gt; </a:t>
            </a:r>
            <a:r>
              <a:rPr lang="en-US" dirty="0" err="1"/>
              <a:t>out.lastNameSubslot</a:t>
            </a:r>
            <a:r>
              <a:rPr lang="en-US" dirty="0"/>
              <a:t>="</a:t>
            </a:r>
            <a:r>
              <a:rPr lang="en-US" dirty="0" err="1"/>
              <a:t>williams</a:t>
            </a:r>
            <a:r>
              <a:rPr lang="en-US" dirty="0"/>
              <a:t> "; &lt;/tag&gt;&lt;/item&gt;</a:t>
            </a:r>
            <a:br>
              <a:rPr lang="en-US" dirty="0"/>
            </a:br>
            <a:r>
              <a:rPr lang="en-US" dirty="0"/>
              <a:t>  &lt;/one-of&gt;</a:t>
            </a:r>
            <a:br>
              <a:rPr lang="en-US" dirty="0"/>
            </a:br>
            <a:r>
              <a:rPr lang="en-US" dirty="0"/>
              <a:t>  &lt;/rule&gt;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&lt;/grammar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3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</a:t>
            </a:r>
            <a:r>
              <a:rPr lang="en-US" dirty="0" err="1" smtClean="0"/>
              <a:t>VoiceXML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write  XML directly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php</a:t>
            </a:r>
            <a:r>
              <a:rPr lang="en-US" dirty="0"/>
              <a:t> </a:t>
            </a:r>
            <a:r>
              <a:rPr lang="en-US" dirty="0" smtClean="0"/>
              <a:t>or other system to generate </a:t>
            </a:r>
            <a:r>
              <a:rPr lang="en-US" dirty="0" err="1" smtClean="0"/>
              <a:t>VoiceXML</a:t>
            </a:r>
            <a:endParaRPr lang="en-US" dirty="0" smtClean="0"/>
          </a:p>
          <a:p>
            <a:pPr lvl="2"/>
            <a:r>
              <a:rPr lang="en-US" dirty="0" smtClean="0"/>
              <a:t>Used in ‘Let’s Go Dude’ bus info system</a:t>
            </a:r>
          </a:p>
        </p:txBody>
      </p:sp>
    </p:spTree>
    <p:extLst>
      <p:ext uri="{BB962C8B-B14F-4D97-AF65-F5344CB8AC3E}">
        <p14:creationId xmlns:p14="http://schemas.microsoft.com/office/powerpoint/2010/main" val="332092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</a:t>
            </a:r>
            <a:r>
              <a:rPr lang="en-US" dirty="0" err="1" smtClean="0"/>
              <a:t>VoiceXML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write  XML directly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php</a:t>
            </a:r>
            <a:r>
              <a:rPr lang="en-US" dirty="0"/>
              <a:t> </a:t>
            </a:r>
            <a:r>
              <a:rPr lang="en-US" dirty="0" smtClean="0"/>
              <a:t>or other system to generate </a:t>
            </a:r>
            <a:r>
              <a:rPr lang="en-US" dirty="0" err="1" smtClean="0"/>
              <a:t>VoiceXML</a:t>
            </a:r>
            <a:endParaRPr lang="en-US" dirty="0" smtClean="0"/>
          </a:p>
          <a:p>
            <a:pPr lvl="2"/>
            <a:r>
              <a:rPr lang="en-US" dirty="0" smtClean="0"/>
              <a:t>Used in ‘Let’s Go Dude’ bus info system</a:t>
            </a:r>
          </a:p>
          <a:p>
            <a:r>
              <a:rPr lang="en-US" dirty="0" smtClean="0"/>
              <a:t>Pass input to other web services</a:t>
            </a:r>
          </a:p>
          <a:p>
            <a:pPr lvl="1"/>
            <a:r>
              <a:rPr lang="en-US" dirty="0" smtClean="0"/>
              <a:t>i.e. to </a:t>
            </a:r>
            <a:r>
              <a:rPr lang="en-US" dirty="0" err="1" smtClean="0"/>
              <a:t>RESTful</a:t>
            </a:r>
            <a:r>
              <a:rPr lang="en-US" dirty="0" smtClean="0"/>
              <a:t> services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7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</a:t>
            </a:r>
            <a:r>
              <a:rPr lang="en-US" dirty="0" err="1" smtClean="0"/>
              <a:t>VoiceXML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write  XML directly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php</a:t>
            </a:r>
            <a:r>
              <a:rPr lang="en-US" dirty="0"/>
              <a:t> </a:t>
            </a:r>
            <a:r>
              <a:rPr lang="en-US" dirty="0" smtClean="0"/>
              <a:t>or other system to generate </a:t>
            </a:r>
            <a:r>
              <a:rPr lang="en-US" dirty="0" err="1" smtClean="0"/>
              <a:t>VoiceXML</a:t>
            </a:r>
            <a:endParaRPr lang="en-US" dirty="0" smtClean="0"/>
          </a:p>
          <a:p>
            <a:pPr lvl="2"/>
            <a:r>
              <a:rPr lang="en-US" dirty="0" smtClean="0"/>
              <a:t>Used in ‘Let’s Go Dude’ bus info system</a:t>
            </a:r>
          </a:p>
          <a:p>
            <a:r>
              <a:rPr lang="en-US" dirty="0" smtClean="0"/>
              <a:t>Pass input to other web services</a:t>
            </a:r>
          </a:p>
          <a:p>
            <a:pPr lvl="1"/>
            <a:r>
              <a:rPr lang="en-US" dirty="0" smtClean="0"/>
              <a:t>i.e. to </a:t>
            </a:r>
            <a:r>
              <a:rPr lang="en-US" dirty="0" err="1" smtClean="0"/>
              <a:t>RESTful</a:t>
            </a:r>
            <a:r>
              <a:rPr lang="en-US" dirty="0" smtClean="0"/>
              <a:t> services</a:t>
            </a:r>
          </a:p>
          <a:p>
            <a:pPr lvl="1"/>
            <a:endParaRPr lang="en-US" dirty="0"/>
          </a:p>
          <a:p>
            <a:r>
              <a:rPr lang="en-US" dirty="0" smtClean="0"/>
              <a:t>Access web-based audio for prompts</a:t>
            </a:r>
          </a:p>
        </p:txBody>
      </p:sp>
    </p:spTree>
    <p:extLst>
      <p:ext uri="{BB962C8B-B14F-4D97-AF65-F5344CB8AC3E}">
        <p14:creationId xmlns:p14="http://schemas.microsoft.com/office/powerpoint/2010/main" val="330612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91</TotalTime>
  <Words>3605</Words>
  <Application>Microsoft Macintosh PowerPoint</Application>
  <PresentationFormat>On-screen Show (4:3)</PresentationFormat>
  <Paragraphs>634</Paragraphs>
  <Slides>94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6" baseType="lpstr">
      <vt:lpstr>Breeze</vt:lpstr>
      <vt:lpstr>Equation</vt:lpstr>
      <vt:lpstr>Natural Language Understanding</vt:lpstr>
      <vt:lpstr>PowerPoint Presentation</vt:lpstr>
      <vt:lpstr>Natural Language Understanding</vt:lpstr>
      <vt:lpstr>Natural Language Understanding</vt:lpstr>
      <vt:lpstr>Natural Language Understanding</vt:lpstr>
      <vt:lpstr>NLU for SDS</vt:lpstr>
      <vt:lpstr>NLU for SDS</vt:lpstr>
      <vt:lpstr>NLU for SDS</vt:lpstr>
      <vt:lpstr>NLU for SDS</vt:lpstr>
      <vt:lpstr>NLU for SDS</vt:lpstr>
      <vt:lpstr>NLU for SDS</vt:lpstr>
      <vt:lpstr>NLU for SDS</vt:lpstr>
      <vt:lpstr>NLU for SDS</vt:lpstr>
      <vt:lpstr>NLU for Spoken Dialog</vt:lpstr>
      <vt:lpstr>NLU for Spoken Dialog</vt:lpstr>
      <vt:lpstr>NLU for Spoken Dialog</vt:lpstr>
      <vt:lpstr>NLU for Spoken Dialog</vt:lpstr>
      <vt:lpstr>NLU for Spoken Dialog</vt:lpstr>
      <vt:lpstr>NLU for Spoken Dialog</vt:lpstr>
      <vt:lpstr>Call Routing</vt:lpstr>
      <vt:lpstr>Call Routing</vt:lpstr>
      <vt:lpstr>Call Routing</vt:lpstr>
      <vt:lpstr>Call Routing</vt:lpstr>
      <vt:lpstr>Call Routing</vt:lpstr>
      <vt:lpstr>Call Routing</vt:lpstr>
      <vt:lpstr>Call Routing</vt:lpstr>
      <vt:lpstr>Meaning Representations for Spoken Dialog</vt:lpstr>
      <vt:lpstr>Meaning Representations for Spoken Dialog</vt:lpstr>
      <vt:lpstr>Natural Language Understanding</vt:lpstr>
      <vt:lpstr>Another NLU Example</vt:lpstr>
      <vt:lpstr>Question</vt:lpstr>
      <vt:lpstr>Question</vt:lpstr>
      <vt:lpstr>Question</vt:lpstr>
      <vt:lpstr>Question</vt:lpstr>
      <vt:lpstr>Grammars</vt:lpstr>
      <vt:lpstr>Simple Air Travel Grammar</vt:lpstr>
      <vt:lpstr>Shallow Semantics</vt:lpstr>
      <vt:lpstr>Shallow Semantics</vt:lpstr>
      <vt:lpstr>Shallow Semantics</vt:lpstr>
      <vt:lpstr>Shallow Semantics</vt:lpstr>
      <vt:lpstr>Shallow Semantics</vt:lpstr>
      <vt:lpstr>Semantic Grammars</vt:lpstr>
      <vt:lpstr>Semantic Grammars</vt:lpstr>
      <vt:lpstr>Semantic Grammars</vt:lpstr>
      <vt:lpstr>Semantic Grammars</vt:lpstr>
      <vt:lpstr>Show me morning flights from Boston to SFO on Tuesday </vt:lpstr>
      <vt:lpstr>Semantic Grammars: Issues</vt:lpstr>
      <vt:lpstr>Semantic Grammars: Issues</vt:lpstr>
      <vt:lpstr>Semantic Grammars: Issues</vt:lpstr>
      <vt:lpstr>Semantic Grammars: Issues</vt:lpstr>
      <vt:lpstr>Learning Probabilistic Slot Filling</vt:lpstr>
      <vt:lpstr>Learning Probabilistic Slot Filling</vt:lpstr>
      <vt:lpstr>Learning Probabilistic Slot Filling</vt:lpstr>
      <vt:lpstr>HMM-Based Slot Filling</vt:lpstr>
      <vt:lpstr>HMM-Based Slot Filling</vt:lpstr>
      <vt:lpstr>HMM-Based Slot Filling</vt:lpstr>
      <vt:lpstr>HMM-Based Slot Filling</vt:lpstr>
      <vt:lpstr>HMM-Based Slot Filling</vt:lpstr>
      <vt:lpstr>Probabilistic Slot Filling</vt:lpstr>
      <vt:lpstr>VoiceXML</vt:lpstr>
      <vt:lpstr>VoiceXML</vt:lpstr>
      <vt:lpstr>VoiceXML</vt:lpstr>
      <vt:lpstr>VoiceXML</vt:lpstr>
      <vt:lpstr>VoiceXML</vt:lpstr>
      <vt:lpstr>VoiceXML</vt:lpstr>
      <vt:lpstr>VoiceXML</vt:lpstr>
      <vt:lpstr>Capabilities</vt:lpstr>
      <vt:lpstr>Capabilities</vt:lpstr>
      <vt:lpstr>Capabilities</vt:lpstr>
      <vt:lpstr>Speech I/O</vt:lpstr>
      <vt:lpstr>Speech I/O</vt:lpstr>
      <vt:lpstr>Simple VoiceXML Example</vt:lpstr>
      <vt:lpstr>Basic VXML Document</vt:lpstr>
      <vt:lpstr>Basic VXML Document</vt:lpstr>
      <vt:lpstr>Basic VXML Document</vt:lpstr>
      <vt:lpstr>Basic VXML Document</vt:lpstr>
      <vt:lpstr>Other Field Elements</vt:lpstr>
      <vt:lpstr>Other Field Elements</vt:lpstr>
      <vt:lpstr>Control Flow</vt:lpstr>
      <vt:lpstr>Control Flow</vt:lpstr>
      <vt:lpstr>Control Flow</vt:lpstr>
      <vt:lpstr>Control Flow</vt:lpstr>
      <vt:lpstr>General Interaction</vt:lpstr>
      <vt:lpstr>General Interaction</vt:lpstr>
      <vt:lpstr>General Interaction</vt:lpstr>
      <vt:lpstr>General Interaction</vt:lpstr>
      <vt:lpstr>Complex Interaction</vt:lpstr>
      <vt:lpstr>Mixed Initiative</vt:lpstr>
      <vt:lpstr>Complex Interaction</vt:lpstr>
      <vt:lpstr>Multi-slot Grammar</vt:lpstr>
      <vt:lpstr>Multi-slot Grammar II</vt:lpstr>
      <vt:lpstr>Augmenting VoiceXML</vt:lpstr>
      <vt:lpstr>Augmenting VoiceXML</vt:lpstr>
      <vt:lpstr>Augmenting VoiceXML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Language Understanding</dc:title>
  <dc:creator>Gina-Anne Levow</dc:creator>
  <cp:lastModifiedBy>Gina-Anne Levow</cp:lastModifiedBy>
  <cp:revision>7</cp:revision>
  <cp:lastPrinted>2013-04-17T21:30:16Z</cp:lastPrinted>
  <dcterms:created xsi:type="dcterms:W3CDTF">2013-04-10T20:41:55Z</dcterms:created>
  <dcterms:modified xsi:type="dcterms:W3CDTF">2013-04-17T22:22:01Z</dcterms:modified>
</cp:coreProperties>
</file>