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Microsoft_Equation1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embeddings/Microsoft_Equation2.bin" ContentType="application/vnd.openxmlformats-officedocument.oleObject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embeddings/Microsoft_Equation3.bin" ContentType="application/vnd.openxmlformats-officedocument.oleObject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embeddings/Microsoft_Equation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5"/>
  </p:notes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24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49" r:id="rId41"/>
    <p:sldId id="350" r:id="rId42"/>
    <p:sldId id="351" r:id="rId43"/>
    <p:sldId id="352" r:id="rId44"/>
    <p:sldId id="353" r:id="rId45"/>
    <p:sldId id="354" r:id="rId46"/>
    <p:sldId id="355" r:id="rId47"/>
    <p:sldId id="356" r:id="rId48"/>
    <p:sldId id="357" r:id="rId49"/>
    <p:sldId id="358" r:id="rId50"/>
    <p:sldId id="368" r:id="rId51"/>
    <p:sldId id="369" r:id="rId52"/>
    <p:sldId id="370" r:id="rId53"/>
    <p:sldId id="371" r:id="rId54"/>
    <p:sldId id="372" r:id="rId55"/>
    <p:sldId id="373" r:id="rId56"/>
    <p:sldId id="374" r:id="rId57"/>
    <p:sldId id="375" r:id="rId58"/>
    <p:sldId id="376" r:id="rId59"/>
    <p:sldId id="377" r:id="rId60"/>
    <p:sldId id="378" r:id="rId61"/>
    <p:sldId id="257" r:id="rId62"/>
    <p:sldId id="258" r:id="rId63"/>
    <p:sldId id="259" r:id="rId64"/>
    <p:sldId id="260" r:id="rId65"/>
    <p:sldId id="261" r:id="rId66"/>
    <p:sldId id="262" r:id="rId67"/>
    <p:sldId id="263" r:id="rId68"/>
    <p:sldId id="264" r:id="rId69"/>
    <p:sldId id="379" r:id="rId70"/>
    <p:sldId id="380" r:id="rId71"/>
    <p:sldId id="265" r:id="rId72"/>
    <p:sldId id="381" r:id="rId73"/>
    <p:sldId id="266" r:id="rId74"/>
    <p:sldId id="382" r:id="rId75"/>
    <p:sldId id="267" r:id="rId76"/>
    <p:sldId id="268" r:id="rId77"/>
    <p:sldId id="269" r:id="rId78"/>
    <p:sldId id="270" r:id="rId79"/>
    <p:sldId id="271" r:id="rId80"/>
    <p:sldId id="383" r:id="rId81"/>
    <p:sldId id="272" r:id="rId82"/>
    <p:sldId id="273" r:id="rId83"/>
    <p:sldId id="384" r:id="rId84"/>
    <p:sldId id="274" r:id="rId85"/>
    <p:sldId id="275" r:id="rId86"/>
    <p:sldId id="276" r:id="rId87"/>
    <p:sldId id="277" r:id="rId88"/>
    <p:sldId id="278" r:id="rId89"/>
    <p:sldId id="279" r:id="rId90"/>
    <p:sldId id="280" r:id="rId91"/>
    <p:sldId id="281" r:id="rId92"/>
    <p:sldId id="282" r:id="rId93"/>
    <p:sldId id="283" r:id="rId94"/>
    <p:sldId id="385" r:id="rId95"/>
    <p:sldId id="386" r:id="rId96"/>
    <p:sldId id="284" r:id="rId97"/>
    <p:sldId id="285" r:id="rId98"/>
    <p:sldId id="387" r:id="rId99"/>
    <p:sldId id="388" r:id="rId100"/>
    <p:sldId id="286" r:id="rId101"/>
    <p:sldId id="287" r:id="rId102"/>
    <p:sldId id="288" r:id="rId103"/>
    <p:sldId id="289" r:id="rId104"/>
    <p:sldId id="290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6" autoAdjust="0"/>
    <p:restoredTop sz="94558" autoAdjust="0"/>
  </p:normalViewPr>
  <p:slideViewPr>
    <p:cSldViewPr snapToGrid="0" snapToObjects="1">
      <p:cViewPr varScale="1">
        <p:scale>
          <a:sx n="72" d="100"/>
          <a:sy n="72" d="100"/>
        </p:scale>
        <p:origin x="-88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2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notesMaster" Target="notesMasters/notesMaster1.xml"/><Relationship Id="rId116" Type="http://schemas.openxmlformats.org/officeDocument/2006/relationships/printerSettings" Target="printerSettings/printerSettings1.bin"/><Relationship Id="rId117" Type="http://schemas.openxmlformats.org/officeDocument/2006/relationships/presProps" Target="presProps.xml"/><Relationship Id="rId118" Type="http://schemas.openxmlformats.org/officeDocument/2006/relationships/viewProps" Target="viewProps.xml"/><Relationship Id="rId119" Type="http://schemas.openxmlformats.org/officeDocument/2006/relationships/theme" Target="theme/theme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083A2-EBD6-3141-9B12-95F003B3C342}" type="datetimeFigureOut">
              <a:rPr lang="en-US" smtClean="0"/>
              <a:t>4/23/13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7265C-80A6-514E-94DE-D04C2E00B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2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52E38BB-CFFB-3345-A04B-5D7FFA271D72}" type="slidenum">
              <a:rPr lang="en-US" sz="1200"/>
              <a:pPr eaLnBrk="1" hangingPunct="1"/>
              <a:t>61</a:t>
            </a:fld>
            <a:endParaRPr 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C359B5F-B02C-904A-8F70-C89215894B0A}" type="slidenum">
              <a:rPr lang="en-US" sz="1200"/>
              <a:pPr eaLnBrk="1" hangingPunct="1"/>
              <a:t>70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E9C03C5-6E5A-CD4A-B0AB-F08859E90D3F}" type="slidenum">
              <a:rPr lang="en-US" sz="1200"/>
              <a:pPr eaLnBrk="1" hangingPunct="1"/>
              <a:t>71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E9C03C5-6E5A-CD4A-B0AB-F08859E90D3F}" type="slidenum">
              <a:rPr lang="en-US" sz="1200"/>
              <a:pPr eaLnBrk="1" hangingPunct="1"/>
              <a:t>72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A64473-A558-0D41-BA49-2D080E95235E}" type="slidenum">
              <a:rPr lang="en-US" sz="1200"/>
              <a:pPr eaLnBrk="1" hangingPunct="1"/>
              <a:t>73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A64473-A558-0D41-BA49-2D080E95235E}" type="slidenum">
              <a:rPr lang="en-US" sz="1200"/>
              <a:pPr eaLnBrk="1" hangingPunct="1"/>
              <a:t>74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1A21FB-414D-D74F-85D7-2BD2E44EDDA5}" type="slidenum">
              <a:rPr lang="en-US" sz="1200"/>
              <a:pPr eaLnBrk="1" hangingPunct="1"/>
              <a:t>75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40D029C-B816-1C4C-9BD0-69754BD3601A}" type="slidenum">
              <a:rPr lang="en-US" sz="1200"/>
              <a:pPr eaLnBrk="1" hangingPunct="1"/>
              <a:t>76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6C7C56A-7DB5-C049-AF5B-928CE480B714}" type="slidenum">
              <a:rPr lang="en-US" sz="1200"/>
              <a:pPr eaLnBrk="1" hangingPunct="1"/>
              <a:t>77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FE79AE5-4C5F-2E41-8961-CAC880E64015}" type="slidenum">
              <a:rPr lang="en-US" sz="1200"/>
              <a:pPr eaLnBrk="1" hangingPunct="1"/>
              <a:t>78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60141B7-0682-D34D-8608-D8CFAAFD45FC}" type="slidenum">
              <a:rPr lang="en-US" sz="1200"/>
              <a:pPr eaLnBrk="1" hangingPunct="1"/>
              <a:t>79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D2CCF52-3795-EF42-9C87-B1523D04F8ED}" type="slidenum">
              <a:rPr lang="en-US" sz="1200"/>
              <a:pPr eaLnBrk="1" hangingPunct="1"/>
              <a:t>62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60141B7-0682-D34D-8608-D8CFAAFD45FC}" type="slidenum">
              <a:rPr lang="en-US" sz="1200"/>
              <a:pPr eaLnBrk="1" hangingPunct="1"/>
              <a:t>80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65E57A3-AC54-2D47-BFC5-1EDB87206EDF}" type="slidenum">
              <a:rPr lang="en-US" sz="1200"/>
              <a:pPr eaLnBrk="1" hangingPunct="1"/>
              <a:t>81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14E87EA-29E2-E74E-AB54-7CBD1EF28D6A}" type="slidenum">
              <a:rPr lang="en-US" sz="1200"/>
              <a:pPr eaLnBrk="1" hangingPunct="1"/>
              <a:t>82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14E87EA-29E2-E74E-AB54-7CBD1EF28D6A}" type="slidenum">
              <a:rPr lang="en-US" sz="1200"/>
              <a:pPr eaLnBrk="1" hangingPunct="1"/>
              <a:t>83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FF8E868-92C3-ED40-9CCB-6B108D30695F}" type="slidenum">
              <a:rPr lang="en-US" sz="1200"/>
              <a:pPr eaLnBrk="1" hangingPunct="1"/>
              <a:t>84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B4D81C3-5473-2E4B-9180-E1FFA78B46EB}" type="slidenum">
              <a:rPr lang="en-US" sz="1200"/>
              <a:pPr eaLnBrk="1" hangingPunct="1"/>
              <a:t>85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BAC3F51-8773-D74D-ADC6-D92D1DA3A0A6}" type="slidenum">
              <a:rPr lang="en-US" sz="1200"/>
              <a:pPr eaLnBrk="1" hangingPunct="1"/>
              <a:t>86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F94AF95-CD36-C347-8D48-88AFEABEFCCB}" type="slidenum">
              <a:rPr lang="en-US" sz="1200"/>
              <a:pPr eaLnBrk="1" hangingPunct="1"/>
              <a:t>87</a:t>
            </a:fld>
            <a:endParaRPr 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F7E8383-25C3-9642-A094-0648A4BE562F}" type="slidenum">
              <a:rPr lang="en-US" sz="1200"/>
              <a:pPr eaLnBrk="1" hangingPunct="1"/>
              <a:t>88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C377921-666D-4346-8F3F-970A6890302B}" type="slidenum">
              <a:rPr lang="en-US" sz="1200"/>
              <a:pPr eaLnBrk="1" hangingPunct="1"/>
              <a:t>89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CEF286-2E23-9C46-ADCF-985DE52899AD}" type="slidenum">
              <a:rPr lang="en-US" sz="1200"/>
              <a:pPr eaLnBrk="1" hangingPunct="1"/>
              <a:t>63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A0D1130-9ABF-D84A-84CF-34E028086E59}" type="slidenum">
              <a:rPr lang="en-US" sz="1200"/>
              <a:pPr eaLnBrk="1" hangingPunct="1"/>
              <a:t>90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2762E66-8EB8-8A4E-9408-AFE4768F4216}" type="slidenum">
              <a:rPr lang="en-US" sz="1200"/>
              <a:pPr eaLnBrk="1" hangingPunct="1"/>
              <a:t>91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A46F2E1-FC0C-E640-A3A0-DADAF9B62FB3}" type="slidenum">
              <a:rPr lang="en-US" sz="1200"/>
              <a:pPr eaLnBrk="1" hangingPunct="1"/>
              <a:t>92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26E3DCA-11A4-3148-8E37-CC4A74ACEFA3}" type="slidenum">
              <a:rPr lang="en-US" sz="1200"/>
              <a:pPr eaLnBrk="1" hangingPunct="1"/>
              <a:t>93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26E3DCA-11A4-3148-8E37-CC4A74ACEFA3}" type="slidenum">
              <a:rPr lang="en-US" sz="1200"/>
              <a:pPr eaLnBrk="1" hangingPunct="1"/>
              <a:t>94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26E3DCA-11A4-3148-8E37-CC4A74ACEFA3}" type="slidenum">
              <a:rPr lang="en-US" sz="1200"/>
              <a:pPr eaLnBrk="1" hangingPunct="1"/>
              <a:t>95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E223AED-A33A-A246-A2B7-AC8646BA7BEE}" type="slidenum">
              <a:rPr lang="en-US" sz="1200"/>
              <a:pPr eaLnBrk="1" hangingPunct="1"/>
              <a:t>96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F9DD928-B2E4-BD46-8207-CFFB9065DE29}" type="slidenum">
              <a:rPr lang="en-US" sz="1200"/>
              <a:pPr eaLnBrk="1" hangingPunct="1"/>
              <a:t>97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F9DD928-B2E4-BD46-8207-CFFB9065DE29}" type="slidenum">
              <a:rPr lang="en-US" sz="1200"/>
              <a:pPr eaLnBrk="1" hangingPunct="1"/>
              <a:t>98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F9DD928-B2E4-BD46-8207-CFFB9065DE29}" type="slidenum">
              <a:rPr lang="en-US" sz="1200"/>
              <a:pPr eaLnBrk="1" hangingPunct="1"/>
              <a:t>99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3044A5E-E9D3-F944-8320-6C96D95D5ADF}" type="slidenum">
              <a:rPr lang="en-US" sz="1200"/>
              <a:pPr eaLnBrk="1" hangingPunct="1"/>
              <a:t>64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BD5E97F-A4B1-E84F-B848-29119719ADA3}" type="slidenum">
              <a:rPr lang="en-US" sz="1200"/>
              <a:pPr eaLnBrk="1" hangingPunct="1"/>
              <a:t>100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7955882-8150-5B46-BD55-2B6A8300BD77}" type="slidenum">
              <a:rPr lang="en-US" sz="1200"/>
              <a:pPr eaLnBrk="1" hangingPunct="1"/>
              <a:t>101</a:t>
            </a:fld>
            <a:endParaRPr 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1D7A035-ECE8-0344-A03F-53EAB17DA416}" type="slidenum">
              <a:rPr lang="en-US" sz="1200"/>
              <a:pPr eaLnBrk="1" hangingPunct="1"/>
              <a:t>102</a:t>
            </a:fld>
            <a:endParaRPr 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99274D-BD15-9C4A-B2B1-771A74C3539F}" type="slidenum">
              <a:rPr lang="en-US" sz="1200"/>
              <a:pPr eaLnBrk="1" hangingPunct="1"/>
              <a:t>103</a:t>
            </a:fld>
            <a:endParaRPr 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2E22008-2FB1-4142-95AB-7CEB32675C17}" type="slidenum">
              <a:rPr lang="en-US" sz="1200"/>
              <a:pPr eaLnBrk="1" hangingPunct="1"/>
              <a:t>104</a:t>
            </a:fld>
            <a:endParaRPr 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CA6576-5475-B045-98AA-CEB85C1EBC73}" type="slidenum">
              <a:rPr lang="en-US" sz="1200"/>
              <a:pPr eaLnBrk="1" hangingPunct="1"/>
              <a:t>65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B8DA78-DECC-844E-BBFC-B07909E87E36}" type="slidenum">
              <a:rPr lang="en-US" sz="1200"/>
              <a:pPr eaLnBrk="1" hangingPunct="1"/>
              <a:t>66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8AF8798-3714-014F-AB81-5155AC2C3D8D}" type="slidenum">
              <a:rPr lang="en-US" sz="1200"/>
              <a:pPr eaLnBrk="1" hangingPunct="1"/>
              <a:t>67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C359B5F-B02C-904A-8F70-C89215894B0A}" type="slidenum">
              <a:rPr lang="en-US" sz="1200"/>
              <a:pPr eaLnBrk="1" hangingPunct="1"/>
              <a:t>68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C359B5F-B02C-904A-8F70-C89215894B0A}" type="slidenum">
              <a:rPr lang="en-US" sz="1200"/>
              <a:pPr eaLnBrk="1" hangingPunct="1"/>
              <a:t>69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CA38-3304-F244-9C0E-279245B2F645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12F3-793B-534F-A4C6-C4E5C72B7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CA38-3304-F244-9C0E-279245B2F645}" type="datetimeFigureOut">
              <a:rPr lang="en-US" smtClean="0"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12F3-793B-534F-A4C6-C4E5C72B7A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CA38-3304-F244-9C0E-279245B2F645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12F3-793B-534F-A4C6-C4E5C72B7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CA38-3304-F244-9C0E-279245B2F645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12F3-793B-534F-A4C6-C4E5C72B7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CA38-3304-F244-9C0E-279245B2F645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12F3-793B-534F-A4C6-C4E5C72B7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CA38-3304-F244-9C0E-279245B2F645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12F3-793B-534F-A4C6-C4E5C72B7AB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CA38-3304-F244-9C0E-279245B2F645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12F3-793B-534F-A4C6-C4E5C72B7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CA38-3304-F244-9C0E-279245B2F645}" type="datetimeFigureOut">
              <a:rPr lang="en-US" smtClean="0"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12F3-793B-534F-A4C6-C4E5C72B7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CA38-3304-F244-9C0E-279245B2F645}" type="datetimeFigureOut">
              <a:rPr lang="en-US" smtClean="0"/>
              <a:t>4/23/13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12F3-793B-534F-A4C6-C4E5C72B7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CA38-3304-F244-9C0E-279245B2F645}" type="datetimeFigureOut">
              <a:rPr lang="en-US" smtClean="0"/>
              <a:t>4/23/13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12F3-793B-534F-A4C6-C4E5C72B7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CA38-3304-F244-9C0E-279245B2F645}" type="datetimeFigureOut">
              <a:rPr lang="en-US" smtClean="0"/>
              <a:t>4/23/13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12F3-793B-534F-A4C6-C4E5C72B7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CA38-3304-F244-9C0E-279245B2F645}" type="datetimeFigureOut">
              <a:rPr lang="en-US" smtClean="0"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12F3-793B-534F-A4C6-C4E5C72B7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650CA38-3304-F244-9C0E-279245B2F645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E3FC12F3-793B-534F-A4C6-C4E5C72B7A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Microsoft_Equation2.bin"/><Relationship Id="rId5" Type="http://schemas.openxmlformats.org/officeDocument/2006/relationships/image" Target="../media/image12.emf"/><Relationship Id="rId6" Type="http://schemas.openxmlformats.org/officeDocument/2006/relationships/image" Target="../media/image1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Microsoft_Equation3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9740" y="1523999"/>
            <a:ext cx="7138189" cy="1724867"/>
          </a:xfrm>
        </p:spPr>
        <p:txBody>
          <a:bodyPr/>
          <a:lstStyle/>
          <a:p>
            <a:r>
              <a:rPr lang="en-US" dirty="0" smtClean="0"/>
              <a:t>NLU &amp; </a:t>
            </a:r>
            <a:br>
              <a:rPr lang="en-US" dirty="0" smtClean="0"/>
            </a:br>
            <a:r>
              <a:rPr lang="en-US" dirty="0" smtClean="0"/>
              <a:t>Advanced Dialog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Ling575</a:t>
            </a:r>
          </a:p>
          <a:p>
            <a:r>
              <a:rPr lang="en-US" dirty="0" smtClean="0"/>
              <a:t>Spoken Dialog Systems</a:t>
            </a:r>
          </a:p>
          <a:p>
            <a:r>
              <a:rPr lang="en-US" dirty="0" smtClean="0"/>
              <a:t>April 24,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96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Formal specification of strings in a language</a:t>
            </a:r>
          </a:p>
          <a:p>
            <a:r>
              <a:rPr lang="en-US" dirty="0" smtClean="0"/>
              <a:t>A 4-tuple:</a:t>
            </a:r>
          </a:p>
          <a:p>
            <a:pPr lvl="1"/>
            <a:r>
              <a:rPr lang="en-US" dirty="0"/>
              <a:t>A set of terminal symbols: </a:t>
            </a:r>
            <a:r>
              <a:rPr lang="el-GR" dirty="0">
                <a:cs typeface="Arial" charset="0"/>
              </a:rPr>
              <a:t>Σ</a:t>
            </a:r>
          </a:p>
          <a:p>
            <a:pPr lvl="1"/>
            <a:r>
              <a:rPr lang="en-US" dirty="0"/>
              <a:t>A set of non-terminal symbols: N</a:t>
            </a:r>
          </a:p>
          <a:p>
            <a:pPr lvl="1"/>
            <a:r>
              <a:rPr lang="en-US" dirty="0"/>
              <a:t>A set of productions P: of the form A -&gt; </a:t>
            </a:r>
            <a:r>
              <a:rPr lang="el-GR" dirty="0">
                <a:cs typeface="Arial" charset="0"/>
              </a:rPr>
              <a:t>α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designated start symbol S</a:t>
            </a:r>
          </a:p>
          <a:p>
            <a:r>
              <a:rPr lang="en-US" dirty="0" smtClean="0"/>
              <a:t>In regular grammars:</a:t>
            </a:r>
          </a:p>
          <a:p>
            <a:pPr lvl="1"/>
            <a:r>
              <a:rPr lang="en-US" dirty="0" smtClean="0"/>
              <a:t>A is a non-terminal and </a:t>
            </a:r>
            <a:r>
              <a:rPr lang="el-GR" dirty="0" smtClean="0">
                <a:cs typeface="Arial" charset="0"/>
              </a:rPr>
              <a:t>α</a:t>
            </a:r>
            <a:r>
              <a:rPr lang="en-US" dirty="0" smtClean="0">
                <a:cs typeface="Arial" charset="0"/>
              </a:rPr>
              <a:t> is of the form {N}</a:t>
            </a:r>
            <a:r>
              <a:rPr lang="el-GR" dirty="0" smtClean="0">
                <a:cs typeface="Arial" charset="0"/>
              </a:rPr>
              <a:t>Σ</a:t>
            </a:r>
            <a:r>
              <a:rPr lang="en-US" dirty="0" smtClean="0">
                <a:cs typeface="Arial" charset="0"/>
              </a:rPr>
              <a:t>*</a:t>
            </a:r>
            <a:endParaRPr lang="en-US" dirty="0" smtClean="0"/>
          </a:p>
          <a:p>
            <a:r>
              <a:rPr lang="en-US" dirty="0" smtClean="0"/>
              <a:t>In context-free grammars: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A is a non-terminal and </a:t>
            </a:r>
            <a:r>
              <a:rPr lang="el-GR" dirty="0">
                <a:cs typeface="Arial" charset="0"/>
              </a:rPr>
              <a:t>α</a:t>
            </a:r>
            <a:r>
              <a:rPr lang="en-US" dirty="0">
                <a:cs typeface="Arial" charset="0"/>
              </a:rPr>
              <a:t> in (</a:t>
            </a:r>
            <a:r>
              <a:rPr lang="el-GR" dirty="0">
                <a:cs typeface="Arial" charset="0"/>
              </a:rPr>
              <a:t>Σ</a:t>
            </a:r>
            <a:r>
              <a:rPr lang="en-US" dirty="0">
                <a:cs typeface="Arial" charset="0"/>
              </a:rPr>
              <a:t> U N)*</a:t>
            </a:r>
            <a:endParaRPr lang="el-GR" dirty="0">
              <a:cs typeface="Arial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208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An example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Singh, S., D. Litman, M. Kearns, and M. Walker. 2002. Optimizing Dialogue Management with Reinforcement Learning: Experiments with the NJFun System. Journal of AI Research.</a:t>
            </a:r>
          </a:p>
          <a:p>
            <a:pPr eaLnBrk="1" hangingPunct="1"/>
            <a:endParaRPr lang="en-US" sz="240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NJFun system, people asked questions about recreational activities in New Jersey</a:t>
            </a:r>
          </a:p>
          <a:p>
            <a:pPr eaLnBrk="1" hangingPunct="1"/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Idea of paper: use reinforcement learning to make a small set of optimal policy decisions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AB98A3B-2348-B646-AE86-935501FFFD41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4/23/13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819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9957542-717E-7B41-BF41-D1FC34CF9680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100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935109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Very small # of states and acts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>
                <a:latin typeface="Tahoma" charset="0"/>
                <a:ea typeface="ＭＳ Ｐゴシック" charset="0"/>
                <a:cs typeface="ＭＳ Ｐゴシック" charset="0"/>
              </a:rPr>
              <a:t>States</a:t>
            </a:r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: specified by values of 8 features</a:t>
            </a:r>
          </a:p>
          <a:p>
            <a:pPr lvl="1" eaLnBrk="1" hangingPunct="1"/>
            <a:r>
              <a:rPr lang="en-US" sz="2000">
                <a:latin typeface="Tahoma" charset="0"/>
                <a:ea typeface="ＭＳ Ｐゴシック" charset="0"/>
              </a:rPr>
              <a:t>Which slot in frame is being worked on (1-4)</a:t>
            </a:r>
          </a:p>
          <a:p>
            <a:pPr lvl="1" eaLnBrk="1" hangingPunct="1"/>
            <a:r>
              <a:rPr lang="en-US" sz="2000">
                <a:latin typeface="Tahoma" charset="0"/>
                <a:ea typeface="ＭＳ Ｐゴシック" charset="0"/>
              </a:rPr>
              <a:t>ASR confidence value (0-5)</a:t>
            </a:r>
          </a:p>
          <a:p>
            <a:pPr lvl="1" eaLnBrk="1" hangingPunct="1"/>
            <a:r>
              <a:rPr lang="en-US" sz="2000">
                <a:latin typeface="Tahoma" charset="0"/>
                <a:ea typeface="ＭＳ Ｐゴシック" charset="0"/>
              </a:rPr>
              <a:t>How many times a current slot question had been asked</a:t>
            </a:r>
          </a:p>
          <a:p>
            <a:pPr lvl="1" eaLnBrk="1" hangingPunct="1"/>
            <a:r>
              <a:rPr lang="en-US" sz="2000">
                <a:latin typeface="Tahoma" charset="0"/>
                <a:ea typeface="ＭＳ Ｐゴシック" charset="0"/>
              </a:rPr>
              <a:t>Restrictive vs. non-restrictive grammar</a:t>
            </a:r>
          </a:p>
          <a:p>
            <a:pPr lvl="1" eaLnBrk="1" hangingPunct="1"/>
            <a:r>
              <a:rPr lang="en-US" sz="2000">
                <a:latin typeface="Tahoma" charset="0"/>
                <a:ea typeface="ＭＳ Ｐゴシック" charset="0"/>
              </a:rPr>
              <a:t>Result: 62 states</a:t>
            </a:r>
          </a:p>
          <a:p>
            <a:pPr eaLnBrk="1" hangingPunct="1"/>
            <a:r>
              <a:rPr lang="en-US" sz="2400" b="1">
                <a:latin typeface="Tahoma" charset="0"/>
                <a:ea typeface="ＭＳ Ｐゴシック" charset="0"/>
                <a:cs typeface="ＭＳ Ｐゴシック" charset="0"/>
              </a:rPr>
              <a:t>Actions</a:t>
            </a:r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: each state only 2 possible actions</a:t>
            </a:r>
          </a:p>
          <a:p>
            <a:pPr lvl="1" eaLnBrk="1" hangingPunct="1"/>
            <a:r>
              <a:rPr lang="en-US" sz="2000">
                <a:latin typeface="Tahoma" charset="0"/>
                <a:ea typeface="ＭＳ Ｐゴシック" charset="0"/>
              </a:rPr>
              <a:t>Asking questions: System versus user initiative</a:t>
            </a:r>
          </a:p>
          <a:p>
            <a:pPr lvl="1" eaLnBrk="1" hangingPunct="1"/>
            <a:r>
              <a:rPr lang="en-US" sz="2000">
                <a:latin typeface="Tahoma" charset="0"/>
                <a:ea typeface="ＭＳ Ｐゴシック" charset="0"/>
              </a:rPr>
              <a:t>Receiving answers: explicit versus no confirmation.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9CE8D4C-5821-EB45-848C-09392D0BDB0D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4/23/13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839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4627D70-10BD-3C48-A462-8B8DDCA805FC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101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1684552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Ran system with real users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311 conversations</a:t>
            </a:r>
          </a:p>
          <a:p>
            <a:pPr eaLnBrk="1" hangingPunct="1"/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Simple binary reward function</a:t>
            </a:r>
          </a:p>
          <a:p>
            <a:pPr lvl="1" eaLnBrk="1" hangingPunct="1"/>
            <a:r>
              <a:rPr lang="en-US" sz="1800">
                <a:latin typeface="Tahoma" charset="0"/>
                <a:ea typeface="ＭＳ Ｐゴシック" charset="0"/>
              </a:rPr>
              <a:t>1 if competed task (finding museums, theater, winetasting in NJ area)</a:t>
            </a:r>
          </a:p>
          <a:p>
            <a:pPr lvl="1" eaLnBrk="1" hangingPunct="1"/>
            <a:r>
              <a:rPr lang="en-US" sz="1800">
                <a:latin typeface="Tahoma" charset="0"/>
                <a:ea typeface="ＭＳ Ｐゴシック" charset="0"/>
              </a:rPr>
              <a:t>0 if not</a:t>
            </a:r>
          </a:p>
          <a:p>
            <a:pPr eaLnBrk="1" hangingPunct="1"/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System learned good dialogue strategy: Roughly</a:t>
            </a:r>
          </a:p>
          <a:p>
            <a:pPr lvl="1" eaLnBrk="1" hangingPunct="1"/>
            <a:r>
              <a:rPr lang="en-US" sz="1800">
                <a:latin typeface="Tahoma" charset="0"/>
                <a:ea typeface="ＭＳ Ｐゴシック" charset="0"/>
              </a:rPr>
              <a:t>Start with user initiative</a:t>
            </a:r>
          </a:p>
          <a:p>
            <a:pPr lvl="1" eaLnBrk="1" hangingPunct="1"/>
            <a:r>
              <a:rPr lang="en-US" sz="1800">
                <a:latin typeface="Tahoma" charset="0"/>
                <a:ea typeface="ＭＳ Ｐゴシック" charset="0"/>
              </a:rPr>
              <a:t>Backoff to mixed or system initiative when re-asking for an attribute</a:t>
            </a:r>
          </a:p>
          <a:p>
            <a:pPr lvl="1" eaLnBrk="1" hangingPunct="1"/>
            <a:r>
              <a:rPr lang="en-US" sz="1800">
                <a:latin typeface="Tahoma" charset="0"/>
                <a:ea typeface="ＭＳ Ｐゴシック" charset="0"/>
              </a:rPr>
              <a:t>Confirm only a lower confidence values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702F48-1512-B046-BDBD-B358A8CA725E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4/23/13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860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CAB100F-37BF-344E-A628-A7079A881D13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102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2184619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State of the art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Only a few such systems</a:t>
            </a:r>
          </a:p>
          <a:p>
            <a:pPr lvl="1" eaLnBrk="1" hangingPunct="1"/>
            <a:r>
              <a:rPr lang="en-US" sz="2400">
                <a:latin typeface="Tahoma" charset="0"/>
                <a:ea typeface="ＭＳ Ｐゴシック" charset="0"/>
              </a:rPr>
              <a:t>From (former) ATT Laboratories researchers, now dispersed</a:t>
            </a:r>
          </a:p>
          <a:p>
            <a:pPr lvl="1" eaLnBrk="1" hangingPunct="1"/>
            <a:r>
              <a:rPr lang="en-US" sz="2400">
                <a:latin typeface="Tahoma" charset="0"/>
                <a:ea typeface="ＭＳ Ｐゴシック" charset="0"/>
              </a:rPr>
              <a:t>And Cambridge UK lab</a:t>
            </a:r>
          </a:p>
          <a:p>
            <a:pPr eaLnBrk="1" hangingPunct="1"/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Hot topics:</a:t>
            </a:r>
          </a:p>
          <a:p>
            <a:pPr lvl="1" eaLnBrk="1" hangingPunct="1"/>
            <a:r>
              <a:rPr lang="en-US" sz="2400">
                <a:latin typeface="Tahoma" charset="0"/>
                <a:ea typeface="ＭＳ Ｐゴシック" charset="0"/>
              </a:rPr>
              <a:t>Partially observable MDPs (POMDPs)</a:t>
            </a:r>
          </a:p>
          <a:p>
            <a:pPr lvl="1" eaLnBrk="1" hangingPunct="1"/>
            <a:r>
              <a:rPr lang="en-US" sz="2400">
                <a:latin typeface="Tahoma" charset="0"/>
                <a:ea typeface="ＭＳ Ｐゴシック" charset="0"/>
              </a:rPr>
              <a:t>We don</a:t>
            </a:r>
            <a:r>
              <a:rPr lang="ja-JP" altLang="en-US" sz="2400">
                <a:latin typeface="Tahoma" charset="0"/>
                <a:ea typeface="ＭＳ Ｐゴシック" charset="0"/>
              </a:rPr>
              <a:t>’</a:t>
            </a:r>
            <a:r>
              <a:rPr lang="en-US" sz="2400">
                <a:latin typeface="Tahoma" charset="0"/>
                <a:ea typeface="ＭＳ Ｐゴシック" charset="0"/>
              </a:rPr>
              <a:t>t REALLY know the user</a:t>
            </a:r>
            <a:r>
              <a:rPr lang="ja-JP" altLang="en-US" sz="2400">
                <a:latin typeface="Tahoma" charset="0"/>
                <a:ea typeface="ＭＳ Ｐゴシック" charset="0"/>
              </a:rPr>
              <a:t>’</a:t>
            </a:r>
            <a:r>
              <a:rPr lang="en-US" sz="2400">
                <a:latin typeface="Tahoma" charset="0"/>
                <a:ea typeface="ＭＳ Ｐゴシック" charset="0"/>
              </a:rPr>
              <a:t>s state (we only know what we THOUGHT the user said)</a:t>
            </a:r>
          </a:p>
          <a:p>
            <a:pPr lvl="1" eaLnBrk="1" hangingPunct="1"/>
            <a:r>
              <a:rPr lang="en-US" sz="2400">
                <a:latin typeface="Tahoma" charset="0"/>
                <a:ea typeface="ＭＳ Ｐゴシック" charset="0"/>
              </a:rPr>
              <a:t>So need to take actions based on our BELIEF , I.e. a probability distribution over states rather than the </a:t>
            </a:r>
            <a:r>
              <a:rPr lang="ja-JP" altLang="en-US" sz="2400">
                <a:latin typeface="Tahoma" charset="0"/>
                <a:ea typeface="ＭＳ Ｐゴシック" charset="0"/>
              </a:rPr>
              <a:t>“</a:t>
            </a:r>
            <a:r>
              <a:rPr lang="en-US" sz="2400">
                <a:latin typeface="Tahoma" charset="0"/>
                <a:ea typeface="ＭＳ Ｐゴシック" charset="0"/>
              </a:rPr>
              <a:t>true state</a:t>
            </a:r>
            <a:r>
              <a:rPr lang="ja-JP" altLang="en-US" sz="2400">
                <a:latin typeface="Tahoma" charset="0"/>
                <a:ea typeface="ＭＳ Ｐゴシック" charset="0"/>
              </a:rPr>
              <a:t>”</a:t>
            </a:r>
            <a:endParaRPr lang="en-US" sz="2400">
              <a:latin typeface="Tahoma" charset="0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98E16C6-1C71-2840-AEC2-D023D8ADC93E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4/23/13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880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59BB7B-EA1C-1540-AE44-41E85789200E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103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4097387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Utility-based conversational agents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Policy/strategy for: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Confirmation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Rejection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Open/directive prompts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Initiative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+?????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MDP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POMDP</a:t>
            </a:r>
          </a:p>
          <a:p>
            <a:pPr lvl="1" eaLnBrk="1" hangingPunct="1">
              <a:lnSpc>
                <a:spcPct val="90000"/>
              </a:lnSpc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DB6053-74AF-0A4C-A29E-423FE48DE387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4/23/13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901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9EA5CFA-E2EB-8C47-837F-61B50DE05D33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104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2561359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Probabilistic</a:t>
            </a:r>
            <a:br>
              <a:rPr lang="en-US" dirty="0" smtClean="0"/>
            </a:br>
            <a:r>
              <a:rPr lang="en-US" dirty="0" smtClean="0"/>
              <a:t>Slot Filling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 Use machine learning to map from recognizer strings to semantic slots and fillers</a:t>
            </a:r>
          </a:p>
        </p:txBody>
      </p:sp>
    </p:spTree>
    <p:extLst>
      <p:ext uri="{BB962C8B-B14F-4D97-AF65-F5344CB8AC3E}">
        <p14:creationId xmlns:p14="http://schemas.microsoft.com/office/powerpoint/2010/main" val="324902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Probabilistic</a:t>
            </a:r>
            <a:br>
              <a:rPr lang="en-US" dirty="0" smtClean="0"/>
            </a:br>
            <a:r>
              <a:rPr lang="en-US" dirty="0" smtClean="0"/>
              <a:t>Slot Filling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 Use machine learning to map from recognizer strings to semantic slots and fillers</a:t>
            </a:r>
          </a:p>
          <a:p>
            <a:r>
              <a:rPr lang="en-US" dirty="0" smtClean="0"/>
              <a:t>Motivation:</a:t>
            </a:r>
          </a:p>
          <a:p>
            <a:pPr lvl="1"/>
            <a:r>
              <a:rPr lang="en-US" dirty="0" smtClean="0"/>
              <a:t>Improve robustness – fail-soft</a:t>
            </a:r>
          </a:p>
          <a:p>
            <a:pPr lvl="1"/>
            <a:r>
              <a:rPr lang="en-US" dirty="0" smtClean="0"/>
              <a:t>Improve ambiguity handling – probabilities</a:t>
            </a:r>
          </a:p>
          <a:p>
            <a:pPr lvl="1"/>
            <a:r>
              <a:rPr lang="en-US" dirty="0" smtClean="0"/>
              <a:t>Improve adaptation – train for new domains, apps</a:t>
            </a:r>
          </a:p>
        </p:txBody>
      </p:sp>
    </p:spTree>
    <p:extLst>
      <p:ext uri="{BB962C8B-B14F-4D97-AF65-F5344CB8AC3E}">
        <p14:creationId xmlns:p14="http://schemas.microsoft.com/office/powerpoint/2010/main" val="427297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Probabilistic</a:t>
            </a:r>
            <a:br>
              <a:rPr lang="en-US" dirty="0" smtClean="0"/>
            </a:br>
            <a:r>
              <a:rPr lang="en-US" dirty="0" smtClean="0"/>
              <a:t>Slot Filling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 Use machine learning to map from recognizer strings to semantic slots and fillers</a:t>
            </a:r>
          </a:p>
          <a:p>
            <a:r>
              <a:rPr lang="en-US" dirty="0" smtClean="0"/>
              <a:t>Motivation:</a:t>
            </a:r>
          </a:p>
          <a:p>
            <a:pPr lvl="1"/>
            <a:r>
              <a:rPr lang="en-US" dirty="0" smtClean="0"/>
              <a:t>Improve robustness – fail-soft</a:t>
            </a:r>
          </a:p>
          <a:p>
            <a:pPr lvl="1"/>
            <a:r>
              <a:rPr lang="en-US" dirty="0" smtClean="0"/>
              <a:t>Improve ambiguity handling – probabilities</a:t>
            </a:r>
          </a:p>
          <a:p>
            <a:pPr lvl="1"/>
            <a:r>
              <a:rPr lang="en-US" dirty="0" smtClean="0"/>
              <a:t>Improve adaptation – train for new domains, apps</a:t>
            </a:r>
          </a:p>
          <a:p>
            <a:r>
              <a:rPr lang="en-US" dirty="0" smtClean="0"/>
              <a:t>Many alternative classifier models</a:t>
            </a:r>
          </a:p>
          <a:p>
            <a:pPr lvl="1"/>
            <a:r>
              <a:rPr lang="en-US" dirty="0" smtClean="0"/>
              <a:t>HMM-based, </a:t>
            </a:r>
            <a:r>
              <a:rPr lang="en-US" dirty="0" err="1" smtClean="0"/>
              <a:t>MaxEnt</a:t>
            </a:r>
            <a:r>
              <a:rPr lang="en-US" dirty="0" smtClean="0"/>
              <a:t>-based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285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HMM-Based Slot Filling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best concept sequence C given words W</a:t>
            </a:r>
          </a:p>
        </p:txBody>
      </p:sp>
    </p:spTree>
    <p:extLst>
      <p:ext uri="{BB962C8B-B14F-4D97-AF65-F5344CB8AC3E}">
        <p14:creationId xmlns:p14="http://schemas.microsoft.com/office/powerpoint/2010/main" val="384613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HMM-Based Slot Filling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best concept sequence C given words W</a:t>
            </a:r>
          </a:p>
          <a:p>
            <a:r>
              <a:rPr lang="en-US" dirty="0" smtClean="0"/>
              <a:t>C</a:t>
            </a:r>
            <a:r>
              <a:rPr lang="en-US" baseline="30000" dirty="0" smtClean="0"/>
              <a:t>*</a:t>
            </a:r>
            <a:r>
              <a:rPr lang="en-US" dirty="0" smtClean="0"/>
              <a:t>= </a:t>
            </a:r>
            <a:r>
              <a:rPr lang="en-US" dirty="0" err="1" smtClean="0"/>
              <a:t>argmax</a:t>
            </a:r>
            <a:r>
              <a:rPr lang="en-US" dirty="0" smtClean="0"/>
              <a:t> P(C|W)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528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Air Travel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LIST -&gt; show me | I want | can I see|…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DEPARTTIME -&gt; (</a:t>
            </a:r>
            <a:r>
              <a:rPr lang="en-US" sz="2000" dirty="0" err="1">
                <a:latin typeface="Tahoma" charset="0"/>
                <a:ea typeface="ＭＳ Ｐゴシック" charset="0"/>
              </a:rPr>
              <a:t>after|around|before</a:t>
            </a:r>
            <a:r>
              <a:rPr lang="en-US" sz="2000" dirty="0">
                <a:latin typeface="Tahoma" charset="0"/>
                <a:ea typeface="ＭＳ Ｐゴシック" charset="0"/>
              </a:rPr>
              <a:t>) HOUR| morning | afternoon | evening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HOUR -&gt; </a:t>
            </a:r>
            <a:r>
              <a:rPr lang="en-US" sz="2000" dirty="0" err="1">
                <a:latin typeface="Tahoma" charset="0"/>
                <a:ea typeface="ＭＳ Ｐゴシック" charset="0"/>
              </a:rPr>
              <a:t>one|two|three</a:t>
            </a:r>
            <a:r>
              <a:rPr lang="en-US" sz="2000" dirty="0">
                <a:latin typeface="Tahoma" charset="0"/>
                <a:ea typeface="ＭＳ Ｐゴシック" charset="0"/>
              </a:rPr>
              <a:t>…|twelve (</a:t>
            </a:r>
            <a:r>
              <a:rPr lang="en-US" sz="2000" dirty="0" err="1">
                <a:latin typeface="Tahoma" charset="0"/>
                <a:ea typeface="ＭＳ Ｐゴシック" charset="0"/>
              </a:rPr>
              <a:t>am|pm</a:t>
            </a:r>
            <a:r>
              <a:rPr lang="en-US" sz="2000" dirty="0">
                <a:latin typeface="Tahoma" charset="0"/>
                <a:ea typeface="ＭＳ Ｐゴシック" charset="0"/>
              </a:rPr>
              <a:t>)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FLIGHTS -&gt; (a) </a:t>
            </a:r>
            <a:r>
              <a:rPr lang="en-US" sz="2000" dirty="0" err="1">
                <a:latin typeface="Tahoma" charset="0"/>
                <a:ea typeface="ＭＳ Ｐゴシック" charset="0"/>
              </a:rPr>
              <a:t>flight|flights</a:t>
            </a:r>
            <a:endParaRPr lang="en-US" sz="2000" dirty="0">
              <a:latin typeface="Tahoma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ORIGIN -&gt; from CITY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DESTINATION -&gt; to CITY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CITY -&gt; Boston | San Francisco | Denver | Washington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4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HMM-Based Slot Filling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best concept sequence C given words W</a:t>
            </a:r>
          </a:p>
          <a:p>
            <a:r>
              <a:rPr lang="en-US" dirty="0" smtClean="0"/>
              <a:t>C</a:t>
            </a:r>
            <a:r>
              <a:rPr lang="en-US" baseline="30000" dirty="0" smtClean="0"/>
              <a:t>*</a:t>
            </a:r>
            <a:r>
              <a:rPr lang="en-US" dirty="0" smtClean="0"/>
              <a:t>= </a:t>
            </a:r>
            <a:r>
              <a:rPr lang="en-US" dirty="0" err="1" smtClean="0"/>
              <a:t>argmax</a:t>
            </a:r>
            <a:r>
              <a:rPr lang="en-US" dirty="0" smtClean="0"/>
              <a:t> P(C|W)</a:t>
            </a:r>
          </a:p>
          <a:p>
            <a:r>
              <a:rPr lang="en-US" dirty="0"/>
              <a:t> </a:t>
            </a:r>
            <a:r>
              <a:rPr lang="en-US" dirty="0" smtClean="0"/>
              <a:t>  = </a:t>
            </a:r>
            <a:r>
              <a:rPr lang="en-US" dirty="0" err="1" smtClean="0"/>
              <a:t>argmax</a:t>
            </a:r>
            <a:r>
              <a:rPr lang="en-US" dirty="0" smtClean="0"/>
              <a:t> P(W|C)P(C)/P(W)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HMM-Based Slot Filling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best concept sequence C given words W</a:t>
            </a:r>
          </a:p>
          <a:p>
            <a:r>
              <a:rPr lang="en-US" dirty="0" smtClean="0"/>
              <a:t>C</a:t>
            </a:r>
            <a:r>
              <a:rPr lang="en-US" baseline="30000" dirty="0" smtClean="0"/>
              <a:t>*</a:t>
            </a:r>
            <a:r>
              <a:rPr lang="en-US" dirty="0" smtClean="0"/>
              <a:t>= </a:t>
            </a:r>
            <a:r>
              <a:rPr lang="en-US" dirty="0" err="1" smtClean="0"/>
              <a:t>argmax</a:t>
            </a:r>
            <a:r>
              <a:rPr lang="en-US" dirty="0" smtClean="0"/>
              <a:t> P(C|W)</a:t>
            </a:r>
          </a:p>
          <a:p>
            <a:r>
              <a:rPr lang="en-US" dirty="0"/>
              <a:t> </a:t>
            </a:r>
            <a:r>
              <a:rPr lang="en-US" dirty="0" smtClean="0"/>
              <a:t>  = </a:t>
            </a:r>
            <a:r>
              <a:rPr lang="en-US" dirty="0" err="1" smtClean="0"/>
              <a:t>argmax</a:t>
            </a:r>
            <a:r>
              <a:rPr lang="en-US" dirty="0" smtClean="0"/>
              <a:t> P(W|C)P(C)/P(W)</a:t>
            </a:r>
          </a:p>
          <a:p>
            <a:r>
              <a:rPr lang="en-US" dirty="0"/>
              <a:t> </a:t>
            </a:r>
            <a:r>
              <a:rPr lang="en-US" dirty="0" smtClean="0"/>
              <a:t>  = </a:t>
            </a:r>
            <a:r>
              <a:rPr lang="en-US" dirty="0" err="1" smtClean="0"/>
              <a:t>argmax</a:t>
            </a:r>
            <a:r>
              <a:rPr lang="en-US" dirty="0" smtClean="0"/>
              <a:t> P(W|C)P(C)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77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HMM-Based Slot Filling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best concept sequence C given words W</a:t>
            </a:r>
          </a:p>
          <a:p>
            <a:r>
              <a:rPr lang="en-US" dirty="0" smtClean="0"/>
              <a:t>C</a:t>
            </a:r>
            <a:r>
              <a:rPr lang="en-US" baseline="30000" dirty="0" smtClean="0"/>
              <a:t>*</a:t>
            </a:r>
            <a:r>
              <a:rPr lang="en-US" dirty="0" smtClean="0"/>
              <a:t>= </a:t>
            </a:r>
            <a:r>
              <a:rPr lang="en-US" dirty="0" err="1" smtClean="0"/>
              <a:t>argmax</a:t>
            </a:r>
            <a:r>
              <a:rPr lang="en-US" dirty="0" smtClean="0"/>
              <a:t> P(C|W)</a:t>
            </a:r>
          </a:p>
          <a:p>
            <a:r>
              <a:rPr lang="en-US" dirty="0"/>
              <a:t> </a:t>
            </a:r>
            <a:r>
              <a:rPr lang="en-US" dirty="0" smtClean="0"/>
              <a:t>  = </a:t>
            </a:r>
            <a:r>
              <a:rPr lang="en-US" dirty="0" err="1" smtClean="0"/>
              <a:t>argmax</a:t>
            </a:r>
            <a:r>
              <a:rPr lang="en-US" dirty="0" smtClean="0"/>
              <a:t> P(W|C)P(C)/P(W)</a:t>
            </a:r>
          </a:p>
          <a:p>
            <a:r>
              <a:rPr lang="en-US" dirty="0"/>
              <a:t> </a:t>
            </a:r>
            <a:r>
              <a:rPr lang="en-US" dirty="0" smtClean="0"/>
              <a:t>  = </a:t>
            </a:r>
            <a:r>
              <a:rPr lang="en-US" dirty="0" err="1" smtClean="0"/>
              <a:t>argmax</a:t>
            </a:r>
            <a:r>
              <a:rPr lang="en-US" dirty="0" smtClean="0"/>
              <a:t> P(W|C)P(C)</a:t>
            </a:r>
          </a:p>
          <a:p>
            <a:r>
              <a:rPr lang="en-US" dirty="0" smtClean="0"/>
              <a:t>Assume limited M-concept history, N-gram words</a:t>
            </a:r>
          </a:p>
          <a:p>
            <a:pPr lvl="1"/>
            <a:r>
              <a:rPr lang="en-US" dirty="0" smtClean="0"/>
              <a:t>= </a:t>
            </a:r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644647"/>
              </p:ext>
            </p:extLst>
          </p:nvPr>
        </p:nvGraphicFramePr>
        <p:xfrm>
          <a:off x="1668410" y="4586615"/>
          <a:ext cx="6133664" cy="1041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3" imgW="2692400" imgH="457200" progId="Equation.3">
                  <p:embed/>
                </p:oleObj>
              </mc:Choice>
              <mc:Fallback>
                <p:oleObj name="Equation" r:id="rId3" imgW="2692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8410" y="4586615"/>
                        <a:ext cx="6133664" cy="1041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0180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Slot Filling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HMM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250" y="2564182"/>
            <a:ext cx="7268153" cy="122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7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Shallow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Terminal substitution </a:t>
            </a:r>
          </a:p>
          <a:p>
            <a:pPr lvl="1"/>
            <a:r>
              <a:rPr lang="en-US" dirty="0" smtClean="0"/>
              <a:t>Employed by some speech toolkits, e.g. CSLU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992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Shallow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Terminal substitution </a:t>
            </a:r>
          </a:p>
          <a:p>
            <a:pPr lvl="1"/>
            <a:r>
              <a:rPr lang="en-US" dirty="0" smtClean="0"/>
              <a:t>Employed by some speech toolkits, e.g. CSLU</a:t>
            </a:r>
          </a:p>
          <a:p>
            <a:r>
              <a:rPr lang="en-US" dirty="0" smtClean="0"/>
              <a:t>Rules convert terminals in grammar to semantics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LIST -&gt; show me | I want | can I see|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…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6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Shallow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Terminal substitution </a:t>
            </a:r>
          </a:p>
          <a:p>
            <a:pPr lvl="1"/>
            <a:r>
              <a:rPr lang="en-US" dirty="0" smtClean="0"/>
              <a:t>Employed by some speech toolkits, e.g. CSLU</a:t>
            </a:r>
          </a:p>
          <a:p>
            <a:r>
              <a:rPr lang="en-US" dirty="0" smtClean="0"/>
              <a:t>Rules convert terminals in grammar to semantics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LIST -&gt; show me | I want | can I see|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…</a:t>
            </a:r>
            <a:endParaRPr lang="en-US" dirty="0" smtClean="0"/>
          </a:p>
          <a:p>
            <a:pPr lvl="2"/>
            <a:r>
              <a:rPr lang="en-US" dirty="0" smtClean="0"/>
              <a:t>e.g. show -&gt; LIST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393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Shallow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Terminal substitution </a:t>
            </a:r>
          </a:p>
          <a:p>
            <a:pPr lvl="1"/>
            <a:r>
              <a:rPr lang="en-US" dirty="0" smtClean="0"/>
              <a:t>Employed by some speech toolkits, e.g. CSLU</a:t>
            </a:r>
          </a:p>
          <a:p>
            <a:r>
              <a:rPr lang="en-US" dirty="0" smtClean="0"/>
              <a:t>Rules convert terminals in grammar to semantics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LIST -&gt; show me | I want | can I see|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…</a:t>
            </a:r>
            <a:endParaRPr lang="en-US" dirty="0" smtClean="0"/>
          </a:p>
          <a:p>
            <a:pPr lvl="2"/>
            <a:r>
              <a:rPr lang="en-US" dirty="0" smtClean="0"/>
              <a:t>e.g. show -&gt; LIST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      see   -&gt; LIST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      I       -&gt; </a:t>
            </a:r>
            <a:r>
              <a:rPr lang="en-US" dirty="0" err="1" smtClean="0"/>
              <a:t>ε</a:t>
            </a:r>
            <a:endParaRPr lang="en-US" dirty="0" smtClean="0"/>
          </a:p>
          <a:p>
            <a:pPr lvl="2"/>
            <a:r>
              <a:rPr lang="en-US" dirty="0"/>
              <a:t> </a:t>
            </a:r>
            <a:r>
              <a:rPr lang="en-US" dirty="0" smtClean="0"/>
              <a:t>      can   -&gt; </a:t>
            </a:r>
            <a:r>
              <a:rPr lang="en-US" dirty="0" err="1"/>
              <a:t>ε</a:t>
            </a:r>
            <a:endParaRPr lang="en-US" dirty="0"/>
          </a:p>
          <a:p>
            <a:pPr lvl="2"/>
            <a:r>
              <a:rPr lang="en-US" dirty="0" smtClean="0"/>
              <a:t>      * Boston -&gt; Boston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67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Shallow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Terminal substitution </a:t>
            </a:r>
          </a:p>
          <a:p>
            <a:pPr lvl="1"/>
            <a:r>
              <a:rPr lang="en-US" dirty="0" smtClean="0"/>
              <a:t>Employed by some speech toolkits, e.g. CSLU</a:t>
            </a:r>
          </a:p>
          <a:p>
            <a:r>
              <a:rPr lang="en-US" dirty="0" smtClean="0"/>
              <a:t>Rules convert terminals in grammar to semantics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LIST -&gt; show me | I want | can I see|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…</a:t>
            </a:r>
            <a:endParaRPr lang="en-US" dirty="0" smtClean="0"/>
          </a:p>
          <a:p>
            <a:pPr lvl="2"/>
            <a:r>
              <a:rPr lang="en-US" dirty="0" smtClean="0"/>
              <a:t>e.g. show -&gt; LIST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      see   -&gt; LIST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      I       -&gt; </a:t>
            </a:r>
            <a:r>
              <a:rPr lang="en-US" dirty="0" err="1" smtClean="0"/>
              <a:t>ε</a:t>
            </a:r>
            <a:endParaRPr lang="en-US" dirty="0" smtClean="0"/>
          </a:p>
          <a:p>
            <a:pPr lvl="2"/>
            <a:r>
              <a:rPr lang="en-US" dirty="0"/>
              <a:t> </a:t>
            </a:r>
            <a:r>
              <a:rPr lang="en-US" dirty="0" smtClean="0"/>
              <a:t>      can   -&gt; </a:t>
            </a:r>
            <a:r>
              <a:rPr lang="en-US" dirty="0" err="1"/>
              <a:t>ε</a:t>
            </a:r>
            <a:endParaRPr lang="en-US" dirty="0"/>
          </a:p>
          <a:p>
            <a:pPr lvl="2"/>
            <a:r>
              <a:rPr lang="en-US" dirty="0" smtClean="0"/>
              <a:t>      * Boston -&gt; Boston</a:t>
            </a:r>
          </a:p>
          <a:p>
            <a:r>
              <a:rPr lang="en-US" dirty="0" smtClean="0"/>
              <a:t>Simple, but…</a:t>
            </a:r>
          </a:p>
          <a:p>
            <a:pPr lvl="1"/>
            <a:r>
              <a:rPr lang="en-US" dirty="0" smtClean="0"/>
              <a:t>VERY limited, assumes direct correspondence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744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Domain-specific semantic analysis</a:t>
            </a:r>
          </a:p>
        </p:txBody>
      </p:sp>
    </p:spTree>
    <p:extLst>
      <p:ext uri="{BB962C8B-B14F-4D97-AF65-F5344CB8AC3E}">
        <p14:creationId xmlns:p14="http://schemas.microsoft.com/office/powerpoint/2010/main" val="4269029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Domain-specific semantic analysis</a:t>
            </a:r>
          </a:p>
          <a:p>
            <a:r>
              <a:rPr lang="en-US" dirty="0" smtClean="0"/>
              <a:t>Syntactic structure:</a:t>
            </a:r>
          </a:p>
          <a:p>
            <a:pPr lvl="1"/>
            <a:r>
              <a:rPr lang="en-US" dirty="0" smtClean="0"/>
              <a:t>Context-free grammars (CFGs) (typically)</a:t>
            </a:r>
          </a:p>
          <a:p>
            <a:pPr lvl="2"/>
            <a:r>
              <a:rPr lang="en-US" dirty="0" smtClean="0"/>
              <a:t>Can be parsed by standard CFG parsing algorithms</a:t>
            </a:r>
          </a:p>
          <a:p>
            <a:pPr lvl="3"/>
            <a:r>
              <a:rPr lang="en-US" dirty="0" smtClean="0"/>
              <a:t>e.g. </a:t>
            </a:r>
            <a:r>
              <a:rPr lang="en-US" dirty="0" err="1" smtClean="0"/>
              <a:t>Earley</a:t>
            </a:r>
            <a:r>
              <a:rPr lang="en-US" dirty="0" smtClean="0"/>
              <a:t> parsers or CKY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56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Domain-specific semantic analysis</a:t>
            </a:r>
          </a:p>
          <a:p>
            <a:r>
              <a:rPr lang="en-US" dirty="0" smtClean="0"/>
              <a:t>Syntactic structure:</a:t>
            </a:r>
          </a:p>
          <a:p>
            <a:pPr lvl="1"/>
            <a:r>
              <a:rPr lang="en-US" dirty="0" smtClean="0"/>
              <a:t>Context-free grammars (CFGs) (typically)</a:t>
            </a:r>
          </a:p>
          <a:p>
            <a:pPr lvl="2"/>
            <a:r>
              <a:rPr lang="en-US" dirty="0" smtClean="0"/>
              <a:t>Can be parsed by standard CFG parsing algorithms</a:t>
            </a:r>
          </a:p>
          <a:p>
            <a:pPr lvl="3"/>
            <a:r>
              <a:rPr lang="en-US" dirty="0" smtClean="0"/>
              <a:t>e.g. </a:t>
            </a:r>
            <a:r>
              <a:rPr lang="en-US" dirty="0" err="1" smtClean="0"/>
              <a:t>Earley</a:t>
            </a:r>
            <a:r>
              <a:rPr lang="en-US" dirty="0" smtClean="0"/>
              <a:t> parsers or CKY</a:t>
            </a:r>
          </a:p>
          <a:p>
            <a:r>
              <a:rPr lang="en-US" dirty="0" smtClean="0"/>
              <a:t>Semantic structure:</a:t>
            </a:r>
          </a:p>
          <a:p>
            <a:pPr lvl="1"/>
            <a:r>
              <a:rPr lang="en-US" dirty="0" smtClean="0"/>
              <a:t>Some designated non-terminals correspond to slots</a:t>
            </a:r>
          </a:p>
          <a:p>
            <a:pPr lvl="2"/>
            <a:r>
              <a:rPr lang="en-US" dirty="0" smtClean="0"/>
              <a:t>Associate terminal values to corresponding slot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00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 Representations for Spoken Dialog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175137" cy="4343400"/>
          </a:xfrm>
        </p:spPr>
        <p:txBody>
          <a:bodyPr/>
          <a:lstStyle/>
          <a:p>
            <a:r>
              <a:rPr lang="en-US" dirty="0" smtClean="0"/>
              <a:t>Typical model: Frame-slot semantics</a:t>
            </a:r>
          </a:p>
          <a:p>
            <a:pPr lvl="1"/>
            <a:r>
              <a:rPr lang="en-US" dirty="0" smtClean="0"/>
              <a:t>Majority of spoken dialog systems</a:t>
            </a:r>
          </a:p>
          <a:p>
            <a:pPr lvl="2"/>
            <a:r>
              <a:rPr lang="en-US" dirty="0" smtClean="0"/>
              <a:t>Almost all deployed spoken dialog systems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84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Domain-specific semantic analysis</a:t>
            </a:r>
          </a:p>
          <a:p>
            <a:r>
              <a:rPr lang="en-US" dirty="0" smtClean="0"/>
              <a:t>Syntactic structure:</a:t>
            </a:r>
          </a:p>
          <a:p>
            <a:pPr lvl="1"/>
            <a:r>
              <a:rPr lang="en-US" dirty="0" smtClean="0"/>
              <a:t>Context-free grammars (CFGs) (typically)</a:t>
            </a:r>
          </a:p>
          <a:p>
            <a:pPr lvl="2"/>
            <a:r>
              <a:rPr lang="en-US" dirty="0" smtClean="0"/>
              <a:t>Can be parsed by standard CFG parsing algorithms</a:t>
            </a:r>
          </a:p>
          <a:p>
            <a:pPr lvl="3"/>
            <a:r>
              <a:rPr lang="en-US" dirty="0" smtClean="0"/>
              <a:t>e.g. </a:t>
            </a:r>
            <a:r>
              <a:rPr lang="en-US" dirty="0" err="1" smtClean="0"/>
              <a:t>Earley</a:t>
            </a:r>
            <a:r>
              <a:rPr lang="en-US" dirty="0" smtClean="0"/>
              <a:t> parsers or CKY</a:t>
            </a:r>
          </a:p>
          <a:p>
            <a:r>
              <a:rPr lang="en-US" dirty="0" smtClean="0"/>
              <a:t>Semantic structure:</a:t>
            </a:r>
          </a:p>
          <a:p>
            <a:pPr lvl="1"/>
            <a:r>
              <a:rPr lang="en-US" dirty="0" smtClean="0"/>
              <a:t>Some designated non-terminals correspond to slots</a:t>
            </a:r>
          </a:p>
          <a:p>
            <a:pPr lvl="2"/>
            <a:r>
              <a:rPr lang="en-US" dirty="0" smtClean="0"/>
              <a:t>Associate terminal values to corresponding slot</a:t>
            </a:r>
          </a:p>
          <a:p>
            <a:r>
              <a:rPr lang="en-US" dirty="0" smtClean="0"/>
              <a:t>Frames can be nested</a:t>
            </a:r>
          </a:p>
          <a:p>
            <a:r>
              <a:rPr lang="en-US" dirty="0" smtClean="0"/>
              <a:t>Widely used: Phoenix NLU (CU, CMU), </a:t>
            </a:r>
            <a:r>
              <a:rPr lang="en-US" dirty="0" err="1" smtClean="0"/>
              <a:t>vxml</a:t>
            </a:r>
            <a:r>
              <a:rPr lang="en-US" dirty="0" smtClean="0"/>
              <a:t> grammars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51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2400" i="1" dirty="0" smtClean="0"/>
              <a:t>Show me morning flights from Boston to SFO on Tuesday</a:t>
            </a:r>
            <a:br>
              <a:rPr lang="en-US" sz="2400" i="1" dirty="0" smtClean="0"/>
            </a:b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200" dirty="0">
                <a:latin typeface="Tahoma" charset="0"/>
                <a:ea typeface="ＭＳ Ｐゴシック" charset="0"/>
              </a:rPr>
              <a:t>LIST -&gt; show me | I want | can I see|…</a:t>
            </a:r>
          </a:p>
          <a:p>
            <a:r>
              <a:rPr lang="en-US" sz="2200" dirty="0">
                <a:latin typeface="Tahoma" charset="0"/>
                <a:ea typeface="ＭＳ Ｐゴシック" charset="0"/>
              </a:rPr>
              <a:t>DEPARTTIME -&gt; (</a:t>
            </a:r>
            <a:r>
              <a:rPr lang="en-US" sz="2200" dirty="0" err="1">
                <a:latin typeface="Tahoma" charset="0"/>
                <a:ea typeface="ＭＳ Ｐゴシック" charset="0"/>
              </a:rPr>
              <a:t>after|around|before</a:t>
            </a:r>
            <a:r>
              <a:rPr lang="en-US" sz="2200" dirty="0">
                <a:latin typeface="Tahoma" charset="0"/>
                <a:ea typeface="ＭＳ Ｐゴシック" charset="0"/>
              </a:rPr>
              <a:t>) HOUR| morning | afternoon | evening</a:t>
            </a:r>
          </a:p>
          <a:p>
            <a:r>
              <a:rPr lang="en-US" sz="2200" dirty="0">
                <a:latin typeface="Tahoma" charset="0"/>
                <a:ea typeface="ＭＳ Ｐゴシック" charset="0"/>
              </a:rPr>
              <a:t>HOUR -&gt; </a:t>
            </a:r>
            <a:r>
              <a:rPr lang="en-US" sz="2200" dirty="0" err="1">
                <a:latin typeface="Tahoma" charset="0"/>
                <a:ea typeface="ＭＳ Ｐゴシック" charset="0"/>
              </a:rPr>
              <a:t>one|two|three</a:t>
            </a:r>
            <a:r>
              <a:rPr lang="en-US" sz="2200" dirty="0">
                <a:latin typeface="Tahoma" charset="0"/>
                <a:ea typeface="ＭＳ Ｐゴシック" charset="0"/>
              </a:rPr>
              <a:t>…|twelve (</a:t>
            </a:r>
            <a:r>
              <a:rPr lang="en-US" sz="2200" dirty="0" err="1">
                <a:latin typeface="Tahoma" charset="0"/>
                <a:ea typeface="ＭＳ Ｐゴシック" charset="0"/>
              </a:rPr>
              <a:t>am|pm</a:t>
            </a:r>
            <a:r>
              <a:rPr lang="en-US" sz="2200" dirty="0">
                <a:latin typeface="Tahoma" charset="0"/>
                <a:ea typeface="ＭＳ Ｐゴシック" charset="0"/>
              </a:rPr>
              <a:t>)</a:t>
            </a:r>
          </a:p>
          <a:p>
            <a:r>
              <a:rPr lang="en-US" sz="2200" dirty="0">
                <a:latin typeface="Tahoma" charset="0"/>
                <a:ea typeface="ＭＳ Ｐゴシック" charset="0"/>
              </a:rPr>
              <a:t>FLIGHTS -&gt; (a) </a:t>
            </a:r>
            <a:r>
              <a:rPr lang="en-US" sz="2200" dirty="0" err="1">
                <a:latin typeface="Tahoma" charset="0"/>
                <a:ea typeface="ＭＳ Ｐゴシック" charset="0"/>
              </a:rPr>
              <a:t>flight|flights</a:t>
            </a:r>
            <a:endParaRPr lang="en-US" sz="2200" dirty="0">
              <a:latin typeface="Tahoma" charset="0"/>
              <a:ea typeface="ＭＳ Ｐゴシック" charset="0"/>
            </a:endParaRPr>
          </a:p>
          <a:p>
            <a:r>
              <a:rPr lang="en-US" sz="2200" dirty="0">
                <a:latin typeface="Tahoma" charset="0"/>
                <a:ea typeface="ＭＳ Ｐゴシック" charset="0"/>
              </a:rPr>
              <a:t>ORIGIN -&gt; from CITY</a:t>
            </a:r>
          </a:p>
          <a:p>
            <a:r>
              <a:rPr lang="en-US" sz="2200" dirty="0">
                <a:latin typeface="Tahoma" charset="0"/>
                <a:ea typeface="ＭＳ Ｐゴシック" charset="0"/>
              </a:rPr>
              <a:t>DESTINATION -&gt; to CITY</a:t>
            </a:r>
          </a:p>
          <a:p>
            <a:r>
              <a:rPr lang="en-US" sz="2200" dirty="0">
                <a:latin typeface="Tahoma" charset="0"/>
                <a:ea typeface="ＭＳ Ｐゴシック" charset="0"/>
              </a:rPr>
              <a:t>CITY -&gt; Boston | San Francisco | Denver | Washington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SHOW:</a:t>
            </a:r>
          </a:p>
          <a:p>
            <a:r>
              <a:rPr lang="en-US" dirty="0"/>
              <a:t>FLIGHTS:</a:t>
            </a:r>
          </a:p>
          <a:p>
            <a:pPr lvl="1"/>
            <a:r>
              <a:rPr lang="en-US" dirty="0"/>
              <a:t>ORIGIN:</a:t>
            </a:r>
          </a:p>
          <a:p>
            <a:pPr lvl="2"/>
            <a:r>
              <a:rPr lang="en-US" dirty="0"/>
              <a:t>CITY:	    Boston</a:t>
            </a:r>
          </a:p>
          <a:p>
            <a:pPr lvl="2"/>
            <a:r>
              <a:rPr lang="en-US" dirty="0"/>
              <a:t>DATE:</a:t>
            </a:r>
          </a:p>
          <a:p>
            <a:pPr lvl="3"/>
            <a:r>
              <a:rPr lang="en-US" dirty="0"/>
              <a:t>DAY-OF-WEEK:   </a:t>
            </a:r>
            <a:r>
              <a:rPr lang="en-US" dirty="0" smtClean="0"/>
              <a:t>Tuesday</a:t>
            </a:r>
          </a:p>
          <a:p>
            <a:pPr lvl="3"/>
            <a:endParaRPr lang="en-US" dirty="0"/>
          </a:p>
          <a:p>
            <a:pPr lvl="2"/>
            <a:r>
              <a:rPr lang="en-US" dirty="0"/>
              <a:t>TIME:</a:t>
            </a:r>
          </a:p>
          <a:p>
            <a:pPr lvl="3"/>
            <a:r>
              <a:rPr lang="en-US" dirty="0"/>
              <a:t>PART-OF-DAY:     </a:t>
            </a:r>
            <a:r>
              <a:rPr lang="en-US" dirty="0" smtClean="0"/>
              <a:t>Morning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DEST: </a:t>
            </a:r>
          </a:p>
          <a:p>
            <a:pPr lvl="2"/>
            <a:r>
              <a:rPr lang="en-US" dirty="0"/>
              <a:t>CITY:     San Francisco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843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Grammars: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Issues:</a:t>
            </a:r>
          </a:p>
        </p:txBody>
      </p:sp>
    </p:spTree>
    <p:extLst>
      <p:ext uri="{BB962C8B-B14F-4D97-AF65-F5344CB8AC3E}">
        <p14:creationId xmlns:p14="http://schemas.microsoft.com/office/powerpoint/2010/main" val="1917510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Grammars</a:t>
            </a:r>
            <a:r>
              <a:rPr lang="en-US" smtClean="0"/>
              <a:t>: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Issues:</a:t>
            </a:r>
          </a:p>
          <a:p>
            <a:pPr lvl="1"/>
            <a:r>
              <a:rPr lang="en-US" dirty="0" smtClean="0"/>
              <a:t>Generally manually constructed</a:t>
            </a:r>
          </a:p>
          <a:p>
            <a:pPr lvl="2"/>
            <a:r>
              <a:rPr lang="en-US" dirty="0" smtClean="0"/>
              <a:t>Can be expensive, hard to update/maintain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00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Grammars</a:t>
            </a:r>
            <a:r>
              <a:rPr lang="en-US" smtClean="0"/>
              <a:t>: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Issues:</a:t>
            </a:r>
          </a:p>
          <a:p>
            <a:pPr lvl="1"/>
            <a:r>
              <a:rPr lang="en-US" dirty="0" smtClean="0"/>
              <a:t>Generally manually constructed</a:t>
            </a:r>
          </a:p>
          <a:p>
            <a:pPr lvl="2"/>
            <a:r>
              <a:rPr lang="en-US" dirty="0" smtClean="0"/>
              <a:t>Can be expensive, hard to update/maintain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Managing ambiguity:</a:t>
            </a:r>
          </a:p>
          <a:p>
            <a:pPr lvl="2"/>
            <a:r>
              <a:rPr lang="en-US" dirty="0" smtClean="0"/>
              <a:t>Can associate probabilities with parse &amp; analysis</a:t>
            </a:r>
          </a:p>
          <a:p>
            <a:pPr lvl="2"/>
            <a:r>
              <a:rPr lang="en-US" dirty="0" smtClean="0"/>
              <a:t>Build rules manually, then train probabilities w/data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18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Grammars</a:t>
            </a:r>
            <a:r>
              <a:rPr lang="en-US" smtClean="0"/>
              <a:t>: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Issues:</a:t>
            </a:r>
          </a:p>
          <a:p>
            <a:pPr lvl="1"/>
            <a:r>
              <a:rPr lang="en-US" dirty="0" smtClean="0"/>
              <a:t>Generally manually constructed</a:t>
            </a:r>
          </a:p>
          <a:p>
            <a:pPr lvl="2"/>
            <a:r>
              <a:rPr lang="en-US" dirty="0" smtClean="0"/>
              <a:t>Can be expensive, hard to update/maintain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Managing ambiguity:</a:t>
            </a:r>
          </a:p>
          <a:p>
            <a:pPr lvl="2"/>
            <a:r>
              <a:rPr lang="en-US" dirty="0" smtClean="0"/>
              <a:t>Can associate probabilities with parse &amp; analysis</a:t>
            </a:r>
          </a:p>
          <a:p>
            <a:pPr lvl="2"/>
            <a:r>
              <a:rPr lang="en-US" dirty="0" smtClean="0"/>
              <a:t>Build rules manually, then train probabilities w/data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Domain- and application-specific</a:t>
            </a:r>
          </a:p>
          <a:p>
            <a:pPr lvl="2"/>
            <a:r>
              <a:rPr lang="en-US" dirty="0" smtClean="0"/>
              <a:t>Hard to 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09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VoiceXML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63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</a:t>
            </a:r>
            <a:r>
              <a:rPr lang="en-US" dirty="0" err="1" smtClean="0"/>
              <a:t>VoiceXML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Minimal form: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3300"/>
            <a:ext cx="9093222" cy="350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90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VXML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586" y="1600201"/>
            <a:ext cx="8497297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Main body: &lt;form&gt;&lt;/form&gt;</a:t>
            </a:r>
          </a:p>
          <a:p>
            <a:pPr lvl="1"/>
            <a:r>
              <a:rPr lang="en-US" dirty="0" smtClean="0"/>
              <a:t>Sequence of fields: &lt;field&gt;&lt;/field&gt;</a:t>
            </a:r>
          </a:p>
        </p:txBody>
      </p:sp>
    </p:spTree>
    <p:extLst>
      <p:ext uri="{BB962C8B-B14F-4D97-AF65-F5344CB8AC3E}">
        <p14:creationId xmlns:p14="http://schemas.microsoft.com/office/powerpoint/2010/main" val="2232671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VXML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586" y="1600201"/>
            <a:ext cx="8497297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Main body: &lt;form&gt;&lt;/form&gt;</a:t>
            </a:r>
          </a:p>
          <a:p>
            <a:pPr lvl="1"/>
            <a:r>
              <a:rPr lang="en-US" dirty="0" smtClean="0"/>
              <a:t>Sequence of fields: &lt;field&gt;&lt;/field&gt;</a:t>
            </a:r>
          </a:p>
          <a:p>
            <a:pPr lvl="2"/>
            <a:r>
              <a:rPr lang="en-US" dirty="0" smtClean="0"/>
              <a:t>Correspond to variable storing user input</a:t>
            </a:r>
          </a:p>
          <a:p>
            <a:pPr lvl="3"/>
            <a:r>
              <a:rPr lang="en-US" dirty="0" smtClean="0"/>
              <a:t>&lt;field name=“</a:t>
            </a:r>
            <a:r>
              <a:rPr lang="en-US" dirty="0" err="1" smtClean="0"/>
              <a:t>transporttype</a:t>
            </a:r>
            <a:r>
              <a:rPr lang="en-US" dirty="0" smtClean="0"/>
              <a:t>”&gt;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257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 Representations for Spoken Dialog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175137" cy="4343400"/>
          </a:xfrm>
        </p:spPr>
        <p:txBody>
          <a:bodyPr/>
          <a:lstStyle/>
          <a:p>
            <a:r>
              <a:rPr lang="en-US" dirty="0" smtClean="0"/>
              <a:t>Typical model: Frame-slot semantics</a:t>
            </a:r>
          </a:p>
          <a:p>
            <a:pPr lvl="1"/>
            <a:r>
              <a:rPr lang="en-US" dirty="0" smtClean="0"/>
              <a:t>Majority of spoken dialog systems</a:t>
            </a:r>
          </a:p>
          <a:p>
            <a:pPr lvl="2"/>
            <a:r>
              <a:rPr lang="en-US" dirty="0" smtClean="0"/>
              <a:t>Almost all deployed spoken dialog systems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Frame: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omain-dependent information structure</a:t>
            </a:r>
          </a:p>
          <a:p>
            <a:pPr lvl="1"/>
            <a:r>
              <a:rPr lang="en-US" dirty="0" smtClean="0"/>
              <a:t>Set of attribute-value pairs</a:t>
            </a:r>
          </a:p>
          <a:p>
            <a:pPr lvl="1"/>
            <a:r>
              <a:rPr lang="en-US" dirty="0" smtClean="0"/>
              <a:t>Information relevant to answering questions in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31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VXML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586" y="1600201"/>
            <a:ext cx="8497297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Main body: &lt;form&gt;&lt;/form&gt;</a:t>
            </a:r>
          </a:p>
          <a:p>
            <a:pPr lvl="1"/>
            <a:r>
              <a:rPr lang="en-US" dirty="0" smtClean="0"/>
              <a:t>Sequence of fields: &lt;field&gt;&lt;/field&gt;</a:t>
            </a:r>
          </a:p>
          <a:p>
            <a:pPr lvl="2"/>
            <a:r>
              <a:rPr lang="en-US" dirty="0" smtClean="0"/>
              <a:t>Correspond to variable storing user input</a:t>
            </a:r>
          </a:p>
          <a:p>
            <a:pPr lvl="3"/>
            <a:r>
              <a:rPr lang="en-US" dirty="0" smtClean="0"/>
              <a:t>&lt;field name=“</a:t>
            </a:r>
            <a:r>
              <a:rPr lang="en-US" dirty="0" err="1" smtClean="0"/>
              <a:t>transporttype</a:t>
            </a:r>
            <a:r>
              <a:rPr lang="en-US" dirty="0" smtClean="0"/>
              <a:t>”&gt;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P</a:t>
            </a:r>
            <a:r>
              <a:rPr lang="en-US" dirty="0" smtClean="0"/>
              <a:t>rompt for user input</a:t>
            </a:r>
          </a:p>
          <a:p>
            <a:pPr lvl="3"/>
            <a:r>
              <a:rPr lang="en-US" dirty="0" smtClean="0"/>
              <a:t>&lt;prompt&gt; Please choose airline, hotel, or rental car.&lt;/prompt&gt;</a:t>
            </a:r>
          </a:p>
          <a:p>
            <a:pPr lvl="4"/>
            <a:r>
              <a:rPr lang="en-US" dirty="0" smtClean="0"/>
              <a:t>Can include URL for recorded prompt, backs off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519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VXML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586" y="1600201"/>
            <a:ext cx="8497297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Main body: &lt;form&gt;&lt;/form&gt;</a:t>
            </a:r>
          </a:p>
          <a:p>
            <a:pPr lvl="1"/>
            <a:r>
              <a:rPr lang="en-US" dirty="0" smtClean="0"/>
              <a:t>Sequence of fields: &lt;field&gt;&lt;/field&gt;</a:t>
            </a:r>
          </a:p>
          <a:p>
            <a:pPr lvl="2"/>
            <a:r>
              <a:rPr lang="en-US" dirty="0" smtClean="0"/>
              <a:t>Correspond to variable storing user input</a:t>
            </a:r>
          </a:p>
          <a:p>
            <a:pPr lvl="3"/>
            <a:r>
              <a:rPr lang="en-US" dirty="0" smtClean="0"/>
              <a:t>&lt;field name=“</a:t>
            </a:r>
            <a:r>
              <a:rPr lang="en-US" dirty="0" err="1" smtClean="0"/>
              <a:t>transporttype</a:t>
            </a:r>
            <a:r>
              <a:rPr lang="en-US" dirty="0" smtClean="0"/>
              <a:t>”&gt;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P</a:t>
            </a:r>
            <a:r>
              <a:rPr lang="en-US" dirty="0" smtClean="0"/>
              <a:t>rompt for user input</a:t>
            </a:r>
          </a:p>
          <a:p>
            <a:pPr lvl="3"/>
            <a:r>
              <a:rPr lang="en-US" dirty="0" smtClean="0"/>
              <a:t>&lt;prompt&gt; Please choose airline, hotel, or rental car.&lt;/prompt&gt;</a:t>
            </a:r>
          </a:p>
          <a:p>
            <a:pPr lvl="4"/>
            <a:r>
              <a:rPr lang="en-US" dirty="0" smtClean="0"/>
              <a:t>Can include URL for recorded prompt, backs off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Specify grammar to recognize/interpret user input</a:t>
            </a:r>
          </a:p>
          <a:p>
            <a:pPr lvl="3"/>
            <a:r>
              <a:rPr lang="en-US" dirty="0" smtClean="0"/>
              <a:t>&lt;grammar&gt;[airline hotel “rental car”]&lt;/grammar&gt;</a:t>
            </a:r>
          </a:p>
          <a:p>
            <a:pPr lvl="3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0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Field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Context-dependent help:</a:t>
            </a:r>
          </a:p>
          <a:p>
            <a:pPr lvl="2"/>
            <a:r>
              <a:rPr lang="en-US" dirty="0" smtClean="0"/>
              <a:t>&lt;</a:t>
            </a:r>
            <a:r>
              <a:rPr lang="en-US" dirty="0"/>
              <a:t>help&gt;Please select </a:t>
            </a:r>
            <a:r>
              <a:rPr lang="en-US" dirty="0" smtClean="0"/>
              <a:t>activity.&lt;</a:t>
            </a:r>
            <a:r>
              <a:rPr lang="en-US" dirty="0"/>
              <a:t>/help</a:t>
            </a:r>
            <a:r>
              <a:rPr lang="en-US" dirty="0" smtClean="0"/>
              <a:t>&gt;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093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Field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Context-dependent help:</a:t>
            </a:r>
          </a:p>
          <a:p>
            <a:pPr lvl="2"/>
            <a:r>
              <a:rPr lang="en-US" dirty="0" smtClean="0"/>
              <a:t>&lt;</a:t>
            </a:r>
            <a:r>
              <a:rPr lang="en-US" dirty="0"/>
              <a:t>help&gt;Please select </a:t>
            </a:r>
            <a:r>
              <a:rPr lang="en-US" dirty="0" smtClean="0"/>
              <a:t>activity.&lt;</a:t>
            </a:r>
            <a:r>
              <a:rPr lang="en-US" dirty="0"/>
              <a:t>/help</a:t>
            </a:r>
            <a:r>
              <a:rPr lang="en-US" dirty="0" smtClean="0"/>
              <a:t>&gt;</a:t>
            </a:r>
          </a:p>
          <a:p>
            <a:pPr lvl="2"/>
            <a:endParaRPr lang="en-US" dirty="0"/>
          </a:p>
          <a:p>
            <a:r>
              <a:rPr lang="en-US" dirty="0" smtClean="0"/>
              <a:t>Action to be performed on input:</a:t>
            </a:r>
          </a:p>
          <a:p>
            <a:pPr lvl="1"/>
            <a:r>
              <a:rPr lang="en-US" dirty="0" smtClean="0"/>
              <a:t>&lt;filled&gt;</a:t>
            </a:r>
          </a:p>
          <a:p>
            <a:pPr lvl="2"/>
            <a:r>
              <a:rPr lang="en-US" dirty="0" smtClean="0"/>
              <a:t>&lt;prompt&gt;You have chosen &lt;value </a:t>
            </a:r>
            <a:r>
              <a:rPr lang="en-US" dirty="0" err="1" smtClean="0"/>
              <a:t>exp</a:t>
            </a:r>
            <a:r>
              <a:rPr lang="en-US" dirty="0" smtClean="0"/>
              <a:t>=“</a:t>
            </a:r>
            <a:r>
              <a:rPr lang="en-US" dirty="0" err="1" smtClean="0"/>
              <a:t>transporttype</a:t>
            </a:r>
            <a:r>
              <a:rPr lang="en-US" dirty="0" smtClean="0"/>
              <a:t>”&gt;.</a:t>
            </a:r>
          </a:p>
          <a:p>
            <a:pPr lvl="2"/>
            <a:r>
              <a:rPr lang="en-US" dirty="0" smtClean="0"/>
              <a:t>&lt;/prompt&gt;&lt;/filled&gt;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224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Default behavior:</a:t>
            </a:r>
          </a:p>
          <a:p>
            <a:pPr lvl="1"/>
            <a:r>
              <a:rPr lang="en-US" dirty="0" smtClean="0"/>
              <a:t>Step through elements of form in document order</a:t>
            </a:r>
          </a:p>
        </p:txBody>
      </p:sp>
    </p:spTree>
    <p:extLst>
      <p:ext uri="{BB962C8B-B14F-4D97-AF65-F5344CB8AC3E}">
        <p14:creationId xmlns:p14="http://schemas.microsoft.com/office/powerpoint/2010/main" val="3555181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Default behavior:</a:t>
            </a:r>
          </a:p>
          <a:p>
            <a:pPr lvl="1"/>
            <a:r>
              <a:rPr lang="en-US" dirty="0" smtClean="0"/>
              <a:t>Step through elements of form in document order</a:t>
            </a:r>
          </a:p>
          <a:p>
            <a:r>
              <a:rPr lang="en-US" dirty="0" err="1" smtClean="0"/>
              <a:t>Goto</a:t>
            </a:r>
            <a:r>
              <a:rPr lang="en-US" dirty="0" smtClean="0"/>
              <a:t> allows jump to:</a:t>
            </a:r>
          </a:p>
          <a:p>
            <a:pPr lvl="1"/>
            <a:r>
              <a:rPr lang="en-US" dirty="0" smtClean="0"/>
              <a:t>Other form: &lt;</a:t>
            </a:r>
            <a:r>
              <a:rPr lang="en-US" dirty="0" err="1" smtClean="0"/>
              <a:t>goto</a:t>
            </a:r>
            <a:r>
              <a:rPr lang="en-US" dirty="0" smtClean="0"/>
              <a:t> next=“</a:t>
            </a:r>
            <a:r>
              <a:rPr lang="en-US" dirty="0" err="1" smtClean="0"/>
              <a:t>weather.xml</a:t>
            </a:r>
            <a:r>
              <a:rPr lang="en-US" dirty="0" smtClean="0"/>
              <a:t>”&gt;</a:t>
            </a:r>
          </a:p>
          <a:p>
            <a:pPr lvl="1"/>
            <a:r>
              <a:rPr lang="en-US" dirty="0" smtClean="0"/>
              <a:t>Other position in form: &lt;</a:t>
            </a:r>
            <a:r>
              <a:rPr lang="en-US" dirty="0" err="1" smtClean="0"/>
              <a:t>goto</a:t>
            </a:r>
            <a:r>
              <a:rPr lang="en-US" dirty="0" smtClean="0"/>
              <a:t> next=“#</a:t>
            </a:r>
            <a:r>
              <a:rPr lang="en-US" dirty="0" err="1" smtClean="0"/>
              <a:t>departdate</a:t>
            </a:r>
            <a:r>
              <a:rPr lang="en-US" dirty="0" smtClean="0"/>
              <a:t>”&gt;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121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Default behavior:</a:t>
            </a:r>
          </a:p>
          <a:p>
            <a:pPr lvl="1"/>
            <a:r>
              <a:rPr lang="en-US" dirty="0" smtClean="0"/>
              <a:t>Step through elements of form in document order</a:t>
            </a:r>
          </a:p>
          <a:p>
            <a:r>
              <a:rPr lang="en-US" dirty="0" err="1" smtClean="0"/>
              <a:t>Goto</a:t>
            </a:r>
            <a:r>
              <a:rPr lang="en-US" dirty="0" smtClean="0"/>
              <a:t> allows jump to:</a:t>
            </a:r>
          </a:p>
          <a:p>
            <a:pPr lvl="1"/>
            <a:r>
              <a:rPr lang="en-US" dirty="0" smtClean="0"/>
              <a:t>Other form: &lt;</a:t>
            </a:r>
            <a:r>
              <a:rPr lang="en-US" dirty="0" err="1" smtClean="0"/>
              <a:t>goto</a:t>
            </a:r>
            <a:r>
              <a:rPr lang="en-US" dirty="0" smtClean="0"/>
              <a:t> next=“</a:t>
            </a:r>
            <a:r>
              <a:rPr lang="en-US" dirty="0" err="1" smtClean="0"/>
              <a:t>weather.xml</a:t>
            </a:r>
            <a:r>
              <a:rPr lang="en-US" dirty="0" smtClean="0"/>
              <a:t>”&gt;</a:t>
            </a:r>
          </a:p>
          <a:p>
            <a:pPr lvl="1"/>
            <a:r>
              <a:rPr lang="en-US" dirty="0" smtClean="0"/>
              <a:t>Other position in form: &lt;</a:t>
            </a:r>
            <a:r>
              <a:rPr lang="en-US" dirty="0" err="1" smtClean="0"/>
              <a:t>goto</a:t>
            </a:r>
            <a:r>
              <a:rPr lang="en-US" dirty="0" smtClean="0"/>
              <a:t> next=“#</a:t>
            </a:r>
            <a:r>
              <a:rPr lang="en-US" dirty="0" err="1" smtClean="0"/>
              <a:t>departdate</a:t>
            </a:r>
            <a:r>
              <a:rPr lang="en-US" dirty="0" smtClean="0"/>
              <a:t>”&gt;</a:t>
            </a:r>
          </a:p>
          <a:p>
            <a:r>
              <a:rPr lang="en-US" dirty="0" smtClean="0"/>
              <a:t>Conditionals:</a:t>
            </a:r>
          </a:p>
          <a:p>
            <a:pPr lvl="1"/>
            <a:r>
              <a:rPr lang="en-US" dirty="0" smtClean="0"/>
              <a:t>&lt;if </a:t>
            </a:r>
            <a:r>
              <a:rPr lang="en-US" dirty="0" err="1" smtClean="0"/>
              <a:t>cond</a:t>
            </a:r>
            <a:r>
              <a:rPr lang="en-US" dirty="0" smtClean="0"/>
              <a:t>=“</a:t>
            </a:r>
            <a:r>
              <a:rPr lang="en-US" dirty="0" err="1" smtClean="0"/>
              <a:t>varname</a:t>
            </a:r>
            <a:r>
              <a:rPr lang="en-US" dirty="0" smtClean="0"/>
              <a:t>==‘air’”&gt;….&lt;/if&gt;</a:t>
            </a:r>
          </a:p>
        </p:txBody>
      </p:sp>
    </p:spTree>
    <p:extLst>
      <p:ext uri="{BB962C8B-B14F-4D97-AF65-F5344CB8AC3E}">
        <p14:creationId xmlns:p14="http://schemas.microsoft.com/office/powerpoint/2010/main" val="4101511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Default behavior:</a:t>
            </a:r>
          </a:p>
          <a:p>
            <a:pPr lvl="1"/>
            <a:r>
              <a:rPr lang="en-US" dirty="0" smtClean="0"/>
              <a:t>Step through elements of form in document order</a:t>
            </a:r>
          </a:p>
          <a:p>
            <a:r>
              <a:rPr lang="en-US" dirty="0" err="1" smtClean="0"/>
              <a:t>Goto</a:t>
            </a:r>
            <a:r>
              <a:rPr lang="en-US" dirty="0" smtClean="0"/>
              <a:t> allows jump to:</a:t>
            </a:r>
          </a:p>
          <a:p>
            <a:pPr lvl="1"/>
            <a:r>
              <a:rPr lang="en-US" dirty="0" smtClean="0"/>
              <a:t>Other form: &lt;</a:t>
            </a:r>
            <a:r>
              <a:rPr lang="en-US" dirty="0" err="1" smtClean="0"/>
              <a:t>goto</a:t>
            </a:r>
            <a:r>
              <a:rPr lang="en-US" dirty="0" smtClean="0"/>
              <a:t> next=“</a:t>
            </a:r>
            <a:r>
              <a:rPr lang="en-US" dirty="0" err="1" smtClean="0"/>
              <a:t>weather.xml</a:t>
            </a:r>
            <a:r>
              <a:rPr lang="en-US" dirty="0" smtClean="0"/>
              <a:t>”&gt;</a:t>
            </a:r>
          </a:p>
          <a:p>
            <a:pPr lvl="1"/>
            <a:r>
              <a:rPr lang="en-US" dirty="0" smtClean="0"/>
              <a:t>Other position in form: &lt;</a:t>
            </a:r>
            <a:r>
              <a:rPr lang="en-US" dirty="0" err="1" smtClean="0"/>
              <a:t>goto</a:t>
            </a:r>
            <a:r>
              <a:rPr lang="en-US" dirty="0" smtClean="0"/>
              <a:t> next=“#</a:t>
            </a:r>
            <a:r>
              <a:rPr lang="en-US" dirty="0" err="1" smtClean="0"/>
              <a:t>departdate</a:t>
            </a:r>
            <a:r>
              <a:rPr lang="en-US" dirty="0" smtClean="0"/>
              <a:t>”&gt;</a:t>
            </a:r>
          </a:p>
          <a:p>
            <a:r>
              <a:rPr lang="en-US" dirty="0" smtClean="0"/>
              <a:t>Conditionals:</a:t>
            </a:r>
          </a:p>
          <a:p>
            <a:pPr lvl="1"/>
            <a:r>
              <a:rPr lang="en-US" dirty="0" smtClean="0"/>
              <a:t>&lt;if </a:t>
            </a:r>
            <a:r>
              <a:rPr lang="en-US" dirty="0" err="1" smtClean="0"/>
              <a:t>cond</a:t>
            </a:r>
            <a:r>
              <a:rPr lang="en-US" dirty="0" smtClean="0"/>
              <a:t>=“</a:t>
            </a:r>
            <a:r>
              <a:rPr lang="en-US" dirty="0" err="1" smtClean="0"/>
              <a:t>varname</a:t>
            </a:r>
            <a:r>
              <a:rPr lang="en-US" dirty="0" smtClean="0"/>
              <a:t>==‘air’”&gt;….&lt;/if&gt;</a:t>
            </a:r>
          </a:p>
          <a:p>
            <a:r>
              <a:rPr lang="en-US" dirty="0" smtClean="0"/>
              <a:t>Guards:</a:t>
            </a:r>
          </a:p>
          <a:p>
            <a:pPr lvl="1"/>
            <a:r>
              <a:rPr lang="en-US" dirty="0" smtClean="0"/>
              <a:t>Default: Skip field if slot value already entered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28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‘Universals’: </a:t>
            </a:r>
          </a:p>
          <a:p>
            <a:pPr lvl="1"/>
            <a:r>
              <a:rPr lang="en-US" dirty="0" smtClean="0"/>
              <a:t>Behaviors used by all apps, specify particulars</a:t>
            </a:r>
          </a:p>
          <a:p>
            <a:pPr lvl="1"/>
            <a:r>
              <a:rPr lang="en-US" dirty="0" smtClean="0"/>
              <a:t>Pick prompts for conditions</a:t>
            </a:r>
          </a:p>
        </p:txBody>
      </p:sp>
    </p:spTree>
    <p:extLst>
      <p:ext uri="{BB962C8B-B14F-4D97-AF65-F5344CB8AC3E}">
        <p14:creationId xmlns:p14="http://schemas.microsoft.com/office/powerpoint/2010/main" val="3640186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‘Universals’: </a:t>
            </a:r>
          </a:p>
          <a:p>
            <a:pPr lvl="1"/>
            <a:r>
              <a:rPr lang="en-US" dirty="0" smtClean="0"/>
              <a:t>Behaviors used by all apps, specify particulars</a:t>
            </a:r>
          </a:p>
          <a:p>
            <a:pPr lvl="1"/>
            <a:r>
              <a:rPr lang="en-US" dirty="0" smtClean="0"/>
              <a:t>Pick prompts for conditions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noinput</a:t>
            </a:r>
            <a:r>
              <a:rPr lang="en-US" dirty="0" smtClean="0"/>
              <a:t>&gt;:</a:t>
            </a:r>
          </a:p>
          <a:p>
            <a:pPr lvl="1"/>
            <a:r>
              <a:rPr lang="en-US" dirty="0" smtClean="0"/>
              <a:t>No speech timeout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299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Language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74" y="1600201"/>
            <a:ext cx="8517248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Most systems use frame-slot semantics</a:t>
            </a:r>
          </a:p>
          <a:p>
            <a:pPr marL="349250" lvl="1" indent="0">
              <a:buNone/>
            </a:pPr>
            <a:r>
              <a:rPr lang="en-US" i="1" dirty="0" smtClean="0"/>
              <a:t>Show me morning flights from Boston to SFO on Tuesday</a:t>
            </a:r>
          </a:p>
          <a:p>
            <a:pPr lvl="1"/>
            <a:endParaRPr lang="en-US" i="1" dirty="0"/>
          </a:p>
          <a:p>
            <a:pPr lvl="1"/>
            <a:r>
              <a:rPr lang="en-US" dirty="0" smtClean="0"/>
              <a:t>SHOW:</a:t>
            </a:r>
          </a:p>
          <a:p>
            <a:pPr lvl="1"/>
            <a:r>
              <a:rPr lang="en-US" dirty="0" smtClean="0"/>
              <a:t>FLIGHTS:</a:t>
            </a:r>
          </a:p>
          <a:p>
            <a:pPr lvl="2"/>
            <a:r>
              <a:rPr lang="en-US" dirty="0" smtClean="0"/>
              <a:t>ORIGIN:</a:t>
            </a:r>
          </a:p>
          <a:p>
            <a:pPr lvl="3"/>
            <a:r>
              <a:rPr lang="en-US" dirty="0" smtClean="0"/>
              <a:t>CITY:	    Boston</a:t>
            </a:r>
          </a:p>
          <a:p>
            <a:pPr lvl="3"/>
            <a:r>
              <a:rPr lang="en-US" dirty="0" smtClean="0"/>
              <a:t>DATE:</a:t>
            </a:r>
          </a:p>
          <a:p>
            <a:pPr lvl="4"/>
            <a:r>
              <a:rPr lang="en-US" dirty="0" smtClean="0"/>
              <a:t>DAY-OF-WEEK:   Tuesday</a:t>
            </a:r>
          </a:p>
          <a:p>
            <a:pPr lvl="3"/>
            <a:r>
              <a:rPr lang="en-US" dirty="0" smtClean="0"/>
              <a:t>TIME:</a:t>
            </a:r>
          </a:p>
          <a:p>
            <a:pPr lvl="4"/>
            <a:r>
              <a:rPr lang="en-US" dirty="0" smtClean="0"/>
              <a:t>PART-OF-DAY:     Morning</a:t>
            </a:r>
          </a:p>
          <a:p>
            <a:pPr lvl="2"/>
            <a:r>
              <a:rPr lang="en-US" dirty="0" smtClean="0"/>
              <a:t>DEST: </a:t>
            </a:r>
          </a:p>
          <a:p>
            <a:pPr lvl="3"/>
            <a:r>
              <a:rPr lang="en-US" dirty="0" smtClean="0"/>
              <a:t>CITY:     San Francisco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509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‘Universals’: </a:t>
            </a:r>
          </a:p>
          <a:p>
            <a:pPr lvl="1"/>
            <a:r>
              <a:rPr lang="en-US" dirty="0" smtClean="0"/>
              <a:t>Behaviors used by all apps, specify particulars</a:t>
            </a:r>
          </a:p>
          <a:p>
            <a:pPr lvl="1"/>
            <a:r>
              <a:rPr lang="en-US" dirty="0" smtClean="0"/>
              <a:t>Pick prompts for conditions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noinput</a:t>
            </a:r>
            <a:r>
              <a:rPr lang="en-US" dirty="0" smtClean="0"/>
              <a:t>&gt;:</a:t>
            </a:r>
          </a:p>
          <a:p>
            <a:pPr lvl="1"/>
            <a:r>
              <a:rPr lang="en-US" dirty="0" smtClean="0"/>
              <a:t>No speech timeout</a:t>
            </a:r>
            <a:endParaRPr lang="en-US" dirty="0"/>
          </a:p>
          <a:p>
            <a:r>
              <a:rPr lang="en-US" dirty="0" smtClean="0"/>
              <a:t>&lt;</a:t>
            </a:r>
            <a:r>
              <a:rPr lang="en-US" dirty="0" err="1" smtClean="0"/>
              <a:t>nomatch</a:t>
            </a:r>
            <a:r>
              <a:rPr lang="en-US" dirty="0" smtClean="0"/>
              <a:t>&gt;:</a:t>
            </a:r>
          </a:p>
          <a:p>
            <a:pPr lvl="1"/>
            <a:r>
              <a:rPr lang="en-US" dirty="0" smtClean="0"/>
              <a:t>Speech, but nothing valid recognized</a:t>
            </a:r>
          </a:p>
        </p:txBody>
      </p:sp>
    </p:spTree>
    <p:extLst>
      <p:ext uri="{BB962C8B-B14F-4D97-AF65-F5344CB8AC3E}">
        <p14:creationId xmlns:p14="http://schemas.microsoft.com/office/powerpoint/2010/main" val="1723180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‘Universals’: </a:t>
            </a:r>
          </a:p>
          <a:p>
            <a:pPr lvl="1"/>
            <a:r>
              <a:rPr lang="en-US" dirty="0" smtClean="0"/>
              <a:t>Behaviors used by all apps, specify particulars</a:t>
            </a:r>
          </a:p>
          <a:p>
            <a:pPr lvl="1"/>
            <a:r>
              <a:rPr lang="en-US" dirty="0" smtClean="0"/>
              <a:t>Pick prompts for conditions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noinput</a:t>
            </a:r>
            <a:r>
              <a:rPr lang="en-US" dirty="0" smtClean="0"/>
              <a:t>&gt;:</a:t>
            </a:r>
          </a:p>
          <a:p>
            <a:pPr lvl="1"/>
            <a:r>
              <a:rPr lang="en-US" dirty="0" smtClean="0"/>
              <a:t>No speech timeout</a:t>
            </a:r>
            <a:endParaRPr lang="en-US" dirty="0"/>
          </a:p>
          <a:p>
            <a:r>
              <a:rPr lang="en-US" dirty="0" smtClean="0"/>
              <a:t>&lt;</a:t>
            </a:r>
            <a:r>
              <a:rPr lang="en-US" dirty="0" err="1" smtClean="0"/>
              <a:t>nomatch</a:t>
            </a:r>
            <a:r>
              <a:rPr lang="en-US" dirty="0" smtClean="0"/>
              <a:t>&gt;:</a:t>
            </a:r>
          </a:p>
          <a:p>
            <a:pPr lvl="1"/>
            <a:r>
              <a:rPr lang="en-US" dirty="0" smtClean="0"/>
              <a:t>Speech, but nothing valid recognized</a:t>
            </a:r>
          </a:p>
          <a:p>
            <a:r>
              <a:rPr lang="en-US" dirty="0" smtClean="0"/>
              <a:t>&lt;help&gt;:</a:t>
            </a:r>
          </a:p>
          <a:p>
            <a:pPr lvl="1"/>
            <a:r>
              <a:rPr lang="en-US" dirty="0" smtClean="0"/>
              <a:t>General system help prompt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39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44532"/>
            <a:ext cx="8042276" cy="4343400"/>
          </a:xfrm>
        </p:spPr>
        <p:txBody>
          <a:bodyPr/>
          <a:lstStyle/>
          <a:p>
            <a:r>
              <a:rPr lang="en-US" dirty="0" smtClean="0"/>
              <a:t>Preamble, grammar: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" y="2000356"/>
            <a:ext cx="7433115" cy="484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97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guard defaults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61" y="2120899"/>
            <a:ext cx="8199219" cy="357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72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44532"/>
            <a:ext cx="8042276" cy="4343400"/>
          </a:xfrm>
        </p:spPr>
        <p:txBody>
          <a:bodyPr/>
          <a:lstStyle/>
          <a:p>
            <a:r>
              <a:rPr lang="en-US" dirty="0" smtClean="0"/>
              <a:t>Preamble, external grammar: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1920874"/>
            <a:ext cx="7035800" cy="493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4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Multi-slot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&lt;?xml version= "1.0"?&gt;</a:t>
            </a:r>
            <a:br>
              <a:rPr lang="en-US" dirty="0"/>
            </a:br>
            <a:r>
              <a:rPr lang="en-US" dirty="0"/>
              <a:t>  &lt;grammar </a:t>
            </a:r>
            <a:r>
              <a:rPr lang="en-US" dirty="0" err="1"/>
              <a:t>xml:lang</a:t>
            </a:r>
            <a:r>
              <a:rPr lang="en-US" dirty="0"/>
              <a:t>="en-US" root = "TOPLEVEL"&gt;</a:t>
            </a:r>
            <a:br>
              <a:rPr lang="en-US" dirty="0"/>
            </a:br>
            <a:r>
              <a:rPr lang="en-US" dirty="0"/>
              <a:t>    &lt;rule id="TOPLEVEL" scope="public"&gt;</a:t>
            </a:r>
            <a:br>
              <a:rPr lang="en-US" dirty="0"/>
            </a:br>
            <a:r>
              <a:rPr lang="en-US" dirty="0"/>
              <a:t>      &lt;item&gt;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   &lt;!-- FIRST NAME RETURN --&gt;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       &lt;item repeat="0-1"&gt;</a:t>
            </a:r>
            <a:br>
              <a:rPr lang="en-US" dirty="0"/>
            </a:br>
            <a:r>
              <a:rPr lang="en-US" dirty="0"/>
              <a:t>          &lt;</a:t>
            </a:r>
            <a:r>
              <a:rPr lang="en-US" dirty="0" err="1"/>
              <a:t>ruleref</a:t>
            </a:r>
            <a:r>
              <a:rPr lang="en-US" dirty="0"/>
              <a:t> </a:t>
            </a:r>
            <a:r>
              <a:rPr lang="en-US" dirty="0" err="1"/>
              <a:t>uri</a:t>
            </a:r>
            <a:r>
              <a:rPr lang="en-US" dirty="0"/>
              <a:t>="#FIRSTNAME"/&gt;</a:t>
            </a:r>
            <a:br>
              <a:rPr lang="en-US" dirty="0"/>
            </a:br>
            <a:r>
              <a:rPr lang="en-US" dirty="0"/>
              <a:t>          &lt;tag&gt;</a:t>
            </a:r>
            <a:r>
              <a:rPr lang="en-US" dirty="0" err="1"/>
              <a:t>out.firstNameSlot</a:t>
            </a:r>
            <a:r>
              <a:rPr lang="en-US" dirty="0"/>
              <a:t>=</a:t>
            </a:r>
            <a:r>
              <a:rPr lang="en-US" dirty="0" err="1"/>
              <a:t>rules.FIRSTNAME.firstNameSubslot</a:t>
            </a:r>
            <a:r>
              <a:rPr lang="en-US" dirty="0"/>
              <a:t>;&lt;/tag&gt;</a:t>
            </a:r>
            <a:br>
              <a:rPr lang="en-US" dirty="0"/>
            </a:br>
            <a:r>
              <a:rPr lang="en-US" dirty="0"/>
              <a:t>        &lt;/item&gt;</a:t>
            </a:r>
            <a:br>
              <a:rPr lang="en-US" dirty="0"/>
            </a:br>
            <a:r>
              <a:rPr lang="en-US" dirty="0"/>
              <a:t>    &lt;!-- MIDDLE NAME RETURN --&gt;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       &lt;item repeat="0-1"&gt;</a:t>
            </a:r>
            <a:br>
              <a:rPr lang="en-US" dirty="0"/>
            </a:br>
            <a:r>
              <a:rPr lang="en-US" dirty="0"/>
              <a:t>          &lt;</a:t>
            </a:r>
            <a:r>
              <a:rPr lang="en-US" dirty="0" err="1"/>
              <a:t>ruleref</a:t>
            </a:r>
            <a:r>
              <a:rPr lang="en-US" dirty="0"/>
              <a:t> </a:t>
            </a:r>
            <a:r>
              <a:rPr lang="en-US" dirty="0" err="1"/>
              <a:t>uri</a:t>
            </a:r>
            <a:r>
              <a:rPr lang="en-US" dirty="0"/>
              <a:t>="#MIDDLENAME"/&gt;</a:t>
            </a:r>
            <a:br>
              <a:rPr lang="en-US" dirty="0"/>
            </a:br>
            <a:r>
              <a:rPr lang="en-US" dirty="0"/>
              <a:t>          &lt;tag&gt;</a:t>
            </a:r>
            <a:r>
              <a:rPr lang="en-US" dirty="0" err="1"/>
              <a:t>out.middleNameSlot</a:t>
            </a:r>
            <a:r>
              <a:rPr lang="en-US" dirty="0"/>
              <a:t>=</a:t>
            </a:r>
            <a:r>
              <a:rPr lang="en-US" dirty="0" err="1"/>
              <a:t>rules.MIDDLENAME.middleNameSubslot</a:t>
            </a:r>
            <a:r>
              <a:rPr lang="en-US" dirty="0"/>
              <a:t>;&lt;/tag&gt;</a:t>
            </a:r>
            <a:br>
              <a:rPr lang="en-US" dirty="0"/>
            </a:br>
            <a:r>
              <a:rPr lang="en-US" dirty="0"/>
              <a:t>        &lt;/item&gt;</a:t>
            </a:r>
            <a:br>
              <a:rPr lang="en-US" dirty="0"/>
            </a:br>
            <a:r>
              <a:rPr lang="en-US" dirty="0"/>
              <a:t>    &lt;!-- LAST NAME RETURN --&gt;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         &lt;</a:t>
            </a:r>
            <a:r>
              <a:rPr lang="en-US" dirty="0" err="1"/>
              <a:t>ruleref</a:t>
            </a:r>
            <a:r>
              <a:rPr lang="en-US" dirty="0"/>
              <a:t> </a:t>
            </a:r>
            <a:r>
              <a:rPr lang="en-US" dirty="0" err="1"/>
              <a:t>uri</a:t>
            </a:r>
            <a:r>
              <a:rPr lang="en-US" dirty="0"/>
              <a:t>="#LASTNAME"/&gt;</a:t>
            </a:r>
            <a:br>
              <a:rPr lang="en-US" dirty="0"/>
            </a:br>
            <a:r>
              <a:rPr lang="en-US" dirty="0"/>
              <a:t>          &lt;tag&gt;</a:t>
            </a:r>
            <a:r>
              <a:rPr lang="en-US" dirty="0" err="1"/>
              <a:t>out.lastNameSlot</a:t>
            </a:r>
            <a:r>
              <a:rPr lang="en-US" dirty="0"/>
              <a:t>=</a:t>
            </a:r>
            <a:r>
              <a:rPr lang="en-US" dirty="0" err="1"/>
              <a:t>rules.LASTNAME.lastNameSubslot</a:t>
            </a:r>
            <a:r>
              <a:rPr lang="en-US" dirty="0"/>
              <a:t>;&lt;/tag&gt;</a:t>
            </a:r>
            <a:br>
              <a:rPr lang="en-US" dirty="0"/>
            </a:br>
            <a:r>
              <a:rPr lang="en-US" dirty="0"/>
              <a:t>        &lt;/item&gt;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 &lt;!-- TOP LEVEL RETURN--&gt;</a:t>
            </a:r>
            <a:br>
              <a:rPr lang="en-US" dirty="0"/>
            </a:br>
            <a:r>
              <a:rPr lang="en-US" dirty="0"/>
              <a:t>      &lt;tag&gt; out.F_1= </a:t>
            </a:r>
            <a:r>
              <a:rPr lang="en-US" dirty="0" err="1"/>
              <a:t>out.firstNameSlot</a:t>
            </a:r>
            <a:r>
              <a:rPr lang="en-US" dirty="0"/>
              <a:t> + </a:t>
            </a:r>
            <a:r>
              <a:rPr lang="en-US" dirty="0" err="1"/>
              <a:t>out.middleNameSlot</a:t>
            </a:r>
            <a:r>
              <a:rPr lang="en-US" dirty="0"/>
              <a:t> + </a:t>
            </a:r>
            <a:r>
              <a:rPr lang="en-US" dirty="0" err="1"/>
              <a:t>out.lastNameSlot</a:t>
            </a:r>
            <a:r>
              <a:rPr lang="en-US" dirty="0"/>
              <a:t>; &lt;/tag&gt;</a:t>
            </a:r>
            <a:br>
              <a:rPr lang="en-US" dirty="0"/>
            </a:br>
            <a:r>
              <a:rPr lang="en-US" dirty="0"/>
              <a:t>    &lt;/rule&gt;</a:t>
            </a:r>
          </a:p>
        </p:txBody>
      </p:sp>
    </p:spTree>
    <p:extLst>
      <p:ext uri="{BB962C8B-B14F-4D97-AF65-F5344CB8AC3E}">
        <p14:creationId xmlns:p14="http://schemas.microsoft.com/office/powerpoint/2010/main" val="2742676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Multi-slot Grammar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972049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&lt;rule id="FIRSTNAME" scope="public"&gt;</a:t>
            </a:r>
            <a:br>
              <a:rPr lang="en-US" dirty="0"/>
            </a:br>
            <a:r>
              <a:rPr lang="en-US" dirty="0"/>
              <a:t>  &lt;one-of&gt;</a:t>
            </a:r>
            <a:br>
              <a:rPr lang="en-US" dirty="0"/>
            </a:br>
            <a:r>
              <a:rPr lang="en-US" dirty="0"/>
              <a:t>    &lt;item&gt; matt&lt;tag&gt;</a:t>
            </a:r>
            <a:r>
              <a:rPr lang="en-US" dirty="0" err="1"/>
              <a:t>out.firstNameSubslot</a:t>
            </a:r>
            <a:r>
              <a:rPr lang="en-US" dirty="0"/>
              <a:t>="</a:t>
            </a:r>
            <a:r>
              <a:rPr lang="en-US" dirty="0" err="1"/>
              <a:t>matthew</a:t>
            </a:r>
            <a:r>
              <a:rPr lang="en-US" dirty="0"/>
              <a:t>";&lt;/tag&gt;&lt;/item&gt;</a:t>
            </a:r>
            <a:br>
              <a:rPr lang="en-US" dirty="0"/>
            </a:br>
            <a:r>
              <a:rPr lang="en-US" dirty="0"/>
              <a:t>    &lt;item&gt; </a:t>
            </a:r>
            <a:r>
              <a:rPr lang="en-US" dirty="0" err="1"/>
              <a:t>dee</a:t>
            </a:r>
            <a:r>
              <a:rPr lang="en-US" dirty="0"/>
              <a:t> &lt;tag&gt; </a:t>
            </a:r>
            <a:r>
              <a:rPr lang="en-US" dirty="0" err="1"/>
              <a:t>out.firstNameSubslot</a:t>
            </a:r>
            <a:r>
              <a:rPr lang="en-US" dirty="0"/>
              <a:t>="</a:t>
            </a:r>
            <a:r>
              <a:rPr lang="en-US" dirty="0" err="1"/>
              <a:t>dee</a:t>
            </a:r>
            <a:r>
              <a:rPr lang="en-US" dirty="0"/>
              <a:t> ";&lt;/tag&gt;&lt;/item&gt;</a:t>
            </a:r>
            <a:br>
              <a:rPr lang="en-US" dirty="0"/>
            </a:br>
            <a:r>
              <a:rPr lang="en-US" dirty="0"/>
              <a:t>    &lt;item&gt; </a:t>
            </a:r>
            <a:r>
              <a:rPr lang="en-US" dirty="0" err="1"/>
              <a:t>jon</a:t>
            </a:r>
            <a:r>
              <a:rPr lang="en-US" dirty="0"/>
              <a:t> &lt;tag&gt; </a:t>
            </a:r>
            <a:r>
              <a:rPr lang="en-US" dirty="0" err="1"/>
              <a:t>out.firstNameSubslot</a:t>
            </a:r>
            <a:r>
              <a:rPr lang="en-US" dirty="0"/>
              <a:t>="</a:t>
            </a:r>
            <a:r>
              <a:rPr lang="en-US" dirty="0" err="1"/>
              <a:t>jon</a:t>
            </a:r>
            <a:r>
              <a:rPr lang="en-US" dirty="0"/>
              <a:t> ";&lt;/tag&gt;&lt;/item&gt;</a:t>
            </a:r>
            <a:br>
              <a:rPr lang="en-US" dirty="0"/>
            </a:br>
            <a:r>
              <a:rPr lang="en-US" dirty="0"/>
              <a:t>    &lt;item&gt; </a:t>
            </a:r>
            <a:r>
              <a:rPr lang="en-US" dirty="0" err="1"/>
              <a:t>george</a:t>
            </a:r>
            <a:r>
              <a:rPr lang="en-US" dirty="0"/>
              <a:t> &lt;tag&gt;</a:t>
            </a:r>
            <a:r>
              <a:rPr lang="en-US" dirty="0" err="1"/>
              <a:t>out.firstNameSubslot</a:t>
            </a:r>
            <a:r>
              <a:rPr lang="en-US" dirty="0"/>
              <a:t>="</a:t>
            </a:r>
            <a:r>
              <a:rPr lang="en-US" dirty="0" err="1"/>
              <a:t>george</a:t>
            </a:r>
            <a:r>
              <a:rPr lang="en-US" dirty="0"/>
              <a:t> ";&lt;/tag&gt;&lt;/item&gt;</a:t>
            </a:r>
            <a:br>
              <a:rPr lang="en-US" dirty="0"/>
            </a:br>
            <a:r>
              <a:rPr lang="en-US" dirty="0"/>
              <a:t>    &lt;item&gt; </a:t>
            </a:r>
            <a:r>
              <a:rPr lang="en-US" dirty="0" err="1"/>
              <a:t>billy</a:t>
            </a:r>
            <a:r>
              <a:rPr lang="en-US" dirty="0"/>
              <a:t> &lt;tag&gt; </a:t>
            </a:r>
            <a:r>
              <a:rPr lang="en-US" dirty="0" err="1"/>
              <a:t>out.firstNameSubslot</a:t>
            </a:r>
            <a:r>
              <a:rPr lang="en-US" dirty="0"/>
              <a:t>="</a:t>
            </a:r>
            <a:r>
              <a:rPr lang="en-US" dirty="0" err="1"/>
              <a:t>billy</a:t>
            </a:r>
            <a:r>
              <a:rPr lang="en-US" dirty="0"/>
              <a:t> ";&lt;/tag&gt;&lt;/item&gt;</a:t>
            </a:r>
            <a:br>
              <a:rPr lang="en-US" dirty="0"/>
            </a:br>
            <a:r>
              <a:rPr lang="en-US" dirty="0"/>
              <a:t>  &lt;/one-of&gt;</a:t>
            </a:r>
            <a:br>
              <a:rPr lang="en-US" dirty="0"/>
            </a:br>
            <a:r>
              <a:rPr lang="en-US" dirty="0"/>
              <a:t>  &lt;/rule&gt;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 &lt;rule id="MIDDLENAME" scope="public"&gt;</a:t>
            </a:r>
            <a:br>
              <a:rPr lang="en-US" dirty="0"/>
            </a:br>
            <a:r>
              <a:rPr lang="en-US" dirty="0"/>
              <a:t>  &lt;one-of&gt;</a:t>
            </a:r>
            <a:br>
              <a:rPr lang="en-US" dirty="0"/>
            </a:br>
            <a:r>
              <a:rPr lang="en-US" dirty="0"/>
              <a:t>    &lt;item&gt; bon &lt;tag&gt;</a:t>
            </a:r>
            <a:r>
              <a:rPr lang="en-US" dirty="0" err="1"/>
              <a:t>out.middleNameSubslot</a:t>
            </a:r>
            <a:r>
              <a:rPr lang="en-US" dirty="0"/>
              <a:t>="bon ";&lt;/tag&gt;&lt;/item&gt;</a:t>
            </a:r>
            <a:br>
              <a:rPr lang="en-US" dirty="0"/>
            </a:br>
            <a:r>
              <a:rPr lang="en-US" dirty="0"/>
              <a:t>    &lt;item&gt; double </a:t>
            </a:r>
            <a:r>
              <a:rPr lang="en-US" dirty="0" err="1"/>
              <a:t>ya</a:t>
            </a:r>
            <a:r>
              <a:rPr lang="en-US" dirty="0"/>
              <a:t> &lt;tag&gt; </a:t>
            </a:r>
            <a:r>
              <a:rPr lang="en-US" dirty="0" err="1"/>
              <a:t>out.middleNameSubslot</a:t>
            </a:r>
            <a:r>
              <a:rPr lang="en-US" dirty="0"/>
              <a:t>="w ";&lt;/tag&gt;&lt;/item&gt;</a:t>
            </a:r>
            <a:br>
              <a:rPr lang="en-US" dirty="0"/>
            </a:br>
            <a:r>
              <a:rPr lang="en-US" dirty="0"/>
              <a:t>    &lt;item&gt; </a:t>
            </a:r>
            <a:r>
              <a:rPr lang="en-US" dirty="0" err="1"/>
              <a:t>dee</a:t>
            </a:r>
            <a:r>
              <a:rPr lang="en-US" dirty="0"/>
              <a:t> &lt;tag&gt; </a:t>
            </a:r>
            <a:r>
              <a:rPr lang="en-US" dirty="0" err="1"/>
              <a:t>out.middleNameSubslot</a:t>
            </a:r>
            <a:r>
              <a:rPr lang="en-US" dirty="0"/>
              <a:t>="</a:t>
            </a:r>
            <a:r>
              <a:rPr lang="en-US" dirty="0" err="1"/>
              <a:t>dee</a:t>
            </a:r>
            <a:r>
              <a:rPr lang="en-US" dirty="0"/>
              <a:t> ";&lt;/tag&gt;&lt;/item&gt;</a:t>
            </a:r>
            <a:br>
              <a:rPr lang="en-US" dirty="0"/>
            </a:br>
            <a:r>
              <a:rPr lang="en-US" dirty="0"/>
              <a:t>  &lt;/one-of&gt;</a:t>
            </a:r>
            <a:br>
              <a:rPr lang="en-US" dirty="0"/>
            </a:br>
            <a:r>
              <a:rPr lang="en-US" dirty="0"/>
              <a:t>  &lt;/rule&gt;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 &lt;rule id="LASTNAME" scope="public"&gt;</a:t>
            </a:r>
            <a:br>
              <a:rPr lang="en-US" dirty="0"/>
            </a:br>
            <a:r>
              <a:rPr lang="en-US" dirty="0"/>
              <a:t>  &lt;one-of&gt;</a:t>
            </a:r>
            <a:br>
              <a:rPr lang="en-US" dirty="0"/>
            </a:br>
            <a:r>
              <a:rPr lang="en-US" dirty="0"/>
              <a:t>    &lt;item&gt; henry &lt;tag&gt; </a:t>
            </a:r>
            <a:r>
              <a:rPr lang="en-US" dirty="0" err="1"/>
              <a:t>out.lastNameSubslot</a:t>
            </a:r>
            <a:r>
              <a:rPr lang="en-US" dirty="0"/>
              <a:t>="henry "; &lt;/tag&gt;&lt;/item&gt;</a:t>
            </a:r>
            <a:br>
              <a:rPr lang="en-US" dirty="0"/>
            </a:br>
            <a:r>
              <a:rPr lang="en-US" dirty="0"/>
              <a:t>    &lt;item&gt; </a:t>
            </a:r>
            <a:r>
              <a:rPr lang="en-US" dirty="0" err="1"/>
              <a:t>ramone</a:t>
            </a:r>
            <a:r>
              <a:rPr lang="en-US" dirty="0"/>
              <a:t> &lt;tag&gt; </a:t>
            </a:r>
            <a:r>
              <a:rPr lang="en-US" dirty="0" err="1"/>
              <a:t>out.lastNameSubslot</a:t>
            </a:r>
            <a:r>
              <a:rPr lang="en-US" dirty="0"/>
              <a:t>="</a:t>
            </a:r>
            <a:r>
              <a:rPr lang="en-US" dirty="0" err="1"/>
              <a:t>dee</a:t>
            </a:r>
            <a:r>
              <a:rPr lang="en-US" dirty="0"/>
              <a:t> ";  &lt;/tag&gt;&lt;/item&gt;</a:t>
            </a:r>
            <a:br>
              <a:rPr lang="en-US" dirty="0"/>
            </a:br>
            <a:r>
              <a:rPr lang="en-US" dirty="0"/>
              <a:t>    &lt;item&gt; </a:t>
            </a:r>
            <a:r>
              <a:rPr lang="en-US" dirty="0" err="1"/>
              <a:t>jovi</a:t>
            </a:r>
            <a:r>
              <a:rPr lang="en-US" dirty="0"/>
              <a:t> &lt;tag&gt; </a:t>
            </a:r>
            <a:r>
              <a:rPr lang="en-US" dirty="0" err="1"/>
              <a:t>out.lastNameSubslot</a:t>
            </a:r>
            <a:r>
              <a:rPr lang="en-US" dirty="0"/>
              <a:t>="</a:t>
            </a:r>
            <a:r>
              <a:rPr lang="en-US" dirty="0" err="1"/>
              <a:t>jovi</a:t>
            </a:r>
            <a:r>
              <a:rPr lang="en-US" dirty="0"/>
              <a:t> ";  &lt;/tag&gt;&lt;/item&gt;</a:t>
            </a:r>
            <a:br>
              <a:rPr lang="en-US" dirty="0"/>
            </a:br>
            <a:r>
              <a:rPr lang="en-US" dirty="0"/>
              <a:t>    &lt;item&gt; bush &lt;tag&gt; </a:t>
            </a:r>
            <a:r>
              <a:rPr lang="en-US" dirty="0" err="1"/>
              <a:t>out.lastNameSubslot</a:t>
            </a:r>
            <a:r>
              <a:rPr lang="en-US" dirty="0"/>
              <a:t>=""bush ";  &lt;/tag&gt;&lt;/item&gt;</a:t>
            </a:r>
            <a:br>
              <a:rPr lang="en-US" dirty="0"/>
            </a:br>
            <a:r>
              <a:rPr lang="en-US" dirty="0"/>
              <a:t>    &lt;item&gt; </a:t>
            </a:r>
            <a:r>
              <a:rPr lang="en-US" dirty="0" err="1"/>
              <a:t>williams</a:t>
            </a:r>
            <a:r>
              <a:rPr lang="en-US" dirty="0"/>
              <a:t> &lt;tag&gt; </a:t>
            </a:r>
            <a:r>
              <a:rPr lang="en-US" dirty="0" err="1"/>
              <a:t>out.lastNameSubslot</a:t>
            </a:r>
            <a:r>
              <a:rPr lang="en-US" dirty="0"/>
              <a:t>="</a:t>
            </a:r>
            <a:r>
              <a:rPr lang="en-US" dirty="0" err="1"/>
              <a:t>williams</a:t>
            </a:r>
            <a:r>
              <a:rPr lang="en-US" dirty="0"/>
              <a:t> "; &lt;/tag&gt;&lt;/item&gt;</a:t>
            </a:r>
            <a:br>
              <a:rPr lang="en-US" dirty="0"/>
            </a:br>
            <a:r>
              <a:rPr lang="en-US" dirty="0"/>
              <a:t>  &lt;/one-of&gt;</a:t>
            </a:r>
            <a:br>
              <a:rPr lang="en-US" dirty="0"/>
            </a:br>
            <a:r>
              <a:rPr lang="en-US" dirty="0"/>
              <a:t>  &lt;/rule&gt;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&lt;/grammar</a:t>
            </a:r>
            <a:r>
              <a:rPr lang="en-US" dirty="0" smtClean="0"/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43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Augmenting </a:t>
            </a:r>
            <a:r>
              <a:rPr lang="en-US" dirty="0" err="1" smtClean="0"/>
              <a:t>VoiceXML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write  XML directly</a:t>
            </a:r>
            <a:endParaRPr lang="en-US" dirty="0"/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php</a:t>
            </a:r>
            <a:r>
              <a:rPr lang="en-US" dirty="0"/>
              <a:t> </a:t>
            </a:r>
            <a:r>
              <a:rPr lang="en-US" dirty="0" smtClean="0"/>
              <a:t>or other system to generate </a:t>
            </a:r>
            <a:r>
              <a:rPr lang="en-US" dirty="0" err="1" smtClean="0"/>
              <a:t>VoiceXML</a:t>
            </a:r>
            <a:endParaRPr lang="en-US" dirty="0" smtClean="0"/>
          </a:p>
          <a:p>
            <a:pPr lvl="2"/>
            <a:r>
              <a:rPr lang="en-US" dirty="0" smtClean="0"/>
              <a:t>Used in ‘Let’s Go Dude’ bus info system</a:t>
            </a:r>
          </a:p>
        </p:txBody>
      </p:sp>
    </p:spTree>
    <p:extLst>
      <p:ext uri="{BB962C8B-B14F-4D97-AF65-F5344CB8AC3E}">
        <p14:creationId xmlns:p14="http://schemas.microsoft.com/office/powerpoint/2010/main" val="1323750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Augmenting </a:t>
            </a:r>
            <a:r>
              <a:rPr lang="en-US" dirty="0" err="1" smtClean="0"/>
              <a:t>VoiceXML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write  XML directly</a:t>
            </a:r>
            <a:endParaRPr lang="en-US" dirty="0"/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php</a:t>
            </a:r>
            <a:r>
              <a:rPr lang="en-US" dirty="0"/>
              <a:t> </a:t>
            </a:r>
            <a:r>
              <a:rPr lang="en-US" dirty="0" smtClean="0"/>
              <a:t>or other system to generate </a:t>
            </a:r>
            <a:r>
              <a:rPr lang="en-US" dirty="0" err="1" smtClean="0"/>
              <a:t>VoiceXML</a:t>
            </a:r>
            <a:endParaRPr lang="en-US" dirty="0" smtClean="0"/>
          </a:p>
          <a:p>
            <a:pPr lvl="2"/>
            <a:r>
              <a:rPr lang="en-US" dirty="0" smtClean="0"/>
              <a:t>Used in ‘Let’s Go Dude’ bus info system</a:t>
            </a:r>
          </a:p>
          <a:p>
            <a:r>
              <a:rPr lang="en-US" dirty="0" smtClean="0"/>
              <a:t>Pass input to other web services</a:t>
            </a:r>
          </a:p>
          <a:p>
            <a:pPr lvl="1"/>
            <a:r>
              <a:rPr lang="en-US" dirty="0" smtClean="0"/>
              <a:t>i.e. to </a:t>
            </a:r>
            <a:r>
              <a:rPr lang="en-US" dirty="0" err="1" smtClean="0"/>
              <a:t>RESTful</a:t>
            </a:r>
            <a:r>
              <a:rPr lang="en-US" dirty="0" smtClean="0"/>
              <a:t> services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729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Augmenting </a:t>
            </a:r>
            <a:r>
              <a:rPr lang="en-US" dirty="0" err="1" smtClean="0"/>
              <a:t>VoiceXML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write  XML directly</a:t>
            </a:r>
            <a:endParaRPr lang="en-US" dirty="0"/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php</a:t>
            </a:r>
            <a:r>
              <a:rPr lang="en-US" dirty="0"/>
              <a:t> </a:t>
            </a:r>
            <a:r>
              <a:rPr lang="en-US" dirty="0" smtClean="0"/>
              <a:t>or other system to generate </a:t>
            </a:r>
            <a:r>
              <a:rPr lang="en-US" dirty="0" err="1" smtClean="0"/>
              <a:t>VoiceXML</a:t>
            </a:r>
            <a:endParaRPr lang="en-US" dirty="0" smtClean="0"/>
          </a:p>
          <a:p>
            <a:pPr lvl="2"/>
            <a:r>
              <a:rPr lang="en-US" dirty="0" smtClean="0"/>
              <a:t>Used in ‘Let’s Go Dude’ bus info system</a:t>
            </a:r>
          </a:p>
          <a:p>
            <a:r>
              <a:rPr lang="en-US" dirty="0" smtClean="0"/>
              <a:t>Pass input to other web services</a:t>
            </a:r>
          </a:p>
          <a:p>
            <a:pPr lvl="1"/>
            <a:r>
              <a:rPr lang="en-US" dirty="0" smtClean="0"/>
              <a:t>i.e. to </a:t>
            </a:r>
            <a:r>
              <a:rPr lang="en-US" dirty="0" err="1" smtClean="0"/>
              <a:t>RESTful</a:t>
            </a:r>
            <a:r>
              <a:rPr lang="en-US" dirty="0" smtClean="0"/>
              <a:t> services</a:t>
            </a:r>
          </a:p>
          <a:p>
            <a:pPr lvl="1"/>
            <a:endParaRPr lang="en-US" dirty="0"/>
          </a:p>
          <a:p>
            <a:r>
              <a:rPr lang="en-US" dirty="0" smtClean="0"/>
              <a:t>Access web-based audio for prompts</a:t>
            </a:r>
          </a:p>
        </p:txBody>
      </p:sp>
    </p:spTree>
    <p:extLst>
      <p:ext uri="{BB962C8B-B14F-4D97-AF65-F5344CB8AC3E}">
        <p14:creationId xmlns:p14="http://schemas.microsoft.com/office/powerpoint/2010/main" val="2430933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NLU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Sagae</a:t>
            </a:r>
            <a:r>
              <a:rPr lang="en-US" dirty="0" smtClean="0"/>
              <a:t> et 2009</a:t>
            </a:r>
          </a:p>
          <a:p>
            <a:r>
              <a:rPr lang="en-US" dirty="0" smtClean="0"/>
              <a:t>Utterance </a:t>
            </a:r>
            <a:r>
              <a:rPr lang="en-US" dirty="0"/>
              <a:t>(speech): we are prepared to </a:t>
            </a:r>
            <a:r>
              <a:rPr lang="en-US" dirty="0" smtClean="0"/>
              <a:t>give you </a:t>
            </a:r>
            <a:r>
              <a:rPr lang="en-US" dirty="0"/>
              <a:t>guys generators for electricity downtown</a:t>
            </a:r>
          </a:p>
          <a:p>
            <a:r>
              <a:rPr lang="en-US" dirty="0" smtClean="0"/>
              <a:t>ASR </a:t>
            </a:r>
            <a:r>
              <a:rPr lang="en-US" dirty="0"/>
              <a:t>(NLU input): we up apparently give </a:t>
            </a:r>
            <a:r>
              <a:rPr lang="en-US" dirty="0" smtClean="0"/>
              <a:t>you guys </a:t>
            </a:r>
            <a:r>
              <a:rPr lang="en-US" dirty="0"/>
              <a:t>generators for a letter city don town</a:t>
            </a:r>
          </a:p>
          <a:p>
            <a:r>
              <a:rPr lang="en-US" dirty="0" smtClean="0"/>
              <a:t>Frame </a:t>
            </a:r>
            <a:r>
              <a:rPr lang="en-US" dirty="0"/>
              <a:t>(NLU output):</a:t>
            </a:r>
          </a:p>
          <a:p>
            <a:pPr lvl="1"/>
            <a:r>
              <a:rPr lang="en-US" b="1" dirty="0"/>
              <a:t>&lt;s&gt;.mood declarative</a:t>
            </a:r>
          </a:p>
          <a:p>
            <a:pPr lvl="1"/>
            <a:r>
              <a:rPr lang="en-US" b="1" dirty="0"/>
              <a:t>&lt;s&gt;.</a:t>
            </a:r>
            <a:r>
              <a:rPr lang="en-US" b="1" dirty="0" err="1"/>
              <a:t>sem.agent</a:t>
            </a:r>
            <a:r>
              <a:rPr lang="en-US" b="1" dirty="0"/>
              <a:t> </a:t>
            </a:r>
            <a:r>
              <a:rPr lang="en-US" b="1" dirty="0" smtClean="0"/>
              <a:t>kirk</a:t>
            </a:r>
          </a:p>
          <a:p>
            <a:pPr lvl="1"/>
            <a:r>
              <a:rPr lang="en-US" b="1" dirty="0" smtClean="0"/>
              <a:t>&lt;</a:t>
            </a:r>
            <a:r>
              <a:rPr lang="en-US" b="1" dirty="0"/>
              <a:t>s&gt;.</a:t>
            </a:r>
            <a:r>
              <a:rPr lang="en-US" b="1" dirty="0" err="1"/>
              <a:t>sem.event</a:t>
            </a:r>
            <a:r>
              <a:rPr lang="en-US" b="1" dirty="0"/>
              <a:t> </a:t>
            </a:r>
            <a:r>
              <a:rPr lang="en-US" b="1" dirty="0" smtClean="0"/>
              <a:t>deliver</a:t>
            </a:r>
          </a:p>
          <a:p>
            <a:pPr lvl="1"/>
            <a:r>
              <a:rPr lang="en-US" b="1" dirty="0" smtClean="0"/>
              <a:t>&lt;</a:t>
            </a:r>
            <a:r>
              <a:rPr lang="en-US" b="1" dirty="0"/>
              <a:t>s&gt;.</a:t>
            </a:r>
            <a:r>
              <a:rPr lang="en-US" b="1" dirty="0" err="1"/>
              <a:t>sem.modal.possibility</a:t>
            </a:r>
            <a:r>
              <a:rPr lang="en-US" b="1" dirty="0"/>
              <a:t> </a:t>
            </a:r>
            <a:r>
              <a:rPr lang="en-US" b="1" dirty="0" smtClean="0"/>
              <a:t>can</a:t>
            </a:r>
          </a:p>
          <a:p>
            <a:pPr lvl="1"/>
            <a:r>
              <a:rPr lang="en-US" b="1" dirty="0" smtClean="0"/>
              <a:t>&lt;</a:t>
            </a:r>
            <a:r>
              <a:rPr lang="en-US" b="1" dirty="0"/>
              <a:t>s&gt;.</a:t>
            </a:r>
            <a:r>
              <a:rPr lang="en-US" b="1" dirty="0" err="1"/>
              <a:t>sem.speechact.type</a:t>
            </a:r>
            <a:r>
              <a:rPr lang="en-US" b="1" dirty="0"/>
              <a:t> </a:t>
            </a:r>
            <a:r>
              <a:rPr lang="en-US" b="1" dirty="0" smtClean="0"/>
              <a:t>offer</a:t>
            </a:r>
          </a:p>
          <a:p>
            <a:pPr lvl="1"/>
            <a:r>
              <a:rPr lang="en-US" b="1" dirty="0" smtClean="0"/>
              <a:t>&lt;</a:t>
            </a:r>
            <a:r>
              <a:rPr lang="en-US" b="1" dirty="0"/>
              <a:t>s&gt;.</a:t>
            </a:r>
            <a:r>
              <a:rPr lang="en-US" b="1" dirty="0" err="1"/>
              <a:t>sem.theme</a:t>
            </a:r>
            <a:r>
              <a:rPr lang="en-US" b="1" dirty="0"/>
              <a:t> power-</a:t>
            </a:r>
            <a:r>
              <a:rPr lang="en-US" b="1" dirty="0" smtClean="0"/>
              <a:t>generator</a:t>
            </a:r>
          </a:p>
          <a:p>
            <a:pPr lvl="1"/>
            <a:r>
              <a:rPr lang="en-US" b="1" dirty="0" smtClean="0"/>
              <a:t>&lt;</a:t>
            </a:r>
            <a:r>
              <a:rPr lang="en-US" b="1" dirty="0"/>
              <a:t>s&gt;.</a:t>
            </a:r>
            <a:r>
              <a:rPr lang="en-US" b="1" dirty="0" err="1"/>
              <a:t>sem.type</a:t>
            </a:r>
            <a:r>
              <a:rPr lang="en-US" b="1" dirty="0"/>
              <a:t>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83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Dialog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State Models</a:t>
            </a:r>
          </a:p>
          <a:p>
            <a:endParaRPr lang="en-US" dirty="0"/>
          </a:p>
          <a:p>
            <a:r>
              <a:rPr lang="en-US" dirty="0" smtClean="0"/>
              <a:t>Statistical Dialog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8415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State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243588" cy="4343400"/>
          </a:xfrm>
        </p:spPr>
        <p:txBody>
          <a:bodyPr/>
          <a:lstStyle/>
          <a:p>
            <a:r>
              <a:rPr lang="en-US" dirty="0" smtClean="0"/>
              <a:t>Challenges in dialog management</a:t>
            </a:r>
          </a:p>
          <a:p>
            <a:pPr lvl="1"/>
            <a:r>
              <a:rPr lang="en-US" dirty="0" smtClean="0"/>
              <a:t>Difficult to evaluate</a:t>
            </a:r>
          </a:p>
          <a:p>
            <a:pPr lvl="2"/>
            <a:r>
              <a:rPr lang="en-US" dirty="0" smtClean="0"/>
              <a:t>Hard to isolate from implementations</a:t>
            </a:r>
          </a:p>
          <a:p>
            <a:pPr lvl="2"/>
            <a:r>
              <a:rPr lang="en-US" dirty="0" smtClean="0"/>
              <a:t>Integration inhibits portability</a:t>
            </a:r>
            <a:endParaRPr lang="en-US" dirty="0"/>
          </a:p>
          <a:p>
            <a:pPr lvl="1"/>
            <a:r>
              <a:rPr lang="en-US" dirty="0" smtClean="0"/>
              <a:t>Wide gap between theoretical and practical models</a:t>
            </a:r>
          </a:p>
          <a:p>
            <a:pPr lvl="2"/>
            <a:r>
              <a:rPr lang="en-US" dirty="0" smtClean="0"/>
              <a:t>Theoretical: logic-based, BDI, plan-based, attention/intention</a:t>
            </a:r>
          </a:p>
          <a:p>
            <a:pPr lvl="2"/>
            <a:r>
              <a:rPr lang="en-US" dirty="0" smtClean="0"/>
              <a:t>Practical: mostly finite-state or frame-based</a:t>
            </a:r>
          </a:p>
          <a:p>
            <a:pPr lvl="2"/>
            <a:r>
              <a:rPr lang="en-US" dirty="0" smtClean="0"/>
              <a:t>Even if theory-consistent, many possible implementations</a:t>
            </a:r>
          </a:p>
          <a:p>
            <a:pPr lvl="1"/>
            <a:r>
              <a:rPr lang="en-US" dirty="0" smtClean="0"/>
              <a:t>Implementation dominates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036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Gap?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5714" y="1600201"/>
            <a:ext cx="3984041" cy="4343400"/>
          </a:xfrm>
        </p:spPr>
        <p:txBody>
          <a:bodyPr/>
          <a:lstStyle/>
          <a:p>
            <a:r>
              <a:rPr lang="en-US" dirty="0" smtClean="0"/>
              <a:t>Theories hard to implement</a:t>
            </a:r>
          </a:p>
          <a:p>
            <a:pPr lvl="1"/>
            <a:r>
              <a:rPr lang="en-US" dirty="0" smtClean="0"/>
              <a:t>Underspecified</a:t>
            </a:r>
          </a:p>
          <a:p>
            <a:pPr lvl="1"/>
            <a:r>
              <a:rPr lang="en-US" dirty="0" smtClean="0"/>
              <a:t>Overly complex, intractable</a:t>
            </a:r>
          </a:p>
          <a:p>
            <a:pPr lvl="2"/>
            <a:r>
              <a:rPr lang="en-US" dirty="0" smtClean="0"/>
              <a:t>e.g. inferring all user intents</a:t>
            </a:r>
          </a:p>
          <a:p>
            <a:r>
              <a:rPr lang="en-US" dirty="0" smtClean="0"/>
              <a:t>Theories hard to compare</a:t>
            </a:r>
          </a:p>
          <a:p>
            <a:pPr lvl="1"/>
            <a:r>
              <a:rPr lang="en-US" dirty="0" smtClean="0"/>
              <a:t>Employ </a:t>
            </a:r>
            <a:r>
              <a:rPr lang="en-US" dirty="0" err="1" smtClean="0"/>
              <a:t>diff’t</a:t>
            </a:r>
            <a:r>
              <a:rPr lang="en-US" dirty="0" smtClean="0"/>
              <a:t> basic units</a:t>
            </a:r>
          </a:p>
          <a:p>
            <a:pPr lvl="1"/>
            <a:r>
              <a:rPr lang="en-US" dirty="0" smtClean="0"/>
              <a:t>Disagree on basic structure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4015880" cy="4343400"/>
          </a:xfrm>
        </p:spPr>
        <p:txBody>
          <a:bodyPr/>
          <a:lstStyle/>
          <a:p>
            <a:r>
              <a:rPr lang="en-US" dirty="0" smtClean="0"/>
              <a:t>Implementation is hard</a:t>
            </a:r>
          </a:p>
          <a:p>
            <a:pPr lvl="1"/>
            <a:r>
              <a:rPr lang="en-US" dirty="0" smtClean="0"/>
              <a:t>Driven by technical limitations, optimizations</a:t>
            </a:r>
          </a:p>
          <a:p>
            <a:pPr lvl="1"/>
            <a:r>
              <a:rPr lang="en-US" dirty="0" smtClean="0"/>
              <a:t>Driven by specific tasks</a:t>
            </a:r>
          </a:p>
          <a:p>
            <a:endParaRPr lang="en-US" dirty="0" smtClean="0"/>
          </a:p>
          <a:p>
            <a:r>
              <a:rPr lang="en-US" dirty="0" smtClean="0"/>
              <a:t>Most approaches simplistic</a:t>
            </a:r>
          </a:p>
          <a:p>
            <a:pPr lvl="1"/>
            <a:r>
              <a:rPr lang="en-US" dirty="0" smtClean="0"/>
              <a:t>Not focused on model details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4736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State Approach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Approach to formalizing dialog theories</a:t>
            </a:r>
          </a:p>
          <a:p>
            <a:endParaRPr lang="en-US" dirty="0"/>
          </a:p>
          <a:p>
            <a:r>
              <a:rPr lang="en-US" dirty="0" smtClean="0"/>
              <a:t>Toolkit to support implementation (</a:t>
            </a:r>
            <a:r>
              <a:rPr lang="en-US" dirty="0" err="1" smtClean="0"/>
              <a:t>Trindikit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Designed to abstract out dialog theory components</a:t>
            </a:r>
          </a:p>
          <a:p>
            <a:pPr lvl="1"/>
            <a:endParaRPr lang="en-US" dirty="0"/>
          </a:p>
          <a:p>
            <a:r>
              <a:rPr lang="en-US" dirty="0" smtClean="0"/>
              <a:t>Example systems &amp; related tools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1059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State Theory of Dialog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Components:</a:t>
            </a:r>
          </a:p>
          <a:p>
            <a:pPr lvl="1"/>
            <a:r>
              <a:rPr lang="en-US" dirty="0" smtClean="0"/>
              <a:t>Informational components:</a:t>
            </a:r>
          </a:p>
          <a:p>
            <a:pPr lvl="2"/>
            <a:r>
              <a:rPr lang="en-US" dirty="0" smtClean="0"/>
              <a:t>Common context and internal models (belief, goals,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Formal representations: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Dialog moves: recognition and generation</a:t>
            </a:r>
          </a:p>
          <a:p>
            <a:pPr lvl="2"/>
            <a:r>
              <a:rPr lang="en-US" dirty="0" smtClean="0"/>
              <a:t>Trigger state updates</a:t>
            </a:r>
          </a:p>
          <a:p>
            <a:pPr lvl="1"/>
            <a:r>
              <a:rPr lang="en-US" dirty="0" smtClean="0"/>
              <a:t>Update rules:</a:t>
            </a:r>
          </a:p>
          <a:p>
            <a:pPr lvl="2"/>
            <a:r>
              <a:rPr lang="en-US" dirty="0" smtClean="0"/>
              <a:t>Describe update given current state, moves,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Update strategy:</a:t>
            </a:r>
          </a:p>
          <a:p>
            <a:pPr lvl="2"/>
            <a:r>
              <a:rPr lang="en-US" dirty="0" smtClean="0"/>
              <a:t>Method for selecting rules if more than one applies</a:t>
            </a:r>
          </a:p>
          <a:p>
            <a:pPr lvl="3"/>
            <a:r>
              <a:rPr lang="en-US" dirty="0" smtClean="0"/>
              <a:t>Simple or complex</a:t>
            </a:r>
          </a:p>
        </p:txBody>
      </p:sp>
    </p:spTree>
    <p:extLst>
      <p:ext uri="{BB962C8B-B14F-4D97-AF65-F5344CB8AC3E}">
        <p14:creationId xmlns:p14="http://schemas.microsoft.com/office/powerpoint/2010/main" val="31969324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Dialog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44532"/>
            <a:ext cx="8042276" cy="4343400"/>
          </a:xfrm>
        </p:spPr>
        <p:txBody>
          <a:bodyPr/>
          <a:lstStyle/>
          <a:p>
            <a:pPr lvl="1"/>
            <a:r>
              <a:rPr lang="en-US" dirty="0" smtClean="0"/>
              <a:t>S: Welcome to the travel agency!</a:t>
            </a:r>
          </a:p>
          <a:p>
            <a:pPr lvl="1"/>
            <a:r>
              <a:rPr lang="en-US" dirty="0" smtClean="0"/>
              <a:t>U:  flights to </a:t>
            </a:r>
            <a:r>
              <a:rPr lang="en-US" dirty="0" err="1" smtClean="0"/>
              <a:t>paris</a:t>
            </a:r>
            <a:endParaRPr lang="en-US" dirty="0" smtClean="0"/>
          </a:p>
          <a:p>
            <a:pPr lvl="1"/>
            <a:r>
              <a:rPr lang="en-US" dirty="0" smtClean="0"/>
              <a:t>S: Okay, you want to know about price. A flight. To Paris. Let’s see.  What city do you want to go from?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51" y="3098800"/>
            <a:ext cx="78232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934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Update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173" y="2816623"/>
            <a:ext cx="6107052" cy="284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199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Dialog Move Engine (DME)</a:t>
            </a:r>
          </a:p>
          <a:p>
            <a:pPr lvl="1"/>
            <a:r>
              <a:rPr lang="en-US" dirty="0" smtClean="0"/>
              <a:t>Implements an information state dialog model</a:t>
            </a:r>
          </a:p>
          <a:p>
            <a:pPr lvl="1"/>
            <a:r>
              <a:rPr lang="en-US" dirty="0" smtClean="0"/>
              <a:t>Observes/interprets moves</a:t>
            </a:r>
          </a:p>
          <a:p>
            <a:pPr lvl="1"/>
            <a:r>
              <a:rPr lang="en-US" dirty="0" smtClean="0"/>
              <a:t>Updates information state based on moves</a:t>
            </a:r>
          </a:p>
          <a:p>
            <a:pPr lvl="1"/>
            <a:r>
              <a:rPr lang="en-US" dirty="0" smtClean="0"/>
              <a:t>Generates new moves consistent with state</a:t>
            </a:r>
          </a:p>
          <a:p>
            <a:r>
              <a:rPr lang="en-US" dirty="0" smtClean="0"/>
              <a:t>Full system requires: DME+</a:t>
            </a:r>
          </a:p>
          <a:p>
            <a:pPr lvl="1"/>
            <a:r>
              <a:rPr lang="en-US" dirty="0" smtClean="0"/>
              <a:t>Input/output components</a:t>
            </a:r>
          </a:p>
          <a:p>
            <a:pPr lvl="1"/>
            <a:r>
              <a:rPr lang="en-US" dirty="0" smtClean="0"/>
              <a:t>Interpretation: determine what move made</a:t>
            </a:r>
          </a:p>
          <a:p>
            <a:pPr lvl="1"/>
            <a:r>
              <a:rPr lang="en-US" dirty="0" smtClean="0"/>
              <a:t>Generation: produce output for ‘next move’</a:t>
            </a:r>
          </a:p>
          <a:p>
            <a:pPr lvl="1"/>
            <a:r>
              <a:rPr lang="en-US" dirty="0" smtClean="0"/>
              <a:t>Control system to manage components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945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Trindikit</a:t>
            </a:r>
            <a:r>
              <a:rPr lang="en-US" dirty="0" smtClean="0"/>
              <a:t> 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081" b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15329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Multi-level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Separates types of design expertise, knowledge</a:t>
            </a:r>
          </a:p>
          <a:p>
            <a:r>
              <a:rPr lang="en-US" dirty="0" smtClean="0"/>
              <a:t>Domain &amp; language resources </a:t>
            </a:r>
            <a:r>
              <a:rPr lang="en-US" dirty="0" smtClean="0">
                <a:sym typeface="Wingdings"/>
              </a:rPr>
              <a:t> Domain system</a:t>
            </a:r>
          </a:p>
          <a:p>
            <a:r>
              <a:rPr lang="en-US" dirty="0" smtClean="0">
                <a:sym typeface="Wingdings"/>
              </a:rPr>
              <a:t>Dialog theory			   Abstract DME</a:t>
            </a:r>
          </a:p>
          <a:p>
            <a:pPr lvl="1"/>
            <a:r>
              <a:rPr lang="en-US" dirty="0" smtClean="0">
                <a:sym typeface="Wingdings"/>
              </a:rPr>
              <a:t>IS, update rules, </a:t>
            </a:r>
            <a:r>
              <a:rPr lang="en-US" dirty="0" err="1" smtClean="0">
                <a:sym typeface="Wingdings"/>
              </a:rPr>
              <a:t>etc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Software Engineering		   </a:t>
            </a:r>
            <a:r>
              <a:rPr lang="en-US" dirty="0" err="1" smtClean="0">
                <a:sym typeface="Wingdings"/>
              </a:rPr>
              <a:t>Trindikit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basic types,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72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an ASR output string, how can we tractably and robustly derive a meaning representation?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133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Dialog Management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832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dirty="0">
                <a:latin typeface="Verdana" charset="0"/>
                <a:ea typeface="ＭＳ Ｐゴシック" charset="0"/>
                <a:cs typeface="ＭＳ Ｐゴシック" charset="0"/>
              </a:rPr>
              <a:t>New Idea: Modeling a dialogue system as a probabilistic agent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A conversational agent can be characterized by: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</a:rPr>
              <a:t>The current knowledge of the system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</a:rPr>
              <a:t>A set of </a:t>
            </a:r>
            <a:r>
              <a:rPr lang="en-US" dirty="0">
                <a:solidFill>
                  <a:schemeClr val="accent2"/>
                </a:solidFill>
                <a:latin typeface="+mj-lt"/>
                <a:ea typeface="ＭＳ Ｐゴシック" charset="0"/>
              </a:rPr>
              <a:t>states</a:t>
            </a:r>
            <a:r>
              <a:rPr lang="en-US" dirty="0">
                <a:latin typeface="+mj-lt"/>
                <a:ea typeface="ＭＳ Ｐゴシック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+mj-lt"/>
                <a:ea typeface="ＭＳ Ｐゴシック" charset="0"/>
              </a:rPr>
              <a:t>S</a:t>
            </a:r>
            <a:r>
              <a:rPr lang="en-US" dirty="0">
                <a:latin typeface="+mj-lt"/>
                <a:ea typeface="ＭＳ Ｐゴシック" charset="0"/>
              </a:rPr>
              <a:t> the agent can be 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</a:rPr>
              <a:t>a set of </a:t>
            </a:r>
            <a:r>
              <a:rPr lang="en-US" dirty="0">
                <a:solidFill>
                  <a:schemeClr val="accent2"/>
                </a:solidFill>
                <a:latin typeface="+mj-lt"/>
                <a:ea typeface="ＭＳ Ｐゴシック" charset="0"/>
              </a:rPr>
              <a:t>actions</a:t>
            </a:r>
            <a:r>
              <a:rPr lang="en-US" dirty="0">
                <a:latin typeface="+mj-lt"/>
                <a:ea typeface="ＭＳ Ｐゴシック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+mj-lt"/>
                <a:ea typeface="ＭＳ Ｐゴシック" charset="0"/>
              </a:rPr>
              <a:t>A</a:t>
            </a:r>
            <a:r>
              <a:rPr lang="en-US" dirty="0">
                <a:latin typeface="+mj-lt"/>
                <a:ea typeface="ＭＳ Ｐゴシック" charset="0"/>
              </a:rPr>
              <a:t> the agent can take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</a:rPr>
              <a:t>A </a:t>
            </a:r>
            <a:r>
              <a:rPr lang="en-US" dirty="0">
                <a:solidFill>
                  <a:schemeClr val="accent2"/>
                </a:solidFill>
                <a:latin typeface="+mj-lt"/>
                <a:ea typeface="ＭＳ Ｐゴシック" charset="0"/>
              </a:rPr>
              <a:t>goal</a:t>
            </a:r>
            <a:r>
              <a:rPr lang="en-US" dirty="0">
                <a:latin typeface="+mj-lt"/>
                <a:ea typeface="ＭＳ Ｐゴシック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+mj-lt"/>
                <a:ea typeface="ＭＳ Ｐゴシック" charset="0"/>
              </a:rPr>
              <a:t>G</a:t>
            </a:r>
            <a:r>
              <a:rPr lang="en-US" dirty="0">
                <a:latin typeface="+mj-lt"/>
                <a:ea typeface="ＭＳ Ｐゴシック" charset="0"/>
              </a:rPr>
              <a:t>, which implies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</a:rPr>
              <a:t>A success metric that tells us how well the agent achieved its goal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</a:rPr>
              <a:t>A way of using this metric to create a strategy or </a:t>
            </a:r>
            <a:r>
              <a:rPr lang="en-US" dirty="0">
                <a:solidFill>
                  <a:schemeClr val="accent2"/>
                </a:solidFill>
                <a:latin typeface="+mj-lt"/>
                <a:ea typeface="ＭＳ Ｐゴシック" charset="0"/>
              </a:rPr>
              <a:t>policy</a:t>
            </a:r>
            <a:r>
              <a:rPr lang="en-US" dirty="0">
                <a:latin typeface="+mj-lt"/>
                <a:ea typeface="ＭＳ Ｐゴシック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+mj-lt"/>
                <a:ea typeface="ＭＳ Ｐゴシック" charset="0"/>
                <a:sym typeface="Symbol" charset="0"/>
              </a:rPr>
              <a:t></a:t>
            </a:r>
            <a:r>
              <a:rPr lang="en-US" dirty="0">
                <a:latin typeface="+mj-lt"/>
                <a:ea typeface="ＭＳ Ｐゴシック" charset="0"/>
                <a:sym typeface="Symbol" charset="0"/>
              </a:rPr>
              <a:t> for</a:t>
            </a:r>
            <a:r>
              <a:rPr lang="en-US" dirty="0">
                <a:latin typeface="+mj-lt"/>
                <a:ea typeface="ＭＳ Ｐゴシック" charset="0"/>
              </a:rPr>
              <a:t> what action to take in any particular state.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CB30880-F753-CA40-A6F1-645F4CDA1E4E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4/23/13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103534F-1198-F942-B8C3-1D8C54B61BB0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61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551503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What do we mean by actions A and policies </a:t>
            </a:r>
            <a:r>
              <a:rPr lang="en-US"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</a:t>
            </a:r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Kinds of decisions a conversational agent needs to make: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+mj-lt"/>
                <a:ea typeface="ＭＳ Ｐゴシック" charset="0"/>
              </a:rPr>
              <a:t>When should I ground/confirm/reject/ask for clarification on what the user just said?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+mj-lt"/>
                <a:ea typeface="ＭＳ Ｐゴシック" charset="0"/>
              </a:rPr>
              <a:t>When should I ask a directive prompt, when an open prompt?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+mj-lt"/>
                <a:ea typeface="ＭＳ Ｐゴシック" charset="0"/>
              </a:rPr>
              <a:t>When should I use user, system, or mixed initiative?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3FAF96C-F561-1044-AADF-5B1F42DF4595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4/23/13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268E552-10C3-1D4A-B4D3-2045D5B8ECB9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62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1278574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A threshold is a human-designed policy!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Could we learn what the right action 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</a:rPr>
              <a:t>Rejection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</a:rPr>
              <a:t>Explicit confirmation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</a:rPr>
              <a:t>Implicit confirmation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</a:rPr>
              <a:t>No confirmation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By learning a policy which,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</a:rPr>
              <a:t>given various information about the current state,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</a:rPr>
              <a:t>dynamically chooses the action which maximizes dialogue success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77F7C8-BC10-A24E-8BFA-041F29B37CD8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4/23/13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EC41DAF-B9CF-2043-A698-73359B8978F4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63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209629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Another strategy decision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Open versus directive prompts</a:t>
            </a:r>
          </a:p>
          <a:p>
            <a:pPr eaLnBrk="1" hangingPunct="1"/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When to do mixed initiative</a:t>
            </a:r>
          </a:p>
          <a:p>
            <a:pPr eaLnBrk="1" hangingPunct="1"/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How we do this optimization?</a:t>
            </a:r>
          </a:p>
          <a:p>
            <a:pPr eaLnBrk="1" hangingPunct="1"/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Markov Decision Processes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32A1749-DE22-2140-9A73-9EDB35A31F6D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4/23/13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3121A8-EF72-7449-9F71-E378C9E2E018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64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885090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Review: Open vs. Directive Prompts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Open prompt</a:t>
            </a:r>
          </a:p>
          <a:p>
            <a:pPr lvl="1" eaLnBrk="1" hangingPunct="1"/>
            <a:r>
              <a:rPr lang="en-US" dirty="0">
                <a:latin typeface="+mj-lt"/>
                <a:ea typeface="ＭＳ Ｐゴシック" charset="0"/>
              </a:rPr>
              <a:t>System gives user very few constraints</a:t>
            </a:r>
          </a:p>
          <a:p>
            <a:pPr lvl="1" eaLnBrk="1" hangingPunct="1"/>
            <a:r>
              <a:rPr lang="en-US" dirty="0">
                <a:latin typeface="+mj-lt"/>
                <a:ea typeface="ＭＳ Ｐゴシック" charset="0"/>
              </a:rPr>
              <a:t>User can respond how they please:</a:t>
            </a:r>
          </a:p>
          <a:p>
            <a:pPr lvl="1" eaLnBrk="1" hangingPunct="1"/>
            <a:r>
              <a:rPr lang="ja-JP" altLang="en-US" dirty="0">
                <a:latin typeface="+mj-lt"/>
                <a:ea typeface="ＭＳ Ｐゴシック" charset="0"/>
              </a:rPr>
              <a:t>“</a:t>
            </a:r>
            <a:r>
              <a:rPr lang="en-US" dirty="0">
                <a:latin typeface="+mj-lt"/>
                <a:ea typeface="ＭＳ Ｐゴシック" charset="0"/>
              </a:rPr>
              <a:t>How may I help you?</a:t>
            </a:r>
            <a:r>
              <a:rPr lang="ja-JP" altLang="en-US" dirty="0">
                <a:latin typeface="+mj-lt"/>
                <a:ea typeface="ＭＳ Ｐゴシック" charset="0"/>
              </a:rPr>
              <a:t>”</a:t>
            </a:r>
            <a:r>
              <a:rPr lang="en-US" dirty="0">
                <a:latin typeface="+mj-lt"/>
                <a:ea typeface="ＭＳ Ｐゴシック" charset="0"/>
              </a:rPr>
              <a:t> </a:t>
            </a:r>
            <a:r>
              <a:rPr lang="ja-JP" altLang="en-US" dirty="0">
                <a:latin typeface="+mj-lt"/>
                <a:ea typeface="ＭＳ Ｐゴシック" charset="0"/>
              </a:rPr>
              <a:t>“</a:t>
            </a:r>
            <a:r>
              <a:rPr lang="en-US" dirty="0">
                <a:latin typeface="+mj-lt"/>
                <a:ea typeface="ＭＳ Ｐゴシック" charset="0"/>
              </a:rPr>
              <a:t>How may I direct your call?</a:t>
            </a:r>
            <a:r>
              <a:rPr lang="ja-JP" altLang="en-US" dirty="0">
                <a:latin typeface="+mj-lt"/>
                <a:ea typeface="ＭＳ Ｐゴシック" charset="0"/>
              </a:rPr>
              <a:t>”</a:t>
            </a:r>
            <a:endParaRPr lang="en-US" dirty="0">
              <a:latin typeface="+mj-lt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Directive prompt</a:t>
            </a:r>
          </a:p>
          <a:p>
            <a:pPr lvl="1" eaLnBrk="1" hangingPunct="1"/>
            <a:r>
              <a:rPr lang="en-US" dirty="0">
                <a:latin typeface="+mj-lt"/>
                <a:ea typeface="ＭＳ Ｐゴシック" charset="0"/>
              </a:rPr>
              <a:t>Explicit instructs user how to respond</a:t>
            </a:r>
          </a:p>
          <a:p>
            <a:pPr lvl="1" eaLnBrk="1" hangingPunct="1"/>
            <a:r>
              <a:rPr lang="ja-JP" altLang="en-US" dirty="0">
                <a:latin typeface="+mj-lt"/>
                <a:ea typeface="ＭＳ Ｐゴシック" charset="0"/>
              </a:rPr>
              <a:t>“</a:t>
            </a:r>
            <a:r>
              <a:rPr lang="en-US" dirty="0">
                <a:latin typeface="+mj-lt"/>
                <a:ea typeface="ＭＳ Ｐゴシック" charset="0"/>
              </a:rPr>
              <a:t>Say yes if you accept the call; otherwise, say no</a:t>
            </a:r>
            <a:r>
              <a:rPr lang="ja-JP" altLang="en-US" dirty="0">
                <a:latin typeface="+mj-lt"/>
                <a:ea typeface="ＭＳ Ｐゴシック" charset="0"/>
              </a:rPr>
              <a:t>”</a:t>
            </a:r>
            <a:endParaRPr lang="en-US" dirty="0">
              <a:latin typeface="+mj-lt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74FAAAD-9E9D-0649-AB32-33583AD708C0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4/23/13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D0C994C-B2F2-7947-9156-570139B335DC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65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3831744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Review: Restrictive vs. Non-restrictive gramamrs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Restrictive grammar</a:t>
            </a:r>
          </a:p>
          <a:p>
            <a:pPr lvl="1" eaLnBrk="1" hangingPunct="1"/>
            <a:r>
              <a:rPr lang="en-US" dirty="0">
                <a:latin typeface="+mj-lt"/>
                <a:ea typeface="ＭＳ Ｐゴシック" charset="0"/>
              </a:rPr>
              <a:t>Language model which strongly constrains the ASR system, based on dialogue state</a:t>
            </a:r>
          </a:p>
          <a:p>
            <a:pPr eaLnBrk="1" hangingPunct="1"/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Non-restrictive grammar</a:t>
            </a:r>
          </a:p>
          <a:p>
            <a:pPr lvl="1" eaLnBrk="1" hangingPunct="1"/>
            <a:r>
              <a:rPr lang="en-US" dirty="0">
                <a:latin typeface="+mj-lt"/>
                <a:ea typeface="ＭＳ Ｐゴシック" charset="0"/>
              </a:rPr>
              <a:t>Open language model which is not restricted to a particular dialogue state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BF1A398-2D80-4A4E-89A9-26123DCA174A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4/23/13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06343-665D-E941-9C59-B72226863FAE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66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236679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Kinds of  Initiative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How do I decide which of these initiatives to use at each point in the dialogue?</a:t>
            </a:r>
          </a:p>
        </p:txBody>
      </p:sp>
      <p:graphicFrame>
        <p:nvGraphicFramePr>
          <p:cNvPr id="1464324" name="Group 4"/>
          <p:cNvGraphicFramePr>
            <a:graphicFrameLocks noGrp="1"/>
          </p:cNvGraphicFramePr>
          <p:nvPr/>
        </p:nvGraphicFramePr>
        <p:xfrm>
          <a:off x="228600" y="3657600"/>
          <a:ext cx="8610600" cy="1924050"/>
        </p:xfrm>
        <a:graphic>
          <a:graphicData uri="http://schemas.openxmlformats.org/drawingml/2006/table">
            <a:tbl>
              <a:tblPr/>
              <a:tblGrid>
                <a:gridCol w="2870200"/>
                <a:gridCol w="2665413"/>
                <a:gridCol w="3074987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Grammar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Open Prompt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Directive Prompt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Restrictive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Doesn</a:t>
                      </a:r>
                      <a:r>
                        <a:rPr kumimoji="0" lang="ja-JP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 make sense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System Initiative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Non-restrictive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User Initiative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Mixed Initiative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Date Placeholder 2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C1F3118-74DD-8549-858E-0C04E3925A91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4/23/13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34839" name="Slide Number Placeholder 2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AC9816B-91C8-2D40-BE5D-F00BCB525A83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67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2542641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1736" y="130485"/>
            <a:ext cx="8591551" cy="133695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Modeling a dialogue system as a probabilistic agent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A conversational agent can be characterized by: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</a:rPr>
              <a:t>The current knowledge of the system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</a:rPr>
              <a:t>A set of </a:t>
            </a:r>
            <a:r>
              <a:rPr lang="en-US" dirty="0">
                <a:solidFill>
                  <a:schemeClr val="accent2"/>
                </a:solidFill>
                <a:latin typeface="+mj-lt"/>
                <a:ea typeface="ＭＳ Ｐゴシック" charset="0"/>
              </a:rPr>
              <a:t>states</a:t>
            </a:r>
            <a:r>
              <a:rPr lang="en-US" dirty="0">
                <a:latin typeface="+mj-lt"/>
                <a:ea typeface="ＭＳ Ｐゴシック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+mj-lt"/>
                <a:ea typeface="ＭＳ Ｐゴシック" charset="0"/>
              </a:rPr>
              <a:t>S</a:t>
            </a:r>
            <a:r>
              <a:rPr lang="en-US" dirty="0">
                <a:latin typeface="+mj-lt"/>
                <a:ea typeface="ＭＳ Ｐゴシック" charset="0"/>
              </a:rPr>
              <a:t> the agent can be </a:t>
            </a:r>
            <a:r>
              <a:rPr lang="en-US" dirty="0" smtClean="0">
                <a:latin typeface="+mj-lt"/>
                <a:ea typeface="ＭＳ Ｐゴシック" charset="0"/>
              </a:rPr>
              <a:t>in</a:t>
            </a:r>
            <a:endParaRPr lang="en-US" dirty="0">
              <a:latin typeface="+mj-lt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3287DC7-1336-0547-A287-C4D3310729F4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4/23/13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5E0A2A-CC35-9F46-9CF7-103485E7D11B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68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252417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1736" y="130485"/>
            <a:ext cx="8591551" cy="133695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Modeling a dialogue system as a probabilistic agent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A conversational agent can be characterized by: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</a:rPr>
              <a:t>The current knowledge of the system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</a:rPr>
              <a:t>A set of </a:t>
            </a:r>
            <a:r>
              <a:rPr lang="en-US" dirty="0">
                <a:solidFill>
                  <a:schemeClr val="accent2"/>
                </a:solidFill>
                <a:latin typeface="+mj-lt"/>
                <a:ea typeface="ＭＳ Ｐゴシック" charset="0"/>
              </a:rPr>
              <a:t>states</a:t>
            </a:r>
            <a:r>
              <a:rPr lang="en-US" dirty="0">
                <a:latin typeface="+mj-lt"/>
                <a:ea typeface="ＭＳ Ｐゴシック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+mj-lt"/>
                <a:ea typeface="ＭＳ Ｐゴシック" charset="0"/>
              </a:rPr>
              <a:t>S</a:t>
            </a:r>
            <a:r>
              <a:rPr lang="en-US" dirty="0">
                <a:latin typeface="+mj-lt"/>
                <a:ea typeface="ＭＳ Ｐゴシック" charset="0"/>
              </a:rPr>
              <a:t> the agent can be 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</a:rPr>
              <a:t>a set of </a:t>
            </a:r>
            <a:r>
              <a:rPr lang="en-US" dirty="0">
                <a:solidFill>
                  <a:schemeClr val="accent2"/>
                </a:solidFill>
                <a:latin typeface="+mj-lt"/>
                <a:ea typeface="ＭＳ Ｐゴシック" charset="0"/>
              </a:rPr>
              <a:t>actions</a:t>
            </a:r>
            <a:r>
              <a:rPr lang="en-US" dirty="0">
                <a:latin typeface="+mj-lt"/>
                <a:ea typeface="ＭＳ Ｐゴシック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+mj-lt"/>
                <a:ea typeface="ＭＳ Ｐゴシック" charset="0"/>
              </a:rPr>
              <a:t>A</a:t>
            </a:r>
            <a:r>
              <a:rPr lang="en-US" dirty="0">
                <a:latin typeface="+mj-lt"/>
                <a:ea typeface="ＭＳ Ｐゴシック" charset="0"/>
              </a:rPr>
              <a:t> the agent can </a:t>
            </a:r>
            <a:r>
              <a:rPr lang="en-US" dirty="0" smtClean="0">
                <a:latin typeface="+mj-lt"/>
                <a:ea typeface="ＭＳ Ｐゴシック" charset="0"/>
              </a:rPr>
              <a:t>take</a:t>
            </a:r>
            <a:endParaRPr lang="en-US" dirty="0">
              <a:latin typeface="+mj-lt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3287DC7-1336-0547-A287-C4D3310729F4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4/24/13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5E0A2A-CC35-9F46-9CF7-103485E7D11B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69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1893915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an ASR output string, how can we tractably and robustly derive a meaning representation?</a:t>
            </a:r>
          </a:p>
          <a:p>
            <a:r>
              <a:rPr lang="en-US" dirty="0" smtClean="0"/>
              <a:t>Many approaches:</a:t>
            </a:r>
          </a:p>
          <a:p>
            <a:pPr lvl="1"/>
            <a:r>
              <a:rPr lang="en-US" dirty="0" smtClean="0"/>
              <a:t>Shallow transformation: </a:t>
            </a:r>
          </a:p>
          <a:p>
            <a:pPr lvl="2"/>
            <a:r>
              <a:rPr lang="en-US" dirty="0" smtClean="0"/>
              <a:t>Terminal substitution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76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1736" y="130485"/>
            <a:ext cx="8591551" cy="133695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Modeling a dialogue system as a probabilistic agent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A conversational agent can be characterized by: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</a:rPr>
              <a:t>The current knowledge of the system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</a:rPr>
              <a:t>A set of </a:t>
            </a:r>
            <a:r>
              <a:rPr lang="en-US" dirty="0">
                <a:solidFill>
                  <a:schemeClr val="accent2"/>
                </a:solidFill>
                <a:latin typeface="+mj-lt"/>
                <a:ea typeface="ＭＳ Ｐゴシック" charset="0"/>
              </a:rPr>
              <a:t>states</a:t>
            </a:r>
            <a:r>
              <a:rPr lang="en-US" dirty="0">
                <a:latin typeface="+mj-lt"/>
                <a:ea typeface="ＭＳ Ｐゴシック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+mj-lt"/>
                <a:ea typeface="ＭＳ Ｐゴシック" charset="0"/>
              </a:rPr>
              <a:t>S</a:t>
            </a:r>
            <a:r>
              <a:rPr lang="en-US" dirty="0">
                <a:latin typeface="+mj-lt"/>
                <a:ea typeface="ＭＳ Ｐゴシック" charset="0"/>
              </a:rPr>
              <a:t> the agent can be 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</a:rPr>
              <a:t>a set of </a:t>
            </a:r>
            <a:r>
              <a:rPr lang="en-US" dirty="0">
                <a:solidFill>
                  <a:schemeClr val="accent2"/>
                </a:solidFill>
                <a:latin typeface="+mj-lt"/>
                <a:ea typeface="ＭＳ Ｐゴシック" charset="0"/>
              </a:rPr>
              <a:t>actions</a:t>
            </a:r>
            <a:r>
              <a:rPr lang="en-US" dirty="0">
                <a:latin typeface="+mj-lt"/>
                <a:ea typeface="ＭＳ Ｐゴシック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+mj-lt"/>
                <a:ea typeface="ＭＳ Ｐゴシック" charset="0"/>
              </a:rPr>
              <a:t>A</a:t>
            </a:r>
            <a:r>
              <a:rPr lang="en-US" dirty="0">
                <a:latin typeface="+mj-lt"/>
                <a:ea typeface="ＭＳ Ｐゴシック" charset="0"/>
              </a:rPr>
              <a:t> the agent can take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</a:rPr>
              <a:t>A </a:t>
            </a:r>
            <a:r>
              <a:rPr lang="en-US" dirty="0">
                <a:solidFill>
                  <a:schemeClr val="accent2"/>
                </a:solidFill>
                <a:latin typeface="+mj-lt"/>
                <a:ea typeface="ＭＳ Ｐゴシック" charset="0"/>
              </a:rPr>
              <a:t>goal</a:t>
            </a:r>
            <a:r>
              <a:rPr lang="en-US" dirty="0">
                <a:latin typeface="+mj-lt"/>
                <a:ea typeface="ＭＳ Ｐゴシック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+mj-lt"/>
                <a:ea typeface="ＭＳ Ｐゴシック" charset="0"/>
              </a:rPr>
              <a:t>G</a:t>
            </a:r>
            <a:r>
              <a:rPr lang="en-US" dirty="0">
                <a:latin typeface="+mj-lt"/>
                <a:ea typeface="ＭＳ Ｐゴシック" charset="0"/>
              </a:rPr>
              <a:t>, which implies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</a:rPr>
              <a:t>A success metric that tells us how well the agent achieved its goal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</a:rPr>
              <a:t>A way of using this metric to create a strategy or </a:t>
            </a:r>
            <a:r>
              <a:rPr lang="en-US" dirty="0">
                <a:solidFill>
                  <a:schemeClr val="accent2"/>
                </a:solidFill>
                <a:latin typeface="+mj-lt"/>
                <a:ea typeface="ＭＳ Ｐゴシック" charset="0"/>
              </a:rPr>
              <a:t>policy</a:t>
            </a:r>
            <a:r>
              <a:rPr lang="en-US" dirty="0">
                <a:latin typeface="+mj-lt"/>
                <a:ea typeface="ＭＳ Ｐゴシック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+mj-lt"/>
                <a:ea typeface="ＭＳ Ｐゴシック" charset="0"/>
                <a:sym typeface="Symbol" charset="0"/>
              </a:rPr>
              <a:t></a:t>
            </a:r>
            <a:r>
              <a:rPr lang="en-US" dirty="0">
                <a:latin typeface="+mj-lt"/>
                <a:ea typeface="ＭＳ Ｐゴシック" charset="0"/>
                <a:sym typeface="Symbol" charset="0"/>
              </a:rPr>
              <a:t> for</a:t>
            </a:r>
            <a:r>
              <a:rPr lang="en-US" dirty="0">
                <a:latin typeface="+mj-lt"/>
                <a:ea typeface="ＭＳ Ｐゴシック" charset="0"/>
              </a:rPr>
              <a:t> what action to take in any particular state.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3287DC7-1336-0547-A287-C4D3310729F4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4/24/13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5E0A2A-CC35-9F46-9CF7-103485E7D11B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70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195456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Goals are not enough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Goal: user satisfaction</a:t>
            </a:r>
          </a:p>
          <a:p>
            <a:pPr eaLnBrk="1" hangingPunct="1"/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OK, that</a:t>
            </a:r>
            <a:r>
              <a:rPr lang="ja-JP" altLang="en-US" dirty="0">
                <a:latin typeface="+mj-lt"/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s all very well, 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but</a:t>
            </a: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A1681F1-0B0D-6649-B112-6157D4C30C49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4/23/13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9F7B1B6-44F5-CF47-8557-36714B51D00A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71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1370614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Goals are not enough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Goal: user satisfaction</a:t>
            </a:r>
          </a:p>
          <a:p>
            <a:pPr eaLnBrk="1" hangingPunct="1"/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OK, that</a:t>
            </a:r>
            <a:r>
              <a:rPr lang="ja-JP" altLang="en-US" dirty="0">
                <a:latin typeface="+mj-lt"/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s all very well, but</a:t>
            </a:r>
          </a:p>
          <a:p>
            <a:pPr lvl="1" eaLnBrk="1" hangingPunct="1"/>
            <a:r>
              <a:rPr lang="en-US" dirty="0">
                <a:latin typeface="+mj-lt"/>
                <a:ea typeface="ＭＳ Ｐゴシック" charset="0"/>
              </a:rPr>
              <a:t>Many things influence user satisfaction</a:t>
            </a:r>
          </a:p>
          <a:p>
            <a:pPr lvl="1" eaLnBrk="1" hangingPunct="1"/>
            <a:r>
              <a:rPr lang="en-US" dirty="0">
                <a:latin typeface="+mj-lt"/>
                <a:ea typeface="ＭＳ Ｐゴシック" charset="0"/>
              </a:rPr>
              <a:t>We don</a:t>
            </a:r>
            <a:r>
              <a:rPr lang="ja-JP" altLang="en-US" dirty="0">
                <a:latin typeface="+mj-lt"/>
                <a:ea typeface="ＭＳ Ｐゴシック" charset="0"/>
              </a:rPr>
              <a:t>’</a:t>
            </a:r>
            <a:r>
              <a:rPr lang="en-US" dirty="0">
                <a:latin typeface="+mj-lt"/>
                <a:ea typeface="ＭＳ Ｐゴシック" charset="0"/>
              </a:rPr>
              <a:t>t know user satisfaction </a:t>
            </a:r>
            <a:r>
              <a:rPr lang="en-US" dirty="0" err="1">
                <a:latin typeface="+mj-lt"/>
                <a:ea typeface="ＭＳ Ｐゴシック" charset="0"/>
              </a:rPr>
              <a:t>til</a:t>
            </a:r>
            <a:r>
              <a:rPr lang="en-US" dirty="0">
                <a:latin typeface="+mj-lt"/>
                <a:ea typeface="ＭＳ Ｐゴシック" charset="0"/>
              </a:rPr>
              <a:t> after the dialogue is done</a:t>
            </a:r>
          </a:p>
          <a:p>
            <a:pPr lvl="1" eaLnBrk="1" hangingPunct="1"/>
            <a:r>
              <a:rPr lang="en-US" dirty="0">
                <a:latin typeface="+mj-lt"/>
                <a:ea typeface="ＭＳ Ｐゴシック" charset="0"/>
              </a:rPr>
              <a:t>How do we know, state by state and action by action, what the agent should do?</a:t>
            </a:r>
          </a:p>
          <a:p>
            <a:pPr eaLnBrk="1" hangingPunct="1"/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We need a more helpful metric that can apply to each state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A1681F1-0B0D-6649-B112-6157D4C30C49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4/24/13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9F7B1B6-44F5-CF47-8557-36714B51D00A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72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345078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Utility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A utility function </a:t>
            </a:r>
          </a:p>
          <a:p>
            <a:pPr lvl="1" eaLnBrk="1" hangingPunct="1"/>
            <a:r>
              <a:rPr lang="en-US" dirty="0">
                <a:latin typeface="+mj-lt"/>
                <a:ea typeface="ＭＳ Ｐゴシック" charset="0"/>
              </a:rPr>
              <a:t>maps a state or state sequence </a:t>
            </a:r>
          </a:p>
          <a:p>
            <a:pPr lvl="1" eaLnBrk="1" hangingPunct="1"/>
            <a:r>
              <a:rPr lang="en-US" dirty="0">
                <a:latin typeface="+mj-lt"/>
                <a:ea typeface="ＭＳ Ｐゴシック" charset="0"/>
              </a:rPr>
              <a:t>onto a real number </a:t>
            </a:r>
          </a:p>
          <a:p>
            <a:pPr lvl="1" eaLnBrk="1" hangingPunct="1"/>
            <a:r>
              <a:rPr lang="en-US" dirty="0">
                <a:latin typeface="+mj-lt"/>
                <a:ea typeface="ＭＳ Ｐゴシック" charset="0"/>
              </a:rPr>
              <a:t>describing the goodness of that state </a:t>
            </a:r>
          </a:p>
          <a:p>
            <a:pPr lvl="1" eaLnBrk="1" hangingPunct="1"/>
            <a:r>
              <a:rPr lang="en-US" dirty="0">
                <a:latin typeface="+mj-lt"/>
                <a:ea typeface="ＭＳ Ｐゴシック" charset="0"/>
              </a:rPr>
              <a:t>I.e. the resulting </a:t>
            </a:r>
            <a:r>
              <a:rPr lang="ja-JP" altLang="en-US" dirty="0">
                <a:latin typeface="+mj-lt"/>
                <a:ea typeface="ＭＳ Ｐゴシック" charset="0"/>
              </a:rPr>
              <a:t>“</a:t>
            </a:r>
            <a:r>
              <a:rPr lang="en-US" dirty="0">
                <a:latin typeface="+mj-lt"/>
                <a:ea typeface="ＭＳ Ｐゴシック" charset="0"/>
              </a:rPr>
              <a:t>happiness</a:t>
            </a:r>
            <a:r>
              <a:rPr lang="ja-JP" altLang="en-US" dirty="0">
                <a:latin typeface="+mj-lt"/>
                <a:ea typeface="ＭＳ Ｐゴシック" charset="0"/>
              </a:rPr>
              <a:t>”</a:t>
            </a:r>
            <a:r>
              <a:rPr lang="en-US" dirty="0">
                <a:latin typeface="+mj-lt"/>
                <a:ea typeface="ＭＳ Ｐゴシック" charset="0"/>
              </a:rPr>
              <a:t> of the </a:t>
            </a:r>
            <a:r>
              <a:rPr lang="en-US" dirty="0" smtClean="0">
                <a:latin typeface="+mj-lt"/>
                <a:ea typeface="ＭＳ Ｐゴシック" charset="0"/>
              </a:rPr>
              <a:t>agent</a:t>
            </a:r>
            <a:endParaRPr lang="en-US" dirty="0">
              <a:latin typeface="+mj-lt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E20CB02-515D-3848-B0FD-6E2CD3EDBCA0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4/23/13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100BEE5-1982-1748-82D4-100B7D697148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73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372807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Utility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A utility function </a:t>
            </a:r>
          </a:p>
          <a:p>
            <a:pPr lvl="1" eaLnBrk="1" hangingPunct="1"/>
            <a:r>
              <a:rPr lang="en-US" dirty="0">
                <a:latin typeface="+mj-lt"/>
                <a:ea typeface="ＭＳ Ｐゴシック" charset="0"/>
              </a:rPr>
              <a:t>maps a state or state sequence </a:t>
            </a:r>
          </a:p>
          <a:p>
            <a:pPr lvl="1" eaLnBrk="1" hangingPunct="1"/>
            <a:r>
              <a:rPr lang="en-US" dirty="0">
                <a:latin typeface="+mj-lt"/>
                <a:ea typeface="ＭＳ Ｐゴシック" charset="0"/>
              </a:rPr>
              <a:t>onto a real number </a:t>
            </a:r>
          </a:p>
          <a:p>
            <a:pPr lvl="1" eaLnBrk="1" hangingPunct="1"/>
            <a:r>
              <a:rPr lang="en-US" dirty="0">
                <a:latin typeface="+mj-lt"/>
                <a:ea typeface="ＭＳ Ｐゴシック" charset="0"/>
              </a:rPr>
              <a:t>describing the goodness of that state </a:t>
            </a:r>
          </a:p>
          <a:p>
            <a:pPr lvl="1" eaLnBrk="1" hangingPunct="1"/>
            <a:r>
              <a:rPr lang="en-US" dirty="0">
                <a:latin typeface="+mj-lt"/>
                <a:ea typeface="ＭＳ Ｐゴシック" charset="0"/>
              </a:rPr>
              <a:t>I.e. the resulting </a:t>
            </a:r>
            <a:r>
              <a:rPr lang="ja-JP" altLang="en-US" dirty="0">
                <a:latin typeface="+mj-lt"/>
                <a:ea typeface="ＭＳ Ｐゴシック" charset="0"/>
              </a:rPr>
              <a:t>“</a:t>
            </a:r>
            <a:r>
              <a:rPr lang="en-US" dirty="0">
                <a:latin typeface="+mj-lt"/>
                <a:ea typeface="ＭＳ Ｐゴシック" charset="0"/>
              </a:rPr>
              <a:t>happiness</a:t>
            </a:r>
            <a:r>
              <a:rPr lang="ja-JP" altLang="en-US" dirty="0">
                <a:latin typeface="+mj-lt"/>
                <a:ea typeface="ＭＳ Ｐゴシック" charset="0"/>
              </a:rPr>
              <a:t>”</a:t>
            </a:r>
            <a:r>
              <a:rPr lang="en-US" dirty="0">
                <a:latin typeface="+mj-lt"/>
                <a:ea typeface="ＭＳ Ｐゴシック" charset="0"/>
              </a:rPr>
              <a:t> of the agent</a:t>
            </a:r>
          </a:p>
          <a:p>
            <a:pPr eaLnBrk="1" hangingPunct="1"/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Principle of Maximum Expected Utility:</a:t>
            </a:r>
          </a:p>
          <a:p>
            <a:pPr lvl="1" eaLnBrk="1" hangingPunct="1"/>
            <a:r>
              <a:rPr lang="en-US" dirty="0">
                <a:latin typeface="+mj-lt"/>
                <a:ea typeface="ＭＳ Ｐゴシック" charset="0"/>
              </a:rPr>
              <a:t>A rational agent should choose an action that maximizes the agent</a:t>
            </a:r>
            <a:r>
              <a:rPr lang="ja-JP" altLang="en-US" dirty="0">
                <a:latin typeface="+mj-lt"/>
                <a:ea typeface="ＭＳ Ｐゴシック" charset="0"/>
              </a:rPr>
              <a:t>’</a:t>
            </a:r>
            <a:r>
              <a:rPr lang="en-US" dirty="0">
                <a:latin typeface="+mj-lt"/>
                <a:ea typeface="ＭＳ Ｐゴシック" charset="0"/>
              </a:rPr>
              <a:t>s expected utility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E20CB02-515D-3848-B0FD-6E2CD3EDBCA0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4/24/13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100BEE5-1982-1748-82D4-100B7D697148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74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4069569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Maximum Expected Utility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02550" cy="34655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Principle of Maximum Expected Utility: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+mj-lt"/>
                <a:ea typeface="ＭＳ Ｐゴシック" charset="0"/>
              </a:rPr>
              <a:t>A rational agent should choose an action that maximizes the agent</a:t>
            </a:r>
            <a:r>
              <a:rPr lang="ja-JP" altLang="en-US" sz="2000" dirty="0">
                <a:latin typeface="+mj-lt"/>
                <a:ea typeface="ＭＳ Ｐゴシック" charset="0"/>
              </a:rPr>
              <a:t>’</a:t>
            </a:r>
            <a:r>
              <a:rPr lang="en-US" sz="2000" dirty="0">
                <a:latin typeface="+mj-lt"/>
                <a:ea typeface="ＭＳ Ｐゴシック" charset="0"/>
              </a:rPr>
              <a:t>s expected utility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Action A has possible outcome states </a:t>
            </a:r>
            <a:r>
              <a:rPr lang="en-US" sz="2400" dirty="0" err="1">
                <a:latin typeface="+mj-lt"/>
                <a:ea typeface="ＭＳ Ｐゴシック" charset="0"/>
                <a:cs typeface="ＭＳ Ｐゴシック" charset="0"/>
              </a:rPr>
              <a:t>Result</a:t>
            </a:r>
            <a:r>
              <a:rPr lang="en-US" sz="2400" baseline="-25000" dirty="0" err="1">
                <a:latin typeface="+mj-lt"/>
                <a:ea typeface="ＭＳ Ｐゴシック" charset="0"/>
                <a:cs typeface="ＭＳ Ｐゴシック" charset="0"/>
              </a:rPr>
              <a:t>i</a:t>
            </a: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(A)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E: agent</a:t>
            </a:r>
            <a:r>
              <a:rPr lang="ja-JP" altLang="en-US" sz="2400" dirty="0">
                <a:latin typeface="+mj-lt"/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s evidence about current state of world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Before doing A, agent estimates </a:t>
            </a:r>
            <a:r>
              <a:rPr lang="en-US" sz="2400" dirty="0" err="1">
                <a:latin typeface="+mj-lt"/>
                <a:ea typeface="ＭＳ Ｐゴシック" charset="0"/>
                <a:cs typeface="ＭＳ Ｐゴシック" charset="0"/>
              </a:rPr>
              <a:t>prob</a:t>
            </a: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 of each outcome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+mj-lt"/>
                <a:ea typeface="ＭＳ Ｐゴシック" charset="0"/>
              </a:rPr>
              <a:t>P(</a:t>
            </a:r>
            <a:r>
              <a:rPr lang="en-US" sz="2000" dirty="0" err="1">
                <a:latin typeface="+mj-lt"/>
                <a:ea typeface="ＭＳ Ｐゴシック" charset="0"/>
              </a:rPr>
              <a:t>Result</a:t>
            </a:r>
            <a:r>
              <a:rPr lang="en-US" sz="2000" baseline="-25000" dirty="0" err="1">
                <a:latin typeface="+mj-lt"/>
                <a:ea typeface="ＭＳ Ｐゴシック" charset="0"/>
              </a:rPr>
              <a:t>i</a:t>
            </a:r>
            <a:r>
              <a:rPr lang="en-US" sz="2000" dirty="0">
                <a:latin typeface="+mj-lt"/>
                <a:ea typeface="ＭＳ Ｐゴシック" charset="0"/>
              </a:rPr>
              <a:t>(A)|Do(A),E)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Thus can compute expected utility:</a:t>
            </a:r>
          </a:p>
          <a:p>
            <a:pPr lvl="1" eaLnBrk="1" hangingPunct="1">
              <a:lnSpc>
                <a:spcPct val="90000"/>
              </a:lnSpc>
            </a:pPr>
            <a:endParaRPr lang="en-US" sz="1600" dirty="0">
              <a:latin typeface="+mj-lt"/>
              <a:ea typeface="ＭＳ Ｐゴシック" charset="0"/>
            </a:endParaRP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891145"/>
              </p:ext>
            </p:extLst>
          </p:nvPr>
        </p:nvGraphicFramePr>
        <p:xfrm>
          <a:off x="898525" y="5151438"/>
          <a:ext cx="7345363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4" imgW="3289300" imgH="368300" progId="Equation.3">
                  <p:embed/>
                </p:oleObj>
              </mc:Choice>
              <mc:Fallback>
                <p:oleObj name="Equation" r:id="rId4" imgW="32893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5151438"/>
                        <a:ext cx="7345363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79CEB0-7E59-5647-9A7D-BD1F4E458D57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4/23/13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430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8DB2D3-0C04-CC49-8D5B-823B20D3C027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75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3187426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Utility (Russell and Norvig)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5060" name="Picture 4" descr="uti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0739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09D4884-3AAC-0548-9A5A-EF58D48C9261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4/23/13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450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B36A98-9537-E947-814F-66B0830F10C8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76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2811096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Markov Decision Processes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Or MDP</a:t>
            </a:r>
          </a:p>
          <a:p>
            <a:pPr eaLnBrk="1" hangingPunct="1"/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Characterized by:</a:t>
            </a:r>
          </a:p>
          <a:p>
            <a:pPr lvl="1" eaLnBrk="1" hangingPunct="1"/>
            <a:r>
              <a:rPr lang="en-US" dirty="0">
                <a:latin typeface="+mj-lt"/>
                <a:ea typeface="ＭＳ Ｐゴシック" charset="0"/>
              </a:rPr>
              <a:t>a set of states S an agent can be in</a:t>
            </a:r>
          </a:p>
          <a:p>
            <a:pPr lvl="1" eaLnBrk="1" hangingPunct="1"/>
            <a:r>
              <a:rPr lang="en-US" dirty="0">
                <a:latin typeface="+mj-lt"/>
                <a:ea typeface="ＭＳ Ｐゴシック" charset="0"/>
              </a:rPr>
              <a:t>a set of actions A the agent can take</a:t>
            </a:r>
          </a:p>
          <a:p>
            <a:pPr lvl="1" eaLnBrk="1" hangingPunct="1"/>
            <a:r>
              <a:rPr lang="en-US" dirty="0">
                <a:latin typeface="+mj-lt"/>
                <a:ea typeface="ＭＳ Ｐゴシック" charset="0"/>
              </a:rPr>
              <a:t>A reward r(</a:t>
            </a:r>
            <a:r>
              <a:rPr lang="en-US" dirty="0" err="1">
                <a:latin typeface="+mj-lt"/>
                <a:ea typeface="ＭＳ Ｐゴシック" charset="0"/>
              </a:rPr>
              <a:t>a,s</a:t>
            </a:r>
            <a:r>
              <a:rPr lang="en-US" dirty="0">
                <a:latin typeface="+mj-lt"/>
                <a:ea typeface="ＭＳ Ｐゴシック" charset="0"/>
              </a:rPr>
              <a:t>) that the agent receives for taking an action in a state</a:t>
            </a:r>
          </a:p>
          <a:p>
            <a:pPr lvl="1" eaLnBrk="1" hangingPunct="1"/>
            <a:endParaRPr lang="en-US" dirty="0">
              <a:latin typeface="+mj-lt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005521D-3DE3-804B-93D0-ACF7B2B439FE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4/23/13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471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5076E56-2DAD-D343-B45B-DAEDB86CAC6F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77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1202879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A brief tutorial example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Levin et al (2000)</a:t>
            </a:r>
          </a:p>
          <a:p>
            <a:pPr eaLnBrk="1" hangingPunct="1"/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A Day-and-Month dialogue system</a:t>
            </a:r>
          </a:p>
          <a:p>
            <a:pPr eaLnBrk="1" hangingPunct="1"/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Goal: fill in a two-slot frame:</a:t>
            </a:r>
          </a:p>
          <a:p>
            <a:pPr lvl="1" eaLnBrk="1" hangingPunct="1"/>
            <a:r>
              <a:rPr lang="en-US" dirty="0">
                <a:latin typeface="+mj-lt"/>
                <a:ea typeface="ＭＳ Ｐゴシック" charset="0"/>
              </a:rPr>
              <a:t>Month: </a:t>
            </a:r>
            <a:r>
              <a:rPr lang="en-US" dirty="0">
                <a:solidFill>
                  <a:schemeClr val="accent2"/>
                </a:solidFill>
                <a:latin typeface="+mj-lt"/>
                <a:ea typeface="ＭＳ Ｐゴシック" charset="0"/>
              </a:rPr>
              <a:t>November</a:t>
            </a:r>
            <a:endParaRPr lang="en-US" dirty="0">
              <a:latin typeface="+mj-lt"/>
              <a:ea typeface="ＭＳ Ｐゴシック" charset="0"/>
            </a:endParaRPr>
          </a:p>
          <a:p>
            <a:pPr lvl="1" eaLnBrk="1" hangingPunct="1"/>
            <a:r>
              <a:rPr lang="en-US" dirty="0">
                <a:latin typeface="+mj-lt"/>
                <a:ea typeface="ＭＳ Ｐゴシック" charset="0"/>
              </a:rPr>
              <a:t>Day: </a:t>
            </a:r>
            <a:r>
              <a:rPr lang="en-US" dirty="0">
                <a:solidFill>
                  <a:schemeClr val="accent2"/>
                </a:solidFill>
                <a:latin typeface="+mj-lt"/>
                <a:ea typeface="ＭＳ Ｐゴシック" charset="0"/>
              </a:rPr>
              <a:t>12th</a:t>
            </a:r>
            <a:endParaRPr lang="en-US" dirty="0">
              <a:latin typeface="+mj-lt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Via the shortest possible interaction with user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A195B9D-5158-BC44-8A0E-FEF8D935F6F1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4/23/13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0194254-869F-5B49-A58B-4799BCC33F99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78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1291578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What is a state?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In principle, MDP state could include any possible information about dialogue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</a:rPr>
              <a:t>Complete dialogue history so </a:t>
            </a:r>
            <a:r>
              <a:rPr lang="en-US" dirty="0" smtClean="0">
                <a:latin typeface="+mj-lt"/>
                <a:ea typeface="ＭＳ Ｐゴシック" charset="0"/>
              </a:rPr>
              <a:t>far</a:t>
            </a:r>
            <a:endParaRPr lang="en-US" dirty="0">
              <a:latin typeface="+mj-lt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AE0E92C-6107-E545-83EF-70C18473F811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4/23/13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512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C75BDC-8AE0-8B4D-9112-8518D771E9AF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79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1985478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an ASR output string, how can we tractably and robustly derive a meaning representation?</a:t>
            </a:r>
          </a:p>
          <a:p>
            <a:r>
              <a:rPr lang="en-US" dirty="0" smtClean="0"/>
              <a:t>Many approaches:</a:t>
            </a:r>
          </a:p>
          <a:p>
            <a:pPr lvl="1"/>
            <a:r>
              <a:rPr lang="en-US" dirty="0" smtClean="0"/>
              <a:t>Shallow transformation: </a:t>
            </a:r>
          </a:p>
          <a:p>
            <a:pPr lvl="2"/>
            <a:r>
              <a:rPr lang="en-US" dirty="0" smtClean="0"/>
              <a:t>Terminal substitution </a:t>
            </a:r>
          </a:p>
          <a:p>
            <a:pPr lvl="1"/>
            <a:r>
              <a:rPr lang="en-US" dirty="0" smtClean="0"/>
              <a:t>Integrated parsing and semantic analysis</a:t>
            </a:r>
          </a:p>
          <a:p>
            <a:pPr lvl="2"/>
            <a:r>
              <a:rPr lang="en-US" dirty="0" smtClean="0"/>
              <a:t>E.g. semantic grammars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08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What is a state?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In principle, MDP state could include any possible information about dialogue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</a:rPr>
              <a:t>Complete dialogue history so far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Usually use a much more limited set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</a:rPr>
              <a:t>Values of slots in current frame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</a:rPr>
              <a:t>Most recent question asked to user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</a:rPr>
              <a:t>Users most recent answer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</a:rPr>
              <a:t>ASR confidence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>
                <a:latin typeface="+mj-lt"/>
                <a:ea typeface="ＭＳ Ｐゴシック" charset="0"/>
              </a:rPr>
              <a:t>etc</a:t>
            </a:r>
            <a:endParaRPr lang="en-US" dirty="0">
              <a:latin typeface="+mj-lt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AE0E92C-6107-E545-83EF-70C18473F811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4/24/13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512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C75BDC-8AE0-8B4D-9112-8518D771E9AF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80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2965169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State in the Day-and-Month example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Values of the two slots </a:t>
            </a:r>
            <a:r>
              <a:rPr lang="en-US" dirty="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day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 and </a:t>
            </a:r>
            <a:r>
              <a:rPr lang="en-US" dirty="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month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Total: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</a:rPr>
              <a:t>2 special initial </a:t>
            </a:r>
            <a:r>
              <a:rPr lang="en-US" dirty="0" smtClean="0">
                <a:latin typeface="+mj-lt"/>
                <a:ea typeface="ＭＳ Ｐゴシック" charset="0"/>
              </a:rPr>
              <a:t>states </a:t>
            </a:r>
            <a:r>
              <a:rPr lang="en-US" dirty="0" err="1">
                <a:latin typeface="+mj-lt"/>
                <a:ea typeface="ＭＳ Ｐゴシック" charset="0"/>
              </a:rPr>
              <a:t>s</a:t>
            </a:r>
            <a:r>
              <a:rPr lang="en-US" baseline="-25000" dirty="0" err="1">
                <a:latin typeface="+mj-lt"/>
                <a:ea typeface="ＭＳ Ｐゴシック" charset="0"/>
              </a:rPr>
              <a:t>i</a:t>
            </a:r>
            <a:r>
              <a:rPr lang="en-US" dirty="0">
                <a:latin typeface="+mj-lt"/>
                <a:ea typeface="ＭＳ Ｐゴシック" charset="0"/>
              </a:rPr>
              <a:t> and s</a:t>
            </a:r>
            <a:r>
              <a:rPr lang="en-US" baseline="-25000" dirty="0">
                <a:latin typeface="+mj-lt"/>
                <a:ea typeface="ＭＳ Ｐゴシック" charset="0"/>
              </a:rPr>
              <a:t>f</a:t>
            </a:r>
            <a:r>
              <a:rPr lang="en-US" dirty="0">
                <a:latin typeface="+mj-lt"/>
                <a:ea typeface="ＭＳ Ｐゴシック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</a:rPr>
              <a:t>365 states with a day and month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</a:rPr>
              <a:t>1 state for leap year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</a:rPr>
              <a:t>12 states with a month but no day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</a:rPr>
              <a:t>31 states with a day but no month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charset="0"/>
              </a:rPr>
              <a:t>411 total states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499DECC-3539-D44C-90CA-7A7980E75404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4/23/13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532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862B16F-8F7A-0A42-A86B-BD6D64EE651F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81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381112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228600"/>
            <a:ext cx="9448800" cy="1143000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Actions in MDP models of dialogue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4572000"/>
          </a:xfrm>
        </p:spPr>
        <p:txBody>
          <a:bodyPr/>
          <a:lstStyle/>
          <a:p>
            <a:pPr eaLnBrk="1" hangingPunct="1"/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8BD79EA-1684-1A49-B8B1-1ECB1E3EB80B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4/23/13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553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7F7D9CC-855C-D14A-9179-B6ADBB098169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82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3522677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228600"/>
            <a:ext cx="9448800" cy="1143000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Actions in MDP models of dialogue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4572000"/>
          </a:xfrm>
        </p:spPr>
        <p:txBody>
          <a:bodyPr/>
          <a:lstStyle/>
          <a:p>
            <a:pPr eaLnBrk="1" hangingPunct="1"/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Speech acts!</a:t>
            </a:r>
          </a:p>
          <a:p>
            <a:pPr lvl="1" eaLnBrk="1" hangingPunct="1"/>
            <a:r>
              <a:rPr lang="en-US" dirty="0">
                <a:latin typeface="+mj-lt"/>
                <a:ea typeface="ＭＳ Ｐゴシック" charset="0"/>
              </a:rPr>
              <a:t>Ask a question</a:t>
            </a:r>
          </a:p>
          <a:p>
            <a:pPr lvl="1" eaLnBrk="1" hangingPunct="1"/>
            <a:r>
              <a:rPr lang="en-US" dirty="0">
                <a:latin typeface="+mj-lt"/>
                <a:ea typeface="ＭＳ Ｐゴシック" charset="0"/>
              </a:rPr>
              <a:t>Explicit confirmation</a:t>
            </a:r>
          </a:p>
          <a:p>
            <a:pPr lvl="1" eaLnBrk="1" hangingPunct="1"/>
            <a:r>
              <a:rPr lang="en-US" dirty="0">
                <a:latin typeface="+mj-lt"/>
                <a:ea typeface="ＭＳ Ｐゴシック" charset="0"/>
              </a:rPr>
              <a:t>Rejection</a:t>
            </a:r>
          </a:p>
          <a:p>
            <a:pPr lvl="1" eaLnBrk="1" hangingPunct="1"/>
            <a:r>
              <a:rPr lang="en-US" dirty="0">
                <a:latin typeface="+mj-lt"/>
                <a:ea typeface="ＭＳ Ｐゴシック" charset="0"/>
              </a:rPr>
              <a:t>Give the user some database information</a:t>
            </a:r>
          </a:p>
          <a:p>
            <a:pPr lvl="1" eaLnBrk="1" hangingPunct="1"/>
            <a:r>
              <a:rPr lang="en-US" dirty="0">
                <a:latin typeface="+mj-lt"/>
                <a:ea typeface="ＭＳ Ｐゴシック" charset="0"/>
              </a:rPr>
              <a:t>Tell the user their choices</a:t>
            </a:r>
          </a:p>
          <a:p>
            <a:pPr eaLnBrk="1" hangingPunct="1"/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Do a database query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8BD79EA-1684-1A49-B8B1-1ECB1E3EB80B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4/24/13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553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7F7D9CC-855C-D14A-9179-B6ADBB098169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83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992148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Actions in the Day-and-Month example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4495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a</a:t>
            </a:r>
            <a:r>
              <a:rPr lang="en-US" baseline="-25000" dirty="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d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: a question asking for the day</a:t>
            </a:r>
          </a:p>
          <a:p>
            <a:pPr eaLnBrk="1" hangingPunct="1"/>
            <a:r>
              <a:rPr lang="en-US" dirty="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a</a:t>
            </a:r>
            <a:r>
              <a:rPr lang="en-US" baseline="-25000" dirty="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m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: a question asking for the month</a:t>
            </a:r>
          </a:p>
          <a:p>
            <a:pPr eaLnBrk="1" hangingPunct="1"/>
            <a:r>
              <a:rPr lang="en-US" dirty="0" err="1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a</a:t>
            </a:r>
            <a:r>
              <a:rPr lang="en-US" baseline="-25000" dirty="0" err="1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dm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: a question asking for the </a:t>
            </a:r>
            <a:r>
              <a:rPr lang="en-US" dirty="0" err="1">
                <a:latin typeface="+mj-lt"/>
                <a:ea typeface="ＭＳ Ｐゴシック" charset="0"/>
                <a:cs typeface="ＭＳ Ｐゴシック" charset="0"/>
              </a:rPr>
              <a:t>day+month</a:t>
            </a: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err="1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a</a:t>
            </a:r>
            <a:r>
              <a:rPr lang="en-US" baseline="-25000" dirty="0" err="1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f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: a final action submitting the form and terminating the dialogue</a:t>
            </a: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56832B7-5D30-3446-824E-06D62BD88E87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4/23/13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573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3386A55-AF18-4D42-864C-0560001A4E9A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84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3529724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A simple reward function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dirty="0">
                <a:ea typeface="ＭＳ Ｐゴシック" charset="0"/>
                <a:cs typeface="ＭＳ Ｐゴシック" charset="0"/>
              </a:rPr>
              <a:t>For this example, let</a:t>
            </a:r>
            <a:r>
              <a:rPr lang="ja-JP" altLang="en-US" sz="28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s use a cost function</a:t>
            </a:r>
          </a:p>
          <a:p>
            <a:pPr eaLnBrk="1" hangingPunct="1"/>
            <a:r>
              <a:rPr lang="en-US" sz="2800" dirty="0">
                <a:ea typeface="ＭＳ Ｐゴシック" charset="0"/>
                <a:cs typeface="ＭＳ Ｐゴシック" charset="0"/>
              </a:rPr>
              <a:t>A cost function for entire dialogue</a:t>
            </a:r>
          </a:p>
          <a:p>
            <a:pPr eaLnBrk="1" hangingPunct="1"/>
            <a:r>
              <a:rPr lang="en-US" sz="2800" dirty="0">
                <a:ea typeface="ＭＳ Ｐゴシック" charset="0"/>
                <a:cs typeface="ＭＳ Ｐゴシック" charset="0"/>
              </a:rPr>
              <a:t>Let</a:t>
            </a:r>
          </a:p>
          <a:p>
            <a:pPr lvl="1" eaLnBrk="1" hangingPunct="1"/>
            <a:r>
              <a:rPr lang="en-US" sz="2400" dirty="0">
                <a:ea typeface="ＭＳ Ｐゴシック" charset="0"/>
              </a:rPr>
              <a:t>N</a:t>
            </a:r>
            <a:r>
              <a:rPr lang="en-US" sz="2400" baseline="-25000" dirty="0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=number of interactions (duration of dialogue)</a:t>
            </a:r>
          </a:p>
          <a:p>
            <a:pPr lvl="1" eaLnBrk="1" hangingPunct="1"/>
            <a:r>
              <a:rPr lang="en-US" sz="2400" dirty="0">
                <a:ea typeface="ＭＳ Ｐゴシック" charset="0"/>
              </a:rPr>
              <a:t>N</a:t>
            </a:r>
            <a:r>
              <a:rPr lang="en-US" sz="2400" baseline="-25000" dirty="0">
                <a:ea typeface="ＭＳ Ｐゴシック" charset="0"/>
              </a:rPr>
              <a:t>e</a:t>
            </a:r>
            <a:r>
              <a:rPr lang="en-US" sz="2400" dirty="0">
                <a:ea typeface="ＭＳ Ｐゴシック" charset="0"/>
              </a:rPr>
              <a:t>=number of errors in the obtained values (0-2)</a:t>
            </a:r>
          </a:p>
          <a:p>
            <a:pPr lvl="1" eaLnBrk="1" hangingPunct="1"/>
            <a:r>
              <a:rPr lang="en-US" sz="2400" dirty="0" err="1">
                <a:ea typeface="ＭＳ Ｐゴシック" charset="0"/>
              </a:rPr>
              <a:t>N</a:t>
            </a:r>
            <a:r>
              <a:rPr lang="en-US" sz="2400" baseline="-25000" dirty="0" err="1">
                <a:ea typeface="ＭＳ Ｐゴシック" charset="0"/>
              </a:rPr>
              <a:t>f</a:t>
            </a:r>
            <a:r>
              <a:rPr lang="en-US" sz="2400" dirty="0">
                <a:ea typeface="ＭＳ Ｐゴシック" charset="0"/>
              </a:rPr>
              <a:t>=expected distance from goal</a:t>
            </a:r>
          </a:p>
          <a:p>
            <a:pPr lvl="2" eaLnBrk="1" hangingPunct="1"/>
            <a:r>
              <a:rPr lang="en-US" sz="2000" dirty="0">
                <a:ea typeface="ＭＳ Ｐゴシック" charset="0"/>
              </a:rPr>
              <a:t>(0 for complete date, 1 if either data or month are missing, 2 if both missing)</a:t>
            </a:r>
          </a:p>
          <a:p>
            <a:pPr eaLnBrk="1" hangingPunct="1"/>
            <a:r>
              <a:rPr lang="en-US" sz="2800" dirty="0">
                <a:ea typeface="ＭＳ Ｐゴシック" charset="0"/>
                <a:cs typeface="ＭＳ Ｐゴシック" charset="0"/>
              </a:rPr>
              <a:t>Then (weighted) cost is:</a:t>
            </a:r>
          </a:p>
          <a:p>
            <a:pPr eaLnBrk="1" hangingPunct="1"/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C = </a:t>
            </a:r>
            <a:r>
              <a:rPr lang="en-US" sz="2800" dirty="0" err="1">
                <a:latin typeface="Tahoma" charset="0"/>
                <a:ea typeface="ＭＳ Ｐゴシック" charset="0"/>
                <a:cs typeface="ＭＳ Ｐゴシック" charset="0"/>
              </a:rPr>
              <a:t>w</a:t>
            </a:r>
            <a:r>
              <a:rPr lang="en-US" sz="2800" baseline="-25000" dirty="0" err="1">
                <a:latin typeface="Tahoma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800" dirty="0" err="1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</a:t>
            </a:r>
            <a:r>
              <a:rPr lang="en-US" sz="2800" dirty="0" err="1">
                <a:latin typeface="Tahoma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800" baseline="-25000" dirty="0" err="1">
                <a:latin typeface="Tahoma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 + </a:t>
            </a:r>
            <a:r>
              <a:rPr lang="en-US" sz="2800" dirty="0" err="1">
                <a:latin typeface="Tahoma" charset="0"/>
                <a:ea typeface="ＭＳ Ｐゴシック" charset="0"/>
                <a:cs typeface="ＭＳ Ｐゴシック" charset="0"/>
              </a:rPr>
              <a:t>w</a:t>
            </a:r>
            <a:r>
              <a:rPr lang="en-US" sz="2800" baseline="-25000" dirty="0" err="1">
                <a:latin typeface="Tahoma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2800" dirty="0" err="1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</a:t>
            </a:r>
            <a:r>
              <a:rPr lang="en-US" sz="2800" dirty="0" err="1">
                <a:latin typeface="Tahoma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800" baseline="-25000" dirty="0" err="1">
                <a:latin typeface="Tahoma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 + </a:t>
            </a:r>
            <a:r>
              <a:rPr lang="en-US" sz="2800" dirty="0" err="1">
                <a:latin typeface="Tahoma" charset="0"/>
                <a:ea typeface="ＭＳ Ｐゴシック" charset="0"/>
                <a:cs typeface="ＭＳ Ｐゴシック" charset="0"/>
              </a:rPr>
              <a:t>w</a:t>
            </a:r>
            <a:r>
              <a:rPr lang="en-US" sz="2800" baseline="-25000" dirty="0" err="1">
                <a:latin typeface="Tahoma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2800" dirty="0" err="1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</a:t>
            </a:r>
            <a:r>
              <a:rPr lang="en-US" sz="2800" dirty="0" err="1">
                <a:latin typeface="Tahoma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800" baseline="-25000" dirty="0" err="1">
                <a:latin typeface="Tahoma" charset="0"/>
                <a:ea typeface="ＭＳ Ｐゴシック" charset="0"/>
                <a:cs typeface="ＭＳ Ｐゴシック" charset="0"/>
              </a:rPr>
              <a:t>f</a:t>
            </a:r>
            <a:endParaRPr lang="en-US" sz="28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36C7C66-4158-754E-9015-58980D0DFDDA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4/23/13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593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93A0A95-8A7E-D243-9634-C841DFA1D4B1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85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1515179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2 possible policies</a:t>
            </a:r>
          </a:p>
        </p:txBody>
      </p:sp>
      <p:sp>
        <p:nvSpPr>
          <p:cNvPr id="61443" name="Rectangle 7"/>
          <p:cNvSpPr>
            <a:spLocks noChangeArrowheads="1"/>
          </p:cNvSpPr>
          <p:nvPr/>
        </p:nvSpPr>
        <p:spPr bwMode="auto">
          <a:xfrm>
            <a:off x="4165600" y="5246688"/>
            <a:ext cx="376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P</a:t>
            </a:r>
            <a:r>
              <a:rPr lang="en-US" sz="1800" baseline="-25000" dirty="0"/>
              <a:t>o</a:t>
            </a:r>
            <a:r>
              <a:rPr lang="en-US" sz="1800" dirty="0"/>
              <a:t>=probability of error in open prompt</a:t>
            </a:r>
          </a:p>
        </p:txBody>
      </p:sp>
      <p:sp>
        <p:nvSpPr>
          <p:cNvPr id="61444" name="Rectangle 8"/>
          <p:cNvSpPr>
            <a:spLocks noChangeArrowheads="1"/>
          </p:cNvSpPr>
          <p:nvPr/>
        </p:nvSpPr>
        <p:spPr bwMode="auto">
          <a:xfrm>
            <a:off x="4165600" y="4876800"/>
            <a:ext cx="412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 err="1"/>
              <a:t>P</a:t>
            </a:r>
            <a:r>
              <a:rPr lang="en-US" sz="1800" baseline="-25000" dirty="0" err="1"/>
              <a:t>d</a:t>
            </a:r>
            <a:r>
              <a:rPr lang="en-US" sz="1800" dirty="0"/>
              <a:t>=probability of error in directive prompt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7012EC6-9FAA-B046-8D4F-AA3C85185A9A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4/23/13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61446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F5EC374-B9A8-D14A-9CBE-A2C3BCB235CD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86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  <p:pic>
        <p:nvPicPr>
          <p:cNvPr id="61448" name="Picture 12" descr="md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778000"/>
            <a:ext cx="74295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598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2 possible policies</a:t>
            </a:r>
          </a:p>
        </p:txBody>
      </p:sp>
      <p:sp>
        <p:nvSpPr>
          <p:cNvPr id="63492" name="Rectangle 6"/>
          <p:cNvSpPr>
            <a:spLocks noChangeArrowheads="1"/>
          </p:cNvSpPr>
          <p:nvPr/>
        </p:nvSpPr>
        <p:spPr bwMode="auto">
          <a:xfrm>
            <a:off x="304800" y="1524000"/>
            <a:ext cx="518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/>
              <a:t>Strategy 1 is better than strategy 2 when </a:t>
            </a:r>
          </a:p>
          <a:p>
            <a:r>
              <a:rPr lang="en-US" sz="2400"/>
              <a:t>improved error rate justifies longer interaction:</a:t>
            </a: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5737225" y="1828800"/>
          <a:ext cx="254635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4" imgW="901700" imgH="406400" progId="Equation.3">
                  <p:embed/>
                </p:oleObj>
              </mc:Choice>
              <mc:Fallback>
                <p:oleObj name="Equation" r:id="rId4" imgW="9017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225" y="1828800"/>
                        <a:ext cx="2546350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6483DE-3C1E-7442-979D-9D5755DFBEB7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4/23/13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63494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A22BFF-E947-C941-811F-59D0BACFB6F4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87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  <p:pic>
        <p:nvPicPr>
          <p:cNvPr id="63496" name="Picture 14" descr="md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46400"/>
            <a:ext cx="74295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67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That was an easy optimization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Only two actions, only tiny # of policies</a:t>
            </a: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In general, number of actions, states, policies is quite large</a:t>
            </a: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So finding optimal policy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* is harder</a:t>
            </a: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We need reinforcement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learning</a:t>
            </a:r>
            <a:endParaRPr lang="en-US" dirty="0">
              <a:latin typeface="Tahoma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Back to MDPs: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A8925B9-84A0-254F-A2A2-7CE8A65E25A9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4/23/13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655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8BB639-BBEC-CA40-9808-B2E7DEB35372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88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947801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MDP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We can think of a dialogue as a trajectory in state space</a:t>
            </a:r>
          </a:p>
          <a:p>
            <a:pPr eaLnBrk="1" hangingPunct="1"/>
            <a:endParaRPr lang="en-US" sz="240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40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The best policy </a:t>
            </a:r>
            <a:r>
              <a:rPr lang="en-US" sz="2400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* is the one with the greatest expected reward over all trajectories</a:t>
            </a:r>
          </a:p>
          <a:p>
            <a:pPr eaLnBrk="1" hangingPunct="1"/>
            <a:r>
              <a:rPr lang="en-US" sz="2400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How to compute a reward for a state sequence?</a:t>
            </a:r>
            <a:endParaRPr lang="en-US" sz="240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7588" name="Picture 4" descr="md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622550"/>
            <a:ext cx="90551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759BCAD-D3E7-2B4A-8CDF-69A38F98479D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4/23/13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675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816108-04D4-744A-85BC-830036FBCCF7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89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2479341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an ASR output string, how can we tractably and robustly derive a meaning representation?</a:t>
            </a:r>
          </a:p>
          <a:p>
            <a:r>
              <a:rPr lang="en-US" dirty="0" smtClean="0"/>
              <a:t>Many approaches:</a:t>
            </a:r>
          </a:p>
          <a:p>
            <a:pPr lvl="1"/>
            <a:r>
              <a:rPr lang="en-US" dirty="0" smtClean="0"/>
              <a:t>Shallow transformation: </a:t>
            </a:r>
          </a:p>
          <a:p>
            <a:pPr lvl="2"/>
            <a:r>
              <a:rPr lang="en-US" dirty="0" smtClean="0"/>
              <a:t>Terminal substitution </a:t>
            </a:r>
          </a:p>
          <a:p>
            <a:pPr lvl="1"/>
            <a:r>
              <a:rPr lang="en-US" dirty="0" smtClean="0"/>
              <a:t>Integrated parsing and semantic analysis</a:t>
            </a:r>
          </a:p>
          <a:p>
            <a:pPr lvl="2"/>
            <a:r>
              <a:rPr lang="en-US" dirty="0" smtClean="0"/>
              <a:t>E.g. semantic grammars</a:t>
            </a:r>
          </a:p>
          <a:p>
            <a:pPr lvl="1"/>
            <a:r>
              <a:rPr lang="en-US" dirty="0" smtClean="0"/>
              <a:t>Classification or sequence labeling approaches</a:t>
            </a:r>
          </a:p>
          <a:p>
            <a:pPr lvl="2"/>
            <a:r>
              <a:rPr lang="en-US" dirty="0" smtClean="0"/>
              <a:t>HMM-based, </a:t>
            </a:r>
            <a:r>
              <a:rPr lang="en-US" dirty="0" err="1" smtClean="0"/>
              <a:t>MaxEnt</a:t>
            </a:r>
            <a:r>
              <a:rPr lang="en-US"/>
              <a:t>-</a:t>
            </a:r>
            <a:r>
              <a:rPr lang="en-US" smtClean="0"/>
              <a:t>based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17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Reward for a state sequence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One common approach: discounted rewards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Cumulative reward Q of a sequence is discounted sum of utilities of individual states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Discount factor 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 between 0 and 1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Makes agent care more about current than future rewards; the more future a reward, the more discounted its value</a:t>
            </a: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9636" name="Picture 4" descr="md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8458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8D22D1B-AD51-CE4A-94B9-166303802170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4/23/13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696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6867BB2-A8DE-7C49-8986-7D0725965292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90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3319583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The Markov assumption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MDP assumes that state transitions are Markovian</a:t>
            </a:r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381000" y="2895600"/>
          <a:ext cx="85344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4" imgW="2870200" imgH="177800" progId="Equation.3">
                  <p:embed/>
                </p:oleObj>
              </mc:Choice>
              <mc:Fallback>
                <p:oleObj name="Equation" r:id="rId4" imgW="28702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95600"/>
                        <a:ext cx="853440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082B1C0-7C28-0649-A7A7-6870D65B997C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4/23/13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16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41C43F-188F-914C-8AD2-7A156915C022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91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289080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Expected reward for an action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Expected cumulative reward Q(s,a) for taking a particular action from a particular state can be computed by </a:t>
            </a:r>
            <a:r>
              <a:rPr lang="en-US" sz="2800">
                <a:solidFill>
                  <a:schemeClr val="accent2"/>
                </a:solidFill>
                <a:latin typeface="Tahoma" charset="0"/>
                <a:ea typeface="ＭＳ Ｐゴシック" charset="0"/>
                <a:cs typeface="ＭＳ Ｐゴシック" charset="0"/>
              </a:rPr>
              <a:t>Bellman equation</a:t>
            </a:r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:</a:t>
            </a:r>
          </a:p>
          <a:p>
            <a:pPr eaLnBrk="1" hangingPunct="1"/>
            <a:endParaRPr lang="en-US" sz="280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Expected cumulative reward for a given state/action pair is:</a:t>
            </a:r>
          </a:p>
          <a:p>
            <a:pPr lvl="1" eaLnBrk="1" hangingPunct="1"/>
            <a:r>
              <a:rPr lang="en-US" sz="2400">
                <a:latin typeface="Tahoma" charset="0"/>
                <a:ea typeface="ＭＳ Ｐゴシック" charset="0"/>
              </a:rPr>
              <a:t>immediate reward for current state</a:t>
            </a:r>
          </a:p>
          <a:p>
            <a:pPr lvl="1" eaLnBrk="1" hangingPunct="1"/>
            <a:r>
              <a:rPr lang="en-US" sz="2400">
                <a:latin typeface="Tahoma" charset="0"/>
                <a:ea typeface="ＭＳ Ｐゴシック" charset="0"/>
              </a:rPr>
              <a:t>+ expected discounted utility of all possible next states s</a:t>
            </a:r>
            <a:r>
              <a:rPr lang="ja-JP" altLang="en-US" sz="2400">
                <a:latin typeface="Tahoma" charset="0"/>
                <a:ea typeface="ＭＳ Ｐゴシック" charset="0"/>
              </a:rPr>
              <a:t>’</a:t>
            </a:r>
            <a:endParaRPr lang="en-US" sz="2400">
              <a:latin typeface="Tahoma" charset="0"/>
              <a:ea typeface="ＭＳ Ｐゴシック" charset="0"/>
            </a:endParaRPr>
          </a:p>
          <a:p>
            <a:pPr lvl="1" eaLnBrk="1" hangingPunct="1"/>
            <a:r>
              <a:rPr lang="en-US" sz="2400">
                <a:latin typeface="Tahoma" charset="0"/>
                <a:ea typeface="ＭＳ Ｐゴシック" charset="0"/>
              </a:rPr>
              <a:t>Weighted by probability of moving to that state s</a:t>
            </a:r>
            <a:r>
              <a:rPr lang="ja-JP" altLang="en-US" sz="2400">
                <a:latin typeface="Tahoma" charset="0"/>
                <a:ea typeface="ＭＳ Ｐゴシック" charset="0"/>
              </a:rPr>
              <a:t>’</a:t>
            </a:r>
            <a:endParaRPr lang="en-US" sz="2400">
              <a:latin typeface="Tahoma" charset="0"/>
              <a:ea typeface="ＭＳ Ｐゴシック" charset="0"/>
            </a:endParaRPr>
          </a:p>
          <a:p>
            <a:pPr lvl="1" eaLnBrk="1" hangingPunct="1"/>
            <a:r>
              <a:rPr lang="en-US" sz="2400">
                <a:latin typeface="Tahoma" charset="0"/>
                <a:ea typeface="ＭＳ Ｐゴシック" charset="0"/>
              </a:rPr>
              <a:t>And assuming once there we take optimal action a</a:t>
            </a:r>
            <a:r>
              <a:rPr lang="ja-JP" altLang="en-US" sz="2400">
                <a:latin typeface="Tahoma" charset="0"/>
                <a:ea typeface="ＭＳ Ｐゴシック" charset="0"/>
              </a:rPr>
              <a:t>’</a:t>
            </a:r>
            <a:endParaRPr lang="en-US" sz="2400">
              <a:latin typeface="Tahoma" charset="0"/>
              <a:ea typeface="ＭＳ Ｐゴシック" charset="0"/>
            </a:endParaRPr>
          </a:p>
          <a:p>
            <a:pPr eaLnBrk="1" hangingPunct="1"/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3732" name="Picture 4" descr="mdp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83439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26D4B24-601B-384A-9214-54238AA01349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4/23/13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37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9692D48-44F2-D140-BC29-AFB1F2815A28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92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255844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What we need for Bellman equation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2296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A model of p(s</a:t>
            </a:r>
            <a:r>
              <a:rPr lang="ja-JP" altLang="en-US" sz="2800" dirty="0">
                <a:latin typeface="Tahom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|</a:t>
            </a:r>
            <a:r>
              <a:rPr lang="en-US" sz="2800" dirty="0" err="1">
                <a:latin typeface="Tahoma" charset="0"/>
                <a:ea typeface="ＭＳ Ｐゴシック" charset="0"/>
                <a:cs typeface="ＭＳ Ｐゴシック" charset="0"/>
              </a:rPr>
              <a:t>s,a</a:t>
            </a: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Estimate of R(</a:t>
            </a:r>
            <a:r>
              <a:rPr lang="en-US" sz="2800" dirty="0" err="1">
                <a:latin typeface="Tahoma" charset="0"/>
                <a:ea typeface="ＭＳ Ｐゴシック" charset="0"/>
                <a:cs typeface="ＭＳ Ｐゴシック" charset="0"/>
              </a:rPr>
              <a:t>s,a</a:t>
            </a: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How to get these</a:t>
            </a:r>
            <a:r>
              <a:rPr lang="en-US" sz="2800" dirty="0" smtClean="0">
                <a:latin typeface="Tahoma" charset="0"/>
                <a:ea typeface="ＭＳ Ｐゴシック" charset="0"/>
                <a:cs typeface="ＭＳ Ｐゴシック" charset="0"/>
              </a:rPr>
              <a:t>?</a:t>
            </a:r>
            <a:endParaRPr lang="en-US" sz="28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9590339-DB7F-FE42-A110-EE2EEC131866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4/23/13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57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F05785-7B74-FA47-8DD7-61839AA9D2B1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93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4266608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What we need for Bellman equation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2296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A model of p(s</a:t>
            </a:r>
            <a:r>
              <a:rPr lang="ja-JP" altLang="en-US" sz="2800" dirty="0">
                <a:latin typeface="Tahom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|</a:t>
            </a:r>
            <a:r>
              <a:rPr lang="en-US" sz="2800" dirty="0" err="1">
                <a:latin typeface="Tahoma" charset="0"/>
                <a:ea typeface="ＭＳ Ｐゴシック" charset="0"/>
                <a:cs typeface="ＭＳ Ｐゴシック" charset="0"/>
              </a:rPr>
              <a:t>s,a</a:t>
            </a: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Estimate of R(</a:t>
            </a:r>
            <a:r>
              <a:rPr lang="en-US" sz="2800" dirty="0" err="1">
                <a:latin typeface="Tahoma" charset="0"/>
                <a:ea typeface="ＭＳ Ｐゴシック" charset="0"/>
                <a:cs typeface="ＭＳ Ｐゴシック" charset="0"/>
              </a:rPr>
              <a:t>s,a</a:t>
            </a: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How to get these?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If we had labeled training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P(s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’</a:t>
            </a:r>
            <a:r>
              <a:rPr lang="en-US" sz="2400" dirty="0">
                <a:latin typeface="Tahoma" charset="0"/>
                <a:ea typeface="ＭＳ Ｐゴシック" charset="0"/>
              </a:rPr>
              <a:t>|</a:t>
            </a:r>
            <a:r>
              <a:rPr lang="en-US" sz="2400" dirty="0" err="1">
                <a:latin typeface="Tahoma" charset="0"/>
                <a:ea typeface="ＭＳ Ｐゴシック" charset="0"/>
              </a:rPr>
              <a:t>s,a</a:t>
            </a:r>
            <a:r>
              <a:rPr lang="en-US" sz="2400" dirty="0">
                <a:latin typeface="Tahoma" charset="0"/>
                <a:ea typeface="ＭＳ Ｐゴシック" charset="0"/>
              </a:rPr>
              <a:t>) = C(</a:t>
            </a:r>
            <a:r>
              <a:rPr lang="en-US" sz="2400" dirty="0" err="1">
                <a:latin typeface="Tahoma" charset="0"/>
                <a:ea typeface="ＭＳ Ｐゴシック" charset="0"/>
              </a:rPr>
              <a:t>s,s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’</a:t>
            </a:r>
            <a:r>
              <a:rPr lang="en-US" sz="2400" dirty="0">
                <a:latin typeface="Tahoma" charset="0"/>
                <a:ea typeface="ＭＳ Ｐゴシック" charset="0"/>
              </a:rPr>
              <a:t>,a)/C(</a:t>
            </a:r>
            <a:r>
              <a:rPr lang="en-US" sz="2400" dirty="0" err="1">
                <a:latin typeface="Tahoma" charset="0"/>
                <a:ea typeface="ＭＳ Ｐゴシック" charset="0"/>
              </a:rPr>
              <a:t>s,a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)</a:t>
            </a:r>
            <a:endParaRPr lang="en-US" sz="2400" dirty="0">
              <a:latin typeface="Tahoma" charset="0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9590339-DB7F-FE42-A110-EE2EEC131866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4/24/13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57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F05785-7B74-FA47-8DD7-61839AA9D2B1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94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2534715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What we need for Bellman equation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A model of p(s</a:t>
            </a:r>
            <a:r>
              <a:rPr lang="ja-JP" altLang="en-US" sz="2800">
                <a:latin typeface="Tahom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|s,a)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Estimate of R(s,a)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How to get these?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If we had labeled training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P(s</a:t>
            </a:r>
            <a:r>
              <a:rPr lang="ja-JP" altLang="en-US" sz="2400">
                <a:latin typeface="Tahoma" charset="0"/>
                <a:ea typeface="ＭＳ Ｐゴシック" charset="0"/>
              </a:rPr>
              <a:t>’</a:t>
            </a:r>
            <a:r>
              <a:rPr lang="en-US" sz="2400">
                <a:latin typeface="Tahoma" charset="0"/>
                <a:ea typeface="ＭＳ Ｐゴシック" charset="0"/>
              </a:rPr>
              <a:t>|s,a) = C(s,s</a:t>
            </a:r>
            <a:r>
              <a:rPr lang="ja-JP" altLang="en-US" sz="2400">
                <a:latin typeface="Tahoma" charset="0"/>
                <a:ea typeface="ＭＳ Ｐゴシック" charset="0"/>
              </a:rPr>
              <a:t>’</a:t>
            </a:r>
            <a:r>
              <a:rPr lang="en-US" sz="2400">
                <a:latin typeface="Tahoma" charset="0"/>
                <a:ea typeface="ＭＳ Ｐゴシック" charset="0"/>
              </a:rPr>
              <a:t>,a)/C(s,a)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If we knew the final reward for whole dialogue R(s1,a1,s2,a2,…,sn)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Given these parameters, can use </a:t>
            </a:r>
            <a:r>
              <a:rPr lang="en-US" sz="2800">
                <a:solidFill>
                  <a:schemeClr val="accent2"/>
                </a:solidFill>
                <a:latin typeface="Tahoma" charset="0"/>
                <a:ea typeface="ＭＳ Ｐゴシック" charset="0"/>
                <a:cs typeface="ＭＳ Ｐゴシック" charset="0"/>
              </a:rPr>
              <a:t>value iteration algorithm</a:t>
            </a:r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 to learn Q values (pushing back reward values over state sequences) and hence best policy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9590339-DB7F-FE42-A110-EE2EEC131866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4/24/13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57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F05785-7B74-FA47-8DD7-61839AA9D2B1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95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381520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Final reward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What is the final reward for whole dialogue R(s1,a1,s2,a2,…,sn)?</a:t>
            </a: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This is what our automatic evaluation metric PARADISE computes!</a:t>
            </a: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The general goodness of a whole dialogue!!!!!</a:t>
            </a:r>
          </a:p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8BD1C1-C001-1F4C-A81A-0C9C9D6A87DA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4/23/13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78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2BE21AB-2FA0-0E41-B7ED-248A021AA992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96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2541351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5600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How to estimate p(s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|</a:t>
            </a: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s,a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) without labeled data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229600" cy="3962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sz="20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D178B48-DC3F-ED42-A48C-1D8AAEDF979E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4/23/13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98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6E5A1AE-9733-1E4C-A1FE-4DF2E1E9A589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97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3527496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5600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How to estimate p(s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|</a:t>
            </a: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s,a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) without labeled data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229600" cy="3962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Have random conversations with real people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Carefully hand-tune small number of states and policies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Then can build a dialogue system which explores state space by generating a few hundred random conversations with real humans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Set probabilities from this corpus</a:t>
            </a: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D178B48-DC3F-ED42-A48C-1D8AAEDF979E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4/24/13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98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6E5A1AE-9733-1E4C-A1FE-4DF2E1E9A589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98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14277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5600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How to estimate p(s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|</a:t>
            </a: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s,a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) without labeled data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229600" cy="39624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Have random conversations with real people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Carefully hand-tune small number of states and policies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Then can build a dialogue system which explores state space by generating a few hundred random conversations with real humans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Set probabilities from this corpus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Have random conversations with simulated people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Now you can have millions of conversations with simulated people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So you can have a slightly larger state space</a:t>
            </a:r>
          </a:p>
          <a:p>
            <a:pPr eaLnBrk="1" hangingPunct="1">
              <a:lnSpc>
                <a:spcPct val="90000"/>
              </a:lnSpc>
            </a:pPr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D178B48-DC3F-ED42-A48C-1D8AAEDF979E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4/24/13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98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6E5A1AE-9733-1E4C-A1FE-4DF2E1E9A589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99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-- Jurafsky and Martin  </a:t>
            </a:r>
          </a:p>
        </p:txBody>
      </p:sp>
    </p:spTree>
    <p:extLst>
      <p:ext uri="{BB962C8B-B14F-4D97-AF65-F5344CB8AC3E}">
        <p14:creationId xmlns:p14="http://schemas.microsoft.com/office/powerpoint/2010/main" val="3728763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1216</TotalTime>
  <Words>5131</Words>
  <Application>Microsoft Macintosh PowerPoint</Application>
  <PresentationFormat>On-screen Show (4:3)</PresentationFormat>
  <Paragraphs>892</Paragraphs>
  <Slides>113</Slides>
  <Notes>44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15" baseType="lpstr">
      <vt:lpstr>Breeze</vt:lpstr>
      <vt:lpstr>Microsoft Equation</vt:lpstr>
      <vt:lpstr>NLU &amp;  Advanced Dialog Models</vt:lpstr>
      <vt:lpstr>Meaning Representations for Spoken Dialog</vt:lpstr>
      <vt:lpstr>Meaning Representations for Spoken Dialog</vt:lpstr>
      <vt:lpstr>Natural Language Understanding</vt:lpstr>
      <vt:lpstr>Another NLU Example</vt:lpstr>
      <vt:lpstr>Question</vt:lpstr>
      <vt:lpstr>Question</vt:lpstr>
      <vt:lpstr>Question</vt:lpstr>
      <vt:lpstr>Question</vt:lpstr>
      <vt:lpstr>Grammars</vt:lpstr>
      <vt:lpstr>Simple Air Travel Grammar</vt:lpstr>
      <vt:lpstr>Shallow Semantics</vt:lpstr>
      <vt:lpstr>Shallow Semantics</vt:lpstr>
      <vt:lpstr>Shallow Semantics</vt:lpstr>
      <vt:lpstr>Shallow Semantics</vt:lpstr>
      <vt:lpstr>Shallow Semantics</vt:lpstr>
      <vt:lpstr>Semantic Grammars</vt:lpstr>
      <vt:lpstr>Semantic Grammars</vt:lpstr>
      <vt:lpstr>Semantic Grammars</vt:lpstr>
      <vt:lpstr>Semantic Grammars</vt:lpstr>
      <vt:lpstr>Show me morning flights from Boston to SFO on Tuesday </vt:lpstr>
      <vt:lpstr>Semantic Grammars: Issues</vt:lpstr>
      <vt:lpstr>Semantic Grammars: Issues</vt:lpstr>
      <vt:lpstr>Semantic Grammars: Issues</vt:lpstr>
      <vt:lpstr>Semantic Grammars: Issues</vt:lpstr>
      <vt:lpstr>VoiceXML</vt:lpstr>
      <vt:lpstr>Simple VoiceXML Example</vt:lpstr>
      <vt:lpstr>Basic VXML Document</vt:lpstr>
      <vt:lpstr>Basic VXML Document</vt:lpstr>
      <vt:lpstr>Basic VXML Document</vt:lpstr>
      <vt:lpstr>Basic VXML Document</vt:lpstr>
      <vt:lpstr>Other Field Elements</vt:lpstr>
      <vt:lpstr>Other Field Elements</vt:lpstr>
      <vt:lpstr>Control Flow</vt:lpstr>
      <vt:lpstr>Control Flow</vt:lpstr>
      <vt:lpstr>Control Flow</vt:lpstr>
      <vt:lpstr>Control Flow</vt:lpstr>
      <vt:lpstr>General Interaction</vt:lpstr>
      <vt:lpstr>General Interaction</vt:lpstr>
      <vt:lpstr>General Interaction</vt:lpstr>
      <vt:lpstr>General Interaction</vt:lpstr>
      <vt:lpstr>Complex Interaction</vt:lpstr>
      <vt:lpstr>Mixed Initiative</vt:lpstr>
      <vt:lpstr>Complex Interaction</vt:lpstr>
      <vt:lpstr>Multi-slot Grammar</vt:lpstr>
      <vt:lpstr>Multi-slot Grammar II</vt:lpstr>
      <vt:lpstr>Augmenting VoiceXML</vt:lpstr>
      <vt:lpstr>Augmenting VoiceXML</vt:lpstr>
      <vt:lpstr>Augmenting VoiceXML</vt:lpstr>
      <vt:lpstr>Advanced Dialog Models</vt:lpstr>
      <vt:lpstr>Information State Models</vt:lpstr>
      <vt:lpstr>Why the Gap?</vt:lpstr>
      <vt:lpstr>Information State Approach</vt:lpstr>
      <vt:lpstr>Information State Theory of Dialog</vt:lpstr>
      <vt:lpstr>Example Dialog</vt:lpstr>
      <vt:lpstr>Example Update Rule</vt:lpstr>
      <vt:lpstr>Implementation</vt:lpstr>
      <vt:lpstr>Trindikit Architecture</vt:lpstr>
      <vt:lpstr>Multi-level Architecture</vt:lpstr>
      <vt:lpstr>Statistical Dialog Management</vt:lpstr>
      <vt:lpstr>New Idea: Modeling a dialogue system as a probabilistic agent</vt:lpstr>
      <vt:lpstr>What do we mean by actions A and policies ?</vt:lpstr>
      <vt:lpstr>A threshold is a human-designed policy!</vt:lpstr>
      <vt:lpstr>Another strategy decision</vt:lpstr>
      <vt:lpstr>Review: Open vs. Directive Prompts</vt:lpstr>
      <vt:lpstr>Review: Restrictive vs. Non-restrictive gramamrs</vt:lpstr>
      <vt:lpstr>Kinds of  Initiative</vt:lpstr>
      <vt:lpstr>Modeling a dialogue system as a probabilistic agent</vt:lpstr>
      <vt:lpstr>Modeling a dialogue system as a probabilistic agent</vt:lpstr>
      <vt:lpstr>Modeling a dialogue system as a probabilistic agent</vt:lpstr>
      <vt:lpstr>Goals are not enough</vt:lpstr>
      <vt:lpstr>Goals are not enough</vt:lpstr>
      <vt:lpstr>Utility</vt:lpstr>
      <vt:lpstr>Utility</vt:lpstr>
      <vt:lpstr>Maximum Expected Utility</vt:lpstr>
      <vt:lpstr>Utility (Russell and Norvig)</vt:lpstr>
      <vt:lpstr>Markov Decision Processes</vt:lpstr>
      <vt:lpstr>A brief tutorial example</vt:lpstr>
      <vt:lpstr>What is a state?</vt:lpstr>
      <vt:lpstr>What is a state?</vt:lpstr>
      <vt:lpstr>State in the Day-and-Month example</vt:lpstr>
      <vt:lpstr>Actions in MDP models of dialogue</vt:lpstr>
      <vt:lpstr>Actions in MDP models of dialogue</vt:lpstr>
      <vt:lpstr>Actions in the Day-and-Month example</vt:lpstr>
      <vt:lpstr>A simple reward function</vt:lpstr>
      <vt:lpstr>2 possible policies</vt:lpstr>
      <vt:lpstr>2 possible policies</vt:lpstr>
      <vt:lpstr>That was an easy optimization</vt:lpstr>
      <vt:lpstr>MDP</vt:lpstr>
      <vt:lpstr>Reward for a state sequence</vt:lpstr>
      <vt:lpstr>The Markov assumption</vt:lpstr>
      <vt:lpstr>Expected reward for an action</vt:lpstr>
      <vt:lpstr>What we need for Bellman equation</vt:lpstr>
      <vt:lpstr>What we need for Bellman equation</vt:lpstr>
      <vt:lpstr>What we need for Bellman equation</vt:lpstr>
      <vt:lpstr>Final reward</vt:lpstr>
      <vt:lpstr>How to estimate p(s’|s,a) without labeled data</vt:lpstr>
      <vt:lpstr>How to estimate p(s’|s,a) without labeled data</vt:lpstr>
      <vt:lpstr>How to estimate p(s’|s,a) without labeled data</vt:lpstr>
      <vt:lpstr>An example</vt:lpstr>
      <vt:lpstr>Very small # of states and acts</vt:lpstr>
      <vt:lpstr>Ran system with real users</vt:lpstr>
      <vt:lpstr>State of the art</vt:lpstr>
      <vt:lpstr>Summary</vt:lpstr>
      <vt:lpstr>Learning Probabilistic Slot Filling</vt:lpstr>
      <vt:lpstr>Learning Probabilistic Slot Filling</vt:lpstr>
      <vt:lpstr>Learning Probabilistic Slot Filling</vt:lpstr>
      <vt:lpstr>HMM-Based Slot Filling</vt:lpstr>
      <vt:lpstr>HMM-Based Slot Filling</vt:lpstr>
      <vt:lpstr>HMM-Based Slot Filling</vt:lpstr>
      <vt:lpstr>HMM-Based Slot Filling</vt:lpstr>
      <vt:lpstr>HMM-Based Slot Filling</vt:lpstr>
      <vt:lpstr>Probabilistic Slot Filling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NLU &amp;  Advanced Dialog Models</dc:title>
  <dc:creator>Gina-Anne Levow</dc:creator>
  <cp:lastModifiedBy>Gina-Anne Levow</cp:lastModifiedBy>
  <cp:revision>19</cp:revision>
  <dcterms:created xsi:type="dcterms:W3CDTF">2013-04-24T00:37:32Z</dcterms:created>
  <dcterms:modified xsi:type="dcterms:W3CDTF">2013-04-24T20:54:24Z</dcterms:modified>
</cp:coreProperties>
</file>