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8.bin" ContentType="application/vnd.openxmlformats-officedocument.oleObject"/>
  <Override PartName="/ppt/notesSlides/notesSlide28.xml" ContentType="application/vnd.openxmlformats-officedocument.presentationml.notesSlide+xml"/>
  <Override PartName="/ppt/embeddings/oleObject9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0"/>
  </p:notesMasterIdLst>
  <p:sldIdLst>
    <p:sldId id="256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257" r:id="rId21"/>
    <p:sldId id="258" r:id="rId22"/>
    <p:sldId id="259" r:id="rId23"/>
    <p:sldId id="260" r:id="rId24"/>
    <p:sldId id="261" r:id="rId25"/>
    <p:sldId id="262" r:id="rId26"/>
    <p:sldId id="393" r:id="rId27"/>
    <p:sldId id="394" r:id="rId28"/>
    <p:sldId id="395" r:id="rId29"/>
    <p:sldId id="396" r:id="rId30"/>
    <p:sldId id="397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2" r:id="rId76"/>
    <p:sldId id="313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notesMaster" Target="notesMasters/notesMaster1.xml"/><Relationship Id="rId121" Type="http://schemas.openxmlformats.org/officeDocument/2006/relationships/printerSettings" Target="printerSettings/printerSettings1.bin"/><Relationship Id="rId122" Type="http://schemas.openxmlformats.org/officeDocument/2006/relationships/presProps" Target="presProps.xml"/><Relationship Id="rId123" Type="http://schemas.openxmlformats.org/officeDocument/2006/relationships/viewProps" Target="viewProps.xml"/><Relationship Id="rId124" Type="http://schemas.openxmlformats.org/officeDocument/2006/relationships/theme" Target="theme/theme1.xml"/><Relationship Id="rId12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35A15-816F-DD4D-A0D9-FD20944DAA60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5655A-C696-F243-B842-6BC31BE3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94AF95-CD36-C347-8D48-88AFEABEFCCB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223AED-A33A-A246-A2B7-AC8646BA7BEE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9DD928-B2E4-BD46-8207-CFFB9065DE29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9DD928-B2E4-BD46-8207-CFFB9065DE29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9DD928-B2E4-BD46-8207-CFFB9065DE29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D5E97F-A4B1-E84F-B848-29119719ADA3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955882-8150-5B46-BD55-2B6A8300BD77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D7A035-ECE8-0344-A03F-53EAB17DA416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99274D-BD15-9C4A-B2B1-771A74C3539F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E22008-2FB1-4142-95AB-7CEB32675C17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7E8383-25C3-9642-A094-0648A4BE562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377921-666D-4346-8F3F-970A6890302B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A0D1130-9ABF-D84A-84CF-34E028086E59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62E66-8EB8-8A4E-9408-AFE4768F421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46F2E1-FC0C-E640-A3A0-DADAF9B62FB3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26E3DCA-11A4-3148-8E37-CC4A74ACEFA3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26E3DCA-11A4-3148-8E37-CC4A74ACEFA3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26E3DCA-11A4-3148-8E37-CC4A74ACEFA3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39F4F25-0427-6F4B-88E1-8751FEF3F93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C474B06-EF5F-D840-91A3-C444C1D4E8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Dialog Management &amp; Dialog 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Ling575</a:t>
            </a:r>
          </a:p>
          <a:p>
            <a:r>
              <a:rPr lang="en-US" dirty="0" smtClean="0"/>
              <a:t>Spoken Dialog</a:t>
            </a:r>
          </a:p>
          <a:p>
            <a:r>
              <a:rPr lang="en-US" dirty="0" smtClean="0"/>
              <a:t>May 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What we need for Bellman equation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A model of p(s</a:t>
            </a:r>
            <a:r>
              <a:rPr lang="ja-JP" altLang="en-US" sz="280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|s,a)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Estimate of R(s,a)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How to get these?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If we had labeled training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P(s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r>
              <a:rPr lang="en-US" sz="2400">
                <a:latin typeface="Tahoma" charset="0"/>
                <a:ea typeface="ＭＳ Ｐゴシック" charset="0"/>
              </a:rPr>
              <a:t>|s,a) = C(s,s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r>
              <a:rPr lang="en-US" sz="2400">
                <a:latin typeface="Tahoma" charset="0"/>
                <a:ea typeface="ＭＳ Ｐゴシック" charset="0"/>
              </a:rPr>
              <a:t>,a)/C(s,a)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If we knew the final reward for whole dialogue R(s1,a1,s2,a2,…,sn)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Given these parameters, can use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value iteration algorithm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 to learn Q values (pushing back reward values over state sequences) and hence best policy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590339-DB7F-FE42-A110-EE2EEC13186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F05785-7B74-FA47-8DD7-61839AA9D2B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10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33637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Features	Contribution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60416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Features that did not help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POS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SRule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Previous DA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Features that helped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Game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Speaker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Initiative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Combinations of these</a:t>
            </a:r>
          </a:p>
        </p:txBody>
      </p:sp>
    </p:spTree>
    <p:extLst>
      <p:ext uri="{BB962C8B-B14F-4D97-AF65-F5344CB8AC3E}">
        <p14:creationId xmlns:p14="http://schemas.microsoft.com/office/powerpoint/2010/main" val="2408784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3936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MapTask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39200" y="2089660"/>
            <a:ext cx="3352320" cy="4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48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/>
              <a:t>MapTask 41.84% SRule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50720" y="2537546"/>
            <a:ext cx="3110400" cy="32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48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/>
              <a:t>MapTask 43.28% POS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14720" y="3008477"/>
            <a:ext cx="3749760" cy="32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48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/>
              <a:t>MapTask 43.59% Duration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49280" y="3511089"/>
            <a:ext cx="3680640" cy="32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48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/>
              <a:t>MapTask 46.91% Speaker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346401" y="4045386"/>
            <a:ext cx="4252320" cy="32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48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/>
              <a:t>MapTask 47.09% Previous DA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04000" y="4547998"/>
            <a:ext cx="3317760" cy="32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48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/>
              <a:t>MapTask 66.00% Game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380961" y="5036210"/>
            <a:ext cx="4777920" cy="32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48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/>
              <a:t>MapTask 69.37% Game+Prev. DA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376640" y="5522981"/>
            <a:ext cx="6168960" cy="32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48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/>
              <a:t>MapTask 73.25% Game+Speaker+Prev. DA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415520" y="6057276"/>
            <a:ext cx="4710240" cy="32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48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/>
              <a:t>MapTask 73.91% Game+Speaker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66560" y="1664815"/>
            <a:ext cx="1716480" cy="32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5486" rIns="0" bIns="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/>
              <a:t>LSA 42.77%</a:t>
            </a:r>
          </a:p>
        </p:txBody>
      </p:sp>
    </p:spTree>
    <p:extLst>
      <p:ext uri="{BB962C8B-B14F-4D97-AF65-F5344CB8AC3E}">
        <p14:creationId xmlns:p14="http://schemas.microsoft.com/office/powerpoint/2010/main" val="41742702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93280" y="217464"/>
            <a:ext cx="8030880" cy="589021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Comments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5761" y="869851"/>
            <a:ext cx="7807680" cy="5697238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Not clear how to interpret LSA in this setting: 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classification is done by finding the most similar training DA. LSA accounts for semantic similarity. 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only works </a:t>
            </a:r>
            <a:r>
              <a:rPr lang="en-US" dirty="0" err="1"/>
              <a:t>withing</a:t>
            </a:r>
            <a:r>
              <a:rPr lang="en-US" dirty="0"/>
              <a:t> the same dataset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705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93280" y="217464"/>
            <a:ext cx="8030880" cy="589021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Comments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5761" y="869851"/>
            <a:ext cx="7807680" cy="5697238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Not clear how to interpret LSA in this setting: 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classification is done by finding the most similar training DA. LSA accounts for semantic similarity. 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only works </a:t>
            </a:r>
            <a:r>
              <a:rPr lang="en-US" dirty="0" err="1"/>
              <a:t>withing</a:t>
            </a:r>
            <a:r>
              <a:rPr lang="en-US" dirty="0"/>
              <a:t> the same dataset?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Features are controversial because the labels are not known for new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302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93280" y="217464"/>
            <a:ext cx="8030880" cy="589021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Comments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5761" y="869851"/>
            <a:ext cx="7807680" cy="5697238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Not clear how to interpret LSA in this setting: 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classification is done by finding the most similar training DA. LSA accounts for semantic similarity. 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only works withing the same dataset?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Features are controversial because the labels are not known for new data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“Game” contains a lot of information about the DA's label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Previous DA can be inferred by the system, but this feature did not help</a:t>
            </a:r>
          </a:p>
        </p:txBody>
      </p:sp>
    </p:spTree>
    <p:extLst>
      <p:ext uri="{BB962C8B-B14F-4D97-AF65-F5344CB8AC3E}">
        <p14:creationId xmlns:p14="http://schemas.microsoft.com/office/powerpoint/2010/main" val="9493117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SVMs and HMMs</a:t>
            </a:r>
            <a:br>
              <a:rPr lang="en-US" dirty="0" smtClean="0"/>
            </a:br>
            <a:r>
              <a:rPr lang="en-US" dirty="0" smtClean="0"/>
              <a:t>for DA Tagging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235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Recognizing Maptask Acts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Assume: </a:t>
            </a:r>
          </a:p>
          <a:p>
            <a:pPr lvl="1"/>
            <a:r>
              <a:rPr lang="en-US" sz="2400"/>
              <a:t> Word-level transcription</a:t>
            </a:r>
          </a:p>
          <a:p>
            <a:pPr lvl="1"/>
            <a:r>
              <a:rPr lang="en-US" sz="2400"/>
              <a:t> Segmentation into utterances, </a:t>
            </a:r>
          </a:p>
          <a:p>
            <a:pPr lvl="1"/>
            <a:r>
              <a:rPr lang="en-US" sz="2400"/>
              <a:t>Ground truth DA tags</a:t>
            </a:r>
          </a:p>
          <a:p>
            <a:r>
              <a:rPr lang="en-US" sz="2800"/>
              <a:t>Goal: Train classifier for DA tagging</a:t>
            </a:r>
          </a:p>
          <a:p>
            <a:pPr lvl="1"/>
            <a:r>
              <a:rPr lang="en-US" sz="2400"/>
              <a:t>Exploit: </a:t>
            </a:r>
          </a:p>
          <a:p>
            <a:pPr lvl="2"/>
            <a:r>
              <a:rPr lang="en-US" sz="2000"/>
              <a:t>Lexical and prosodic cues</a:t>
            </a:r>
          </a:p>
          <a:p>
            <a:pPr lvl="2"/>
            <a:r>
              <a:rPr lang="en-US" sz="2000"/>
              <a:t>Sequential dependencies b/t Das</a:t>
            </a:r>
          </a:p>
          <a:p>
            <a:pPr lvl="1"/>
            <a:r>
              <a:rPr lang="en-US" sz="2400"/>
              <a:t>14810 utts, 13 classes</a:t>
            </a:r>
          </a:p>
        </p:txBody>
      </p:sp>
    </p:spTree>
    <p:extLst>
      <p:ext uri="{BB962C8B-B14F-4D97-AF65-F5344CB8AC3E}">
        <p14:creationId xmlns:p14="http://schemas.microsoft.com/office/powerpoint/2010/main" val="24200242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for 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Acoustic-Prosodic Features:</a:t>
            </a:r>
          </a:p>
          <a:p>
            <a:pPr lvl="1"/>
            <a:r>
              <a:rPr lang="en-US" sz="2400" dirty="0"/>
              <a:t>Pitch, Energy, Duration, Speaking rate</a:t>
            </a:r>
          </a:p>
          <a:p>
            <a:pPr lvl="2"/>
            <a:r>
              <a:rPr lang="en-US" sz="2000" dirty="0"/>
              <a:t>Raw and normalized, whole utterance, last 300ms</a:t>
            </a:r>
          </a:p>
          <a:p>
            <a:pPr lvl="2"/>
            <a:r>
              <a:rPr lang="en-US" sz="2000" dirty="0"/>
              <a:t>50 real-valued </a:t>
            </a:r>
            <a:r>
              <a:rPr lang="en-US" sz="2000" dirty="0" smtClean="0"/>
              <a:t>features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27348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for 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Acoustic-Prosodic Features:</a:t>
            </a:r>
          </a:p>
          <a:p>
            <a:pPr lvl="1"/>
            <a:r>
              <a:rPr lang="en-US" sz="2400" dirty="0"/>
              <a:t>Pitch, Energy, Duration, Speaking rate</a:t>
            </a:r>
          </a:p>
          <a:p>
            <a:pPr lvl="2"/>
            <a:r>
              <a:rPr lang="en-US" sz="2000" dirty="0"/>
              <a:t>Raw and normalized, whole utterance, last 300ms</a:t>
            </a:r>
          </a:p>
          <a:p>
            <a:pPr lvl="2"/>
            <a:r>
              <a:rPr lang="en-US" sz="2000" dirty="0"/>
              <a:t>50 real-valued features</a:t>
            </a:r>
          </a:p>
          <a:p>
            <a:r>
              <a:rPr lang="en-US" sz="2800" dirty="0"/>
              <a:t>Text Features:</a:t>
            </a:r>
          </a:p>
          <a:p>
            <a:pPr lvl="1"/>
            <a:r>
              <a:rPr lang="en-US" sz="2400" dirty="0"/>
              <a:t>Count of Unigram, bi-gram, tri-grams</a:t>
            </a:r>
          </a:p>
          <a:p>
            <a:pPr lvl="2"/>
            <a:r>
              <a:rPr lang="en-US" sz="2000" dirty="0"/>
              <a:t>Appear multiple times</a:t>
            </a:r>
          </a:p>
          <a:p>
            <a:pPr lvl="2"/>
            <a:r>
              <a:rPr lang="en-US" sz="2000" dirty="0"/>
              <a:t>10000 features, </a:t>
            </a:r>
            <a:r>
              <a:rPr lang="en-US" sz="2000" dirty="0" smtClean="0"/>
              <a:t>sparse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167830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with SVMs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2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Final reward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What is the final reward for whole dialogue R(s1,a1,s2,a2,…,sn)?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This is what our automatic evaluation metric PARADISE computes!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 general goodness of a whole dialogue!!!!!</a:t>
            </a: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8BD1C1-C001-1F4C-A81A-0C9C9D6A87DA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78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BE21AB-2FA0-0E41-B7ED-248A021AA99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11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13500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with SVMs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</a:p>
          <a:p>
            <a:endParaRPr lang="en-US" dirty="0"/>
          </a:p>
          <a:p>
            <a:pPr lvl="1"/>
            <a:r>
              <a:rPr lang="en-US" dirty="0"/>
              <a:t>Create n(n-1)/2 binary classifiers</a:t>
            </a:r>
          </a:p>
          <a:p>
            <a:pPr lvl="2"/>
            <a:r>
              <a:rPr lang="en-US" dirty="0"/>
              <a:t>Weight classes by inverse frequency</a:t>
            </a:r>
          </a:p>
          <a:p>
            <a:pPr lvl="2"/>
            <a:r>
              <a:rPr lang="en-US" dirty="0"/>
              <a:t>Learn weight vector and bias, classify by </a:t>
            </a:r>
            <a:r>
              <a:rPr lang="en-US" dirty="0" smtClean="0"/>
              <a:t>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8881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with SVMs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</a:p>
          <a:p>
            <a:endParaRPr lang="en-US" dirty="0"/>
          </a:p>
          <a:p>
            <a:pPr lvl="1"/>
            <a:r>
              <a:rPr lang="en-US" dirty="0"/>
              <a:t>Create n(n-1)/2 binary classifiers</a:t>
            </a:r>
          </a:p>
          <a:p>
            <a:pPr lvl="2"/>
            <a:r>
              <a:rPr lang="en-US" dirty="0"/>
              <a:t>Weight classes by inverse frequency</a:t>
            </a:r>
          </a:p>
          <a:p>
            <a:pPr lvl="2"/>
            <a:r>
              <a:rPr lang="en-US" dirty="0"/>
              <a:t>Learn weight vector and bias, classify by </a:t>
            </a:r>
            <a:r>
              <a:rPr lang="en-US" dirty="0" smtClean="0"/>
              <a:t>sign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Platt scaling to convert outputs to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0093449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Incorporating Sequential Constraints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sequences of DA tags more likely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206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Incorporating Sequential Constraints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sequences of DA tags more likely:</a:t>
            </a:r>
          </a:p>
          <a:p>
            <a:pPr lvl="1"/>
            <a:r>
              <a:rPr lang="en-US" dirty="0"/>
              <a:t>E.g. P(affirmative after y-n-Q) = 0.5</a:t>
            </a:r>
          </a:p>
          <a:p>
            <a:pPr lvl="1"/>
            <a:r>
              <a:rPr lang="en-US" dirty="0"/>
              <a:t>       P(affirmative after other) = </a:t>
            </a:r>
            <a:r>
              <a:rPr lang="en-US" dirty="0" smtClean="0"/>
              <a:t>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084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Incorporating Sequential Constraints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sequences of DA tags more likely:</a:t>
            </a:r>
          </a:p>
          <a:p>
            <a:pPr lvl="1"/>
            <a:r>
              <a:rPr lang="en-US" dirty="0"/>
              <a:t>E.g. P(affirmative after y-n-Q) = 0.5</a:t>
            </a:r>
          </a:p>
          <a:p>
            <a:pPr lvl="1"/>
            <a:r>
              <a:rPr lang="en-US" dirty="0"/>
              <a:t>       P(affirmative after other) = 0.05</a:t>
            </a:r>
          </a:p>
          <a:p>
            <a:r>
              <a:rPr lang="en-US" dirty="0"/>
              <a:t>Learn P(yi|yi-1) from corpus</a:t>
            </a:r>
          </a:p>
          <a:p>
            <a:pPr lvl="1"/>
            <a:r>
              <a:rPr lang="en-US" dirty="0"/>
              <a:t>Tag sequence probabilities</a:t>
            </a:r>
          </a:p>
          <a:p>
            <a:pPr lvl="1"/>
            <a:r>
              <a:rPr lang="en-US" dirty="0"/>
              <a:t>Platt-scaled SVM outputs are P(</a:t>
            </a:r>
            <a:r>
              <a:rPr lang="en-US" dirty="0" err="1"/>
              <a:t>y|x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119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Incorporating Sequential Constraints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sequences of DA tags more likely:</a:t>
            </a:r>
          </a:p>
          <a:p>
            <a:pPr lvl="1"/>
            <a:r>
              <a:rPr lang="en-US"/>
              <a:t>E.g. P(affirmative after y-n-Q) = 0.5</a:t>
            </a:r>
          </a:p>
          <a:p>
            <a:pPr lvl="1"/>
            <a:r>
              <a:rPr lang="en-US"/>
              <a:t>       P(affirmative after other) = 0.05</a:t>
            </a:r>
          </a:p>
          <a:p>
            <a:r>
              <a:rPr lang="en-US"/>
              <a:t>Learn P(yi|yi-1) from corpus</a:t>
            </a:r>
          </a:p>
          <a:p>
            <a:pPr lvl="1"/>
            <a:r>
              <a:rPr lang="en-US"/>
              <a:t>Tag sequence probabilities</a:t>
            </a:r>
          </a:p>
          <a:p>
            <a:pPr lvl="1"/>
            <a:r>
              <a:rPr lang="en-US"/>
              <a:t>Platt-scaled SVM outputs are P(y|x)</a:t>
            </a:r>
          </a:p>
          <a:p>
            <a:r>
              <a:rPr lang="en-US"/>
              <a:t>Viterbi decoding to find optimal sequence </a:t>
            </a:r>
          </a:p>
        </p:txBody>
      </p:sp>
    </p:spTree>
    <p:extLst>
      <p:ext uri="{BB962C8B-B14F-4D97-AF65-F5344CB8AC3E}">
        <p14:creationId xmlns:p14="http://schemas.microsoft.com/office/powerpoint/2010/main" val="36991013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graphicFrame>
        <p:nvGraphicFramePr>
          <p:cNvPr id="26651" name="Group 27"/>
          <p:cNvGraphicFramePr>
            <a:graphicFrameLocks noGrp="1"/>
          </p:cNvGraphicFramePr>
          <p:nvPr/>
        </p:nvGraphicFramePr>
        <p:xfrm>
          <a:off x="1447800" y="2057400"/>
          <a:ext cx="6096000" cy="3352800"/>
        </p:xfrm>
        <a:graphic>
          <a:graphicData uri="http://schemas.openxmlformats.org/drawingml/2006/table">
            <a:tbl>
              <a:tblPr/>
              <a:tblGrid>
                <a:gridCol w="2209800"/>
                <a:gridCol w="1854200"/>
                <a:gridCol w="203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SVM Only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SVM+Seq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Text 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Prosody 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Text+Prosody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804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 classification can work on open domain</a:t>
            </a:r>
          </a:p>
          <a:p>
            <a:pPr lvl="1"/>
            <a:r>
              <a:rPr lang="en-US" dirty="0"/>
              <a:t>Exploits word model, DA context, prosody</a:t>
            </a:r>
          </a:p>
          <a:p>
            <a:pPr lvl="1"/>
            <a:r>
              <a:rPr lang="en-US" dirty="0"/>
              <a:t>Best results for  </a:t>
            </a:r>
            <a:r>
              <a:rPr lang="en-US" dirty="0" err="1"/>
              <a:t>prosody+words</a:t>
            </a:r>
            <a:endParaRPr lang="en-US" dirty="0"/>
          </a:p>
          <a:p>
            <a:pPr lvl="1"/>
            <a:r>
              <a:rPr lang="en-US" dirty="0"/>
              <a:t>Words are quite effective alone – even ASR</a:t>
            </a:r>
          </a:p>
          <a:p>
            <a:r>
              <a:rPr lang="en-US" dirty="0"/>
              <a:t>Questions: </a:t>
            </a:r>
          </a:p>
        </p:txBody>
      </p:sp>
    </p:spTree>
    <p:extLst>
      <p:ext uri="{BB962C8B-B14F-4D97-AF65-F5344CB8AC3E}">
        <p14:creationId xmlns:p14="http://schemas.microsoft.com/office/powerpoint/2010/main" val="25688380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 classification can work on open domain</a:t>
            </a:r>
          </a:p>
          <a:p>
            <a:pPr lvl="1"/>
            <a:r>
              <a:rPr lang="en-US"/>
              <a:t>Exploits word model, DA context, prosody</a:t>
            </a:r>
          </a:p>
          <a:p>
            <a:pPr lvl="1"/>
            <a:r>
              <a:rPr lang="en-US"/>
              <a:t>Best results for  prosody+words</a:t>
            </a:r>
          </a:p>
          <a:p>
            <a:pPr lvl="1"/>
            <a:r>
              <a:rPr lang="en-US"/>
              <a:t>Words are quite effective alone – even ASR</a:t>
            </a:r>
          </a:p>
          <a:p>
            <a:r>
              <a:rPr lang="en-US"/>
              <a:t>Questions: </a:t>
            </a:r>
          </a:p>
          <a:p>
            <a:pPr lvl="1"/>
            <a:r>
              <a:rPr lang="en-US"/>
              <a:t>Whole utterance models? – more fine-grained</a:t>
            </a:r>
          </a:p>
          <a:p>
            <a:pPr lvl="1"/>
            <a:r>
              <a:rPr lang="en-US"/>
              <a:t>Longer structure, long term features</a:t>
            </a:r>
          </a:p>
        </p:txBody>
      </p:sp>
    </p:spTree>
    <p:extLst>
      <p:ext uri="{BB962C8B-B14F-4D97-AF65-F5344CB8AC3E}">
        <p14:creationId xmlns:p14="http://schemas.microsoft.com/office/powerpoint/2010/main" val="86630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How to estimate p(s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|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) without labeled data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296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178B48-DC3F-ED42-A48C-1D8AAEDF979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E5A1AE-9733-1E4C-A1FE-4DF2E1E9A58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16900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How to estimate p(s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|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) without labeled data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296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Have random conversations with real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Carefully hand-tune small number of states and policies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Then can build a dialogue system which explores state space by generating a few hundred random conversations with real humans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Set probabilities from this corpus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178B48-DC3F-ED42-A48C-1D8AAEDF979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E5A1AE-9733-1E4C-A1FE-4DF2E1E9A58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38368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How to estimate p(s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|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) without labeled data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29600" cy="3962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Have random conversations with real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Carefully hand-tune small number of states and policies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Then can build a dialogue system which explores state space by generating a few hundred random conversations with real humans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Set probabilities from this corpus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Have random conversations with simulated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Now you can have millions of conversations with simulated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So you can have a slightly larger state space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178B48-DC3F-ED42-A48C-1D8AAEDF979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E5A1AE-9733-1E4C-A1FE-4DF2E1E9A58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14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39371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Singh, S., D. Litman, M. Kearns, and M. Walker. 2002. Optimizing Dialogue Management with Reinforcement Learning: Experiments with the NJFun System. Journal of AI Research.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NJFun system, people asked questions about recreational activities in New Jersey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Idea of paper: use reinforcement learning to make a small set of optimal policy decisions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B98A3B-2348-B646-AE86-935501FFFD41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19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957542-717E-7B41-BF41-D1FC34CF9680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15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70212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Very small # of states and acts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Tahoma" charset="0"/>
                <a:ea typeface="ＭＳ Ｐゴシック" charset="0"/>
                <a:cs typeface="ＭＳ Ｐゴシック" charset="0"/>
              </a:rPr>
              <a:t>States</a:t>
            </a: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: specified by values of 8 features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Which slot in frame is being worked on (1-4)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ASR confidence value (0-5)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How many times a current slot question had been asked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Restrictive vs. non-restrictive grammar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Result: 62 states</a:t>
            </a:r>
          </a:p>
          <a:p>
            <a:pPr eaLnBrk="1" hangingPunct="1"/>
            <a:r>
              <a:rPr lang="en-US" sz="2400" b="1">
                <a:latin typeface="Tahoma" charset="0"/>
                <a:ea typeface="ＭＳ Ｐゴシック" charset="0"/>
                <a:cs typeface="ＭＳ Ｐゴシック" charset="0"/>
              </a:rPr>
              <a:t>Actions</a:t>
            </a: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: each state only 2 possible actions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Asking questions: System versus user initiative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Receiving answers: explicit versus no confirmation.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CE8D4C-5821-EB45-848C-09392D0BDB0D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627D70-10BD-3C48-A462-8B8DDCA805FC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16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46530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Ran system with real users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311 conversations</a:t>
            </a: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Simple binary reward function</a:t>
            </a:r>
          </a:p>
          <a:p>
            <a:pPr lvl="1" eaLnBrk="1" hangingPunct="1"/>
            <a:r>
              <a:rPr lang="en-US" sz="1800">
                <a:latin typeface="Tahoma" charset="0"/>
                <a:ea typeface="ＭＳ Ｐゴシック" charset="0"/>
              </a:rPr>
              <a:t>1 if competed task (finding museums, theater, winetasting in NJ area)</a:t>
            </a:r>
          </a:p>
          <a:p>
            <a:pPr lvl="1" eaLnBrk="1" hangingPunct="1"/>
            <a:r>
              <a:rPr lang="en-US" sz="1800">
                <a:latin typeface="Tahoma" charset="0"/>
                <a:ea typeface="ＭＳ Ｐゴシック" charset="0"/>
              </a:rPr>
              <a:t>0 if not</a:t>
            </a: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System learned good dialogue strategy: Roughly</a:t>
            </a:r>
          </a:p>
          <a:p>
            <a:pPr lvl="1" eaLnBrk="1" hangingPunct="1"/>
            <a:r>
              <a:rPr lang="en-US" sz="1800">
                <a:latin typeface="Tahoma" charset="0"/>
                <a:ea typeface="ＭＳ Ｐゴシック" charset="0"/>
              </a:rPr>
              <a:t>Start with user initiative</a:t>
            </a:r>
          </a:p>
          <a:p>
            <a:pPr lvl="1" eaLnBrk="1" hangingPunct="1"/>
            <a:r>
              <a:rPr lang="en-US" sz="1800">
                <a:latin typeface="Tahoma" charset="0"/>
                <a:ea typeface="ＭＳ Ｐゴシック" charset="0"/>
              </a:rPr>
              <a:t>Backoff to mixed or system initiative when re-asking for an attribute</a:t>
            </a:r>
          </a:p>
          <a:p>
            <a:pPr lvl="1" eaLnBrk="1" hangingPunct="1"/>
            <a:r>
              <a:rPr lang="en-US" sz="1800">
                <a:latin typeface="Tahoma" charset="0"/>
                <a:ea typeface="ＭＳ Ｐゴシック" charset="0"/>
              </a:rPr>
              <a:t>Confirm only a lower confidence values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702F48-1512-B046-BDBD-B358A8CA725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60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AB100F-37BF-344E-A628-A7079A881D13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17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05780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State of the art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Only a few such systems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From (former) ATT Laboratories researchers, now dispersed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And Cambridge UK lab</a:t>
            </a:r>
          </a:p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Hot topics: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Partially observable MDPs (POMDPs)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We don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r>
              <a:rPr lang="en-US" sz="2400">
                <a:latin typeface="Tahoma" charset="0"/>
                <a:ea typeface="ＭＳ Ｐゴシック" charset="0"/>
              </a:rPr>
              <a:t>t REALLY know the user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r>
              <a:rPr lang="en-US" sz="2400">
                <a:latin typeface="Tahoma" charset="0"/>
                <a:ea typeface="ＭＳ Ｐゴシック" charset="0"/>
              </a:rPr>
              <a:t>s state (we only know what we THOUGHT the user said)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So need to take actions based on our BELIEF , I.e. a probability distribution over states rather than the </a:t>
            </a:r>
            <a:r>
              <a:rPr lang="ja-JP" altLang="en-US" sz="2400">
                <a:latin typeface="Tahoma" charset="0"/>
                <a:ea typeface="ＭＳ Ｐゴシック" charset="0"/>
              </a:rPr>
              <a:t>“</a:t>
            </a:r>
            <a:r>
              <a:rPr lang="en-US" sz="2400">
                <a:latin typeface="Tahoma" charset="0"/>
                <a:ea typeface="ＭＳ Ｐゴシック" charset="0"/>
              </a:rPr>
              <a:t>true state</a:t>
            </a:r>
            <a:r>
              <a:rPr lang="ja-JP" altLang="en-US" sz="2400">
                <a:latin typeface="Tahoma" charset="0"/>
                <a:ea typeface="ＭＳ Ｐゴシック" charset="0"/>
              </a:rPr>
              <a:t>”</a:t>
            </a: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8E16C6-1C71-2840-AEC2-D023D8ADC93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59BB7B-EA1C-1540-AE44-41E85789200E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18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15032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Utility-based conversational agents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Policy/strategy for: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Confirmation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Rejection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Open/directive prompts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Initiative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+?????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MDP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POMDP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DB6053-74AF-0A4C-A29E-423FE48DE387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901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EA5CFA-E2EB-8C47-837F-61B50DE05D33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19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19753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2 possible policies</a:t>
            </a:r>
          </a:p>
        </p:txBody>
      </p:sp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304800" y="1524000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Strategy 1 is better than strategy 2 when </a:t>
            </a:r>
          </a:p>
          <a:p>
            <a:r>
              <a:rPr lang="en-US" sz="2400"/>
              <a:t>improved error rate justifies longer interaction: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737225" y="1828800"/>
          <a:ext cx="25463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4" imgW="901700" imgH="406400" progId="Equation.3">
                  <p:embed/>
                </p:oleObj>
              </mc:Choice>
              <mc:Fallback>
                <p:oleObj name="Equation" r:id="rId4" imgW="901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1828800"/>
                        <a:ext cx="25463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6483DE-3C1E-7442-979D-9D5755DFBEB7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349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A22BFF-E947-C941-811F-59D0BACFB6F4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  <p:pic>
        <p:nvPicPr>
          <p:cNvPr id="63496" name="Picture 14" descr="md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46400"/>
            <a:ext cx="7429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1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 acts</a:t>
            </a:r>
          </a:p>
          <a:p>
            <a:pPr lvl="1"/>
            <a:r>
              <a:rPr lang="en-US" dirty="0" smtClean="0"/>
              <a:t>Annotation</a:t>
            </a:r>
          </a:p>
          <a:p>
            <a:pPr lvl="2"/>
            <a:r>
              <a:rPr lang="en-US" dirty="0" smtClean="0"/>
              <a:t>Basic dialog acts &amp; </a:t>
            </a:r>
            <a:r>
              <a:rPr lang="en-US" dirty="0" err="1" smtClean="0"/>
              <a:t>tagsets</a:t>
            </a:r>
            <a:endParaRPr lang="en-US" dirty="0" smtClean="0"/>
          </a:p>
          <a:p>
            <a:pPr lvl="2"/>
            <a:r>
              <a:rPr lang="en-US" dirty="0" smtClean="0"/>
              <a:t>Reliability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ecognition</a:t>
            </a:r>
          </a:p>
          <a:p>
            <a:pPr lvl="2"/>
            <a:r>
              <a:rPr lang="en-US" dirty="0" smtClean="0"/>
              <a:t>Approaches &amp; information</a:t>
            </a:r>
          </a:p>
          <a:p>
            <a:pPr lvl="2"/>
            <a:r>
              <a:rPr lang="en-US" dirty="0" smtClean="0"/>
              <a:t>N-gram DA tagging</a:t>
            </a:r>
          </a:p>
          <a:p>
            <a:pPr lvl="2"/>
            <a:r>
              <a:rPr lang="en-US" dirty="0" smtClean="0"/>
              <a:t>Feature Latent Semantic Analysis</a:t>
            </a:r>
          </a:p>
          <a:p>
            <a:pPr lvl="2"/>
            <a:r>
              <a:rPr lang="en-US" dirty="0" smtClean="0"/>
              <a:t>SVMs with HMMs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1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speech acts</a:t>
            </a:r>
          </a:p>
          <a:p>
            <a:pPr lvl="1"/>
            <a:r>
              <a:rPr lang="en-US" dirty="0" smtClean="0"/>
              <a:t>Adds structure related to conversational phenomena</a:t>
            </a:r>
          </a:p>
          <a:p>
            <a:pPr lvl="2"/>
            <a:r>
              <a:rPr lang="en-US" dirty="0" smtClean="0"/>
              <a:t>Grounding, adjacency pairs,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14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speech acts</a:t>
            </a:r>
          </a:p>
          <a:p>
            <a:pPr lvl="1"/>
            <a:r>
              <a:rPr lang="en-US" dirty="0" smtClean="0"/>
              <a:t>Adds structure related to conversational phenomena</a:t>
            </a:r>
          </a:p>
          <a:p>
            <a:pPr lvl="2"/>
            <a:r>
              <a:rPr lang="en-US" dirty="0" smtClean="0"/>
              <a:t>Grounding, adjacency pairs,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Many proposed </a:t>
            </a:r>
            <a:r>
              <a:rPr lang="en-US" dirty="0" err="1" smtClean="0"/>
              <a:t>tagsets</a:t>
            </a:r>
            <a:endParaRPr lang="en-US" dirty="0" smtClean="0"/>
          </a:p>
          <a:p>
            <a:pPr lvl="1"/>
            <a:r>
              <a:rPr lang="en-US" dirty="0" err="1" smtClean="0"/>
              <a:t>Verbmobil</a:t>
            </a:r>
            <a:r>
              <a:rPr lang="en-US" dirty="0" smtClean="0"/>
              <a:t>: acts specific to meeting </a:t>
            </a:r>
            <a:r>
              <a:rPr lang="en-US" dirty="0" err="1" smtClean="0"/>
              <a:t>sched</a:t>
            </a:r>
            <a:r>
              <a:rPr lang="en-US" dirty="0" smtClean="0"/>
              <a:t> domain</a:t>
            </a:r>
          </a:p>
        </p:txBody>
      </p:sp>
    </p:spTree>
    <p:extLst>
      <p:ext uri="{BB962C8B-B14F-4D97-AF65-F5344CB8AC3E}">
        <p14:creationId xmlns:p14="http://schemas.microsoft.com/office/powerpoint/2010/main" val="2106666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speech acts</a:t>
            </a:r>
          </a:p>
          <a:p>
            <a:pPr lvl="1"/>
            <a:r>
              <a:rPr lang="en-US" dirty="0" smtClean="0"/>
              <a:t>Adds structure related to conversational phenomena</a:t>
            </a:r>
          </a:p>
          <a:p>
            <a:pPr lvl="2"/>
            <a:r>
              <a:rPr lang="en-US" dirty="0" smtClean="0"/>
              <a:t>Grounding, adjacency pairs,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Many proposed </a:t>
            </a:r>
            <a:r>
              <a:rPr lang="en-US" dirty="0" err="1" smtClean="0"/>
              <a:t>tagsets</a:t>
            </a:r>
            <a:endParaRPr lang="en-US" dirty="0" smtClean="0"/>
          </a:p>
          <a:p>
            <a:pPr lvl="1"/>
            <a:r>
              <a:rPr lang="en-US" dirty="0" err="1" smtClean="0"/>
              <a:t>Verbmobil</a:t>
            </a:r>
            <a:r>
              <a:rPr lang="en-US" dirty="0" smtClean="0"/>
              <a:t>: acts specific to meeting </a:t>
            </a:r>
            <a:r>
              <a:rPr lang="en-US" dirty="0" err="1" smtClean="0"/>
              <a:t>sched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DAMSL: Dialogue Act Markup in Several Layers</a:t>
            </a:r>
          </a:p>
          <a:p>
            <a:pPr lvl="2"/>
            <a:r>
              <a:rPr lang="en-US" dirty="0" smtClean="0"/>
              <a:t>Forward looking functions: speech acts</a:t>
            </a:r>
          </a:p>
          <a:p>
            <a:pPr lvl="2"/>
            <a:r>
              <a:rPr lang="en-US" dirty="0" smtClean="0"/>
              <a:t>Backward looking function: grounding, answering</a:t>
            </a:r>
          </a:p>
        </p:txBody>
      </p:sp>
    </p:spTree>
    <p:extLst>
      <p:ext uri="{BB962C8B-B14F-4D97-AF65-F5344CB8AC3E}">
        <p14:creationId xmlns:p14="http://schemas.microsoft.com/office/powerpoint/2010/main" val="3742196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speech acts</a:t>
            </a:r>
          </a:p>
          <a:p>
            <a:pPr lvl="1"/>
            <a:r>
              <a:rPr lang="en-US" dirty="0" smtClean="0"/>
              <a:t>Adds structure related to conversational phenomena</a:t>
            </a:r>
          </a:p>
          <a:p>
            <a:pPr lvl="2"/>
            <a:r>
              <a:rPr lang="en-US" dirty="0" smtClean="0"/>
              <a:t>Grounding, adjacency pairs,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Many proposed </a:t>
            </a:r>
            <a:r>
              <a:rPr lang="en-US" dirty="0" err="1" smtClean="0"/>
              <a:t>tagsets</a:t>
            </a:r>
            <a:endParaRPr lang="en-US" dirty="0" smtClean="0"/>
          </a:p>
          <a:p>
            <a:pPr lvl="1"/>
            <a:r>
              <a:rPr lang="en-US" dirty="0" err="1" smtClean="0"/>
              <a:t>Verbmobil</a:t>
            </a:r>
            <a:r>
              <a:rPr lang="en-US" dirty="0" smtClean="0"/>
              <a:t>: acts specific to meeting </a:t>
            </a:r>
            <a:r>
              <a:rPr lang="en-US" dirty="0" err="1" smtClean="0"/>
              <a:t>sched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DAMSL: Dialogue Act Markup in Several Layers</a:t>
            </a:r>
          </a:p>
          <a:p>
            <a:pPr lvl="2"/>
            <a:r>
              <a:rPr lang="en-US" dirty="0" smtClean="0"/>
              <a:t>Forward looking functions: speech acts</a:t>
            </a:r>
          </a:p>
          <a:p>
            <a:pPr lvl="2"/>
            <a:r>
              <a:rPr lang="en-US" dirty="0" smtClean="0"/>
              <a:t>Backward looking function: grounding, answering</a:t>
            </a:r>
          </a:p>
          <a:p>
            <a:pPr lvl="1"/>
            <a:r>
              <a:rPr lang="en-US" dirty="0" smtClean="0"/>
              <a:t>Conversation acts:</a:t>
            </a:r>
          </a:p>
          <a:p>
            <a:pPr lvl="2"/>
            <a:r>
              <a:rPr lang="en-US" dirty="0" smtClean="0"/>
              <a:t>Add turn-taking and argumentation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15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Verbmobil</a:t>
            </a:r>
            <a:r>
              <a:rPr lang="en-US" dirty="0" smtClean="0"/>
              <a:t> 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high level tags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077008"/>
            <a:ext cx="7762242" cy="47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88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4" y="107576"/>
            <a:ext cx="8361237" cy="1336956"/>
          </a:xfrm>
        </p:spPr>
        <p:txBody>
          <a:bodyPr/>
          <a:lstStyle/>
          <a:p>
            <a:r>
              <a:rPr lang="en-US" dirty="0" err="1" smtClean="0"/>
              <a:t>Maptask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Dialog act tagging &amp;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793" cy="4343400"/>
          </a:xfrm>
        </p:spPr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Dialog structure coding that is:</a:t>
            </a:r>
          </a:p>
          <a:p>
            <a:pPr lvl="2"/>
            <a:r>
              <a:rPr lang="en-US" dirty="0" smtClean="0"/>
              <a:t>Task-independent: applicable to human or machine</a:t>
            </a:r>
          </a:p>
          <a:p>
            <a:pPr lvl="2"/>
            <a:r>
              <a:rPr lang="en-US" dirty="0" smtClean="0"/>
              <a:t>Linked to higher-levels of discourse structure</a:t>
            </a:r>
          </a:p>
          <a:p>
            <a:pPr lvl="2"/>
            <a:r>
              <a:rPr lang="en-US" dirty="0" smtClean="0"/>
              <a:t>Generic: Interoperate with other models</a:t>
            </a:r>
          </a:p>
          <a:p>
            <a:r>
              <a:rPr lang="en-US" dirty="0" smtClean="0"/>
              <a:t>Overall model:  3 levels</a:t>
            </a:r>
          </a:p>
          <a:p>
            <a:pPr lvl="1"/>
            <a:r>
              <a:rPr lang="en-US" dirty="0" smtClean="0"/>
              <a:t>Transactions: </a:t>
            </a:r>
            <a:r>
              <a:rPr lang="en-US" dirty="0" err="1" smtClean="0"/>
              <a:t>Subdialog</a:t>
            </a:r>
            <a:r>
              <a:rPr lang="en-US" dirty="0" smtClean="0"/>
              <a:t> accomplishing major task step</a:t>
            </a:r>
          </a:p>
          <a:p>
            <a:pPr lvl="1"/>
            <a:r>
              <a:rPr lang="en-US" dirty="0" smtClean="0"/>
              <a:t>Games: Discourse segments of initiations/responses</a:t>
            </a:r>
          </a:p>
          <a:p>
            <a:pPr lvl="1"/>
            <a:r>
              <a:rPr lang="en-US" dirty="0" smtClean="0"/>
              <a:t>Moves: Individual initiations or responses</a:t>
            </a:r>
          </a:p>
          <a:p>
            <a:pPr lvl="2"/>
            <a:r>
              <a:rPr lang="en-US" dirty="0" smtClean="0"/>
              <a:t>Adjacency pairs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80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" t="1" r="344" b="-28646"/>
          <a:stretch/>
        </p:blipFill>
        <p:spPr>
          <a:xfrm>
            <a:off x="0" y="1600200"/>
            <a:ext cx="9144000" cy="6179549"/>
          </a:xfrm>
        </p:spPr>
      </p:pic>
    </p:spTree>
    <p:extLst>
      <p:ext uri="{BB962C8B-B14F-4D97-AF65-F5344CB8AC3E}">
        <p14:creationId xmlns:p14="http://schemas.microsoft.com/office/powerpoint/2010/main" val="2089439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16"/>
          <a:stretch/>
        </p:blipFill>
        <p:spPr>
          <a:xfrm>
            <a:off x="549275" y="1600201"/>
            <a:ext cx="8042276" cy="4574204"/>
          </a:xfrm>
        </p:spPr>
      </p:pic>
    </p:spTree>
    <p:extLst>
      <p:ext uri="{BB962C8B-B14F-4D97-AF65-F5344CB8AC3E}">
        <p14:creationId xmlns:p14="http://schemas.microsoft.com/office/powerpoint/2010/main" val="133276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Maptask</a:t>
            </a:r>
            <a:r>
              <a:rPr lang="en-US" dirty="0" smtClean="0"/>
              <a:t>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participants:</a:t>
            </a:r>
          </a:p>
          <a:p>
            <a:pPr lvl="1"/>
            <a:r>
              <a:rPr lang="en-US" dirty="0" smtClean="0"/>
              <a:t>Giver and follower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Each has a map, differing in detail</a:t>
            </a:r>
          </a:p>
          <a:p>
            <a:pPr lvl="1"/>
            <a:r>
              <a:rPr lang="en-US" dirty="0" smtClean="0"/>
              <a:t>Giver has a route</a:t>
            </a:r>
          </a:p>
          <a:p>
            <a:pPr lvl="1"/>
            <a:endParaRPr lang="en-US" dirty="0"/>
          </a:p>
          <a:p>
            <a:r>
              <a:rPr lang="en-US" dirty="0" smtClean="0"/>
              <a:t>Goal: Follower replicates route on own map</a:t>
            </a:r>
          </a:p>
          <a:p>
            <a:pPr lvl="1"/>
            <a:r>
              <a:rPr lang="en-US" dirty="0" smtClean="0"/>
              <a:t>Requires clarifications, naming,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668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That was an easy optimization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Only two actions, only tiny # of policies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In general, number of actions, states, policies is quite large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So finding optimal policy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* is harder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We need reinforcement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learning</a:t>
            </a:r>
            <a:endParaRPr lang="en-US" dirty="0">
              <a:latin typeface="Tahoma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Back to MDPs: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8925B9-84A0-254F-A2A2-7CE8A65E25A9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8BB639-BBEC-CA40-9808-B2E7DEB3537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50449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Act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Instruct: command other to do something</a:t>
            </a:r>
          </a:p>
          <a:p>
            <a:r>
              <a:rPr lang="en-US" dirty="0" smtClean="0"/>
              <a:t>Explain: state information not explicitly requested</a:t>
            </a:r>
          </a:p>
          <a:p>
            <a:r>
              <a:rPr lang="en-US" dirty="0" smtClean="0"/>
              <a:t>Check: ask for confirmation</a:t>
            </a:r>
          </a:p>
          <a:p>
            <a:r>
              <a:rPr lang="en-US" dirty="0" smtClean="0"/>
              <a:t>Align: check other’s </a:t>
            </a:r>
            <a:r>
              <a:rPr lang="en-US" dirty="0" err="1" smtClean="0"/>
              <a:t>attn</a:t>
            </a:r>
            <a:r>
              <a:rPr lang="en-US" dirty="0" smtClean="0"/>
              <a:t>, agreement, readiness: Ok?</a:t>
            </a:r>
          </a:p>
          <a:p>
            <a:r>
              <a:rPr lang="en-US" dirty="0" smtClean="0"/>
              <a:t>Query YN; Query-W: yes/no, other question</a:t>
            </a:r>
          </a:p>
          <a:p>
            <a:r>
              <a:rPr lang="en-US" dirty="0" smtClean="0"/>
              <a:t> Acknowledge: indicate heard and understood</a:t>
            </a:r>
          </a:p>
          <a:p>
            <a:r>
              <a:rPr lang="en-US" dirty="0" smtClean="0"/>
              <a:t>Reply-Y; Reply-N; Reply-W: </a:t>
            </a:r>
          </a:p>
          <a:p>
            <a:r>
              <a:rPr lang="en-US" dirty="0" smtClean="0"/>
              <a:t>Clarify:  reply beyond what was asked</a:t>
            </a:r>
          </a:p>
          <a:p>
            <a:r>
              <a:rPr lang="en-US" dirty="0" smtClean="0"/>
              <a:t>Ready: after completion of one game, before start of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6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Interrater Agreement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good is tagging? A </a:t>
            </a:r>
            <a:r>
              <a:rPr lang="en-US" sz="2800" dirty="0" err="1"/>
              <a:t>tagset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9543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Interrater Agreement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good is tagging? A </a:t>
            </a:r>
            <a:r>
              <a:rPr lang="en-US" sz="2800" dirty="0" err="1"/>
              <a:t>tagset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Criterion: How accurate/consistent is it?</a:t>
            </a:r>
          </a:p>
        </p:txBody>
      </p:sp>
    </p:spTree>
    <p:extLst>
      <p:ext uri="{BB962C8B-B14F-4D97-AF65-F5344CB8AC3E}">
        <p14:creationId xmlns:p14="http://schemas.microsoft.com/office/powerpoint/2010/main" val="2697146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Interrater Agreement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good is tagging? A </a:t>
            </a:r>
            <a:r>
              <a:rPr lang="en-US" sz="2800" dirty="0" err="1"/>
              <a:t>tagset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Criterion: How accurate/consistent is it?</a:t>
            </a:r>
          </a:p>
          <a:p>
            <a:r>
              <a:rPr lang="en-US" sz="2800" dirty="0" smtClean="0"/>
              <a:t>Stability: </a:t>
            </a:r>
          </a:p>
          <a:p>
            <a:pPr lvl="1"/>
            <a:r>
              <a:rPr lang="en-US" sz="2400" dirty="0" smtClean="0"/>
              <a:t>Is the same rater self-consistent?</a:t>
            </a:r>
          </a:p>
        </p:txBody>
      </p:sp>
    </p:spTree>
    <p:extLst>
      <p:ext uri="{BB962C8B-B14F-4D97-AF65-F5344CB8AC3E}">
        <p14:creationId xmlns:p14="http://schemas.microsoft.com/office/powerpoint/2010/main" val="811741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Interrater Agreement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good is tagging? A </a:t>
            </a:r>
            <a:r>
              <a:rPr lang="en-US" sz="2800" dirty="0" err="1"/>
              <a:t>tagset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Criterion: How accurate/consistent is it?</a:t>
            </a:r>
          </a:p>
          <a:p>
            <a:r>
              <a:rPr lang="en-US" sz="2800" dirty="0" smtClean="0"/>
              <a:t>Stability: </a:t>
            </a:r>
          </a:p>
          <a:p>
            <a:pPr lvl="1"/>
            <a:r>
              <a:rPr lang="en-US" sz="2400" dirty="0" smtClean="0"/>
              <a:t>Is the same rater self-consistent?</a:t>
            </a:r>
          </a:p>
          <a:p>
            <a:r>
              <a:rPr lang="en-US" sz="2800" dirty="0" smtClean="0"/>
              <a:t>Reproducibility: </a:t>
            </a:r>
          </a:p>
          <a:p>
            <a:pPr lvl="1"/>
            <a:r>
              <a:rPr lang="en-US" sz="2400" dirty="0" smtClean="0"/>
              <a:t>Do multiple annotators agree with each other?</a:t>
            </a:r>
          </a:p>
        </p:txBody>
      </p:sp>
    </p:spTree>
    <p:extLst>
      <p:ext uri="{BB962C8B-B14F-4D97-AF65-F5344CB8AC3E}">
        <p14:creationId xmlns:p14="http://schemas.microsoft.com/office/powerpoint/2010/main" val="4080130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Interrater Agreement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How good is tagging? A </a:t>
            </a:r>
            <a:r>
              <a:rPr lang="en-US" sz="2800" dirty="0" err="1"/>
              <a:t>tagset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Criterion: How accurate/consistent is it?</a:t>
            </a:r>
          </a:p>
          <a:p>
            <a:r>
              <a:rPr lang="en-US" sz="2800" dirty="0" smtClean="0"/>
              <a:t>Stability: </a:t>
            </a:r>
          </a:p>
          <a:p>
            <a:pPr lvl="1"/>
            <a:r>
              <a:rPr lang="en-US" sz="2400" dirty="0" smtClean="0"/>
              <a:t>Is the same rater self-consistent?</a:t>
            </a:r>
          </a:p>
          <a:p>
            <a:r>
              <a:rPr lang="en-US" sz="2800" dirty="0" smtClean="0"/>
              <a:t>Reproducibility: </a:t>
            </a:r>
          </a:p>
          <a:p>
            <a:pPr lvl="1"/>
            <a:r>
              <a:rPr lang="en-US" sz="2400" dirty="0" smtClean="0"/>
              <a:t>Do multiple annotators agree with each other?</a:t>
            </a:r>
          </a:p>
          <a:p>
            <a:r>
              <a:rPr lang="en-US" sz="2800" dirty="0" smtClean="0"/>
              <a:t>Accuracy:</a:t>
            </a:r>
          </a:p>
          <a:p>
            <a:pPr lvl="1"/>
            <a:r>
              <a:rPr lang="en-US" sz="2400" dirty="0" smtClean="0"/>
              <a:t>How well do coders agree with some </a:t>
            </a:r>
            <a:r>
              <a:rPr lang="ja-JP" altLang="en-US" sz="2400" dirty="0" smtClean="0">
                <a:latin typeface="Arial"/>
              </a:rPr>
              <a:t>“</a:t>
            </a:r>
            <a:r>
              <a:rPr lang="en-US" sz="2400" dirty="0" smtClean="0"/>
              <a:t>gold standard</a:t>
            </a:r>
            <a:r>
              <a:rPr lang="ja-JP" altLang="en-US" sz="2400" dirty="0" smtClean="0">
                <a:latin typeface="Arial"/>
              </a:rPr>
              <a:t>”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398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Agreement Measure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Kappa </a:t>
            </a:r>
            <a:r>
              <a:rPr lang="en-US" dirty="0"/>
              <a:t>(K</a:t>
            </a:r>
            <a:r>
              <a:rPr lang="en-US" dirty="0" smtClean="0"/>
              <a:t>) 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32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Agreement Measure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Kappa (K</a:t>
            </a:r>
            <a:r>
              <a:rPr lang="en-US" dirty="0" smtClean="0"/>
              <a:t>) coefficient</a:t>
            </a:r>
            <a:endParaRPr lang="en-US" dirty="0"/>
          </a:p>
          <a:p>
            <a:pPr lvl="1"/>
            <a:r>
              <a:rPr lang="en-US" dirty="0"/>
              <a:t>Applies to classification into discrete </a:t>
            </a:r>
            <a:r>
              <a:rPr lang="en-US" dirty="0" smtClean="0"/>
              <a:t>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85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Agreement Measure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Kappa </a:t>
            </a:r>
            <a:r>
              <a:rPr lang="en-US" dirty="0"/>
              <a:t>(K</a:t>
            </a:r>
            <a:r>
              <a:rPr lang="en-US" dirty="0" smtClean="0"/>
              <a:t>) coefficient</a:t>
            </a:r>
            <a:endParaRPr lang="en-US" dirty="0"/>
          </a:p>
          <a:p>
            <a:pPr lvl="1"/>
            <a:r>
              <a:rPr lang="en-US" dirty="0"/>
              <a:t>Applies to classification into discrete categories</a:t>
            </a:r>
          </a:p>
          <a:p>
            <a:pPr lvl="1"/>
            <a:r>
              <a:rPr lang="en-US" dirty="0"/>
              <a:t>Corrects for chance agreement</a:t>
            </a:r>
          </a:p>
          <a:p>
            <a:pPr lvl="2"/>
            <a:r>
              <a:rPr lang="en-US" dirty="0"/>
              <a:t>K&lt;0 : agree less than expected by </a:t>
            </a:r>
            <a:r>
              <a:rPr lang="en-US" dirty="0" smtClean="0"/>
              <a:t>chance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57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Agreement Measure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Kappa </a:t>
            </a:r>
            <a:r>
              <a:rPr lang="en-US" dirty="0"/>
              <a:t>(K</a:t>
            </a:r>
            <a:r>
              <a:rPr lang="en-US" dirty="0" smtClean="0"/>
              <a:t>) coefficient</a:t>
            </a:r>
            <a:endParaRPr lang="en-US" dirty="0"/>
          </a:p>
          <a:p>
            <a:pPr lvl="1"/>
            <a:r>
              <a:rPr lang="en-US" dirty="0"/>
              <a:t>Applies to classification into discrete categories</a:t>
            </a:r>
          </a:p>
          <a:p>
            <a:pPr lvl="1"/>
            <a:r>
              <a:rPr lang="en-US" dirty="0"/>
              <a:t>Corrects for chance agreement</a:t>
            </a:r>
          </a:p>
          <a:p>
            <a:pPr lvl="2"/>
            <a:r>
              <a:rPr lang="en-US" dirty="0"/>
              <a:t>K&lt;0 : agree less than expected by chance</a:t>
            </a:r>
          </a:p>
          <a:p>
            <a:pPr lvl="1"/>
            <a:r>
              <a:rPr lang="en-US" dirty="0"/>
              <a:t>Quality intervals: </a:t>
            </a:r>
          </a:p>
          <a:p>
            <a:pPr lvl="2"/>
            <a:r>
              <a:rPr lang="en-US" dirty="0"/>
              <a:t>&gt;= 0.8: Very good; 0.6&lt;K&lt;0.8: Good,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MDP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We can think of a dialogue as a trajectory in state space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The best policy </a:t>
            </a:r>
            <a: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* is the one with the greatest expected reward over all trajectories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How to compute a reward for a state sequence?</a:t>
            </a:r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7588" name="Picture 4" descr="md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622550"/>
            <a:ext cx="9055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59BCAD-D3E7-2B4A-8CDF-69A38F98479D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75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816108-04D4-744A-85BC-830036FBCCF7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4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89755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Agreement Measure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Kappa </a:t>
            </a:r>
            <a:r>
              <a:rPr lang="en-US" dirty="0"/>
              <a:t>(K</a:t>
            </a:r>
            <a:r>
              <a:rPr lang="en-US" dirty="0" smtClean="0"/>
              <a:t>) coefficient</a:t>
            </a:r>
            <a:endParaRPr lang="en-US" dirty="0"/>
          </a:p>
          <a:p>
            <a:pPr lvl="1"/>
            <a:r>
              <a:rPr lang="en-US" dirty="0"/>
              <a:t>Applies to classification into discrete categories</a:t>
            </a:r>
          </a:p>
          <a:p>
            <a:pPr lvl="1"/>
            <a:r>
              <a:rPr lang="en-US" dirty="0"/>
              <a:t>Corrects for chance agreement</a:t>
            </a:r>
          </a:p>
          <a:p>
            <a:pPr lvl="2"/>
            <a:r>
              <a:rPr lang="en-US" dirty="0"/>
              <a:t>K&lt;0 : agree less than expected by chance</a:t>
            </a:r>
          </a:p>
          <a:p>
            <a:pPr lvl="1"/>
            <a:r>
              <a:rPr lang="en-US" dirty="0"/>
              <a:t>Quality intervals: </a:t>
            </a:r>
          </a:p>
          <a:p>
            <a:pPr lvl="2"/>
            <a:r>
              <a:rPr lang="en-US" dirty="0"/>
              <a:t>&gt;= 0.8: Very good; 0.6&lt;K&lt;0.8: Good,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/>
              <a:t>Maptask</a:t>
            </a:r>
            <a:r>
              <a:rPr lang="en-US" dirty="0"/>
              <a:t>: K=0.92 on segmentation,</a:t>
            </a:r>
          </a:p>
          <a:p>
            <a:pPr lvl="1"/>
            <a:r>
              <a:rPr lang="en-US" dirty="0"/>
              <a:t>K = 0.83 on move </a:t>
            </a:r>
            <a:r>
              <a:rPr lang="en-US" dirty="0" smtClean="0"/>
              <a:t>labels – 13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91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Automatically tag utterances in dialogue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04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speech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226303"/>
            <a:ext cx="7704860" cy="1620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2584" y="2300999"/>
            <a:ext cx="1344637" cy="1452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94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speech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226303"/>
            <a:ext cx="7704860" cy="1620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2584" y="2689046"/>
            <a:ext cx="1344637" cy="10644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74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speech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226303"/>
            <a:ext cx="7704860" cy="1620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2584" y="3118546"/>
            <a:ext cx="1344637" cy="63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83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speech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226303"/>
            <a:ext cx="7704860" cy="1620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2584" y="3473351"/>
            <a:ext cx="1344637" cy="280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31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speech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226303"/>
            <a:ext cx="7704860" cy="16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383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Plan-inference-based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Classic AI (BDI) planning framework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Model Belief, Knowledge, Desire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Formal definition with predicate calculus</a:t>
            </a:r>
          </a:p>
          <a:p>
            <a:pPr lvl="3">
              <a:lnSpc>
                <a:spcPct val="90000"/>
              </a:lnSpc>
            </a:pPr>
            <a:r>
              <a:rPr lang="en-US" dirty="0" err="1"/>
              <a:t>Axiomatization</a:t>
            </a:r>
            <a:r>
              <a:rPr lang="en-US" dirty="0"/>
              <a:t> of plans and actions as well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STRIPS-style:  Preconditions, Effects, Body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Rules for plan inference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52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Plan-inference-based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Classic AI (BDI) planning framework</a:t>
            </a:r>
          </a:p>
          <a:p>
            <a:pPr lvl="1">
              <a:lnSpc>
                <a:spcPct val="90000"/>
              </a:lnSpc>
            </a:pPr>
            <a:r>
              <a:rPr lang="en-US"/>
              <a:t>Model Belief, Knowledge, Desire</a:t>
            </a:r>
          </a:p>
          <a:p>
            <a:pPr lvl="2">
              <a:lnSpc>
                <a:spcPct val="90000"/>
              </a:lnSpc>
            </a:pPr>
            <a:r>
              <a:rPr lang="en-US"/>
              <a:t>Formal definition with predicate calculus</a:t>
            </a:r>
          </a:p>
          <a:p>
            <a:pPr lvl="3">
              <a:lnSpc>
                <a:spcPct val="90000"/>
              </a:lnSpc>
            </a:pPr>
            <a:r>
              <a:rPr lang="en-US"/>
              <a:t>Axiomatization of plans and actions as well</a:t>
            </a:r>
          </a:p>
          <a:p>
            <a:pPr lvl="3">
              <a:lnSpc>
                <a:spcPct val="90000"/>
              </a:lnSpc>
            </a:pPr>
            <a:r>
              <a:rPr lang="en-US"/>
              <a:t>STRIPS-style:  Preconditions, Effects, Body</a:t>
            </a:r>
          </a:p>
          <a:p>
            <a:pPr lvl="1">
              <a:lnSpc>
                <a:spcPct val="90000"/>
              </a:lnSpc>
            </a:pPr>
            <a:r>
              <a:rPr lang="en-US"/>
              <a:t>Rules for plan inference</a:t>
            </a:r>
          </a:p>
          <a:p>
            <a:pPr>
              <a:lnSpc>
                <a:spcPct val="90000"/>
              </a:lnSpc>
            </a:pPr>
            <a:r>
              <a:rPr lang="en-US"/>
              <a:t>Elegant, but..</a:t>
            </a:r>
          </a:p>
          <a:p>
            <a:pPr lvl="1">
              <a:lnSpc>
                <a:spcPct val="90000"/>
              </a:lnSpc>
            </a:pPr>
            <a:r>
              <a:rPr lang="en-US"/>
              <a:t>Labor-intensive rule, KB, heuristic development</a:t>
            </a:r>
          </a:p>
          <a:p>
            <a:pPr lvl="1">
              <a:lnSpc>
                <a:spcPct val="90000"/>
              </a:lnSpc>
            </a:pPr>
            <a:r>
              <a:rPr lang="en-US"/>
              <a:t>Effectively AI-complete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9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Cue-based Interpretation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Employs sets of features to identify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Words and collocations: Please -&gt; request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Prosody: Rising pitch -&gt; yes/no question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Conversational structure: prior act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Example: Check: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Syntax: tag question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,right?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Syntax + prosody: Fragment with rise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N-gram: </a:t>
            </a:r>
            <a:r>
              <a:rPr lang="en-US" sz="2000" dirty="0" err="1"/>
              <a:t>argmax</a:t>
            </a:r>
            <a:r>
              <a:rPr lang="en-US" sz="2000" dirty="0"/>
              <a:t> d P(d)P(</a:t>
            </a:r>
            <a:r>
              <a:rPr lang="en-US" sz="2000" dirty="0" err="1"/>
              <a:t>W|d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So you, sounds like, </a:t>
            </a:r>
            <a:r>
              <a:rPr lang="en-US" sz="1800" dirty="0" err="1"/>
              <a:t>etc</a:t>
            </a:r>
            <a:endParaRPr lang="en-US" sz="1800" dirty="0"/>
          </a:p>
          <a:p>
            <a:pPr lvl="3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62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Reward for a state sequence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One common approach: discounted rewards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Cumulative reward Q of a sequence is discounted sum of utilities of individual states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Discount factor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 between 0 and 1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Makes agent care more about current than future rewards; the more future a reward, the more discounted its value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9636" name="Picture 4" descr="md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845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8D22D1B-AD51-CE4A-94B9-166303802170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96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867BB2-A8DE-7C49-8986-7D072596529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5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38503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</p:txBody>
      </p:sp>
    </p:spTree>
    <p:extLst>
      <p:ext uri="{BB962C8B-B14F-4D97-AF65-F5344CB8AC3E}">
        <p14:creationId xmlns:p14="http://schemas.microsoft.com/office/powerpoint/2010/main" val="533159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  <a:p>
            <a:pPr lvl="1"/>
            <a:r>
              <a:rPr lang="en-US" dirty="0" smtClean="0"/>
              <a:t>Word information: </a:t>
            </a:r>
          </a:p>
          <a:p>
            <a:pPr lvl="2"/>
            <a:r>
              <a:rPr lang="en-US" i="1" dirty="0"/>
              <a:t>Please, would you</a:t>
            </a:r>
            <a:r>
              <a:rPr lang="en-US" dirty="0"/>
              <a:t>: request; </a:t>
            </a:r>
            <a:r>
              <a:rPr lang="en-US" i="1" dirty="0"/>
              <a:t>are you</a:t>
            </a:r>
            <a:r>
              <a:rPr lang="en-US" dirty="0"/>
              <a:t>: yes-no </a:t>
            </a:r>
            <a:r>
              <a:rPr lang="en-US" dirty="0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80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  <a:p>
            <a:pPr lvl="1"/>
            <a:r>
              <a:rPr lang="en-US" dirty="0" smtClean="0"/>
              <a:t>Word information: </a:t>
            </a:r>
          </a:p>
          <a:p>
            <a:pPr lvl="2"/>
            <a:r>
              <a:rPr lang="en-US" i="1" dirty="0"/>
              <a:t>Please, would you</a:t>
            </a:r>
            <a:r>
              <a:rPr lang="en-US" dirty="0"/>
              <a:t>: request; </a:t>
            </a:r>
            <a:r>
              <a:rPr lang="en-US" i="1" dirty="0"/>
              <a:t>are you</a:t>
            </a:r>
            <a:r>
              <a:rPr lang="en-US" dirty="0"/>
              <a:t>: yes-no question</a:t>
            </a:r>
          </a:p>
          <a:p>
            <a:pPr lvl="2"/>
            <a:r>
              <a:rPr lang="en-US" dirty="0" smtClean="0"/>
              <a:t>N-gram grammars</a:t>
            </a:r>
          </a:p>
          <a:p>
            <a:pPr lvl="1"/>
            <a:r>
              <a:rPr lang="en-US" dirty="0" smtClean="0"/>
              <a:t>Prosody: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90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  <a:p>
            <a:pPr lvl="1"/>
            <a:r>
              <a:rPr lang="en-US" dirty="0" smtClean="0"/>
              <a:t>Word information: </a:t>
            </a:r>
          </a:p>
          <a:p>
            <a:pPr lvl="2"/>
            <a:r>
              <a:rPr lang="en-US" i="1" dirty="0"/>
              <a:t>Please, would you</a:t>
            </a:r>
            <a:r>
              <a:rPr lang="en-US" dirty="0"/>
              <a:t>: request; </a:t>
            </a:r>
            <a:r>
              <a:rPr lang="en-US" i="1" dirty="0"/>
              <a:t>are you</a:t>
            </a:r>
            <a:r>
              <a:rPr lang="en-US" dirty="0"/>
              <a:t>: yes-no question</a:t>
            </a:r>
          </a:p>
          <a:p>
            <a:pPr lvl="2"/>
            <a:r>
              <a:rPr lang="en-US" dirty="0" smtClean="0"/>
              <a:t>N-gram grammars</a:t>
            </a:r>
          </a:p>
          <a:p>
            <a:pPr lvl="1"/>
            <a:r>
              <a:rPr lang="en-US" dirty="0" smtClean="0"/>
              <a:t>Prosody:</a:t>
            </a:r>
          </a:p>
          <a:p>
            <a:pPr lvl="2"/>
            <a:r>
              <a:rPr lang="en-US" dirty="0" smtClean="0"/>
              <a:t>Final rising pitch: question; final lowering: statement</a:t>
            </a:r>
          </a:p>
          <a:p>
            <a:pPr lvl="2"/>
            <a:r>
              <a:rPr lang="en-US" dirty="0" smtClean="0"/>
              <a:t>Reduced intensity: </a:t>
            </a:r>
            <a:r>
              <a:rPr lang="en-US" i="1" dirty="0" smtClean="0"/>
              <a:t>Yeah: </a:t>
            </a:r>
            <a:r>
              <a:rPr lang="en-US" dirty="0" smtClean="0"/>
              <a:t>agreement </a:t>
            </a:r>
            <a:r>
              <a:rPr lang="en-US" dirty="0" err="1" smtClean="0"/>
              <a:t>vs</a:t>
            </a:r>
            <a:r>
              <a:rPr lang="en-US" dirty="0" smtClean="0"/>
              <a:t> backchannel</a:t>
            </a:r>
          </a:p>
        </p:txBody>
      </p:sp>
    </p:spTree>
    <p:extLst>
      <p:ext uri="{BB962C8B-B14F-4D97-AF65-F5344CB8AC3E}">
        <p14:creationId xmlns:p14="http://schemas.microsoft.com/office/powerpoint/2010/main" val="2784834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  <a:p>
            <a:pPr lvl="1"/>
            <a:r>
              <a:rPr lang="en-US" dirty="0" smtClean="0"/>
              <a:t>Word information: </a:t>
            </a:r>
          </a:p>
          <a:p>
            <a:pPr lvl="2"/>
            <a:r>
              <a:rPr lang="en-US" i="1" dirty="0"/>
              <a:t>Please, would you</a:t>
            </a:r>
            <a:r>
              <a:rPr lang="en-US" dirty="0"/>
              <a:t>: request; </a:t>
            </a:r>
            <a:r>
              <a:rPr lang="en-US" i="1" dirty="0"/>
              <a:t>are you</a:t>
            </a:r>
            <a:r>
              <a:rPr lang="en-US" dirty="0"/>
              <a:t>: yes-no question</a:t>
            </a:r>
          </a:p>
          <a:p>
            <a:pPr lvl="2"/>
            <a:r>
              <a:rPr lang="en-US" dirty="0" smtClean="0"/>
              <a:t>N-gram grammars</a:t>
            </a:r>
          </a:p>
          <a:p>
            <a:pPr lvl="1"/>
            <a:r>
              <a:rPr lang="en-US" dirty="0" smtClean="0"/>
              <a:t>Prosody:</a:t>
            </a:r>
          </a:p>
          <a:p>
            <a:pPr lvl="2"/>
            <a:r>
              <a:rPr lang="en-US" dirty="0" smtClean="0"/>
              <a:t>Final rising pitch: question; final lowering: statement</a:t>
            </a:r>
          </a:p>
          <a:p>
            <a:pPr lvl="2"/>
            <a:r>
              <a:rPr lang="en-US" dirty="0" smtClean="0"/>
              <a:t>Reduced intensity: </a:t>
            </a:r>
            <a:r>
              <a:rPr lang="en-US" i="1" dirty="0" smtClean="0"/>
              <a:t>Yeah: </a:t>
            </a:r>
            <a:r>
              <a:rPr lang="en-US" dirty="0" smtClean="0"/>
              <a:t>agreement </a:t>
            </a:r>
            <a:r>
              <a:rPr lang="en-US" dirty="0" err="1" smtClean="0"/>
              <a:t>vs</a:t>
            </a:r>
            <a:r>
              <a:rPr lang="en-US" dirty="0" smtClean="0"/>
              <a:t> backchannel</a:t>
            </a:r>
          </a:p>
          <a:p>
            <a:pPr lvl="1"/>
            <a:r>
              <a:rPr lang="en-US" dirty="0" smtClean="0"/>
              <a:t>Adjacency pairs: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04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  <a:p>
            <a:pPr lvl="1"/>
            <a:r>
              <a:rPr lang="en-US" dirty="0" smtClean="0"/>
              <a:t>Word information: </a:t>
            </a:r>
          </a:p>
          <a:p>
            <a:pPr lvl="2"/>
            <a:r>
              <a:rPr lang="en-US" i="1" dirty="0"/>
              <a:t>Please, would you</a:t>
            </a:r>
            <a:r>
              <a:rPr lang="en-US" dirty="0"/>
              <a:t>: request; </a:t>
            </a:r>
            <a:r>
              <a:rPr lang="en-US" i="1" dirty="0"/>
              <a:t>are you</a:t>
            </a:r>
            <a:r>
              <a:rPr lang="en-US" dirty="0"/>
              <a:t>: yes-no question</a:t>
            </a:r>
          </a:p>
          <a:p>
            <a:pPr lvl="2"/>
            <a:r>
              <a:rPr lang="en-US" dirty="0" smtClean="0"/>
              <a:t>N-gram grammars</a:t>
            </a:r>
          </a:p>
          <a:p>
            <a:pPr lvl="1"/>
            <a:r>
              <a:rPr lang="en-US" dirty="0" smtClean="0"/>
              <a:t>Prosody:</a:t>
            </a:r>
          </a:p>
          <a:p>
            <a:pPr lvl="2"/>
            <a:r>
              <a:rPr lang="en-US" dirty="0" smtClean="0"/>
              <a:t>Final rising pitch: question; final lowering: statement</a:t>
            </a:r>
          </a:p>
          <a:p>
            <a:pPr lvl="2"/>
            <a:r>
              <a:rPr lang="en-US" dirty="0" smtClean="0"/>
              <a:t>Reduced intensity: </a:t>
            </a:r>
            <a:r>
              <a:rPr lang="en-US" i="1" dirty="0" smtClean="0"/>
              <a:t>Yeah: </a:t>
            </a:r>
            <a:r>
              <a:rPr lang="en-US" dirty="0" smtClean="0"/>
              <a:t>agreement </a:t>
            </a:r>
            <a:r>
              <a:rPr lang="en-US" dirty="0" err="1" smtClean="0"/>
              <a:t>vs</a:t>
            </a:r>
            <a:r>
              <a:rPr lang="en-US" dirty="0" smtClean="0"/>
              <a:t> backchannel</a:t>
            </a:r>
          </a:p>
          <a:p>
            <a:pPr lvl="1"/>
            <a:r>
              <a:rPr lang="en-US" dirty="0" smtClean="0"/>
              <a:t>Adjacency pairs:</a:t>
            </a:r>
          </a:p>
          <a:p>
            <a:pPr lvl="2"/>
            <a:r>
              <a:rPr lang="en-US" dirty="0" smtClean="0"/>
              <a:t>Y/N question, agreement </a:t>
            </a:r>
            <a:r>
              <a:rPr lang="en-US" dirty="0" err="1" smtClean="0"/>
              <a:t>vs</a:t>
            </a:r>
            <a:r>
              <a:rPr lang="en-US" dirty="0" smtClean="0"/>
              <a:t> Y/N question, backchannel</a:t>
            </a:r>
          </a:p>
          <a:p>
            <a:pPr lvl="2"/>
            <a:r>
              <a:rPr lang="en-US" dirty="0" smtClean="0"/>
              <a:t>DA bi-grams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81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&amp; Corpus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</a:t>
            </a:r>
          </a:p>
          <a:p>
            <a:pPr lvl="1"/>
            <a:r>
              <a:rPr lang="en-US" dirty="0"/>
              <a:t>Identify dialogue acts in conversational </a:t>
            </a:r>
            <a:r>
              <a:rPr lang="en-US" dirty="0" smtClean="0"/>
              <a:t>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881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&amp; Corpus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Goal: </a:t>
            </a:r>
          </a:p>
          <a:p>
            <a:pPr lvl="1"/>
            <a:r>
              <a:rPr lang="en-US"/>
              <a:t>Identify dialogue acts in conversational speech</a:t>
            </a:r>
          </a:p>
          <a:p>
            <a:r>
              <a:rPr lang="en-US"/>
              <a:t>Spoken corpus: Switchboard</a:t>
            </a:r>
          </a:p>
          <a:p>
            <a:pPr lvl="1"/>
            <a:r>
              <a:rPr lang="en-US"/>
              <a:t>Telephone conversations between strangers</a:t>
            </a:r>
          </a:p>
          <a:p>
            <a:pPr lvl="1"/>
            <a:r>
              <a:rPr lang="en-US"/>
              <a:t>Not task oriented; topics suggested</a:t>
            </a:r>
          </a:p>
          <a:p>
            <a:pPr lvl="1"/>
            <a:r>
              <a:rPr lang="en-US"/>
              <a:t>1000s of conversations</a:t>
            </a:r>
          </a:p>
          <a:p>
            <a:pPr lvl="2"/>
            <a:r>
              <a:rPr lang="en-US"/>
              <a:t> recorded, transcribed, segmented</a:t>
            </a:r>
          </a:p>
        </p:txBody>
      </p:sp>
    </p:spTree>
    <p:extLst>
      <p:ext uri="{BB962C8B-B14F-4D97-AF65-F5344CB8AC3E}">
        <p14:creationId xmlns:p14="http://schemas.microsoft.com/office/powerpoint/2010/main" val="2876655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Dialogue Act Tagset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Cover general conversational dialogue acts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particular task/domain </a:t>
            </a:r>
            <a:r>
              <a:rPr lang="en-US" dirty="0" smtClean="0"/>
              <a:t>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812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Dialogue Act Tagset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Cover general conversational dialogue acts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particular task/domain constraints</a:t>
            </a:r>
          </a:p>
          <a:p>
            <a:pPr>
              <a:lnSpc>
                <a:spcPct val="90000"/>
              </a:lnSpc>
            </a:pPr>
            <a:r>
              <a:rPr lang="en-US" dirty="0"/>
              <a:t>Original set: ~50 tags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Augmented with flags for task, </a:t>
            </a:r>
            <a:r>
              <a:rPr lang="en-US" dirty="0" err="1"/>
              <a:t>conv</a:t>
            </a:r>
            <a:r>
              <a:rPr lang="en-US" dirty="0"/>
              <a:t> </a:t>
            </a:r>
            <a:r>
              <a:rPr lang="en-US" dirty="0" err="1"/>
              <a:t>mgmt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220 tags in labeling: some </a:t>
            </a:r>
            <a:r>
              <a:rPr lang="en-US" dirty="0" smtClean="0"/>
              <a:t>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7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The Markov assumption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MDP assumes that state transitions are Markovian</a:t>
            </a: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81000" y="2895600"/>
          <a:ext cx="8534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2870200" imgH="177800" progId="Equation.3">
                  <p:embed/>
                </p:oleObj>
              </mc:Choice>
              <mc:Fallback>
                <p:oleObj name="Equation" r:id="rId4" imgW="2870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8534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82B1C0-7C28-0649-A7A7-6870D65B997C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16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41C43F-188F-914C-8AD2-7A156915C02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09970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Dialogue Act Tagset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Cover general conversational dialogue acts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particular task/domain constraints</a:t>
            </a:r>
          </a:p>
          <a:p>
            <a:pPr>
              <a:lnSpc>
                <a:spcPct val="90000"/>
              </a:lnSpc>
            </a:pPr>
            <a:r>
              <a:rPr lang="en-US" dirty="0"/>
              <a:t>Original set: ~50 tags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Augmented with flags for task, </a:t>
            </a:r>
            <a:r>
              <a:rPr lang="en-US" dirty="0" err="1"/>
              <a:t>conv</a:t>
            </a:r>
            <a:r>
              <a:rPr lang="en-US" dirty="0"/>
              <a:t> </a:t>
            </a:r>
            <a:r>
              <a:rPr lang="en-US" dirty="0" err="1"/>
              <a:t>mgmt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220 tags in labeling: some rare</a:t>
            </a:r>
          </a:p>
          <a:p>
            <a:pPr>
              <a:lnSpc>
                <a:spcPct val="90000"/>
              </a:lnSpc>
            </a:pPr>
            <a:r>
              <a:rPr lang="en-US" dirty="0"/>
              <a:t>Final set: 42 tags, mutually </a:t>
            </a:r>
            <a:r>
              <a:rPr lang="en-US" dirty="0" smtClean="0"/>
              <a:t>exclusive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SWBD-DAMSL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Agreement: K=0.80 (high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782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Dialogue Act Tagset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Cover general conversational dialogue acts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particular task/domain constraints</a:t>
            </a:r>
          </a:p>
          <a:p>
            <a:pPr>
              <a:lnSpc>
                <a:spcPct val="90000"/>
              </a:lnSpc>
            </a:pPr>
            <a:r>
              <a:rPr lang="en-US" dirty="0"/>
              <a:t>Original set: ~50 tags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Augmented with flags for task, </a:t>
            </a:r>
            <a:r>
              <a:rPr lang="en-US" dirty="0" err="1"/>
              <a:t>conv</a:t>
            </a:r>
            <a:r>
              <a:rPr lang="en-US" dirty="0"/>
              <a:t> </a:t>
            </a:r>
            <a:r>
              <a:rPr lang="en-US" dirty="0" err="1"/>
              <a:t>mgmt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220 tags in labeling: some rare</a:t>
            </a:r>
          </a:p>
          <a:p>
            <a:pPr>
              <a:lnSpc>
                <a:spcPct val="90000"/>
              </a:lnSpc>
            </a:pPr>
            <a:r>
              <a:rPr lang="en-US" dirty="0"/>
              <a:t>Final set: 42 tags, mutually </a:t>
            </a:r>
            <a:r>
              <a:rPr lang="en-US" dirty="0" smtClean="0"/>
              <a:t>exclusive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SWBD-DAMSL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Agreement: K=0.80 (high)</a:t>
            </a:r>
          </a:p>
          <a:p>
            <a:pPr>
              <a:lnSpc>
                <a:spcPct val="90000"/>
              </a:lnSpc>
            </a:pPr>
            <a:r>
              <a:rPr lang="en-US" dirty="0"/>
              <a:t>1,155 </a:t>
            </a:r>
            <a:r>
              <a:rPr lang="en-US" dirty="0" err="1"/>
              <a:t>conv</a:t>
            </a:r>
            <a:r>
              <a:rPr lang="en-US" dirty="0"/>
              <a:t> labeled: split into train/test</a:t>
            </a:r>
          </a:p>
        </p:txBody>
      </p:sp>
    </p:spTree>
    <p:extLst>
      <p:ext uri="{BB962C8B-B14F-4D97-AF65-F5344CB8AC3E}">
        <p14:creationId xmlns:p14="http://schemas.microsoft.com/office/powerpoint/2010/main" val="22107322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Tags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b="1"/>
              <a:t>Statement</a:t>
            </a:r>
            <a:r>
              <a:rPr lang="en-US"/>
              <a:t> &amp; </a:t>
            </a:r>
            <a:r>
              <a:rPr lang="en-US" b="1"/>
              <a:t>Opinion</a:t>
            </a:r>
            <a:r>
              <a:rPr lang="en-US"/>
              <a:t>: declarative +/- op</a:t>
            </a:r>
          </a:p>
          <a:p>
            <a:r>
              <a:rPr lang="en-US" b="1"/>
              <a:t>Question</a:t>
            </a:r>
            <a:r>
              <a:rPr lang="en-US"/>
              <a:t>: Yes/No&amp;Declarative: form, force</a:t>
            </a:r>
          </a:p>
          <a:p>
            <a:r>
              <a:rPr lang="en-US" b="1"/>
              <a:t>Backchannel: </a:t>
            </a:r>
            <a:r>
              <a:rPr lang="en-US"/>
              <a:t>Continuers like uh-huh, yeah</a:t>
            </a:r>
          </a:p>
          <a:p>
            <a:r>
              <a:rPr lang="en-US" b="1"/>
              <a:t>Turn Exit/Adandon: </a:t>
            </a:r>
            <a:r>
              <a:rPr lang="en-US"/>
              <a:t>break off, +/- pass</a:t>
            </a:r>
          </a:p>
          <a:p>
            <a:r>
              <a:rPr lang="en-US" b="1"/>
              <a:t>Answer :</a:t>
            </a:r>
            <a:r>
              <a:rPr lang="en-US"/>
              <a:t> Yes/No, follow questions</a:t>
            </a:r>
          </a:p>
          <a:p>
            <a:r>
              <a:rPr lang="en-US" b="1"/>
              <a:t>Agreement</a:t>
            </a:r>
            <a:r>
              <a:rPr lang="en-US"/>
              <a:t>: Accept/Reject/Maybe</a:t>
            </a:r>
            <a:endParaRPr lang="en-US" b="1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155212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Dialogue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HMM dialogue </a:t>
            </a:r>
            <a:r>
              <a:rPr lang="en-US" sz="2800" dirty="0" smtClean="0"/>
              <a:t>models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55940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Dialogue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HMM dialogue </a:t>
            </a:r>
            <a:r>
              <a:rPr lang="en-US" sz="2800" dirty="0" smtClean="0"/>
              <a:t>models</a:t>
            </a:r>
          </a:p>
          <a:p>
            <a:pPr lvl="1"/>
            <a:r>
              <a:rPr lang="en-US" sz="2200" dirty="0" smtClean="0"/>
              <a:t>States = Dialogue acts; Observations: Utterances</a:t>
            </a:r>
            <a:endParaRPr lang="en-US" sz="2200" dirty="0"/>
          </a:p>
          <a:p>
            <a:pPr lvl="2"/>
            <a:r>
              <a:rPr lang="en-US" sz="2000" dirty="0"/>
              <a:t>Assume decomposable by utterance</a:t>
            </a:r>
          </a:p>
          <a:p>
            <a:pPr lvl="2"/>
            <a:r>
              <a:rPr lang="en-US" sz="2000" dirty="0"/>
              <a:t>Evidence from true words, ASR words, prosody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054825"/>
              </p:ext>
            </p:extLst>
          </p:nvPr>
        </p:nvGraphicFramePr>
        <p:xfrm>
          <a:off x="234950" y="4333875"/>
          <a:ext cx="8724900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4000500" imgH="609600" progId="Equation.3">
                  <p:embed/>
                </p:oleObj>
              </mc:Choice>
              <mc:Fallback>
                <p:oleObj name="Equation" r:id="rId3" imgW="40005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4333875"/>
                        <a:ext cx="8724900" cy="132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4379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Dialogue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HMM dialogue </a:t>
            </a:r>
            <a:r>
              <a:rPr lang="en-US" sz="2800" dirty="0" smtClean="0"/>
              <a:t>models</a:t>
            </a:r>
          </a:p>
          <a:p>
            <a:pPr lvl="1"/>
            <a:r>
              <a:rPr lang="en-US" sz="2200" dirty="0" smtClean="0"/>
              <a:t>States = Dialogue acts; Observations: Utterances</a:t>
            </a:r>
            <a:endParaRPr lang="en-US" sz="2200" dirty="0"/>
          </a:p>
          <a:p>
            <a:pPr lvl="2"/>
            <a:r>
              <a:rPr lang="en-US" sz="2000" dirty="0"/>
              <a:t>Assume decomposable by utterance</a:t>
            </a:r>
          </a:p>
          <a:p>
            <a:pPr lvl="2"/>
            <a:r>
              <a:rPr lang="en-US" sz="2000" dirty="0"/>
              <a:t>Evidence from true words, ASR words, prosody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40223"/>
              </p:ext>
            </p:extLst>
          </p:nvPr>
        </p:nvGraphicFramePr>
        <p:xfrm>
          <a:off x="234950" y="4305300"/>
          <a:ext cx="8724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4000500" imgH="635000" progId="Equation.3">
                  <p:embed/>
                </p:oleObj>
              </mc:Choice>
              <mc:Fallback>
                <p:oleObj name="Equation" r:id="rId3" imgW="40005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4305300"/>
                        <a:ext cx="87249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6987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Dialogue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HMM dialogue </a:t>
            </a:r>
            <a:r>
              <a:rPr lang="en-US" sz="2800" dirty="0" smtClean="0"/>
              <a:t>models</a:t>
            </a:r>
          </a:p>
          <a:p>
            <a:pPr lvl="1"/>
            <a:r>
              <a:rPr lang="en-US" sz="2200" dirty="0" smtClean="0"/>
              <a:t>States = Dialogue acts; Observations: Utterances</a:t>
            </a:r>
            <a:endParaRPr lang="en-US" sz="2200" dirty="0"/>
          </a:p>
          <a:p>
            <a:pPr lvl="2"/>
            <a:r>
              <a:rPr lang="en-US" sz="2000" dirty="0"/>
              <a:t>Assume decomposable by utterance</a:t>
            </a:r>
          </a:p>
          <a:p>
            <a:pPr lvl="2"/>
            <a:r>
              <a:rPr lang="en-US" sz="2000" dirty="0"/>
              <a:t>Evidence from true words, ASR words, prosody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740023"/>
              </p:ext>
            </p:extLst>
          </p:nvPr>
        </p:nvGraphicFramePr>
        <p:xfrm>
          <a:off x="234950" y="3779838"/>
          <a:ext cx="8724900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4000500" imgH="1117600" progId="Equation.3">
                  <p:embed/>
                </p:oleObj>
              </mc:Choice>
              <mc:Fallback>
                <p:oleObj name="Equation" r:id="rId3" imgW="4000500" imgH="111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3779838"/>
                        <a:ext cx="8724900" cy="243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1286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Dialogue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HMM dialogue </a:t>
            </a:r>
            <a:r>
              <a:rPr lang="en-US" sz="2800" dirty="0" smtClean="0"/>
              <a:t>models</a:t>
            </a:r>
          </a:p>
          <a:p>
            <a:pPr lvl="1"/>
            <a:r>
              <a:rPr lang="en-US" sz="2200" dirty="0" smtClean="0"/>
              <a:t>States = Dialogue acts; Observations: Utterances</a:t>
            </a:r>
            <a:endParaRPr lang="en-US" sz="2200" dirty="0"/>
          </a:p>
          <a:p>
            <a:pPr lvl="2"/>
            <a:r>
              <a:rPr lang="en-US" sz="2000" dirty="0"/>
              <a:t>Assume decomposable by utterance</a:t>
            </a:r>
          </a:p>
          <a:p>
            <a:pPr lvl="2"/>
            <a:r>
              <a:rPr lang="en-US" sz="2000" dirty="0"/>
              <a:t>Evidence from true words, ASR words, prosody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67005"/>
              </p:ext>
            </p:extLst>
          </p:nvPr>
        </p:nvGraphicFramePr>
        <p:xfrm>
          <a:off x="234559" y="3433347"/>
          <a:ext cx="8724900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4000500" imgH="1435100" progId="Equation.3">
                  <p:embed/>
                </p:oleObj>
              </mc:Choice>
              <mc:Fallback>
                <p:oleObj name="Equation" r:id="rId3" imgW="4000500" imgH="143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559" y="3433347"/>
                        <a:ext cx="8724900" cy="312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618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 Classification - Prosody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Duration, pause, pitch, energy, rate, gender</a:t>
            </a:r>
          </a:p>
          <a:p>
            <a:pPr lvl="2"/>
            <a:r>
              <a:rPr lang="en-US" dirty="0"/>
              <a:t>Pitch accent, tone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Decision trees: 5 common classes	</a:t>
            </a:r>
          </a:p>
          <a:p>
            <a:pPr lvl="2"/>
            <a:r>
              <a:rPr lang="en-US" dirty="0"/>
              <a:t>45.4% - baseline=16.6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45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Prosodic Decision 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06" r="306"/>
          <a:stretch>
            <a:fillRect/>
          </a:stretch>
        </p:blipFill>
        <p:spPr>
          <a:xfrm>
            <a:off x="0" y="1444532"/>
            <a:ext cx="9392597" cy="5072669"/>
          </a:xfrm>
        </p:spPr>
      </p:pic>
    </p:spTree>
    <p:extLst>
      <p:ext uri="{BB962C8B-B14F-4D97-AF65-F5344CB8AC3E}">
        <p14:creationId xmlns:p14="http://schemas.microsoft.com/office/powerpoint/2010/main" val="214756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Expected reward for an action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Expected cumulative reward Q(s,a) for taking a particular action from a particular state can be computed by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Bellman equation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Expected cumulative reward for a given state/action pair is: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immediate reward for current state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+ expected discounted utility of all possible next states s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endParaRPr lang="en-US" sz="240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Weighted by probability of moving to that state s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endParaRPr lang="en-US" sz="240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And assuming once there we take optimal action a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/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3732" name="Picture 4" descr="md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343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6D4B24-601B-384A-9214-54238AA01349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37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692D48-44F2-D140-BC29-AFB1F2815A2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81726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 Classification -Words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</a:p>
          <a:p>
            <a:pPr lvl="1"/>
            <a:r>
              <a:rPr lang="en-US" dirty="0"/>
              <a:t>Combines notion of discourse markers and collocations: </a:t>
            </a:r>
            <a:endParaRPr lang="en-US" dirty="0" smtClean="0"/>
          </a:p>
          <a:p>
            <a:pPr lvl="2"/>
            <a:r>
              <a:rPr lang="en-US" dirty="0" smtClean="0"/>
              <a:t>e.g</a:t>
            </a:r>
            <a:r>
              <a:rPr lang="en-US" dirty="0"/>
              <a:t>. uh-huh=Backchannel</a:t>
            </a:r>
          </a:p>
          <a:p>
            <a:pPr lvl="1"/>
            <a:r>
              <a:rPr lang="en-US" dirty="0"/>
              <a:t>Contrast: true words, ASR 1-best, ASR n-best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Best: 71%- true words, 65% ASR 1-best</a:t>
            </a:r>
          </a:p>
        </p:txBody>
      </p:sp>
    </p:spTree>
    <p:extLst>
      <p:ext uri="{BB962C8B-B14F-4D97-AF65-F5344CB8AC3E}">
        <p14:creationId xmlns:p14="http://schemas.microsoft.com/office/powerpoint/2010/main" val="4770061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 Classification - All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word and prosodic information</a:t>
            </a:r>
          </a:p>
          <a:p>
            <a:pPr lvl="1"/>
            <a:r>
              <a:rPr lang="en-US" dirty="0"/>
              <a:t>Consider case with ASR words and </a:t>
            </a:r>
            <a:r>
              <a:rPr lang="en-US" dirty="0" smtClean="0"/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29638167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 Classification - All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word and prosodic information</a:t>
            </a:r>
          </a:p>
          <a:p>
            <a:pPr lvl="1"/>
            <a:r>
              <a:rPr lang="en-US" dirty="0"/>
              <a:t>Consider case with ASR words and </a:t>
            </a:r>
            <a:r>
              <a:rPr lang="en-US" dirty="0" smtClean="0"/>
              <a:t>acoustics</a:t>
            </a:r>
          </a:p>
          <a:p>
            <a:pPr lvl="1"/>
            <a:r>
              <a:rPr lang="en-US" dirty="0" smtClean="0"/>
              <a:t>Prosody classified by decision trees</a:t>
            </a:r>
          </a:p>
          <a:p>
            <a:pPr lvl="2"/>
            <a:r>
              <a:rPr lang="en-US" dirty="0" smtClean="0"/>
              <a:t>Incorporate decision tree posteriors in model for P(</a:t>
            </a:r>
            <a:r>
              <a:rPr lang="en-US" dirty="0" err="1" smtClean="0"/>
              <a:t>f|d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500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 Classification - All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word and prosodic information</a:t>
            </a:r>
          </a:p>
          <a:p>
            <a:pPr lvl="1"/>
            <a:r>
              <a:rPr lang="en-US" dirty="0"/>
              <a:t>Consider case with ASR words and </a:t>
            </a:r>
            <a:r>
              <a:rPr lang="en-US" dirty="0" smtClean="0"/>
              <a:t>acoustics</a:t>
            </a:r>
          </a:p>
          <a:p>
            <a:pPr lvl="1"/>
            <a:r>
              <a:rPr lang="en-US" dirty="0" smtClean="0"/>
              <a:t>Prosody classified by decision trees</a:t>
            </a:r>
          </a:p>
          <a:p>
            <a:pPr lvl="2"/>
            <a:r>
              <a:rPr lang="en-US" dirty="0" smtClean="0"/>
              <a:t>Incorporate decision tree posteriors in model for P(</a:t>
            </a:r>
            <a:r>
              <a:rPr lang="en-US" dirty="0" err="1" smtClean="0"/>
              <a:t>f|d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Slightly </a:t>
            </a:r>
            <a:r>
              <a:rPr lang="en-US" dirty="0"/>
              <a:t>better than raw ASR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277507"/>
              </p:ext>
            </p:extLst>
          </p:nvPr>
        </p:nvGraphicFramePr>
        <p:xfrm>
          <a:off x="1642858" y="3405814"/>
          <a:ext cx="5864700" cy="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2870200" imgH="457200" progId="Equation.3">
                  <p:embed/>
                </p:oleObj>
              </mc:Choice>
              <mc:Fallback>
                <p:oleObj name="Equation" r:id="rId3" imgW="287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2858" y="3405814"/>
                        <a:ext cx="5864700" cy="9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125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Focused analysis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Prosodically</a:t>
            </a:r>
            <a:r>
              <a:rPr lang="en-US" dirty="0"/>
              <a:t> disambiguated classes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Statement/Question-Y/N and Agreement/Backchannel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Prosodic decision trees for agreement </a:t>
            </a:r>
            <a:r>
              <a:rPr lang="en-US" dirty="0" err="1"/>
              <a:t>vs</a:t>
            </a:r>
            <a:r>
              <a:rPr lang="en-US" dirty="0"/>
              <a:t> backchannel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Disambiguated by duration and </a:t>
            </a:r>
            <a:r>
              <a:rPr lang="en-US" dirty="0" smtClean="0"/>
              <a:t>loudness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203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Focused analysis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Prosodically</a:t>
            </a:r>
            <a:r>
              <a:rPr lang="en-US" dirty="0"/>
              <a:t> disambiguated classes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Statement/Question-Y/N and Agreement/Backchannel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Prosodic decision trees for agreement </a:t>
            </a:r>
            <a:r>
              <a:rPr lang="en-US" dirty="0" err="1"/>
              <a:t>vs</a:t>
            </a:r>
            <a:r>
              <a:rPr lang="en-US" dirty="0"/>
              <a:t> backchannel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Disambiguated by duration and </a:t>
            </a:r>
            <a:r>
              <a:rPr lang="en-US" dirty="0" smtClean="0"/>
              <a:t>loudness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Substantial improvement for </a:t>
            </a:r>
            <a:r>
              <a:rPr lang="en-US" dirty="0" err="1"/>
              <a:t>prosody+words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True words: S/Q: 85.9%-&gt; 87.6; A/B: 81.0%-&gt;</a:t>
            </a:r>
            <a:r>
              <a:rPr lang="en-US" dirty="0" smtClean="0"/>
              <a:t>84.7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317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Focused analysis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Prosodically</a:t>
            </a:r>
            <a:r>
              <a:rPr lang="en-US" dirty="0"/>
              <a:t> disambiguated classes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Statement/Question-Y/N and Agreement/Backchannel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Prosodic decision trees for agreement </a:t>
            </a:r>
            <a:r>
              <a:rPr lang="en-US" dirty="0" err="1"/>
              <a:t>vs</a:t>
            </a:r>
            <a:r>
              <a:rPr lang="en-US" dirty="0"/>
              <a:t> backchannel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Disambiguated by duration and </a:t>
            </a:r>
            <a:r>
              <a:rPr lang="en-US" dirty="0" smtClean="0"/>
              <a:t>loudness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Substantial improvement for </a:t>
            </a:r>
            <a:r>
              <a:rPr lang="en-US" dirty="0" err="1"/>
              <a:t>prosody+words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True words: S/Q: 85.9%-&gt; 87.6; A/B: 81.0%-&gt;84.7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ASR words: S/Q: 75.4%-&gt;79.8; A/B: 78.2%-</a:t>
            </a:r>
            <a:r>
              <a:rPr lang="en-US"/>
              <a:t>&gt;</a:t>
            </a:r>
            <a:r>
              <a:rPr lang="en-US" smtClean="0"/>
              <a:t>81.7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More useful when recognition is iffy</a:t>
            </a:r>
          </a:p>
        </p:txBody>
      </p:sp>
    </p:spTree>
    <p:extLst>
      <p:ext uri="{BB962C8B-B14F-4D97-AF65-F5344CB8AC3E}">
        <p14:creationId xmlns:p14="http://schemas.microsoft.com/office/powerpoint/2010/main" val="31017151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Dialog Act Tagging with </a:t>
            </a:r>
            <a:br>
              <a:rPr lang="en-US" sz="3800" dirty="0" smtClean="0"/>
            </a:br>
            <a:r>
              <a:rPr lang="en-US" sz="3800" dirty="0" smtClean="0"/>
              <a:t>Feature Latent Semantic Analysis</a:t>
            </a:r>
            <a:endParaRPr lang="en-US" sz="3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563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53018"/>
            <a:ext cx="7807680" cy="1178044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Latent Semantic Analysis (LSA)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569600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err="1"/>
              <a:t>Dumais</a:t>
            </a:r>
            <a:r>
              <a:rPr lang="en-US" dirty="0"/>
              <a:t>, </a:t>
            </a:r>
            <a:r>
              <a:rPr lang="en-US" dirty="0" err="1"/>
              <a:t>Deerwester</a:t>
            </a:r>
            <a:r>
              <a:rPr lang="en-US" dirty="0"/>
              <a:t> (1990)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Latent semantic classes (topics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20505" y="6338060"/>
            <a:ext cx="414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FLSA slides courtesy Irena </a:t>
            </a:r>
            <a:r>
              <a:rPr lang="en-US" dirty="0" err="1" smtClean="0"/>
              <a:t>Matveeva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022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53018"/>
            <a:ext cx="7807680" cy="1178044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Latent Semantic Analysis (LSA)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569600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err="1"/>
              <a:t>Dumais</a:t>
            </a:r>
            <a:r>
              <a:rPr lang="en-US" dirty="0"/>
              <a:t>, </a:t>
            </a:r>
            <a:r>
              <a:rPr lang="en-US" dirty="0" err="1"/>
              <a:t>Deerwester</a:t>
            </a:r>
            <a:r>
              <a:rPr lang="en-US" dirty="0"/>
              <a:t> (1990)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Latent semantic classes (topics)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Input: term-document matrix D</a:t>
            </a:r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 dirty="0"/>
              <a:t>documents are vectors in the vocabulary </a:t>
            </a:r>
            <a:r>
              <a:rPr lang="en-US" sz="2500" dirty="0" smtClean="0"/>
              <a:t>space</a:t>
            </a:r>
            <a:endParaRPr lang="en-US" sz="2500" dirty="0"/>
          </a:p>
        </p:txBody>
      </p:sp>
      <p:sp>
        <p:nvSpPr>
          <p:cNvPr id="2" name="TextBox 1"/>
          <p:cNvSpPr txBox="1"/>
          <p:nvPr/>
        </p:nvSpPr>
        <p:spPr>
          <a:xfrm>
            <a:off x="5120505" y="6338060"/>
            <a:ext cx="414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FLSA slides courtesy Irena </a:t>
            </a:r>
            <a:r>
              <a:rPr lang="en-US" dirty="0" err="1" smtClean="0"/>
              <a:t>Matveeva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493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What we need for Bellman equation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A model of p(s</a:t>
            </a:r>
            <a:r>
              <a:rPr lang="ja-JP" altLang="en-US" sz="2800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|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Estimate of R(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How to get these</a:t>
            </a: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590339-DB7F-FE42-A110-EE2EEC13186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F05785-7B74-FA47-8DD7-61839AA9D2B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46428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53018"/>
            <a:ext cx="7807680" cy="1178044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Latent Semantic Analysis (LSA)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569600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err="1"/>
              <a:t>Dumais</a:t>
            </a:r>
            <a:r>
              <a:rPr lang="en-US" dirty="0"/>
              <a:t>, </a:t>
            </a:r>
            <a:r>
              <a:rPr lang="en-US" dirty="0" err="1"/>
              <a:t>Deerwester</a:t>
            </a:r>
            <a:r>
              <a:rPr lang="en-US" dirty="0"/>
              <a:t> (1990)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Latent semantic classes (topics)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Input: term-document matrix D</a:t>
            </a:r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 dirty="0"/>
              <a:t>documents are vectors in the vocabulary space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Output: modified matrix D'</a:t>
            </a:r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 dirty="0"/>
              <a:t>documents are vectors in the latent semantic </a:t>
            </a:r>
            <a:r>
              <a:rPr lang="en-US" sz="2500" dirty="0" smtClean="0"/>
              <a:t>space</a:t>
            </a:r>
            <a:endParaRPr lang="en-US" sz="2500" dirty="0"/>
          </a:p>
        </p:txBody>
      </p:sp>
      <p:sp>
        <p:nvSpPr>
          <p:cNvPr id="2" name="TextBox 1"/>
          <p:cNvSpPr txBox="1"/>
          <p:nvPr/>
        </p:nvSpPr>
        <p:spPr>
          <a:xfrm>
            <a:off x="5120505" y="6338060"/>
            <a:ext cx="414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FLSA slides courtesy Irena </a:t>
            </a:r>
            <a:r>
              <a:rPr lang="en-US" dirty="0" err="1" smtClean="0"/>
              <a:t>Matveeva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065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53018"/>
            <a:ext cx="7807680" cy="1178044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Latent Semantic Analysis (LSA)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569600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Dumais, Deerwester (1990)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Latent semantic classes (topics)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Input: term-document matrix D</a:t>
            </a:r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/>
              <a:t>documents are vectors in the vocabulary space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Output: modified matrix D'</a:t>
            </a:r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/>
              <a:t>documents are vectors in the latent semantic space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Use D' for classification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0505" y="6338060"/>
            <a:ext cx="414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FLSA slides courtesy Irena </a:t>
            </a:r>
            <a:r>
              <a:rPr lang="en-US" dirty="0" err="1" smtClean="0"/>
              <a:t>Matveeva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788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53018"/>
            <a:ext cx="7807680" cy="1178044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Latent Semantic Analysis (LSA)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dirty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D=USV</a:t>
            </a:r>
            <a:r>
              <a:rPr lang="en-US" baseline="33000" dirty="0"/>
              <a:t>T</a:t>
            </a:r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 dirty="0"/>
              <a:t>d=(w</a:t>
            </a:r>
            <a:r>
              <a:rPr lang="en-US" sz="2500" baseline="-33000" dirty="0"/>
              <a:t>1</a:t>
            </a:r>
            <a:r>
              <a:rPr lang="en-US" sz="2500" dirty="0"/>
              <a:t>, ..., </a:t>
            </a:r>
            <a:r>
              <a:rPr lang="en-US" sz="2500" dirty="0" err="1"/>
              <a:t>w</a:t>
            </a:r>
            <a:r>
              <a:rPr lang="en-US" sz="2500" baseline="-33000" dirty="0" err="1"/>
              <a:t>N</a:t>
            </a:r>
            <a:r>
              <a:rPr lang="en-US" sz="2500" dirty="0" smtClean="0"/>
              <a:t>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669599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53018"/>
            <a:ext cx="7807680" cy="1178044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Latent Semantic Analysis (LSA)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dirty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D=USV</a:t>
            </a:r>
            <a:r>
              <a:rPr lang="en-US" baseline="33000" dirty="0"/>
              <a:t>T</a:t>
            </a:r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 dirty="0"/>
              <a:t>d=(w</a:t>
            </a:r>
            <a:r>
              <a:rPr lang="en-US" sz="2500" baseline="-33000" dirty="0"/>
              <a:t>1</a:t>
            </a:r>
            <a:r>
              <a:rPr lang="en-US" sz="2500" dirty="0"/>
              <a:t>, ..., </a:t>
            </a:r>
            <a:r>
              <a:rPr lang="en-US" sz="2500" dirty="0" err="1"/>
              <a:t>w</a:t>
            </a:r>
            <a:r>
              <a:rPr lang="en-US" sz="2500" baseline="-33000" dirty="0" err="1"/>
              <a:t>N</a:t>
            </a:r>
            <a:r>
              <a:rPr lang="en-US" sz="2500" dirty="0"/>
              <a:t>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D'=</a:t>
            </a:r>
            <a:r>
              <a:rPr lang="en-US" dirty="0" err="1"/>
              <a:t>US</a:t>
            </a:r>
            <a:r>
              <a:rPr lang="en-US" baseline="-33000" dirty="0" err="1"/>
              <a:t>k</a:t>
            </a:r>
            <a:r>
              <a:rPr lang="en-US" dirty="0" err="1"/>
              <a:t>V</a:t>
            </a:r>
            <a:r>
              <a:rPr lang="en-US" baseline="33000" dirty="0" err="1"/>
              <a:t>T</a:t>
            </a:r>
            <a:endParaRPr lang="en-US" baseline="33000" dirty="0"/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 dirty="0"/>
              <a:t>d=(z</a:t>
            </a:r>
            <a:r>
              <a:rPr lang="en-US" sz="2500" baseline="-33000" dirty="0"/>
              <a:t>1</a:t>
            </a:r>
            <a:r>
              <a:rPr lang="en-US" sz="2500" dirty="0"/>
              <a:t>,...,</a:t>
            </a:r>
            <a:r>
              <a:rPr lang="en-US" sz="2500" dirty="0" err="1"/>
              <a:t>z</a:t>
            </a:r>
            <a:r>
              <a:rPr lang="en-US" sz="2500" baseline="-33000" dirty="0" err="1"/>
              <a:t>k</a:t>
            </a:r>
            <a:r>
              <a:rPr lang="en-US" sz="2500" dirty="0"/>
              <a:t>)   k&lt;&lt;</a:t>
            </a:r>
            <a:r>
              <a:rPr lang="en-US" sz="2500" dirty="0" smtClean="0"/>
              <a:t>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336180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53018"/>
            <a:ext cx="7807680" cy="1178044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Latent Semantic Analysis (LSA)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D=USV</a:t>
            </a:r>
            <a:r>
              <a:rPr lang="en-US" baseline="33000"/>
              <a:t>T</a:t>
            </a:r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/>
              <a:t>d=(w</a:t>
            </a:r>
            <a:r>
              <a:rPr lang="en-US" sz="2500" baseline="-33000"/>
              <a:t>1</a:t>
            </a:r>
            <a:r>
              <a:rPr lang="en-US" sz="2500"/>
              <a:t>, ..., w</a:t>
            </a:r>
            <a:r>
              <a:rPr lang="en-US" sz="2500" baseline="-33000"/>
              <a:t>N</a:t>
            </a:r>
            <a:r>
              <a:rPr lang="en-US" sz="2500"/>
              <a:t>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D'=US</a:t>
            </a:r>
            <a:r>
              <a:rPr lang="en-US" baseline="-33000"/>
              <a:t>k</a:t>
            </a:r>
            <a:r>
              <a:rPr lang="en-US"/>
              <a:t>V</a:t>
            </a:r>
            <a:r>
              <a:rPr lang="en-US" baseline="33000"/>
              <a:t>T</a:t>
            </a:r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/>
              <a:t>d=(z</a:t>
            </a:r>
            <a:r>
              <a:rPr lang="en-US" sz="2500" baseline="-33000"/>
              <a:t>1</a:t>
            </a:r>
            <a:r>
              <a:rPr lang="en-US" sz="2500"/>
              <a:t>,...,z</a:t>
            </a:r>
            <a:r>
              <a:rPr lang="en-US" sz="2500" baseline="-33000"/>
              <a:t>k</a:t>
            </a:r>
            <a:r>
              <a:rPr lang="en-US" sz="2500"/>
              <a:t>)   k&lt;&lt;N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min || D – D'||</a:t>
            </a:r>
            <a:r>
              <a:rPr lang="en-US" baseline="33000"/>
              <a:t>2</a:t>
            </a:r>
            <a:r>
              <a:rPr lang="en-US" baseline="-33000"/>
              <a:t>F </a:t>
            </a:r>
            <a:r>
              <a:rPr lang="en-US"/>
              <a:t>=</a:t>
            </a:r>
            <a:r>
              <a:rPr lang="en-US">
                <a:cs typeface="Bitstream Vera Serif" charset="0"/>
              </a:rPr>
              <a:t>∑ (d[i][j]-d'[i][j])</a:t>
            </a:r>
            <a:r>
              <a:rPr lang="en-US" baseline="33000">
                <a:cs typeface="Bitstream Vera Serif" charset="0"/>
              </a:rPr>
              <a:t>2</a:t>
            </a:r>
          </a:p>
          <a:p>
            <a:pPr marL="391686" indent="-293764">
              <a:spcAft>
                <a:spcPts val="1032"/>
              </a:spcAft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8336890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1" y="315393"/>
            <a:ext cx="8647200" cy="615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9911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53018"/>
            <a:ext cx="7807680" cy="1178044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LSA uses co-occurrence statistics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281600" y="2026293"/>
          <a:ext cx="5738400" cy="464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4" imgW="11421000" imgH="7953840" progId="">
                  <p:embed/>
                </p:oleObj>
              </mc:Choice>
              <mc:Fallback>
                <p:oleObj r:id="rId4" imgW="11421000" imgH="7953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600" y="2026293"/>
                        <a:ext cx="5738400" cy="464304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346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D'=US</a:t>
            </a:r>
            <a:r>
              <a:rPr lang="en-US" baseline="-33000"/>
              <a:t>k</a:t>
            </a:r>
            <a:r>
              <a:rPr lang="en-US"/>
              <a:t>V</a:t>
            </a:r>
            <a:r>
              <a:rPr lang="en-US" baseline="33000"/>
              <a:t>T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416960" y="1973007"/>
          <a:ext cx="5963040" cy="446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4" imgW="11271240" imgH="8099280" progId="">
                  <p:embed/>
                </p:oleObj>
              </mc:Choice>
              <mc:Fallback>
                <p:oleObj r:id="rId4" imgW="11271240" imgH="8099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960" y="1973007"/>
                        <a:ext cx="5963040" cy="446590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664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Feature LSA (FLSA)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Dialog acts are treated as </a:t>
            </a:r>
            <a:r>
              <a:rPr lang="en-US" dirty="0" smtClean="0"/>
              <a:t>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47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Feature LSA (FLSA)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Dialog acts are treated as documents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Compute LSA representations for </a:t>
            </a:r>
            <a:r>
              <a:rPr lang="en-US" dirty="0" smtClean="0"/>
              <a:t>DA’s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93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What we need for Bellman equation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A model of p(s</a:t>
            </a:r>
            <a:r>
              <a:rPr lang="ja-JP" altLang="en-US" sz="2800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|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Estimate of R(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How to get these?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If we had labeled training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P(s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’</a:t>
            </a:r>
            <a:r>
              <a:rPr lang="en-US" sz="2400" dirty="0">
                <a:latin typeface="Tahoma" charset="0"/>
                <a:ea typeface="ＭＳ Ｐゴシック" charset="0"/>
              </a:rPr>
              <a:t>|</a:t>
            </a:r>
            <a:r>
              <a:rPr lang="en-US" sz="2400" dirty="0" err="1">
                <a:latin typeface="Tahoma" charset="0"/>
                <a:ea typeface="ＭＳ Ｐゴシック" charset="0"/>
              </a:rPr>
              <a:t>s,a</a:t>
            </a:r>
            <a:r>
              <a:rPr lang="en-US" sz="2400" dirty="0">
                <a:latin typeface="Tahoma" charset="0"/>
                <a:ea typeface="ＭＳ Ｐゴシック" charset="0"/>
              </a:rPr>
              <a:t>) = C(</a:t>
            </a:r>
            <a:r>
              <a:rPr lang="en-US" sz="2400" dirty="0" err="1">
                <a:latin typeface="Tahoma" charset="0"/>
                <a:ea typeface="ＭＳ Ｐゴシック" charset="0"/>
              </a:rPr>
              <a:t>s,s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’</a:t>
            </a:r>
            <a:r>
              <a:rPr lang="en-US" sz="2400" dirty="0">
                <a:latin typeface="Tahoma" charset="0"/>
                <a:ea typeface="ＭＳ Ｐゴシック" charset="0"/>
              </a:rPr>
              <a:t>,a)/C(</a:t>
            </a:r>
            <a:r>
              <a:rPr lang="en-US" sz="2400" dirty="0" err="1">
                <a:latin typeface="Tahoma" charset="0"/>
                <a:ea typeface="ＭＳ Ｐゴシック" charset="0"/>
              </a:rPr>
              <a:t>s,a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)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590339-DB7F-FE42-A110-EE2EEC13186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4/30/13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F05785-7B74-FA47-8DD7-61839AA9D2B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73475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Feature LSA (FLSA)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Dialog acts are treated as documents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Compute LSA representations for DA's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Use features other than terms in the DA vectors: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POS, syntactic information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previous DA, </a:t>
            </a:r>
            <a:r>
              <a:rPr lang="en-US" dirty="0" smtClean="0"/>
              <a:t>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300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Feature LSA (FLSA)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Dialog acts are treated as documents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Compute LSA representations for DA's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Use features other than terms in the DA vectors: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POS, syntactic information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previous DA, game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Compute LSA on the DA vectors extended with new features - FLSA</a:t>
            </a:r>
          </a:p>
        </p:txBody>
      </p:sp>
    </p:spTree>
    <p:extLst>
      <p:ext uri="{BB962C8B-B14F-4D97-AF65-F5344CB8AC3E}">
        <p14:creationId xmlns:p14="http://schemas.microsoft.com/office/powerpoint/2010/main" val="29115270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Corpus 1: CallHome Spanish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70065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120 telephone conversations in Spanish (family, friends)</a:t>
            </a:r>
          </a:p>
          <a:p>
            <a:pPr marL="728236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12066 unique words, 44628 DA's</a:t>
            </a:r>
          </a:p>
          <a:p>
            <a:pPr marL="728236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232 tags – unified in 37, 10, 8 </a:t>
            </a:r>
            <a:r>
              <a:rPr lang="en-US" dirty="0" smtClean="0"/>
              <a:t>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290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Corpus 1: CallHome Spanish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70065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120 telephone conversations in Spanish (family, friends)</a:t>
            </a:r>
          </a:p>
          <a:p>
            <a:pPr marL="728236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12066 unique words, 44628 DA's</a:t>
            </a:r>
          </a:p>
          <a:p>
            <a:pPr marL="728236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232 tags – unified in 37, 10, 8 groups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Tags: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DA (statement, question, answer...)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Move (initiative, response, feedback)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Game (information, directive)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Activities (gossip, argue)</a:t>
            </a:r>
          </a:p>
        </p:txBody>
      </p:sp>
    </p:spTree>
    <p:extLst>
      <p:ext uri="{BB962C8B-B14F-4D97-AF65-F5344CB8AC3E}">
        <p14:creationId xmlns:p14="http://schemas.microsoft.com/office/powerpoint/2010/main" val="32660321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Corpus 2: MapTask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128 dialogs, map task experiment</a:t>
            </a:r>
          </a:p>
          <a:p>
            <a:pPr marL="728236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1835 unique words, 27084 DA's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Tags: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DA's (=moves) (instruct, explain,...)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Games (clarification, ...)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Transaction (normal, review, overview, irrelevant)</a:t>
            </a:r>
          </a:p>
        </p:txBody>
      </p:sp>
    </p:spTree>
    <p:extLst>
      <p:ext uri="{BB962C8B-B14F-4D97-AF65-F5344CB8AC3E}">
        <p14:creationId xmlns:p14="http://schemas.microsoft.com/office/powerpoint/2010/main" val="1640875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Corpus 3: DIAG-NLP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smtClean="0"/>
              <a:t>Computer </a:t>
            </a:r>
            <a:r>
              <a:rPr lang="en-US" dirty="0"/>
              <a:t>mediated tutoring dialogs between a tutor and a student</a:t>
            </a:r>
          </a:p>
          <a:p>
            <a:pPr marL="728236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23 dialogs</a:t>
            </a:r>
          </a:p>
          <a:p>
            <a:pPr marL="728236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670 unique words, 660 </a:t>
            </a:r>
            <a:r>
              <a:rPr lang="en-US" dirty="0" smtClean="0"/>
              <a:t>DA’s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11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Corpus 3: DIAG-NLP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smtClean="0"/>
              <a:t>Computer </a:t>
            </a:r>
            <a:r>
              <a:rPr lang="en-US" dirty="0"/>
              <a:t>mediated tutoring dialogs between a tutor and a student</a:t>
            </a:r>
          </a:p>
          <a:p>
            <a:pPr marL="728236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23 dialogs</a:t>
            </a:r>
          </a:p>
          <a:p>
            <a:pPr marL="728236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670 unique words, 660 DA's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Tags: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4 DA's (problem solving, judgment, domain knowledge, other)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Consult Type (type of student query)</a:t>
            </a:r>
          </a:p>
        </p:txBody>
      </p:sp>
    </p:spTree>
    <p:extLst>
      <p:ext uri="{BB962C8B-B14F-4D97-AF65-F5344CB8AC3E}">
        <p14:creationId xmlns:p14="http://schemas.microsoft.com/office/powerpoint/2010/main" val="2202637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New Features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POS, SRule (declarative, Wh-question)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Duration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Speaker (MapTask: Giver, Follower)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Previous DA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Game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Initiative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2253984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Performance Comparison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34720" y="1771386"/>
            <a:ext cx="8184960" cy="45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48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erif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 dirty="0"/>
              <a:t>Corpus 		Baseline 	LSA 	    	FLSA 	</a:t>
            </a:r>
            <a:r>
              <a:rPr lang="en-US" dirty="0" smtClean="0"/>
              <a:t>Best </a:t>
            </a:r>
            <a:r>
              <a:rPr lang="en-US" dirty="0"/>
              <a:t>other </a:t>
            </a:r>
          </a:p>
          <a:p>
            <a:endParaRPr lang="en-US" dirty="0"/>
          </a:p>
          <a:p>
            <a:r>
              <a:rPr lang="en-US" dirty="0" smtClean="0"/>
              <a:t>CallHome37	 </a:t>
            </a:r>
            <a:r>
              <a:rPr lang="en-US" dirty="0"/>
              <a:t>42.68% 	65.36% 	74.87%  	76.20% </a:t>
            </a:r>
          </a:p>
          <a:p>
            <a:endParaRPr lang="en-US" dirty="0"/>
          </a:p>
          <a:p>
            <a:r>
              <a:rPr lang="en-US" dirty="0"/>
              <a:t>CallHome10 </a:t>
            </a:r>
            <a:r>
              <a:rPr lang="en-US" dirty="0" smtClean="0"/>
              <a:t>	 42.68</a:t>
            </a:r>
            <a:r>
              <a:rPr lang="en-US" dirty="0"/>
              <a:t>%  	68.91% 	</a:t>
            </a:r>
            <a:r>
              <a:rPr lang="en-US" dirty="0" smtClean="0"/>
              <a:t>78.88</a:t>
            </a:r>
            <a:r>
              <a:rPr lang="en-US" dirty="0"/>
              <a:t>% 	76.20% </a:t>
            </a:r>
          </a:p>
          <a:p>
            <a:endParaRPr lang="en-US" dirty="0"/>
          </a:p>
          <a:p>
            <a:r>
              <a:rPr lang="en-US" dirty="0" err="1"/>
              <a:t>MapTask</a:t>
            </a:r>
            <a:r>
              <a:rPr lang="en-US" dirty="0"/>
              <a:t> 	 </a:t>
            </a:r>
            <a:r>
              <a:rPr lang="en-US" dirty="0" smtClean="0"/>
              <a:t>	 20.69</a:t>
            </a:r>
            <a:r>
              <a:rPr lang="en-US" dirty="0"/>
              <a:t>%    42.77%   </a:t>
            </a:r>
            <a:r>
              <a:rPr lang="en-US" dirty="0" smtClean="0"/>
              <a:t>	73.91</a:t>
            </a:r>
            <a:r>
              <a:rPr lang="en-US" dirty="0"/>
              <a:t>% 	62.10% </a:t>
            </a:r>
          </a:p>
          <a:p>
            <a:endParaRPr lang="en-US" dirty="0"/>
          </a:p>
          <a:p>
            <a:r>
              <a:rPr lang="en-US" dirty="0"/>
              <a:t>DIAG-NLP	  </a:t>
            </a:r>
            <a:r>
              <a:rPr lang="en-US" dirty="0" smtClean="0"/>
              <a:t>	 </a:t>
            </a:r>
            <a:r>
              <a:rPr lang="en-US" dirty="0"/>
              <a:t>43.64%     75.73%   74.81%	 </a:t>
            </a:r>
            <a:r>
              <a:rPr lang="en-US" dirty="0" err="1"/>
              <a:t>n.a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Baseline is picking the most frequent DA in each corpus</a:t>
            </a:r>
          </a:p>
          <a:p>
            <a:r>
              <a:rPr lang="en-US" dirty="0"/>
              <a:t>LSA, FLSA – classification using the training DA vectors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999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492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/>
              <a:t>Features	Contribution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604164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Features that did not help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POS</a:t>
            </a:r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err="1"/>
              <a:t>SRule</a:t>
            </a:r>
            <a:endParaRPr lang="en-US" dirty="0"/>
          </a:p>
          <a:p>
            <a:pPr marL="783372" lvl="1" indent="-26064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Previous </a:t>
            </a:r>
            <a:r>
              <a:rPr lang="en-US" dirty="0" smtClean="0"/>
              <a:t>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417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1495</TotalTime>
  <Words>4453</Words>
  <Application>Microsoft Macintosh PowerPoint</Application>
  <PresentationFormat>On-screen Show (4:3)</PresentationFormat>
  <Paragraphs>773</Paragraphs>
  <Slides>118</Slides>
  <Notes>45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0" baseType="lpstr">
      <vt:lpstr>Breeze</vt:lpstr>
      <vt:lpstr>Equation</vt:lpstr>
      <vt:lpstr>Dialog Management &amp; Dialog Acts</vt:lpstr>
      <vt:lpstr>2 possible policies</vt:lpstr>
      <vt:lpstr>That was an easy optimization</vt:lpstr>
      <vt:lpstr>MDP</vt:lpstr>
      <vt:lpstr>Reward for a state sequence</vt:lpstr>
      <vt:lpstr>The Markov assumption</vt:lpstr>
      <vt:lpstr>Expected reward for an action</vt:lpstr>
      <vt:lpstr>What we need for Bellman equation</vt:lpstr>
      <vt:lpstr>What we need for Bellman equation</vt:lpstr>
      <vt:lpstr>What we need for Bellman equation</vt:lpstr>
      <vt:lpstr>Final reward</vt:lpstr>
      <vt:lpstr>How to estimate p(s’|s,a) without labeled data</vt:lpstr>
      <vt:lpstr>How to estimate p(s’|s,a) without labeled data</vt:lpstr>
      <vt:lpstr>How to estimate p(s’|s,a) without labeled data</vt:lpstr>
      <vt:lpstr>An example</vt:lpstr>
      <vt:lpstr>Very small # of states and acts</vt:lpstr>
      <vt:lpstr>Ran system with real users</vt:lpstr>
      <vt:lpstr>State of the art</vt:lpstr>
      <vt:lpstr>Summary</vt:lpstr>
      <vt:lpstr>Roadmap</vt:lpstr>
      <vt:lpstr>Dialogue Acts</vt:lpstr>
      <vt:lpstr>Dialogue Acts</vt:lpstr>
      <vt:lpstr>Dialogue Acts</vt:lpstr>
      <vt:lpstr>Dialogue Acts</vt:lpstr>
      <vt:lpstr>Verbmobil DA</vt:lpstr>
      <vt:lpstr>Maptask: Dialog act tagging &amp; analysis</vt:lpstr>
      <vt:lpstr>Dialog Acts</vt:lpstr>
      <vt:lpstr>Dialog Acts</vt:lpstr>
      <vt:lpstr>Maptask Scenario</vt:lpstr>
      <vt:lpstr>Dialog Act Inventory</vt:lpstr>
      <vt:lpstr>Interrater Agreement</vt:lpstr>
      <vt:lpstr>Interrater Agreement</vt:lpstr>
      <vt:lpstr>Interrater Agreement</vt:lpstr>
      <vt:lpstr>Interrater Agreement</vt:lpstr>
      <vt:lpstr>Interrater Agreement</vt:lpstr>
      <vt:lpstr>Agreement Measure</vt:lpstr>
      <vt:lpstr>Agreement Measure</vt:lpstr>
      <vt:lpstr>Agreement Measure</vt:lpstr>
      <vt:lpstr>Agreement Measure</vt:lpstr>
      <vt:lpstr>Agreement Measure</vt:lpstr>
      <vt:lpstr>Dialogue Act Interpretation</vt:lpstr>
      <vt:lpstr>Dialogue Act Ambiguity</vt:lpstr>
      <vt:lpstr>Dialogue Act Ambiguity</vt:lpstr>
      <vt:lpstr>Dialogue Act Ambiguity</vt:lpstr>
      <vt:lpstr>Dialogue Act Ambiguity</vt:lpstr>
      <vt:lpstr>Dialogue Act Ambiguity</vt:lpstr>
      <vt:lpstr>Plan-inference-based</vt:lpstr>
      <vt:lpstr>Plan-inference-based</vt:lpstr>
      <vt:lpstr>Cue-based Interpretation</vt:lpstr>
      <vt:lpstr>Dialogue Act Recognition</vt:lpstr>
      <vt:lpstr>Dialogue Act Recognition</vt:lpstr>
      <vt:lpstr>Dialogue Act Recognition</vt:lpstr>
      <vt:lpstr>Dialogue Act Recognition</vt:lpstr>
      <vt:lpstr>Dialogue Act Recognition</vt:lpstr>
      <vt:lpstr>Dialogue Act Recognition</vt:lpstr>
      <vt:lpstr>Task &amp; Corpus</vt:lpstr>
      <vt:lpstr>Task &amp; Corpus</vt:lpstr>
      <vt:lpstr>Dialogue Act Tagset</vt:lpstr>
      <vt:lpstr>Dialogue Act Tagset</vt:lpstr>
      <vt:lpstr>Dialogue Act Tagset</vt:lpstr>
      <vt:lpstr>Dialogue Act Tagset</vt:lpstr>
      <vt:lpstr>Common Tags</vt:lpstr>
      <vt:lpstr>Probabilistic Dialogue Models</vt:lpstr>
      <vt:lpstr>Probabilistic Dialogue Models</vt:lpstr>
      <vt:lpstr>Probabilistic Dialogue Models</vt:lpstr>
      <vt:lpstr>Probabilistic Dialogue Models</vt:lpstr>
      <vt:lpstr>Probabilistic Dialogue Models</vt:lpstr>
      <vt:lpstr>DA Classification - Prosody</vt:lpstr>
      <vt:lpstr>Prosodic Decision Tree</vt:lpstr>
      <vt:lpstr>DA Classification -Words</vt:lpstr>
      <vt:lpstr>DA Classification - All</vt:lpstr>
      <vt:lpstr>DA Classification - All</vt:lpstr>
      <vt:lpstr>DA Classification - All</vt:lpstr>
      <vt:lpstr>Integrated Classification</vt:lpstr>
      <vt:lpstr>Integrated Classification</vt:lpstr>
      <vt:lpstr>Integrated Classification</vt:lpstr>
      <vt:lpstr>Dialog Act Tagging with  Feature Latent Semantic Analysis</vt:lpstr>
      <vt:lpstr>Latent Semantic Analysis (LSA)</vt:lpstr>
      <vt:lpstr>Latent Semantic Analysis (LSA)</vt:lpstr>
      <vt:lpstr>Latent Semantic Analysis (LSA)</vt:lpstr>
      <vt:lpstr>Latent Semantic Analysis (LSA)</vt:lpstr>
      <vt:lpstr>Latent Semantic Analysis (LSA)</vt:lpstr>
      <vt:lpstr>Latent Semantic Analysis (LSA)</vt:lpstr>
      <vt:lpstr>Latent Semantic Analysis (LSA)</vt:lpstr>
      <vt:lpstr>PowerPoint Presentation</vt:lpstr>
      <vt:lpstr>LSA uses co-occurrence statistics</vt:lpstr>
      <vt:lpstr>D'=USkVT</vt:lpstr>
      <vt:lpstr>Feature LSA (FLSA)</vt:lpstr>
      <vt:lpstr>Feature LSA (FLSA)</vt:lpstr>
      <vt:lpstr>Feature LSA (FLSA)</vt:lpstr>
      <vt:lpstr>Feature LSA (FLSA)</vt:lpstr>
      <vt:lpstr>Corpus 1: CallHome Spanish</vt:lpstr>
      <vt:lpstr>Corpus 1: CallHome Spanish</vt:lpstr>
      <vt:lpstr>Corpus 2: MapTask</vt:lpstr>
      <vt:lpstr>Corpus 3: DIAG-NLP</vt:lpstr>
      <vt:lpstr>Corpus 3: DIAG-NLP</vt:lpstr>
      <vt:lpstr>New Features</vt:lpstr>
      <vt:lpstr>Performance Comparison</vt:lpstr>
      <vt:lpstr>Features Contribution</vt:lpstr>
      <vt:lpstr>Features Contribution</vt:lpstr>
      <vt:lpstr>MapTask</vt:lpstr>
      <vt:lpstr>Comments</vt:lpstr>
      <vt:lpstr>Comments</vt:lpstr>
      <vt:lpstr>Comments</vt:lpstr>
      <vt:lpstr>SVMs and HMMs for DA Tagging</vt:lpstr>
      <vt:lpstr>Recognizing Maptask Acts</vt:lpstr>
      <vt:lpstr>Features for Classification</vt:lpstr>
      <vt:lpstr>Features for Classification</vt:lpstr>
      <vt:lpstr>Classification with SVMs</vt:lpstr>
      <vt:lpstr>Classification with SVMs</vt:lpstr>
      <vt:lpstr>Classification with SVMs</vt:lpstr>
      <vt:lpstr>Incorporating Sequential Constraints</vt:lpstr>
      <vt:lpstr>Incorporating Sequential Constraints</vt:lpstr>
      <vt:lpstr>Incorporating Sequential Constraints</vt:lpstr>
      <vt:lpstr>Incorporating Sequential Constraints</vt:lpstr>
      <vt:lpstr>Results</vt:lpstr>
      <vt:lpstr>Observations</vt:lpstr>
      <vt:lpstr>Observations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 Management &amp; Dialog Acts</dc:title>
  <dc:creator>Gina-Anne Levow</dc:creator>
  <cp:lastModifiedBy>Gina-Anne Levow</cp:lastModifiedBy>
  <cp:revision>9</cp:revision>
  <cp:lastPrinted>2013-05-01T04:01:23Z</cp:lastPrinted>
  <dcterms:created xsi:type="dcterms:W3CDTF">2013-04-29T18:48:54Z</dcterms:created>
  <dcterms:modified xsi:type="dcterms:W3CDTF">2013-05-01T06:22:14Z</dcterms:modified>
</cp:coreProperties>
</file>