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58" r:id="rId4"/>
    <p:sldId id="266" r:id="rId5"/>
    <p:sldId id="268" r:id="rId6"/>
    <p:sldId id="269" r:id="rId7"/>
    <p:sldId id="270" r:id="rId8"/>
    <p:sldId id="267" r:id="rId9"/>
    <p:sldId id="271" r:id="rId10"/>
    <p:sldId id="257" r:id="rId11"/>
    <p:sldId id="272" r:id="rId12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6699FF"/>
    <a:srgbClr val="9999FF"/>
    <a:srgbClr val="003399"/>
    <a:srgbClr val="336699"/>
    <a:srgbClr val="008080"/>
    <a:srgbClr val="FF0000"/>
    <a:srgbClr val="960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2621" autoAdjust="0"/>
  </p:normalViewPr>
  <p:slideViewPr>
    <p:cSldViewPr>
      <p:cViewPr varScale="1">
        <p:scale>
          <a:sx n="55" d="100"/>
          <a:sy n="55" d="100"/>
        </p:scale>
        <p:origin x="9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728"/>
    </p:cViewPr>
    <p:sldLst>
      <p:sld r:id="rId1" collapse="1"/>
      <p:sld r:id="rId2" collapse="1"/>
    </p:sldLst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1469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4" y="2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42338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r>
              <a:rPr lang="en-US" smtClean="0"/>
              <a:t>Ling 575:  Spoken Dialog Systems</a:t>
            </a: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4" y="8542338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6168EAF-C73D-4C5C-8DA9-0A27C64E7F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6936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4" y="2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6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42338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r>
              <a:rPr lang="en-US" smtClean="0"/>
              <a:t>Ling 575:  Spoken Dialog Systems</a:t>
            </a: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4" y="8542338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3695B57-D6C6-4C3E-8F47-68C7BB5E64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2974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Ling 575:  Spoken Dialog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55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Ling 575:  Spoken Dialog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5B57-D6C6-4C3E-8F47-68C7BB5E64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2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Ling 575:  Spoken Dialog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6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Ling 575:  Spoken Dialog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5B57-D6C6-4C3E-8F47-68C7BB5E64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34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Ling 575:  Spoken Dialog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5B57-D6C6-4C3E-8F47-68C7BB5E64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65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Ling 575:  Spoken Dialog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5B57-D6C6-4C3E-8F47-68C7BB5E64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1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Ling 575:  Spoken Dialog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5B57-D6C6-4C3E-8F47-68C7BB5E64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53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Ling 575:  Spoken Dialog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5B57-D6C6-4C3E-8F47-68C7BB5E64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65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Ling 575:  Spoken Dialog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5B57-D6C6-4C3E-8F47-68C7BB5E64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53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Ling 575:  Spoken Dialog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95B57-D6C6-4C3E-8F47-68C7BB5E64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3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9248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7F132D62-8AED-4020-8A06-654994102FF6}" type="datetime1">
              <a:rPr lang="en-US" smtClean="0"/>
              <a:t>5/22/2013</a:t>
            </a:fld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Ling 575:  Spoken Dialog Systems</a:t>
            </a:r>
            <a:endParaRPr lang="en-US" dirty="0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715BA7-EDC6-455F-A4B7-3BA2722A7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02664E-4CE3-445B-8B2F-A95623935C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6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49C214-0DF8-4760-8580-9E30D00875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1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524000"/>
            <a:ext cx="8610600" cy="45720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328A14-1B17-418A-B05D-DE097A2E4C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16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AD8EBC-3CFD-44F4-AFCA-D54CB0FAA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1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2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5A58E1-8250-493B-B884-70BDEFC0F6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7C7EAB-DB46-43DF-8596-C2B52402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0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BFF0FD-6449-44CE-BDCF-58F03D5849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8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BE07A2-8F3F-43EA-8190-5C0F5DBCB1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9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41C57E-AD13-40F2-A81A-2F138F7616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0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6C088-08CC-415B-B66C-7FB9F355D4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8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21AB4E-837D-4378-A7DF-B8058FB534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401597-B59A-4976-A029-868E98DEBD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4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fld id="{66DD9FD7-9A1E-43FC-866E-03D108BB7E2B}" type="datetime1">
              <a:rPr lang="en-US" sz="1400">
                <a:solidFill>
                  <a:schemeClr val="bg1"/>
                </a:solidFill>
                <a:latin typeface="+mn-lt"/>
              </a:rPr>
              <a:pPr eaLnBrk="1" hangingPunct="1"/>
              <a:t>5/22/2013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1400" dirty="0">
                <a:solidFill>
                  <a:schemeClr val="bg1"/>
                </a:solidFill>
                <a:latin typeface="+mn-lt"/>
              </a:rPr>
              <a:t>[Project Name]</a:t>
            </a:r>
          </a:p>
        </p:txBody>
      </p:sp>
      <p:sp>
        <p:nvSpPr>
          <p:cNvPr id="993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55F942D4-5753-465C-9BBC-A662EA664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Ling 575:  Spoken Dialog Systems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C600D03-77AA-4AA9-A06E-C1F80E202F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924800" cy="1600200"/>
          </a:xfrm>
        </p:spPr>
        <p:txBody>
          <a:bodyPr/>
          <a:lstStyle/>
          <a:p>
            <a:r>
              <a:rPr lang="en-US" dirty="0" smtClean="0"/>
              <a:t>Recognition and Understanding of Prosody</a:t>
            </a:r>
            <a:endParaRPr lang="en-US" dirty="0"/>
          </a:p>
        </p:txBody>
      </p:sp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1371600" y="4800600"/>
            <a:ext cx="640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Scott Simpson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A475213-51DC-4595-B04F-95D5320A847C}" type="datetime1">
              <a:rPr lang="en-US" smtClean="0"/>
              <a:t>5/22/2013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955964" y="914400"/>
            <a:ext cx="7924800" cy="525780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Primary: “Prosody Modeling for Automatic Speech Recognition and Understanding”, </a:t>
            </a:r>
            <a:r>
              <a:rPr lang="en-US" sz="2400" dirty="0" err="1" smtClean="0"/>
              <a:t>Shriberg</a:t>
            </a:r>
            <a:r>
              <a:rPr lang="en-US" sz="2400" dirty="0" smtClean="0"/>
              <a:t> and </a:t>
            </a:r>
            <a:r>
              <a:rPr lang="en-US" sz="2400" dirty="0" err="1" smtClean="0"/>
              <a:t>Stolcke</a:t>
            </a:r>
            <a:r>
              <a:rPr lang="en-US" sz="2400" dirty="0" smtClean="0"/>
              <a:t>, 2002</a:t>
            </a:r>
          </a:p>
          <a:p>
            <a:r>
              <a:rPr lang="en-US" sz="2400" dirty="0" smtClean="0"/>
              <a:t>Secondary: "Turn-taking cues in task-oriented dialogue". </a:t>
            </a:r>
            <a:r>
              <a:rPr lang="en-US" sz="2400" dirty="0" err="1" smtClean="0"/>
              <a:t>Gravano</a:t>
            </a:r>
            <a:r>
              <a:rPr lang="en-US" sz="2400" dirty="0" smtClean="0"/>
              <a:t> &amp; Hirschberg,2011</a:t>
            </a:r>
          </a:p>
          <a:p>
            <a:r>
              <a:rPr lang="en-US" sz="2400" dirty="0" smtClean="0"/>
              <a:t>Secondary: “ Prosody-Based Automatic Detection of Annoyance and Frustration in Human-Computer Dialog”. </a:t>
            </a:r>
            <a:r>
              <a:rPr lang="en-US" sz="2400" dirty="0" err="1" smtClean="0"/>
              <a:t>Ang</a:t>
            </a:r>
            <a:r>
              <a:rPr lang="en-US" sz="2400" dirty="0" smtClean="0"/>
              <a:t> et al., 2002.</a:t>
            </a:r>
          </a:p>
          <a:p>
            <a:r>
              <a:rPr lang="en-US" sz="2400" dirty="0" smtClean="0"/>
              <a:t>Additional Source: “Speech and Language Processing”,  Daniel </a:t>
            </a:r>
            <a:r>
              <a:rPr lang="en-US" sz="2400" dirty="0" err="1" smtClean="0"/>
              <a:t>Jurasky</a:t>
            </a:r>
            <a:r>
              <a:rPr lang="en-US" sz="2400" dirty="0" smtClean="0"/>
              <a:t> &amp; James H. Martin, 2008, pp. </a:t>
            </a:r>
            <a:r>
              <a:rPr lang="en-US" sz="2400" smtClean="0"/>
              <a:t>262-269.</a:t>
            </a: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75E82-2762-4558-B715-E85E88661DC7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19400"/>
            <a:ext cx="8610600" cy="10668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A58E1-8250-493B-B884-70BDEFC0F62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47700" y="1302326"/>
            <a:ext cx="7924800" cy="5174673"/>
          </a:xfrm>
        </p:spPr>
        <p:txBody>
          <a:bodyPr/>
          <a:lstStyle/>
          <a:p>
            <a:r>
              <a:rPr lang="en-US" dirty="0"/>
              <a:t>Prosody and Speech </a:t>
            </a:r>
            <a:r>
              <a:rPr lang="en-US" dirty="0" smtClean="0"/>
              <a:t>Recognition</a:t>
            </a:r>
          </a:p>
          <a:p>
            <a:pPr lvl="1"/>
            <a:r>
              <a:rPr lang="en-US" dirty="0" smtClean="0"/>
              <a:t>Overview of prosody in the context of linguistics, general and computational.</a:t>
            </a:r>
          </a:p>
          <a:p>
            <a:r>
              <a:rPr lang="en-US" dirty="0" smtClean="0"/>
              <a:t>Approaches to prosodic modeling</a:t>
            </a:r>
          </a:p>
          <a:p>
            <a:pPr lvl="1"/>
            <a:r>
              <a:rPr lang="en-US" dirty="0" smtClean="0"/>
              <a:t>Overview of successful approaches of prosodic modeling</a:t>
            </a:r>
          </a:p>
          <a:p>
            <a:r>
              <a:rPr lang="en-US" dirty="0" smtClean="0"/>
              <a:t>Applications of prosodic modeling</a:t>
            </a:r>
          </a:p>
          <a:p>
            <a:pPr lvl="1"/>
            <a:r>
              <a:rPr lang="en-US" dirty="0" smtClean="0"/>
              <a:t>Summarization of a few applications using the framework</a:t>
            </a:r>
          </a:p>
          <a:p>
            <a:r>
              <a:rPr lang="en-US" sz="3200" dirty="0" smtClean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A3116-33C1-4C62-9287-E2817059324B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328612"/>
            <a:ext cx="8610600" cy="1066800"/>
          </a:xfrm>
        </p:spPr>
        <p:txBody>
          <a:bodyPr/>
          <a:lstStyle/>
          <a:p>
            <a:r>
              <a:rPr lang="en-US" dirty="0" smtClean="0"/>
              <a:t>Prosody and Speech Recognition</a:t>
            </a: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762000" y="1899588"/>
            <a:ext cx="7924800" cy="3886200"/>
          </a:xfrm>
        </p:spPr>
        <p:txBody>
          <a:bodyPr/>
          <a:lstStyle/>
          <a:p>
            <a:r>
              <a:rPr lang="en-US" b="1" dirty="0" smtClean="0"/>
              <a:t>Linguistic prosody</a:t>
            </a:r>
          </a:p>
          <a:p>
            <a:pPr lvl="1"/>
            <a:r>
              <a:rPr lang="en-US" dirty="0" smtClean="0"/>
              <a:t>“use </a:t>
            </a:r>
            <a:r>
              <a:rPr lang="en-US" dirty="0"/>
              <a:t>of suprasegmental features to convey sentence-level pragmatic meanings”, Ladd(1996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Functions of prosody</a:t>
            </a:r>
          </a:p>
          <a:p>
            <a:pPr lvl="1"/>
            <a:r>
              <a:rPr lang="en-US" sz="2800" dirty="0" smtClean="0"/>
              <a:t>Marks discourse structure or functions</a:t>
            </a:r>
          </a:p>
          <a:p>
            <a:pPr lvl="1"/>
            <a:r>
              <a:rPr lang="en-US" sz="2800" dirty="0" smtClean="0"/>
              <a:t>Saliency</a:t>
            </a:r>
            <a:endParaRPr lang="en-US" sz="2800" dirty="0"/>
          </a:p>
          <a:p>
            <a:pPr lvl="1"/>
            <a:r>
              <a:rPr lang="en-US" sz="2800" dirty="0" smtClean="0"/>
              <a:t>Conveys affective and emotional meaning.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A7D1-023D-4736-B5EA-64EB864F16CF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1066800"/>
          </a:xfrm>
        </p:spPr>
        <p:txBody>
          <a:bodyPr/>
          <a:lstStyle/>
          <a:p>
            <a:r>
              <a:rPr lang="en-US" sz="3200" dirty="0"/>
              <a:t>Prosody and Speech </a:t>
            </a:r>
            <a:r>
              <a:rPr lang="en-US" sz="3200" dirty="0" smtClean="0"/>
              <a:t>Recognition (cont.)</a:t>
            </a:r>
            <a:endParaRPr lang="en-US" sz="3200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343891"/>
            <a:ext cx="7924800" cy="4752109"/>
          </a:xfrm>
        </p:spPr>
        <p:txBody>
          <a:bodyPr/>
          <a:lstStyle/>
          <a:p>
            <a:r>
              <a:rPr lang="en-US" b="1" dirty="0"/>
              <a:t>Prosodic aspects important to speech recognition</a:t>
            </a:r>
          </a:p>
          <a:p>
            <a:pPr lvl="1"/>
            <a:r>
              <a:rPr lang="en-US" dirty="0"/>
              <a:t>Prosodic Structure</a:t>
            </a:r>
          </a:p>
          <a:p>
            <a:pPr lvl="1"/>
            <a:r>
              <a:rPr lang="en-US" dirty="0"/>
              <a:t>Prosodic Prominence</a:t>
            </a:r>
          </a:p>
          <a:p>
            <a:pPr lvl="1"/>
            <a:r>
              <a:rPr lang="en-US" dirty="0" smtClean="0"/>
              <a:t>Tune</a:t>
            </a:r>
            <a:endParaRPr lang="en-US" b="1" dirty="0" smtClean="0"/>
          </a:p>
          <a:p>
            <a:r>
              <a:rPr lang="en-US" b="1" dirty="0" smtClean="0"/>
              <a:t>Reasons for Using Prosodic Features</a:t>
            </a:r>
            <a:endParaRPr lang="en-US" dirty="0" smtClean="0"/>
          </a:p>
          <a:p>
            <a:pPr lvl="2"/>
            <a:r>
              <a:rPr lang="en-US" dirty="0" smtClean="0"/>
              <a:t>Additional knowledge </a:t>
            </a:r>
          </a:p>
          <a:p>
            <a:pPr lvl="2"/>
            <a:r>
              <a:rPr lang="en-US" dirty="0" smtClean="0"/>
              <a:t>May help in overcoming word recognition errors</a:t>
            </a:r>
          </a:p>
          <a:p>
            <a:pPr lvl="2"/>
            <a:r>
              <a:rPr lang="en-US" dirty="0" smtClean="0"/>
              <a:t>Most plausible prosody problems can be statistically classified.</a:t>
            </a:r>
          </a:p>
          <a:p>
            <a:pPr lvl="2"/>
            <a:endParaRPr lang="en-US" dirty="0" smtClean="0"/>
          </a:p>
          <a:p>
            <a:pPr marL="1371600" lvl="3" indent="0">
              <a:buNone/>
            </a:pPr>
            <a:r>
              <a:rPr lang="en-US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A7D1-023D-4736-B5EA-64EB864F16CF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50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190500" y="609600"/>
            <a:ext cx="8610600" cy="1066800"/>
          </a:xfrm>
        </p:spPr>
        <p:txBody>
          <a:bodyPr/>
          <a:lstStyle/>
          <a:p>
            <a:r>
              <a:rPr lang="en-US" sz="3200" dirty="0" smtClean="0"/>
              <a:t>Approaches to Prosodic Modeling</a:t>
            </a:r>
            <a:endParaRPr lang="en-US" sz="3200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7924800" cy="4114800"/>
          </a:xfrm>
        </p:spPr>
        <p:txBody>
          <a:bodyPr/>
          <a:lstStyle/>
          <a:p>
            <a:r>
              <a:rPr lang="en-US" dirty="0" smtClean="0"/>
              <a:t>Probabilistic Framework</a:t>
            </a:r>
            <a:endParaRPr lang="en-US" sz="2000" i="1" dirty="0" smtClean="0"/>
          </a:p>
          <a:p>
            <a:pPr lvl="1"/>
            <a:r>
              <a:rPr lang="en-US" sz="2000" dirty="0" smtClean="0"/>
              <a:t>P(</a:t>
            </a:r>
            <a:r>
              <a:rPr lang="en-US" sz="2000" i="1" dirty="0" smtClean="0"/>
              <a:t>S</a:t>
            </a:r>
            <a:r>
              <a:rPr lang="en-US" sz="2000" dirty="0" smtClean="0"/>
              <a:t>|</a:t>
            </a:r>
            <a:r>
              <a:rPr lang="en-US" sz="2000" i="1" dirty="0" smtClean="0"/>
              <a:t>F</a:t>
            </a:r>
            <a:r>
              <a:rPr lang="en-US" sz="2000" dirty="0" smtClean="0"/>
              <a:t>) where </a:t>
            </a:r>
            <a:r>
              <a:rPr lang="en-US" sz="2000" i="1" dirty="0" smtClean="0"/>
              <a:t>S </a:t>
            </a:r>
            <a:r>
              <a:rPr lang="en-US" sz="2000" dirty="0" smtClean="0"/>
              <a:t>represents a target class in some linguistic unit (</a:t>
            </a:r>
            <a:r>
              <a:rPr lang="en-US" sz="2000" i="1" dirty="0" smtClean="0"/>
              <a:t>U</a:t>
            </a:r>
            <a:r>
              <a:rPr lang="en-US" sz="2000" dirty="0" smtClean="0"/>
              <a:t>) and </a:t>
            </a:r>
            <a:r>
              <a:rPr lang="en-US" sz="2000" i="1" dirty="0" smtClean="0"/>
              <a:t>F</a:t>
            </a:r>
            <a:r>
              <a:rPr lang="en-US" sz="2000" dirty="0" smtClean="0"/>
              <a:t> represents a set of feature to help predict </a:t>
            </a:r>
            <a:r>
              <a:rPr lang="en-US" sz="2000" i="1" dirty="0" smtClean="0"/>
              <a:t>S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P(</a:t>
            </a:r>
            <a:r>
              <a:rPr lang="en-US" sz="2000" i="1" dirty="0" smtClean="0"/>
              <a:t>S</a:t>
            </a:r>
            <a:r>
              <a:rPr lang="en-US" sz="2000" dirty="0" smtClean="0"/>
              <a:t>|</a:t>
            </a:r>
            <a:r>
              <a:rPr lang="en-US" sz="2000" i="1" dirty="0" smtClean="0"/>
              <a:t>W,F</a:t>
            </a:r>
            <a:r>
              <a:rPr lang="en-US" sz="2000" dirty="0" smtClean="0"/>
              <a:t>) where </a:t>
            </a:r>
            <a:r>
              <a:rPr lang="en-US" sz="2000" i="1" dirty="0" smtClean="0"/>
              <a:t>W </a:t>
            </a:r>
            <a:r>
              <a:rPr lang="en-US" sz="2000" dirty="0" smtClean="0"/>
              <a:t>represents the information contained in a word sequence associated with </a:t>
            </a:r>
            <a:r>
              <a:rPr lang="en-US" sz="2000" i="1" dirty="0" smtClean="0"/>
              <a:t>U</a:t>
            </a:r>
            <a:r>
              <a:rPr lang="en-US" sz="2000" dirty="0" smtClean="0"/>
              <a:t>.</a:t>
            </a:r>
          </a:p>
          <a:p>
            <a:r>
              <a:rPr lang="en-US" dirty="0" smtClean="0"/>
              <a:t>Direct Modeling of Target Classes</a:t>
            </a:r>
          </a:p>
          <a:p>
            <a:pPr lvl="1"/>
            <a:r>
              <a:rPr lang="en-US" sz="2000" dirty="0" smtClean="0"/>
              <a:t>Dependence between prosodic features and target classes modeled directly in a statistical classifier.</a:t>
            </a:r>
          </a:p>
          <a:p>
            <a:pPr lvl="1"/>
            <a:r>
              <a:rPr lang="en-US" sz="2000" dirty="0" smtClean="0"/>
              <a:t>No use of intermediate phonological categories</a:t>
            </a:r>
          </a:p>
          <a:p>
            <a:pPr lvl="1"/>
            <a:r>
              <a:rPr lang="en-US" sz="2000" dirty="0" smtClean="0"/>
              <a:t>Hand annotation not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A7D1-023D-4736-B5EA-64EB864F16CF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3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Approaches to Prosodic Modeling (cont.)</a:t>
            </a:r>
            <a:endParaRPr lang="en-US" sz="3200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7924800" cy="5105400"/>
          </a:xfrm>
        </p:spPr>
        <p:txBody>
          <a:bodyPr/>
          <a:lstStyle/>
          <a:p>
            <a:r>
              <a:rPr lang="en-US" dirty="0" smtClean="0"/>
              <a:t>Prosodic Features</a:t>
            </a:r>
          </a:p>
          <a:p>
            <a:pPr lvl="1"/>
            <a:r>
              <a:rPr lang="en-US" dirty="0" smtClean="0"/>
              <a:t>Features extracted from forced alignment(phone-level) of transcripts</a:t>
            </a:r>
          </a:p>
          <a:p>
            <a:pPr lvl="1"/>
            <a:r>
              <a:rPr lang="en-US" dirty="0" smtClean="0"/>
              <a:t> Features include: pause duration, measures of lengthening, speaking rate.</a:t>
            </a:r>
          </a:p>
          <a:p>
            <a:pPr lvl="1"/>
            <a:r>
              <a:rPr lang="en-US" dirty="0" err="1" smtClean="0"/>
              <a:t>Postprocessing</a:t>
            </a:r>
            <a:r>
              <a:rPr lang="en-US" dirty="0" smtClean="0"/>
              <a:t> regularizes pitch-based features. </a:t>
            </a:r>
          </a:p>
          <a:p>
            <a:r>
              <a:rPr lang="en-US" dirty="0" smtClean="0"/>
              <a:t>Prosodic Models</a:t>
            </a:r>
          </a:p>
          <a:p>
            <a:pPr lvl="1"/>
            <a:r>
              <a:rPr lang="en-US" dirty="0" smtClean="0"/>
              <a:t>Decision trees used as classifiers</a:t>
            </a:r>
          </a:p>
          <a:p>
            <a:pPr lvl="1"/>
            <a:r>
              <a:rPr lang="en-US" dirty="0" smtClean="0"/>
              <a:t>Problems associated with decision trees</a:t>
            </a:r>
          </a:p>
          <a:p>
            <a:pPr lvl="2"/>
            <a:r>
              <a:rPr lang="en-US" dirty="0" smtClean="0"/>
              <a:t>Greediness</a:t>
            </a:r>
          </a:p>
          <a:p>
            <a:pPr lvl="2"/>
            <a:r>
              <a:rPr lang="en-US" dirty="0" smtClean="0"/>
              <a:t>Highly skewed class sizes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A7D1-023D-4736-B5EA-64EB864F16CF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02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/>
          <a:lstStyle/>
          <a:p>
            <a:r>
              <a:rPr lang="en-US" sz="3200" dirty="0" smtClean="0"/>
              <a:t>Approaches to Prosodic Modeling (cont.)</a:t>
            </a:r>
            <a:endParaRPr lang="en-US" sz="3200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519545" y="1219200"/>
            <a:ext cx="7924800" cy="5486400"/>
          </a:xfrm>
        </p:spPr>
        <p:txBody>
          <a:bodyPr/>
          <a:lstStyle/>
          <a:p>
            <a:r>
              <a:rPr lang="en-US" dirty="0" smtClean="0"/>
              <a:t>Lexical Models</a:t>
            </a:r>
          </a:p>
          <a:p>
            <a:pPr lvl="1"/>
            <a:r>
              <a:rPr lang="en-US" sz="2000" dirty="0" smtClean="0"/>
              <a:t>Target classes derived by lexical and prosodic information.</a:t>
            </a:r>
          </a:p>
          <a:p>
            <a:pPr lvl="1"/>
            <a:r>
              <a:rPr lang="en-US" sz="2000" dirty="0" smtClean="0"/>
              <a:t>Uses statistical models from speech recognition</a:t>
            </a:r>
          </a:p>
          <a:p>
            <a:pPr lvl="1"/>
            <a:r>
              <a:rPr lang="en-US" sz="2000" dirty="0" smtClean="0"/>
              <a:t>P(</a:t>
            </a:r>
            <a:r>
              <a:rPr lang="en-US" sz="2000" i="1" dirty="0" smtClean="0"/>
              <a:t>S</a:t>
            </a:r>
            <a:r>
              <a:rPr lang="en-US" sz="2000" dirty="0" smtClean="0"/>
              <a:t>|</a:t>
            </a:r>
            <a:r>
              <a:rPr lang="en-US" sz="2000" i="1" dirty="0" smtClean="0"/>
              <a:t>W</a:t>
            </a:r>
            <a:r>
              <a:rPr lang="en-US" sz="2000" dirty="0" smtClean="0"/>
              <a:t>) used to predict possible classes</a:t>
            </a:r>
          </a:p>
          <a:p>
            <a:r>
              <a:rPr lang="en-US" dirty="0" smtClean="0"/>
              <a:t>Model combination</a:t>
            </a:r>
          </a:p>
          <a:p>
            <a:pPr lvl="1"/>
            <a:r>
              <a:rPr lang="en-US" sz="2000" dirty="0" smtClean="0"/>
              <a:t>Posterior </a:t>
            </a:r>
            <a:r>
              <a:rPr lang="en-US" sz="2000" dirty="0"/>
              <a:t>interpolation-compute P(S|F,W) via the Prosodic model and P(S|W) via the language model informed in many are a combination of the two. </a:t>
            </a:r>
            <a:endParaRPr lang="en-US" sz="2000" dirty="0" smtClean="0"/>
          </a:p>
          <a:p>
            <a:pPr lvl="1"/>
            <a:r>
              <a:rPr lang="en-US" sz="2000" dirty="0" smtClean="0"/>
              <a:t>Posteriors as </a:t>
            </a:r>
            <a:r>
              <a:rPr lang="en-US" sz="2000" dirty="0"/>
              <a:t>features-compute P(S|W) and use the language model posterior estimates as an additional feature in th</a:t>
            </a:r>
            <a:r>
              <a:rPr lang="en-US" dirty="0"/>
              <a:t>e </a:t>
            </a:r>
            <a:r>
              <a:rPr lang="en-US" sz="2000" dirty="0"/>
              <a:t>present prosodic </a:t>
            </a:r>
            <a:r>
              <a:rPr lang="en-US" sz="2000" dirty="0" smtClean="0"/>
              <a:t>classifier. </a:t>
            </a:r>
          </a:p>
          <a:p>
            <a:pPr lvl="1"/>
            <a:r>
              <a:rPr lang="en-US" sz="2000" dirty="0" smtClean="0"/>
              <a:t>HMM-based </a:t>
            </a:r>
            <a:r>
              <a:rPr lang="en-US" sz="2000" dirty="0"/>
              <a:t>integration-compute the likelihoods P(F|S,W) from the prosody model and use them as observation likelihoods in a hidden Markov model derived from the language </a:t>
            </a:r>
            <a:r>
              <a:rPr lang="en-US" sz="2000" dirty="0" smtClean="0"/>
              <a:t>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4A7D1-023D-4736-B5EA-64EB864F16CF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97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4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1B68-2D9E-4D89-AFE4-EFAF273A37D3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924800" cy="4800600"/>
          </a:xfrm>
        </p:spPr>
        <p:txBody>
          <a:bodyPr/>
          <a:lstStyle/>
          <a:p>
            <a:r>
              <a:rPr lang="en-US" dirty="0" smtClean="0"/>
              <a:t>Sentence segmentation and </a:t>
            </a:r>
            <a:r>
              <a:rPr lang="en-US" dirty="0" err="1" smtClean="0"/>
              <a:t>disfluency</a:t>
            </a:r>
            <a:r>
              <a:rPr lang="en-US" dirty="0" smtClean="0"/>
              <a:t> detection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Topic segmentation in Broadcast News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01473"/>
              </p:ext>
            </p:extLst>
          </p:nvPr>
        </p:nvGraphicFramePr>
        <p:xfrm>
          <a:off x="2514600" y="5105400"/>
          <a:ext cx="3200400" cy="867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0752"/>
                <a:gridCol w="1009824"/>
                <a:gridCol w="1009824"/>
              </a:tblGrid>
              <a:tr h="144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Model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True words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Rec. words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LM only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26.2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4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Prosody only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27.2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3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Combined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4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090845"/>
              </p:ext>
            </p:extLst>
          </p:nvPr>
        </p:nvGraphicFramePr>
        <p:xfrm>
          <a:off x="1905000" y="2743200"/>
          <a:ext cx="4495800" cy="1193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160"/>
                <a:gridCol w="899160"/>
                <a:gridCol w="899160"/>
                <a:gridCol w="899160"/>
                <a:gridCol w="899160"/>
              </a:tblGrid>
              <a:tr h="1441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SWB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4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Model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True words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Rec. words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True words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Rec. words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LM only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4.1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4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Prosody only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22.9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3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Combined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22.2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4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25.8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13.3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684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4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D1B68-2D9E-4D89-AFE4-EFAF273A37D3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idx="1"/>
          </p:nvPr>
        </p:nvSpPr>
        <p:spPr>
          <a:xfrm>
            <a:off x="498764" y="1295400"/>
            <a:ext cx="7924800" cy="5181600"/>
          </a:xfrm>
        </p:spPr>
        <p:txBody>
          <a:bodyPr/>
          <a:lstStyle/>
          <a:p>
            <a:r>
              <a:rPr lang="en-US" dirty="0" smtClean="0"/>
              <a:t>Dialog act labeling in conversational speech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Word recognition in Conversation speech</a:t>
            </a:r>
          </a:p>
          <a:p>
            <a:pPr lvl="1"/>
            <a:r>
              <a:rPr lang="en-US" dirty="0" smtClean="0"/>
              <a:t>Not optimized for speech recognition.</a:t>
            </a:r>
          </a:p>
          <a:p>
            <a:pPr lvl="1"/>
            <a:r>
              <a:rPr lang="en-US" dirty="0" smtClean="0"/>
              <a:t>Have had some success, but still far from perfect.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02754"/>
              </p:ext>
            </p:extLst>
          </p:nvPr>
        </p:nvGraphicFramePr>
        <p:xfrm>
          <a:off x="1927225" y="1981200"/>
          <a:ext cx="4625975" cy="2333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450"/>
                <a:gridCol w="2066925"/>
                <a:gridCol w="13716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Classification task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Knowledge source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True words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Rec. words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535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Questions vs. Statements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5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LM only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Prosody only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Combined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12.4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535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Agreements vs. Backchannels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5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LM only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19.,0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Prosody only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Combined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Chance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50.0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493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4580">
  <a:themeElements>
    <a:clrScheme name="Project Report">
      <a:dk1>
        <a:srgbClr val="3E3E5C"/>
      </a:dk1>
      <a:lt1>
        <a:srgbClr val="FFFFFF"/>
      </a:lt1>
      <a:dk2>
        <a:srgbClr val="595841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ProjectRepo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ctRepo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Repo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Repor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Report</Template>
  <TotalTime>0</TotalTime>
  <Words>625</Words>
  <Application>Microsoft Office PowerPoint</Application>
  <PresentationFormat>On-screen Show (4:3)</PresentationFormat>
  <Paragraphs>179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10064580</vt:lpstr>
      <vt:lpstr>Recognition and Understanding of Prosody</vt:lpstr>
      <vt:lpstr>Overview</vt:lpstr>
      <vt:lpstr>Prosody and Speech Recognition</vt:lpstr>
      <vt:lpstr>Prosody and Speech Recognition (cont.)</vt:lpstr>
      <vt:lpstr>Approaches to Prosodic Modeling</vt:lpstr>
      <vt:lpstr>Approaches to Prosodic Modeling (cont.)</vt:lpstr>
      <vt:lpstr>Approaches to Prosodic Modeling (cont.)</vt:lpstr>
      <vt:lpstr>Applications</vt:lpstr>
      <vt:lpstr>Applications</vt:lpstr>
      <vt:lpstr>Readings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2013-05-22T18:00:11Z</dcterms:created>
  <dcterms:modified xsi:type="dcterms:W3CDTF">2013-05-22T18:00:35Z</dcterms:modified>
  <cp:version/>
</cp:coreProperties>
</file>