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291" r:id="rId3"/>
    <p:sldId id="385" r:id="rId4"/>
    <p:sldId id="398" r:id="rId5"/>
    <p:sldId id="407" r:id="rId6"/>
    <p:sldId id="423" r:id="rId7"/>
    <p:sldId id="379" r:id="rId8"/>
    <p:sldId id="393" r:id="rId9"/>
    <p:sldId id="392" r:id="rId10"/>
    <p:sldId id="408" r:id="rId11"/>
    <p:sldId id="386" r:id="rId12"/>
    <p:sldId id="409" r:id="rId13"/>
    <p:sldId id="410" r:id="rId14"/>
    <p:sldId id="411" r:id="rId15"/>
    <p:sldId id="412" r:id="rId16"/>
    <p:sldId id="413" r:id="rId17"/>
    <p:sldId id="424" r:id="rId18"/>
    <p:sldId id="394" r:id="rId19"/>
    <p:sldId id="395" r:id="rId20"/>
    <p:sldId id="396" r:id="rId21"/>
    <p:sldId id="421" r:id="rId22"/>
    <p:sldId id="381" r:id="rId23"/>
    <p:sldId id="415" r:id="rId24"/>
    <p:sldId id="417" r:id="rId25"/>
    <p:sldId id="418" r:id="rId26"/>
    <p:sldId id="416" r:id="rId27"/>
    <p:sldId id="422" r:id="rId28"/>
    <p:sldId id="425" r:id="rId29"/>
    <p:sldId id="426" r:id="rId30"/>
    <p:sldId id="389" r:id="rId31"/>
    <p:sldId id="427" r:id="rId32"/>
    <p:sldId id="383" r:id="rId33"/>
    <p:sldId id="419" r:id="rId34"/>
    <p:sldId id="41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autoAdjust="0"/>
    <p:restoredTop sz="64731" autoAdjust="0"/>
  </p:normalViewPr>
  <p:slideViewPr>
    <p:cSldViewPr snapToGrid="0" snapToObjects="1">
      <p:cViewPr varScale="1">
        <p:scale>
          <a:sx n="59" d="100"/>
          <a:sy n="59" d="100"/>
        </p:scale>
        <p:origin x="1656" y="96"/>
      </p:cViewPr>
      <p:guideLst>
        <p:guide orient="horz" pos="2160"/>
        <p:guide pos="2880"/>
      </p:guideLst>
    </p:cSldViewPr>
  </p:slideViewPr>
  <p:outlineViewPr>
    <p:cViewPr>
      <p:scale>
        <a:sx n="33" d="100"/>
        <a:sy n="33" d="100"/>
      </p:scale>
      <p:origin x="0" y="78264"/>
    </p:cViewPr>
  </p:outlineViewPr>
  <p:notesTextViewPr>
    <p:cViewPr>
      <p:scale>
        <a:sx n="100" d="100"/>
        <a:sy n="100" d="100"/>
      </p:scale>
      <p:origin x="0" y="0"/>
    </p:cViewPr>
  </p:notesTextViewPr>
  <p:sorterViewPr>
    <p:cViewPr>
      <p:scale>
        <a:sx n="66" d="100"/>
        <a:sy n="66" d="100"/>
      </p:scale>
      <p:origin x="0" y="5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083A2-EBD6-3141-9B12-95F003B3C342}" type="datetimeFigureOut">
              <a:rPr lang="en-US" smtClean="0"/>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7265C-80A6-514E-94DE-D04C2E00B5E7}" type="slidenum">
              <a:rPr lang="en-US" smtClean="0"/>
              <a:t>‹#›</a:t>
            </a:fld>
            <a:endParaRPr lang="en-US"/>
          </a:p>
        </p:txBody>
      </p:sp>
    </p:spTree>
    <p:extLst>
      <p:ext uri="{BB962C8B-B14F-4D97-AF65-F5344CB8AC3E}">
        <p14:creationId xmlns:p14="http://schemas.microsoft.com/office/powerpoint/2010/main" val="1888426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baseline="0" dirty="0" smtClean="0"/>
          </a:p>
          <a:p>
            <a:r>
              <a:rPr lang="en-US" altLang="ja-JP" baseline="0" dirty="0" smtClean="0"/>
              <a:t>Paper: A General, Abstract Model of Incremental Dialogue Processing</a:t>
            </a:r>
          </a:p>
          <a:p>
            <a:r>
              <a:rPr lang="en-US" altLang="ja-JP" baseline="0" dirty="0" smtClean="0"/>
              <a:t>David </a:t>
            </a:r>
            <a:r>
              <a:rPr lang="en-US" altLang="ja-JP" baseline="0" dirty="0" err="1" smtClean="0"/>
              <a:t>Schlangen</a:t>
            </a:r>
            <a:r>
              <a:rPr lang="en-US" altLang="ja-JP" baseline="0" dirty="0" smtClean="0"/>
              <a:t> &amp; Gabriel </a:t>
            </a:r>
            <a:r>
              <a:rPr lang="en-US" altLang="ja-JP" baseline="0" dirty="0" err="1" smtClean="0"/>
              <a:t>Skantze</a:t>
            </a:r>
            <a:r>
              <a:rPr lang="en-US" altLang="ja-JP" baseline="0" dirty="0" smtClean="0"/>
              <a:t> @ European ACL 2009</a:t>
            </a:r>
          </a:p>
          <a:p>
            <a:endParaRPr lang="en-US" altLang="ja-JP" baseline="0" dirty="0" smtClean="0"/>
          </a:p>
          <a:p>
            <a:r>
              <a:rPr lang="en-US" altLang="ja-JP" baseline="0" dirty="0" smtClean="0"/>
              <a:t>Paper:</a:t>
            </a:r>
            <a:r>
              <a:rPr lang="ja-JP" altLang="en-US" baseline="0" dirty="0" smtClean="0"/>
              <a:t> </a:t>
            </a:r>
            <a:r>
              <a:rPr lang="en-US" altLang="ja-JP" baseline="0" dirty="0" smtClean="0"/>
              <a:t>Incremental</a:t>
            </a:r>
            <a:r>
              <a:rPr lang="ja-JP" altLang="en-US" baseline="0" dirty="0" smtClean="0"/>
              <a:t> </a:t>
            </a:r>
            <a:r>
              <a:rPr lang="en-US" altLang="ja-JP" baseline="0" dirty="0" err="1" smtClean="0"/>
              <a:t>Dialgue</a:t>
            </a:r>
            <a:r>
              <a:rPr lang="ja-JP" altLang="en-US" baseline="0" dirty="0" smtClean="0"/>
              <a:t> </a:t>
            </a:r>
            <a:r>
              <a:rPr lang="en-US" altLang="ja-JP" baseline="0" dirty="0" smtClean="0"/>
              <a:t>Processing</a:t>
            </a:r>
            <a:r>
              <a:rPr lang="ja-JP" altLang="en-US" baseline="0" dirty="0" smtClean="0"/>
              <a:t> </a:t>
            </a:r>
            <a:r>
              <a:rPr lang="en-US" altLang="ja-JP" baseline="0" dirty="0" smtClean="0"/>
              <a:t>in</a:t>
            </a:r>
            <a:r>
              <a:rPr lang="ja-JP" altLang="en-US" baseline="0" dirty="0" smtClean="0"/>
              <a:t> </a:t>
            </a:r>
            <a:r>
              <a:rPr lang="en-US" altLang="ja-JP" baseline="0" dirty="0" smtClean="0"/>
              <a:t>a</a:t>
            </a:r>
            <a:r>
              <a:rPr lang="ja-JP" altLang="en-US" baseline="0" dirty="0" smtClean="0"/>
              <a:t> </a:t>
            </a:r>
            <a:r>
              <a:rPr lang="en-US" altLang="ja-JP" baseline="0" dirty="0" smtClean="0"/>
              <a:t>Micro-Domain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Gabriel </a:t>
            </a:r>
            <a:r>
              <a:rPr lang="en-US" altLang="ja-JP" baseline="0" dirty="0" err="1" smtClean="0"/>
              <a:t>Skantze</a:t>
            </a:r>
            <a:r>
              <a:rPr lang="en-US" altLang="ja-JP" baseline="0" dirty="0" smtClean="0"/>
              <a:t> &amp; David </a:t>
            </a:r>
            <a:r>
              <a:rPr lang="en-US" altLang="ja-JP" baseline="0" dirty="0" err="1" smtClean="0"/>
              <a:t>Schlangen</a:t>
            </a:r>
            <a:r>
              <a:rPr lang="en-US" altLang="ja-JP" baseline="0" dirty="0" smtClean="0"/>
              <a:t> @ European ACL 2009</a:t>
            </a:r>
          </a:p>
          <a:p>
            <a:endParaRPr lang="en-US" altLang="ja-JP" baseline="0" dirty="0" smtClean="0"/>
          </a:p>
          <a:p>
            <a:r>
              <a:rPr lang="ja-JP" altLang="en-US" baseline="0" dirty="0" smtClean="0"/>
              <a:t>本論文は、</a:t>
            </a:r>
            <a:r>
              <a:rPr lang="en-US" altLang="ja-JP" baseline="0" dirty="0" smtClean="0"/>
              <a:t>Incremental</a:t>
            </a:r>
            <a:r>
              <a:rPr lang="ja-JP" altLang="en-US" baseline="0" dirty="0" smtClean="0"/>
              <a:t> </a:t>
            </a:r>
            <a:r>
              <a:rPr lang="en-US" altLang="ja-JP" baseline="0" dirty="0" smtClean="0"/>
              <a:t>Processing</a:t>
            </a:r>
            <a:r>
              <a:rPr lang="ja-JP" altLang="en-US" baseline="0" dirty="0" smtClean="0"/>
              <a:t> に関して </a:t>
            </a:r>
            <a:r>
              <a:rPr lang="en-US" altLang="ja-JP" baseline="0" dirty="0" smtClean="0"/>
              <a:t>Abstract</a:t>
            </a:r>
            <a:r>
              <a:rPr lang="ja-JP" altLang="en-US" baseline="0" dirty="0" smtClean="0"/>
              <a:t> な概念が書かれているが、実際の開発を念頭において書かれているため、</a:t>
            </a:r>
            <a:endParaRPr lang="en-US" altLang="ja-JP" baseline="0" dirty="0" smtClean="0"/>
          </a:p>
          <a:p>
            <a:r>
              <a:rPr lang="ja-JP" altLang="en-US" baseline="0" dirty="0" smtClean="0"/>
              <a:t>今後、なんらかの開発に際した場合、コンセプトを理解しておくことは、非常に有用であると考える。</a:t>
            </a:r>
            <a:endParaRPr lang="en-US" altLang="ja-JP" baseline="0" dirty="0" smtClean="0"/>
          </a:p>
          <a:p>
            <a:r>
              <a:rPr lang="ja-JP" altLang="en-US" baseline="0" dirty="0" smtClean="0"/>
              <a:t>なお、具体例（</a:t>
            </a:r>
            <a:r>
              <a:rPr lang="en-US" altLang="ja-JP" baseline="0" dirty="0" smtClean="0"/>
              <a:t>NUMBER</a:t>
            </a:r>
            <a:r>
              <a:rPr lang="ja-JP" altLang="en-US" baseline="0" dirty="0" smtClean="0"/>
              <a:t> システム）に関した論文も別途発表されており、併せて参照すると非常に理解しやすい。</a:t>
            </a:r>
            <a:endParaRPr lang="en-US" altLang="ja-JP" baseline="0" dirty="0" smtClean="0"/>
          </a:p>
          <a:p>
            <a:endParaRPr lang="en-US" altLang="ja-JP" baseline="0" dirty="0" smtClean="0"/>
          </a:p>
          <a:p>
            <a:r>
              <a:rPr lang="en-US" altLang="ja-JP" baseline="0" dirty="0" smtClean="0"/>
              <a:t>----</a:t>
            </a:r>
          </a:p>
          <a:p>
            <a:r>
              <a:rPr lang="en-US" dirty="0" smtClean="0"/>
              <a:t/>
            </a:r>
            <a:br>
              <a:rPr lang="en-US" dirty="0" smtClean="0"/>
            </a:br>
            <a:r>
              <a:rPr lang="en-US" dirty="0" smtClean="0"/>
              <a:t>Objectives</a:t>
            </a:r>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2</a:t>
            </a:fld>
            <a:endParaRPr lang="en-US"/>
          </a:p>
        </p:txBody>
      </p:sp>
    </p:spTree>
    <p:extLst>
      <p:ext uri="{BB962C8B-B14F-4D97-AF65-F5344CB8AC3E}">
        <p14:creationId xmlns:p14="http://schemas.microsoft.com/office/powerpoint/2010/main" val="278696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11</a:t>
            </a:fld>
            <a:endParaRPr lang="en-US"/>
          </a:p>
        </p:txBody>
      </p:sp>
    </p:spTree>
    <p:extLst>
      <p:ext uri="{BB962C8B-B14F-4D97-AF65-F5344CB8AC3E}">
        <p14:creationId xmlns:p14="http://schemas.microsoft.com/office/powerpoint/2010/main" val="989773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12</a:t>
            </a:fld>
            <a:endParaRPr lang="en-US"/>
          </a:p>
        </p:txBody>
      </p:sp>
    </p:spTree>
    <p:extLst>
      <p:ext uri="{BB962C8B-B14F-4D97-AF65-F5344CB8AC3E}">
        <p14:creationId xmlns:p14="http://schemas.microsoft.com/office/powerpoint/2010/main" val="610846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13</a:t>
            </a:fld>
            <a:endParaRPr lang="en-US"/>
          </a:p>
        </p:txBody>
      </p:sp>
    </p:spTree>
    <p:extLst>
      <p:ext uri="{BB962C8B-B14F-4D97-AF65-F5344CB8AC3E}">
        <p14:creationId xmlns:p14="http://schemas.microsoft.com/office/powerpoint/2010/main" val="381458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14</a:t>
            </a:fld>
            <a:endParaRPr lang="en-US"/>
          </a:p>
        </p:txBody>
      </p:sp>
    </p:spTree>
    <p:extLst>
      <p:ext uri="{BB962C8B-B14F-4D97-AF65-F5344CB8AC3E}">
        <p14:creationId xmlns:p14="http://schemas.microsoft.com/office/powerpoint/2010/main" val="11973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15</a:t>
            </a:fld>
            <a:endParaRPr lang="en-US"/>
          </a:p>
        </p:txBody>
      </p:sp>
    </p:spTree>
    <p:extLst>
      <p:ext uri="{BB962C8B-B14F-4D97-AF65-F5344CB8AC3E}">
        <p14:creationId xmlns:p14="http://schemas.microsoft.com/office/powerpoint/2010/main" val="990067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16</a:t>
            </a:fld>
            <a:endParaRPr lang="en-US"/>
          </a:p>
        </p:txBody>
      </p:sp>
    </p:spTree>
    <p:extLst>
      <p:ext uri="{BB962C8B-B14F-4D97-AF65-F5344CB8AC3E}">
        <p14:creationId xmlns:p14="http://schemas.microsoft.com/office/powerpoint/2010/main" val="361796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baseline="0" dirty="0" smtClean="0"/>
          </a:p>
          <a:p>
            <a:r>
              <a:rPr lang="en-US" altLang="ja-JP" baseline="0" dirty="0" smtClean="0"/>
              <a:t>Paper: A General, Abstract Model of Incremental Dialogue Processing</a:t>
            </a:r>
          </a:p>
          <a:p>
            <a:r>
              <a:rPr lang="en-US" altLang="ja-JP" baseline="0" dirty="0" smtClean="0"/>
              <a:t>David </a:t>
            </a:r>
            <a:r>
              <a:rPr lang="en-US" altLang="ja-JP" baseline="0" dirty="0" err="1" smtClean="0"/>
              <a:t>Schlangen</a:t>
            </a:r>
            <a:r>
              <a:rPr lang="en-US" altLang="ja-JP" baseline="0" dirty="0" smtClean="0"/>
              <a:t> &amp; Gabriel </a:t>
            </a:r>
            <a:r>
              <a:rPr lang="en-US" altLang="ja-JP" baseline="0" dirty="0" err="1" smtClean="0"/>
              <a:t>Skantze</a:t>
            </a:r>
            <a:r>
              <a:rPr lang="en-US" altLang="ja-JP" baseline="0" dirty="0" smtClean="0"/>
              <a:t> @ European ACL 2009</a:t>
            </a:r>
          </a:p>
          <a:p>
            <a:endParaRPr lang="en-US" altLang="ja-JP" baseline="0" dirty="0" smtClean="0"/>
          </a:p>
          <a:p>
            <a:r>
              <a:rPr lang="en-US" altLang="ja-JP" baseline="0" dirty="0" smtClean="0"/>
              <a:t>Paper:</a:t>
            </a:r>
            <a:r>
              <a:rPr lang="ja-JP" altLang="en-US" baseline="0" dirty="0" smtClean="0"/>
              <a:t> </a:t>
            </a:r>
            <a:r>
              <a:rPr lang="en-US" altLang="ja-JP" baseline="0" dirty="0" smtClean="0"/>
              <a:t>Incremental</a:t>
            </a:r>
            <a:r>
              <a:rPr lang="ja-JP" altLang="en-US" baseline="0" dirty="0" smtClean="0"/>
              <a:t> </a:t>
            </a:r>
            <a:r>
              <a:rPr lang="en-US" altLang="ja-JP" baseline="0" dirty="0" err="1" smtClean="0"/>
              <a:t>Dialgue</a:t>
            </a:r>
            <a:r>
              <a:rPr lang="ja-JP" altLang="en-US" baseline="0" dirty="0" smtClean="0"/>
              <a:t> </a:t>
            </a:r>
            <a:r>
              <a:rPr lang="en-US" altLang="ja-JP" baseline="0" dirty="0" smtClean="0"/>
              <a:t>Processing</a:t>
            </a:r>
            <a:r>
              <a:rPr lang="ja-JP" altLang="en-US" baseline="0" dirty="0" smtClean="0"/>
              <a:t> </a:t>
            </a:r>
            <a:r>
              <a:rPr lang="en-US" altLang="ja-JP" baseline="0" dirty="0" smtClean="0"/>
              <a:t>in</a:t>
            </a:r>
            <a:r>
              <a:rPr lang="ja-JP" altLang="en-US" baseline="0" dirty="0" smtClean="0"/>
              <a:t> </a:t>
            </a:r>
            <a:r>
              <a:rPr lang="en-US" altLang="ja-JP" baseline="0" dirty="0" smtClean="0"/>
              <a:t>a</a:t>
            </a:r>
            <a:r>
              <a:rPr lang="ja-JP" altLang="en-US" baseline="0" dirty="0" smtClean="0"/>
              <a:t> </a:t>
            </a:r>
            <a:r>
              <a:rPr lang="en-US" altLang="ja-JP" baseline="0" dirty="0" smtClean="0"/>
              <a:t>Micro-Domain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Gabriel </a:t>
            </a:r>
            <a:r>
              <a:rPr lang="en-US" altLang="ja-JP" baseline="0" dirty="0" err="1" smtClean="0"/>
              <a:t>Skantze</a:t>
            </a:r>
            <a:r>
              <a:rPr lang="en-US" altLang="ja-JP" baseline="0" dirty="0" smtClean="0"/>
              <a:t> &amp; David </a:t>
            </a:r>
            <a:r>
              <a:rPr lang="en-US" altLang="ja-JP" baseline="0" dirty="0" err="1" smtClean="0"/>
              <a:t>Schlangen</a:t>
            </a:r>
            <a:r>
              <a:rPr lang="en-US" altLang="ja-JP" baseline="0" dirty="0" smtClean="0"/>
              <a:t> @ European ACL 2009</a:t>
            </a:r>
          </a:p>
          <a:p>
            <a:endParaRPr lang="en-US" altLang="ja-JP" baseline="0" dirty="0" smtClean="0"/>
          </a:p>
          <a:p>
            <a:r>
              <a:rPr lang="ja-JP" altLang="en-US" baseline="0" dirty="0" smtClean="0"/>
              <a:t>本論文は、</a:t>
            </a:r>
            <a:r>
              <a:rPr lang="en-US" altLang="ja-JP" baseline="0" dirty="0" smtClean="0"/>
              <a:t>Incremental</a:t>
            </a:r>
            <a:r>
              <a:rPr lang="ja-JP" altLang="en-US" baseline="0" dirty="0" smtClean="0"/>
              <a:t> </a:t>
            </a:r>
            <a:r>
              <a:rPr lang="en-US" altLang="ja-JP" baseline="0" dirty="0" smtClean="0"/>
              <a:t>Processing</a:t>
            </a:r>
            <a:r>
              <a:rPr lang="ja-JP" altLang="en-US" baseline="0" dirty="0" smtClean="0"/>
              <a:t> に関して </a:t>
            </a:r>
            <a:r>
              <a:rPr lang="en-US" altLang="ja-JP" baseline="0" dirty="0" smtClean="0"/>
              <a:t>Abstract</a:t>
            </a:r>
            <a:r>
              <a:rPr lang="ja-JP" altLang="en-US" baseline="0" dirty="0" smtClean="0"/>
              <a:t> な概念が書かれているが、実際の開発を念頭において書かれているため、</a:t>
            </a:r>
            <a:endParaRPr lang="en-US" altLang="ja-JP" baseline="0" dirty="0" smtClean="0"/>
          </a:p>
          <a:p>
            <a:r>
              <a:rPr lang="ja-JP" altLang="en-US" baseline="0" dirty="0" smtClean="0"/>
              <a:t>今後、なんらかの開発に際した場合、コンセプトを理解しておくことは、非常に有用であると考える。</a:t>
            </a:r>
            <a:endParaRPr lang="en-US" altLang="ja-JP" baseline="0" dirty="0" smtClean="0"/>
          </a:p>
          <a:p>
            <a:r>
              <a:rPr lang="ja-JP" altLang="en-US" baseline="0" dirty="0" smtClean="0"/>
              <a:t>なお、具体例（</a:t>
            </a:r>
            <a:r>
              <a:rPr lang="en-US" altLang="ja-JP" baseline="0" dirty="0" smtClean="0"/>
              <a:t>NUMBER</a:t>
            </a:r>
            <a:r>
              <a:rPr lang="ja-JP" altLang="en-US" baseline="0" dirty="0" smtClean="0"/>
              <a:t> システム）に関した論文も別途発表されており、併せて参照すると非常に理解しやすい。</a:t>
            </a:r>
            <a:endParaRPr lang="en-US" altLang="ja-JP" baseline="0" dirty="0" smtClean="0"/>
          </a:p>
          <a:p>
            <a:endParaRPr lang="en-US" altLang="ja-JP" baseline="0" dirty="0" smtClean="0"/>
          </a:p>
          <a:p>
            <a:r>
              <a:rPr lang="en-US" altLang="ja-JP" baseline="0" dirty="0" smtClean="0"/>
              <a:t>----</a:t>
            </a:r>
          </a:p>
          <a:p>
            <a:r>
              <a:rPr lang="en-US" dirty="0" smtClean="0"/>
              <a:t/>
            </a:r>
            <a:br>
              <a:rPr lang="en-US" dirty="0" smtClean="0"/>
            </a:br>
            <a:r>
              <a:rPr lang="en-US" dirty="0" smtClean="0"/>
              <a:t>Objectives</a:t>
            </a:r>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17</a:t>
            </a:fld>
            <a:endParaRPr lang="en-US"/>
          </a:p>
        </p:txBody>
      </p:sp>
    </p:spTree>
    <p:extLst>
      <p:ext uri="{BB962C8B-B14F-4D97-AF65-F5344CB8AC3E}">
        <p14:creationId xmlns:p14="http://schemas.microsoft.com/office/powerpoint/2010/main" val="3718072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a:t>
            </a:r>
            <a:r>
              <a:rPr lang="en-US" baseline="0" dirty="0" smtClean="0"/>
              <a:t> Topology of the system:</a:t>
            </a:r>
          </a:p>
          <a:p>
            <a:endParaRPr lang="en-US" baseline="0" dirty="0" smtClean="0"/>
          </a:p>
          <a:p>
            <a:pPr marL="171450" indent="-171450">
              <a:buFontTx/>
              <a:buChar char="-"/>
            </a:pPr>
            <a:r>
              <a:rPr lang="en-US" baseline="0" dirty="0" smtClean="0"/>
              <a:t>Pretty much “standard layout” except..</a:t>
            </a:r>
          </a:p>
          <a:p>
            <a:pPr marL="628650" lvl="1" indent="-171450">
              <a:buFontTx/>
              <a:buChar char="-"/>
            </a:pPr>
            <a:r>
              <a:rPr lang="en-US" baseline="0" dirty="0" smtClean="0"/>
              <a:t> Prosodic analysis is done in the ASR</a:t>
            </a:r>
          </a:p>
          <a:p>
            <a:pPr marL="628650" lvl="1" indent="-171450">
              <a:buFontTx/>
              <a:buChar char="-"/>
            </a:pPr>
            <a:r>
              <a:rPr lang="en-US" baseline="0" dirty="0" smtClean="0"/>
              <a:t>The dialogue management (red - square) is divided into a discourse modelling module &amp; Action Manager</a:t>
            </a:r>
          </a:p>
          <a:p>
            <a:pPr marL="628650" lvl="1" indent="-171450">
              <a:buFontTx/>
              <a:buChar char="-"/>
            </a:pPr>
            <a:r>
              <a:rPr lang="en-US" baseline="0" dirty="0" smtClean="0"/>
              <a:t>Self-monitoring feedback loop</a:t>
            </a:r>
          </a:p>
          <a:p>
            <a:pPr marL="628650" lvl="1" indent="-171450">
              <a:buFontTx/>
              <a:buChar char="-"/>
            </a:pPr>
            <a:endParaRPr lang="en-US" baseline="0" dirty="0" smtClean="0"/>
          </a:p>
          <a:p>
            <a:pPr marL="171450" indent="-171450">
              <a:buFontTx/>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18</a:t>
            </a:fld>
            <a:endParaRPr lang="en-US"/>
          </a:p>
        </p:txBody>
      </p:sp>
    </p:spTree>
    <p:extLst>
      <p:ext uri="{BB962C8B-B14F-4D97-AF65-F5344CB8AC3E}">
        <p14:creationId xmlns:p14="http://schemas.microsoft.com/office/powerpoint/2010/main" val="182069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19</a:t>
            </a:fld>
            <a:endParaRPr lang="en-US"/>
          </a:p>
        </p:txBody>
      </p:sp>
    </p:spTree>
    <p:extLst>
      <p:ext uri="{BB962C8B-B14F-4D97-AF65-F5344CB8AC3E}">
        <p14:creationId xmlns:p14="http://schemas.microsoft.com/office/powerpoint/2010/main" val="81938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20</a:t>
            </a:fld>
            <a:endParaRPr lang="en-US"/>
          </a:p>
        </p:txBody>
      </p:sp>
    </p:spTree>
    <p:extLst>
      <p:ext uri="{BB962C8B-B14F-4D97-AF65-F5344CB8AC3E}">
        <p14:creationId xmlns:p14="http://schemas.microsoft.com/office/powerpoint/2010/main" val="242406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Key</a:t>
            </a:r>
            <a:r>
              <a:rPr lang="ja-JP" altLang="en-US" dirty="0" smtClean="0"/>
              <a:t> </a:t>
            </a:r>
            <a:r>
              <a:rPr lang="en-US" altLang="ja-JP" dirty="0" smtClean="0"/>
              <a:t>Take-</a:t>
            </a:r>
            <a:r>
              <a:rPr lang="en-US" altLang="ja-JP" dirty="0" err="1" smtClean="0"/>
              <a:t>Aways</a:t>
            </a:r>
            <a:r>
              <a:rPr lang="en-US" altLang="ja-JP" dirty="0" smtClean="0"/>
              <a:t> </a:t>
            </a:r>
            <a:r>
              <a:rPr lang="ja-JP" altLang="en-US" dirty="0" smtClean="0"/>
              <a:t>：</a:t>
            </a:r>
            <a:endParaRPr lang="en-US" altLang="ja-JP" dirty="0" smtClean="0"/>
          </a:p>
          <a:p>
            <a:pPr lvl="1"/>
            <a:r>
              <a:rPr lang="en-US" altLang="ja-JP" dirty="0" smtClean="0"/>
              <a:t>General</a:t>
            </a:r>
            <a:r>
              <a:rPr lang="ja-JP" altLang="en-US" dirty="0" smtClean="0"/>
              <a:t> </a:t>
            </a:r>
            <a:r>
              <a:rPr lang="en-US" altLang="ja-JP" dirty="0" smtClean="0"/>
              <a:t>Model </a:t>
            </a:r>
          </a:p>
          <a:p>
            <a:pPr lvl="1"/>
            <a:r>
              <a:rPr lang="en-US" altLang="ja-JP" b="1" dirty="0" smtClean="0"/>
              <a:t>Conceptual Framework</a:t>
            </a:r>
            <a:r>
              <a:rPr lang="en-US" altLang="ja-JP" dirty="0" smtClean="0"/>
              <a:t/>
            </a:r>
            <a:br>
              <a:rPr lang="en-US" altLang="ja-JP" dirty="0" smtClean="0"/>
            </a:br>
            <a:endParaRPr lang="en-US" altLang="ja-JP" dirty="0" smtClean="0"/>
          </a:p>
          <a:p>
            <a:pPr lvl="1"/>
            <a:r>
              <a:rPr lang="en-US" dirty="0" smtClean="0"/>
              <a:t>Topology</a:t>
            </a:r>
          </a:p>
          <a:p>
            <a:pPr lvl="2"/>
            <a:r>
              <a:rPr lang="en-US" dirty="0" smtClean="0"/>
              <a:t>Network Modules</a:t>
            </a:r>
          </a:p>
          <a:p>
            <a:pPr lvl="2"/>
            <a:r>
              <a:rPr lang="en-US" dirty="0" smtClean="0"/>
              <a:t>Information Flow</a:t>
            </a:r>
          </a:p>
          <a:p>
            <a:pPr lvl="1"/>
            <a:r>
              <a:rPr lang="en-US" dirty="0" smtClean="0"/>
              <a:t>Available Options (when you design the system)</a:t>
            </a:r>
          </a:p>
          <a:p>
            <a:pPr lvl="1"/>
            <a:r>
              <a:rPr lang="en-US" dirty="0" smtClean="0"/>
              <a:t>Abstract Data Types &amp; Methods</a:t>
            </a:r>
          </a:p>
          <a:p>
            <a:pPr lvl="1"/>
            <a:r>
              <a:rPr lang="en-US" dirty="0" smtClean="0"/>
              <a:t>Possible Constrains</a:t>
            </a:r>
          </a:p>
          <a:p>
            <a:r>
              <a:rPr lang="en-US" dirty="0" smtClean="0"/>
              <a:t>-----------</a:t>
            </a:r>
          </a:p>
          <a:p>
            <a:endParaRPr lang="en-US" dirty="0" smtClean="0"/>
          </a:p>
          <a:p>
            <a:r>
              <a:rPr lang="en-US" dirty="0" smtClean="0"/>
              <a:t>Abstract Specification of a wide range : from</a:t>
            </a:r>
            <a:r>
              <a:rPr lang="en-US" baseline="0" dirty="0" smtClean="0"/>
              <a:t> “non-incremental pipelines” to “fully incremental, asynchronous, parallel, predictive systems”</a:t>
            </a:r>
          </a:p>
          <a:p>
            <a:pPr marL="171450" indent="-171450">
              <a:buFont typeface="Wingdings" panose="05000000000000000000" pitchFamily="2" charset="2"/>
              <a:buChar char="à"/>
            </a:pPr>
            <a:r>
              <a:rPr lang="en-US" baseline="0" dirty="0" smtClean="0">
                <a:sym typeface="Wingdings" panose="05000000000000000000" pitchFamily="2" charset="2"/>
              </a:rPr>
              <a:t>What are the similarities &amp; Differences in these systems?</a:t>
            </a:r>
          </a:p>
          <a:p>
            <a:pPr marL="171450" indent="-171450">
              <a:buFont typeface="Wingdings" panose="05000000000000000000" pitchFamily="2" charset="2"/>
              <a:buChar char="à"/>
            </a:pPr>
            <a:r>
              <a:rPr lang="ja-JP" altLang="en-US" baseline="0" dirty="0" smtClean="0">
                <a:sym typeface="Wingdings" panose="05000000000000000000" pitchFamily="2" charset="2"/>
              </a:rPr>
              <a:t>それを理解できれば、おのずと</a:t>
            </a:r>
            <a:r>
              <a:rPr lang="en-US" altLang="ja-JP" baseline="0" dirty="0" smtClean="0">
                <a:sym typeface="Wingdings" panose="05000000000000000000" pitchFamily="2" charset="2"/>
              </a:rPr>
              <a:t>Choices</a:t>
            </a:r>
            <a:r>
              <a:rPr lang="ja-JP" altLang="en-US" baseline="0" dirty="0" smtClean="0">
                <a:sym typeface="Wingdings" panose="05000000000000000000" pitchFamily="2" charset="2"/>
              </a:rPr>
              <a:t> </a:t>
            </a:r>
            <a:r>
              <a:rPr lang="en-US" altLang="ja-JP" baseline="0" dirty="0" smtClean="0">
                <a:sym typeface="Wingdings" panose="05000000000000000000" pitchFamily="2" charset="2"/>
              </a:rPr>
              <a:t>&amp;</a:t>
            </a:r>
            <a:r>
              <a:rPr lang="ja-JP" altLang="en-US" baseline="0" dirty="0" smtClean="0">
                <a:sym typeface="Wingdings" panose="05000000000000000000" pitchFamily="2" charset="2"/>
              </a:rPr>
              <a:t> </a:t>
            </a:r>
            <a:r>
              <a:rPr lang="en-US" altLang="ja-JP" baseline="0" dirty="0" smtClean="0">
                <a:sym typeface="Wingdings" panose="05000000000000000000" pitchFamily="2" charset="2"/>
              </a:rPr>
              <a:t>Trade-Off</a:t>
            </a:r>
            <a:r>
              <a:rPr lang="ja-JP" altLang="en-US" baseline="0" dirty="0" smtClean="0">
                <a:sym typeface="Wingdings" panose="05000000000000000000" pitchFamily="2" charset="2"/>
              </a:rPr>
              <a:t> がわかるはず</a:t>
            </a:r>
            <a:endParaRPr lang="en-US" altLang="ja-JP" baseline="0" dirty="0" smtClean="0">
              <a:sym typeface="Wingdings" panose="05000000000000000000" pitchFamily="2" charset="2"/>
            </a:endParaRPr>
          </a:p>
          <a:p>
            <a:pPr marL="171450" indent="-171450">
              <a:buFont typeface="Wingdings" panose="05000000000000000000" pitchFamily="2" charset="2"/>
              <a:buChar char="à"/>
            </a:pPr>
            <a:endParaRPr lang="en-US" baseline="0" dirty="0" smtClean="0">
              <a:sym typeface="Wingdings" panose="05000000000000000000" pitchFamily="2" charset="2"/>
            </a:endParaRPr>
          </a:p>
          <a:p>
            <a:pPr marL="0" indent="0">
              <a:buFont typeface="Wingdings" panose="05000000000000000000" pitchFamily="2" charset="2"/>
              <a:buNone/>
            </a:pPr>
            <a:r>
              <a:rPr lang="ja-JP" altLang="en-US" dirty="0" smtClean="0"/>
              <a:t>特に、</a:t>
            </a:r>
            <a:r>
              <a:rPr lang="en-US" altLang="ja-JP" dirty="0" smtClean="0"/>
              <a:t>Conceptual</a:t>
            </a:r>
            <a:r>
              <a:rPr lang="ja-JP" altLang="en-US" dirty="0" smtClean="0"/>
              <a:t> </a:t>
            </a:r>
            <a:r>
              <a:rPr lang="en-US" altLang="ja-JP" dirty="0" smtClean="0"/>
              <a:t>Framework</a:t>
            </a:r>
            <a:br>
              <a:rPr lang="en-US" altLang="ja-JP" dirty="0" smtClean="0"/>
            </a:br>
            <a:r>
              <a:rPr lang="en-US" altLang="ja-JP" dirty="0" smtClean="0"/>
              <a:t/>
            </a:r>
            <a:br>
              <a:rPr lang="en-US" altLang="ja-JP" dirty="0" smtClean="0"/>
            </a:br>
            <a:r>
              <a:rPr lang="en-US" altLang="ja-JP" dirty="0" smtClean="0"/>
              <a:t>※</a:t>
            </a:r>
            <a:r>
              <a:rPr lang="ja-JP" altLang="en-US" dirty="0" smtClean="0"/>
              <a:t>このペーパーは特にどれかひとつのアーキテクチャを取り上げて、良し悪しを述べているのではない。</a:t>
            </a:r>
            <a:endParaRPr lang="en-US" altLang="ja-JP" dirty="0" smtClean="0"/>
          </a:p>
          <a:p>
            <a:pPr marL="0" indent="0">
              <a:buFont typeface="Wingdings" panose="05000000000000000000" pitchFamily="2" charset="2"/>
              <a:buNone/>
            </a:pPr>
            <a:r>
              <a:rPr lang="ja-JP" altLang="en-US" dirty="0" smtClean="0"/>
              <a:t>    （</a:t>
            </a:r>
            <a:r>
              <a:rPr lang="en-US" altLang="ja-JP" dirty="0" smtClean="0"/>
              <a:t>The</a:t>
            </a:r>
            <a:r>
              <a:rPr lang="en-US" altLang="ja-JP" baseline="0" dirty="0" smtClean="0"/>
              <a:t> paper is not talking about some specific architectures / or describing one particular “best architecture”.</a:t>
            </a:r>
            <a:r>
              <a:rPr lang="ja-JP" altLang="en-US" dirty="0" smtClean="0"/>
              <a:t>）</a:t>
            </a:r>
            <a:endParaRPr lang="en-US" altLang="ja-JP" dirty="0" smtClean="0"/>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3</a:t>
            </a:fld>
            <a:endParaRPr lang="en-US"/>
          </a:p>
        </p:txBody>
      </p:sp>
    </p:spTree>
    <p:extLst>
      <p:ext uri="{BB962C8B-B14F-4D97-AF65-F5344CB8AC3E}">
        <p14:creationId xmlns:p14="http://schemas.microsoft.com/office/powerpoint/2010/main" val="1091857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21</a:t>
            </a:fld>
            <a:endParaRPr lang="en-US"/>
          </a:p>
        </p:txBody>
      </p:sp>
    </p:spTree>
    <p:extLst>
      <p:ext uri="{BB962C8B-B14F-4D97-AF65-F5344CB8AC3E}">
        <p14:creationId xmlns:p14="http://schemas.microsoft.com/office/powerpoint/2010/main" val="1261224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22</a:t>
            </a:fld>
            <a:endParaRPr lang="en-US"/>
          </a:p>
        </p:txBody>
      </p:sp>
    </p:spTree>
    <p:extLst>
      <p:ext uri="{BB962C8B-B14F-4D97-AF65-F5344CB8AC3E}">
        <p14:creationId xmlns:p14="http://schemas.microsoft.com/office/powerpoint/2010/main" val="158679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23</a:t>
            </a:fld>
            <a:endParaRPr lang="en-US"/>
          </a:p>
        </p:txBody>
      </p:sp>
    </p:spTree>
    <p:extLst>
      <p:ext uri="{BB962C8B-B14F-4D97-AF65-F5344CB8AC3E}">
        <p14:creationId xmlns:p14="http://schemas.microsoft.com/office/powerpoint/2010/main" val="2521609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24</a:t>
            </a:fld>
            <a:endParaRPr lang="en-US"/>
          </a:p>
        </p:txBody>
      </p:sp>
    </p:spTree>
    <p:extLst>
      <p:ext uri="{BB962C8B-B14F-4D97-AF65-F5344CB8AC3E}">
        <p14:creationId xmlns:p14="http://schemas.microsoft.com/office/powerpoint/2010/main" val="17631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illustrates the incremental output of </a:t>
            </a:r>
            <a:r>
              <a:rPr lang="en-US" dirty="0" err="1" smtClean="0"/>
              <a:t>mxNLU</a:t>
            </a:r>
            <a:r>
              <a:rPr lang="en-US" dirty="0" smtClean="0"/>
              <a:t> as a user </a:t>
            </a:r>
            <a:r>
              <a:rPr lang="en-US" dirty="0" err="1" smtClean="0"/>
              <a:t>askes</a:t>
            </a:r>
            <a:r>
              <a:rPr lang="en-US" dirty="0" smtClean="0"/>
              <a:t>, “Elder, do you agree to move the clinic downtown?”</a:t>
            </a:r>
          </a:p>
          <a:p>
            <a:endParaRPr lang="en-US" dirty="0" smtClean="0"/>
          </a:p>
          <a:p>
            <a:r>
              <a:rPr lang="en-US" dirty="0" smtClean="0"/>
              <a:t>- ASR processes</a:t>
            </a:r>
            <a:r>
              <a:rPr lang="en-US" baseline="0" dirty="0" smtClean="0"/>
              <a:t> captured audio in 200 </a:t>
            </a:r>
            <a:r>
              <a:rPr lang="en-US" baseline="0" dirty="0" err="1" smtClean="0"/>
              <a:t>ms</a:t>
            </a:r>
            <a:r>
              <a:rPr lang="en-US" baseline="0" dirty="0" smtClean="0"/>
              <a:t> chunks</a:t>
            </a:r>
          </a:p>
          <a:p>
            <a:r>
              <a:rPr lang="en-US" baseline="0" dirty="0" smtClean="0"/>
              <a:t>- Figure shows partial ASR results after the ASR has processed each 200 </a:t>
            </a:r>
            <a:r>
              <a:rPr lang="en-US" baseline="0" dirty="0" err="1" smtClean="0"/>
              <a:t>ms</a:t>
            </a:r>
            <a:r>
              <a:rPr lang="en-US" baseline="0" dirty="0" smtClean="0"/>
              <a:t> of audio, along with the F-score</a:t>
            </a:r>
          </a:p>
          <a:p>
            <a:endParaRPr lang="en-US" dirty="0" smtClean="0"/>
          </a:p>
          <a:p>
            <a:r>
              <a:rPr lang="en-US" dirty="0" smtClean="0"/>
              <a:t>Note:</a:t>
            </a:r>
            <a:r>
              <a:rPr lang="en-US" baseline="0" dirty="0" smtClean="0"/>
              <a:t> </a:t>
            </a:r>
          </a:p>
          <a:p>
            <a:r>
              <a:rPr lang="en-US" baseline="0" dirty="0" smtClean="0"/>
              <a:t>- F-score is </a:t>
            </a:r>
            <a:r>
              <a:rPr lang="en-US" baseline="0" dirty="0" err="1" smtClean="0"/>
              <a:t>flucturateing</a:t>
            </a:r>
            <a:r>
              <a:rPr lang="en-US" baseline="0" dirty="0" smtClean="0"/>
              <a:t> somewhat as the ASR revises its incremental hypotheses</a:t>
            </a:r>
          </a:p>
          <a:p>
            <a:pPr marL="171450" indent="-171450">
              <a:buFontTx/>
              <a:buChar char="-"/>
            </a:pPr>
            <a:r>
              <a:rPr lang="en-US" baseline="0" dirty="0" smtClean="0"/>
              <a:t>But it is increasing over time in general        </a:t>
            </a:r>
          </a:p>
          <a:p>
            <a:pPr marL="171450" indent="-171450">
              <a:buFontTx/>
              <a:buChar char="-"/>
            </a:pPr>
            <a:endParaRPr lang="en-US" baseline="0" dirty="0" smtClean="0"/>
          </a:p>
          <a:p>
            <a:pPr marL="171450" indent="-171450">
              <a:buFontTx/>
              <a:buChar char="-"/>
            </a:pPr>
            <a:endParaRPr lang="en-US" baseline="0" dirty="0" smtClean="0"/>
          </a:p>
          <a:p>
            <a:pPr marL="0" indent="0">
              <a:buFontTx/>
              <a:buNone/>
            </a:pPr>
            <a:r>
              <a:rPr lang="en-US" baseline="0" dirty="0" smtClean="0"/>
              <a:t>Final F-score was 0.91</a:t>
            </a:r>
          </a:p>
          <a:p>
            <a:pPr marL="0" indent="0">
              <a:buFontTx/>
              <a:buNone/>
            </a:pPr>
            <a:r>
              <a:rPr lang="en-US" baseline="0" dirty="0" smtClean="0"/>
              <a:t>But in fact, </a:t>
            </a:r>
            <a:r>
              <a:rPr lang="en-US" baseline="0" dirty="0" err="1" smtClean="0"/>
              <a:t>mxNLU</a:t>
            </a:r>
            <a:r>
              <a:rPr lang="en-US" baseline="0" dirty="0" smtClean="0"/>
              <a:t> already achieves this maximal F-score at the moment it interprets the partial ASR result “elder do you agree to move the” at 1800ms</a:t>
            </a:r>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25</a:t>
            </a:fld>
            <a:endParaRPr lang="en-US"/>
          </a:p>
        </p:txBody>
      </p:sp>
    </p:spTree>
    <p:extLst>
      <p:ext uri="{BB962C8B-B14F-4D97-AF65-F5344CB8AC3E}">
        <p14:creationId xmlns:p14="http://schemas.microsoft.com/office/powerpoint/2010/main" val="505217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26</a:t>
            </a:fld>
            <a:endParaRPr lang="en-US"/>
          </a:p>
        </p:txBody>
      </p:sp>
    </p:spTree>
    <p:extLst>
      <p:ext uri="{BB962C8B-B14F-4D97-AF65-F5344CB8AC3E}">
        <p14:creationId xmlns:p14="http://schemas.microsoft.com/office/powerpoint/2010/main" val="630772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baseline="0" dirty="0" smtClean="0"/>
          </a:p>
        </p:txBody>
      </p:sp>
      <p:sp>
        <p:nvSpPr>
          <p:cNvPr id="4" name="Slide Number Placeholder 3"/>
          <p:cNvSpPr>
            <a:spLocks noGrp="1"/>
          </p:cNvSpPr>
          <p:nvPr>
            <p:ph type="sldNum" sz="quarter" idx="10"/>
          </p:nvPr>
        </p:nvSpPr>
        <p:spPr/>
        <p:txBody>
          <a:bodyPr/>
          <a:lstStyle/>
          <a:p>
            <a:fld id="{A727265C-80A6-514E-94DE-D04C2E00B5E7}" type="slidenum">
              <a:rPr lang="en-US" smtClean="0"/>
              <a:t>27</a:t>
            </a:fld>
            <a:endParaRPr lang="en-US"/>
          </a:p>
        </p:txBody>
      </p:sp>
    </p:spTree>
    <p:extLst>
      <p:ext uri="{BB962C8B-B14F-4D97-AF65-F5344CB8AC3E}">
        <p14:creationId xmlns:p14="http://schemas.microsoft.com/office/powerpoint/2010/main" val="3180153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過去の</a:t>
            </a:r>
            <a:r>
              <a:rPr lang="en-US" altLang="ja-JP" dirty="0" smtClean="0"/>
              <a:t>Stability</a:t>
            </a:r>
            <a:r>
              <a:rPr lang="ja-JP" altLang="en-US" dirty="0" smtClean="0"/>
              <a:t>に関する研究は、</a:t>
            </a:r>
            <a:r>
              <a:rPr lang="en-US" altLang="ja-JP" dirty="0" smtClean="0"/>
              <a:t>Delay</a:t>
            </a:r>
            <a:r>
              <a:rPr lang="ja-JP" altLang="en-US" dirty="0" smtClean="0"/>
              <a:t> を入れることによって対処するものが多かったよう。</a:t>
            </a:r>
            <a:endParaRPr lang="en-US" altLang="ja-JP" dirty="0" smtClean="0"/>
          </a:p>
          <a:p>
            <a:r>
              <a:rPr lang="ja-JP" altLang="en-US" dirty="0" smtClean="0"/>
              <a:t>この論文は、</a:t>
            </a:r>
            <a:r>
              <a:rPr lang="en-US" altLang="ja-JP" dirty="0" smtClean="0"/>
              <a:t>Delay</a:t>
            </a:r>
            <a:r>
              <a:rPr lang="ja-JP" altLang="en-US" dirty="0" smtClean="0"/>
              <a:t> することなく、</a:t>
            </a:r>
            <a:r>
              <a:rPr lang="en-US" altLang="ja-JP" dirty="0" smtClean="0"/>
              <a:t>Stability </a:t>
            </a:r>
            <a:r>
              <a:rPr lang="ja-JP" altLang="en-US" dirty="0" smtClean="0"/>
              <a:t>の向上を目標としている。</a:t>
            </a:r>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28</a:t>
            </a:fld>
            <a:endParaRPr lang="en-US"/>
          </a:p>
        </p:txBody>
      </p:sp>
    </p:spTree>
    <p:extLst>
      <p:ext uri="{BB962C8B-B14F-4D97-AF65-F5344CB8AC3E}">
        <p14:creationId xmlns:p14="http://schemas.microsoft.com/office/powerpoint/2010/main" val="2739657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過去の</a:t>
            </a:r>
            <a:r>
              <a:rPr lang="en-US" altLang="ja-JP" dirty="0" smtClean="0"/>
              <a:t>Stability</a:t>
            </a:r>
            <a:r>
              <a:rPr lang="ja-JP" altLang="en-US" dirty="0" smtClean="0"/>
              <a:t>に関する研究は、</a:t>
            </a:r>
            <a:r>
              <a:rPr lang="en-US" altLang="ja-JP" dirty="0" smtClean="0"/>
              <a:t>Delay</a:t>
            </a:r>
            <a:r>
              <a:rPr lang="ja-JP" altLang="en-US" dirty="0" smtClean="0"/>
              <a:t> を入れることによって対処するものが多かったよう。</a:t>
            </a:r>
            <a:endParaRPr lang="en-US" altLang="ja-JP" dirty="0" smtClean="0"/>
          </a:p>
          <a:p>
            <a:r>
              <a:rPr lang="ja-JP" altLang="en-US" dirty="0" smtClean="0"/>
              <a:t>この論文は、</a:t>
            </a:r>
            <a:r>
              <a:rPr lang="en-US" altLang="ja-JP" dirty="0" smtClean="0"/>
              <a:t>Delay</a:t>
            </a:r>
            <a:r>
              <a:rPr lang="ja-JP" altLang="en-US" dirty="0" smtClean="0"/>
              <a:t> することなく、</a:t>
            </a:r>
            <a:r>
              <a:rPr lang="en-US" altLang="ja-JP" dirty="0" smtClean="0"/>
              <a:t>Stability </a:t>
            </a:r>
            <a:r>
              <a:rPr lang="ja-JP" altLang="en-US" dirty="0" smtClean="0"/>
              <a:t>の向上を目標としている。</a:t>
            </a:r>
            <a:endParaRPr lang="en-US" altLang="ja-JP" dirty="0" smtClean="0"/>
          </a:p>
          <a:p>
            <a:endParaRPr lang="en-US" dirty="0" smtClean="0"/>
          </a:p>
          <a:p>
            <a:r>
              <a:rPr lang="en-US" dirty="0" smtClean="0"/>
              <a:t>WER:</a:t>
            </a:r>
          </a:p>
          <a:p>
            <a:r>
              <a:rPr lang="en-US" dirty="0" smtClean="0"/>
              <a:t> RLM</a:t>
            </a:r>
            <a:r>
              <a:rPr lang="en-US" baseline="0" dirty="0" smtClean="0"/>
              <a:t> : 60-68%</a:t>
            </a:r>
            <a:endParaRPr lang="en-US" dirty="0" smtClean="0"/>
          </a:p>
          <a:p>
            <a:r>
              <a:rPr lang="en-US" dirty="0" smtClean="0"/>
              <a:t> SLM : 35</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29</a:t>
            </a:fld>
            <a:endParaRPr lang="en-US"/>
          </a:p>
        </p:txBody>
      </p:sp>
    </p:spTree>
    <p:extLst>
      <p:ext uri="{BB962C8B-B14F-4D97-AF65-F5344CB8AC3E}">
        <p14:creationId xmlns:p14="http://schemas.microsoft.com/office/powerpoint/2010/main" val="2268724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 all of</a:t>
            </a:r>
            <a:r>
              <a:rPr lang="en-US" baseline="0" dirty="0" smtClean="0"/>
              <a:t> the utterances are analyzed</a:t>
            </a:r>
            <a:endParaRPr lang="en-US" dirty="0" smtClean="0"/>
          </a:p>
          <a:p>
            <a:r>
              <a:rPr lang="en-US" dirty="0" smtClean="0"/>
              <a:t>MW – Multi Words – only utterances whose transcribed</a:t>
            </a:r>
            <a:r>
              <a:rPr lang="en-US" baseline="0" dirty="0" smtClean="0"/>
              <a:t> speech (what was actually said) has more than one word.</a:t>
            </a:r>
          </a:p>
          <a:p>
            <a:endParaRPr lang="en-US" baseline="0" dirty="0" smtClean="0"/>
          </a:p>
          <a:p>
            <a:pPr marL="171450" indent="-171450">
              <a:buFont typeface="Wingdings" panose="05000000000000000000" pitchFamily="2" charset="2"/>
              <a:buChar char="à"/>
            </a:pPr>
            <a:r>
              <a:rPr lang="en-US" baseline="0" dirty="0" smtClean="0">
                <a:sym typeface="Wingdings" panose="05000000000000000000" pitchFamily="2" charset="2"/>
              </a:rPr>
              <a:t>ISR should yield better result by its nature</a:t>
            </a:r>
          </a:p>
          <a:p>
            <a:pPr marL="171450" indent="-171450">
              <a:buFont typeface="Wingdings" panose="05000000000000000000" pitchFamily="2" charset="2"/>
              <a:buChar char="à"/>
            </a:pPr>
            <a:endParaRPr lang="en-US" baseline="0" dirty="0" smtClean="0">
              <a:sym typeface="Wingdings" panose="05000000000000000000" pitchFamily="2" charset="2"/>
            </a:endParaRPr>
          </a:p>
          <a:p>
            <a:pPr marL="0" indent="0">
              <a:buFont typeface="Wingdings" panose="05000000000000000000" pitchFamily="2" charset="2"/>
              <a:buNone/>
            </a:pPr>
            <a:r>
              <a:rPr lang="en-US" baseline="0" dirty="0" smtClean="0">
                <a:sym typeface="Wingdings" panose="05000000000000000000" pitchFamily="2" charset="2"/>
              </a:rPr>
              <a:t>Table 5</a:t>
            </a:r>
          </a:p>
          <a:p>
            <a:pPr marL="0" indent="0">
              <a:buFont typeface="Wingdings" panose="05000000000000000000" pitchFamily="2" charset="2"/>
              <a:buNone/>
            </a:pPr>
            <a:r>
              <a:rPr lang="en-US" baseline="0" dirty="0" smtClean="0">
                <a:sym typeface="Wingdings" panose="05000000000000000000" pitchFamily="2" charset="2"/>
              </a:rPr>
              <a:t>First two rows </a:t>
            </a:r>
            <a:r>
              <a:rPr lang="en-US" baseline="0" dirty="0" err="1" smtClean="0">
                <a:sym typeface="Wingdings" panose="05000000000000000000" pitchFamily="2" charset="2"/>
              </a:rPr>
              <a:t>sho</a:t>
            </a:r>
            <a:r>
              <a:rPr lang="en-US" baseline="0" dirty="0" smtClean="0">
                <a:sym typeface="Wingdings" panose="05000000000000000000" pitchFamily="2" charset="2"/>
              </a:rPr>
              <a:t> the average # of partials / utterance for each task</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30</a:t>
            </a:fld>
            <a:endParaRPr lang="en-US"/>
          </a:p>
        </p:txBody>
      </p:sp>
    </p:spTree>
    <p:extLst>
      <p:ext uri="{BB962C8B-B14F-4D97-AF65-F5344CB8AC3E}">
        <p14:creationId xmlns:p14="http://schemas.microsoft.com/office/powerpoint/2010/main" val="25588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Characteristic Input of a dialogue system</a:t>
            </a:r>
          </a:p>
          <a:p>
            <a:pPr marL="171450" indent="-171450">
              <a:buFontTx/>
              <a:buChar char="-"/>
            </a:pPr>
            <a:r>
              <a:rPr lang="ja-JP" altLang="en-US" dirty="0" smtClean="0"/>
              <a:t>たとえば、</a:t>
            </a:r>
            <a:r>
              <a:rPr lang="en-US" altLang="ja-JP" dirty="0" smtClean="0"/>
              <a:t>Utterance</a:t>
            </a:r>
            <a:r>
              <a:rPr lang="ja-JP" altLang="en-US" baseline="0" dirty="0" smtClean="0"/>
              <a:t> 等</a:t>
            </a:r>
            <a:endParaRPr lang="en-US" altLang="ja-JP" baseline="0" dirty="0" smtClean="0"/>
          </a:p>
          <a:p>
            <a:pPr marL="171450" indent="-171450">
              <a:buFontTx/>
              <a:buChar char="-"/>
            </a:pPr>
            <a:r>
              <a:rPr lang="ja-JP" altLang="en-US" baseline="0" dirty="0" smtClean="0"/>
              <a:t>もちろん、</a:t>
            </a:r>
            <a:r>
              <a:rPr lang="en-US" altLang="ja-JP" baseline="0" dirty="0" err="1" smtClean="0"/>
              <a:t>Utternace</a:t>
            </a:r>
            <a:r>
              <a:rPr lang="ja-JP" altLang="en-US" baseline="0" dirty="0" smtClean="0"/>
              <a:t> より小さい単位とすることも可能</a:t>
            </a:r>
            <a:endParaRPr lang="en-US" altLang="ja-JP" baseline="0" dirty="0" smtClean="0"/>
          </a:p>
        </p:txBody>
      </p:sp>
      <p:sp>
        <p:nvSpPr>
          <p:cNvPr id="4" name="Slide Number Placeholder 3"/>
          <p:cNvSpPr>
            <a:spLocks noGrp="1"/>
          </p:cNvSpPr>
          <p:nvPr>
            <p:ph type="sldNum" sz="quarter" idx="10"/>
          </p:nvPr>
        </p:nvSpPr>
        <p:spPr/>
        <p:txBody>
          <a:bodyPr/>
          <a:lstStyle/>
          <a:p>
            <a:fld id="{A727265C-80A6-514E-94DE-D04C2E00B5E7}" type="slidenum">
              <a:rPr lang="en-US" smtClean="0"/>
              <a:t>4</a:t>
            </a:fld>
            <a:endParaRPr lang="en-US"/>
          </a:p>
        </p:txBody>
      </p:sp>
    </p:spTree>
    <p:extLst>
      <p:ext uri="{BB962C8B-B14F-4D97-AF65-F5344CB8AC3E}">
        <p14:creationId xmlns:p14="http://schemas.microsoft.com/office/powerpoint/2010/main" val="3176317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31</a:t>
            </a:fld>
            <a:endParaRPr lang="en-US"/>
          </a:p>
        </p:txBody>
      </p:sp>
    </p:spTree>
    <p:extLst>
      <p:ext uri="{BB962C8B-B14F-4D97-AF65-F5344CB8AC3E}">
        <p14:creationId xmlns:p14="http://schemas.microsoft.com/office/powerpoint/2010/main" val="901177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32</a:t>
            </a:fld>
            <a:endParaRPr lang="en-US"/>
          </a:p>
        </p:txBody>
      </p:sp>
    </p:spTree>
    <p:extLst>
      <p:ext uri="{BB962C8B-B14F-4D97-AF65-F5344CB8AC3E}">
        <p14:creationId xmlns:p14="http://schemas.microsoft.com/office/powerpoint/2010/main" val="1485818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33</a:t>
            </a:fld>
            <a:endParaRPr lang="en-US"/>
          </a:p>
        </p:txBody>
      </p:sp>
    </p:spTree>
    <p:extLst>
      <p:ext uri="{BB962C8B-B14F-4D97-AF65-F5344CB8AC3E}">
        <p14:creationId xmlns:p14="http://schemas.microsoft.com/office/powerpoint/2010/main" val="3566070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34</a:t>
            </a:fld>
            <a:endParaRPr lang="en-US"/>
          </a:p>
        </p:txBody>
      </p:sp>
    </p:spTree>
    <p:extLst>
      <p:ext uri="{BB962C8B-B14F-4D97-AF65-F5344CB8AC3E}">
        <p14:creationId xmlns:p14="http://schemas.microsoft.com/office/powerpoint/2010/main" val="378629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a:t>
            </a:r>
            <a:r>
              <a:rPr lang="en-US" baseline="0" dirty="0" smtClean="0"/>
              <a:t>: React Quicker</a:t>
            </a:r>
          </a:p>
          <a:p>
            <a:r>
              <a:rPr lang="en-US" baseline="0" dirty="0" smtClean="0"/>
              <a:t>Cons</a:t>
            </a:r>
          </a:p>
          <a:p>
            <a:endParaRPr lang="en-US" baseline="0" dirty="0" smtClean="0"/>
          </a:p>
          <a:p>
            <a:r>
              <a:rPr lang="en-US" baseline="0" dirty="0" smtClean="0"/>
              <a:t>According to </a:t>
            </a:r>
            <a:r>
              <a:rPr lang="en-US" baseline="0" dirty="0" err="1" smtClean="0"/>
              <a:t>Aist</a:t>
            </a:r>
            <a:r>
              <a:rPr lang="en-US" baseline="0" dirty="0" smtClean="0"/>
              <a:t> (</a:t>
            </a:r>
            <a:r>
              <a:rPr lang="en-US" baseline="0" dirty="0" err="1" smtClean="0"/>
              <a:t>Aist</a:t>
            </a:r>
            <a:r>
              <a:rPr lang="en-US" baseline="0" dirty="0" smtClean="0"/>
              <a:t> et al. 2007) incremental system react 20% faster than non-incremental system.</a:t>
            </a:r>
          </a:p>
          <a:p>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5</a:t>
            </a:fld>
            <a:endParaRPr lang="en-US"/>
          </a:p>
        </p:txBody>
      </p:sp>
    </p:spTree>
    <p:extLst>
      <p:ext uri="{BB962C8B-B14F-4D97-AF65-F5344CB8AC3E}">
        <p14:creationId xmlns:p14="http://schemas.microsoft.com/office/powerpoint/2010/main" val="23878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baseline="0" dirty="0" smtClean="0"/>
          </a:p>
          <a:p>
            <a:r>
              <a:rPr lang="en-US" altLang="ja-JP" baseline="0" dirty="0" smtClean="0"/>
              <a:t>Paper: A General, Abstract Model of Incremental Dialogue Processing</a:t>
            </a:r>
          </a:p>
          <a:p>
            <a:r>
              <a:rPr lang="en-US" altLang="ja-JP" baseline="0" dirty="0" smtClean="0"/>
              <a:t>David </a:t>
            </a:r>
            <a:r>
              <a:rPr lang="en-US" altLang="ja-JP" baseline="0" dirty="0" err="1" smtClean="0"/>
              <a:t>Schlangen</a:t>
            </a:r>
            <a:r>
              <a:rPr lang="en-US" altLang="ja-JP" baseline="0" dirty="0" smtClean="0"/>
              <a:t> &amp; Gabriel </a:t>
            </a:r>
            <a:r>
              <a:rPr lang="en-US" altLang="ja-JP" baseline="0" dirty="0" err="1" smtClean="0"/>
              <a:t>Skantze</a:t>
            </a:r>
            <a:r>
              <a:rPr lang="en-US" altLang="ja-JP" baseline="0" dirty="0" smtClean="0"/>
              <a:t> @ European ACL 2009</a:t>
            </a:r>
          </a:p>
          <a:p>
            <a:endParaRPr lang="en-US" altLang="ja-JP" baseline="0" dirty="0" smtClean="0"/>
          </a:p>
          <a:p>
            <a:r>
              <a:rPr lang="en-US" altLang="ja-JP" baseline="0" dirty="0" smtClean="0"/>
              <a:t>Paper:</a:t>
            </a:r>
            <a:r>
              <a:rPr lang="ja-JP" altLang="en-US" baseline="0" dirty="0" smtClean="0"/>
              <a:t> </a:t>
            </a:r>
            <a:r>
              <a:rPr lang="en-US" altLang="ja-JP" baseline="0" dirty="0" smtClean="0"/>
              <a:t>Incremental</a:t>
            </a:r>
            <a:r>
              <a:rPr lang="ja-JP" altLang="en-US" baseline="0" dirty="0" smtClean="0"/>
              <a:t> </a:t>
            </a:r>
            <a:r>
              <a:rPr lang="en-US" altLang="ja-JP" baseline="0" dirty="0" err="1" smtClean="0"/>
              <a:t>Dialgue</a:t>
            </a:r>
            <a:r>
              <a:rPr lang="ja-JP" altLang="en-US" baseline="0" dirty="0" smtClean="0"/>
              <a:t> </a:t>
            </a:r>
            <a:r>
              <a:rPr lang="en-US" altLang="ja-JP" baseline="0" dirty="0" smtClean="0"/>
              <a:t>Processing</a:t>
            </a:r>
            <a:r>
              <a:rPr lang="ja-JP" altLang="en-US" baseline="0" dirty="0" smtClean="0"/>
              <a:t> </a:t>
            </a:r>
            <a:r>
              <a:rPr lang="en-US" altLang="ja-JP" baseline="0" dirty="0" smtClean="0"/>
              <a:t>in</a:t>
            </a:r>
            <a:r>
              <a:rPr lang="ja-JP" altLang="en-US" baseline="0" dirty="0" smtClean="0"/>
              <a:t> </a:t>
            </a:r>
            <a:r>
              <a:rPr lang="en-US" altLang="ja-JP" baseline="0" dirty="0" smtClean="0"/>
              <a:t>a</a:t>
            </a:r>
            <a:r>
              <a:rPr lang="ja-JP" altLang="en-US" baseline="0" dirty="0" smtClean="0"/>
              <a:t> </a:t>
            </a:r>
            <a:r>
              <a:rPr lang="en-US" altLang="ja-JP" baseline="0" dirty="0" smtClean="0"/>
              <a:t>Micro-Domain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Gabriel </a:t>
            </a:r>
            <a:r>
              <a:rPr lang="en-US" altLang="ja-JP" baseline="0" dirty="0" err="1" smtClean="0"/>
              <a:t>Skantze</a:t>
            </a:r>
            <a:r>
              <a:rPr lang="en-US" altLang="ja-JP" baseline="0" dirty="0" smtClean="0"/>
              <a:t> &amp; David </a:t>
            </a:r>
            <a:r>
              <a:rPr lang="en-US" altLang="ja-JP" baseline="0" dirty="0" err="1" smtClean="0"/>
              <a:t>Schlangen</a:t>
            </a:r>
            <a:r>
              <a:rPr lang="en-US" altLang="ja-JP" baseline="0" dirty="0" smtClean="0"/>
              <a:t> @ European ACL 2009</a:t>
            </a:r>
          </a:p>
          <a:p>
            <a:endParaRPr lang="en-US" altLang="ja-JP" baseline="0" dirty="0" smtClean="0"/>
          </a:p>
          <a:p>
            <a:r>
              <a:rPr lang="ja-JP" altLang="en-US" baseline="0" dirty="0" smtClean="0"/>
              <a:t>本論文は、</a:t>
            </a:r>
            <a:r>
              <a:rPr lang="en-US" altLang="ja-JP" baseline="0" dirty="0" smtClean="0"/>
              <a:t>Incremental</a:t>
            </a:r>
            <a:r>
              <a:rPr lang="ja-JP" altLang="en-US" baseline="0" dirty="0" smtClean="0"/>
              <a:t> </a:t>
            </a:r>
            <a:r>
              <a:rPr lang="en-US" altLang="ja-JP" baseline="0" dirty="0" smtClean="0"/>
              <a:t>Processing</a:t>
            </a:r>
            <a:r>
              <a:rPr lang="ja-JP" altLang="en-US" baseline="0" dirty="0" smtClean="0"/>
              <a:t> に関して </a:t>
            </a:r>
            <a:r>
              <a:rPr lang="en-US" altLang="ja-JP" baseline="0" dirty="0" smtClean="0"/>
              <a:t>Abstract</a:t>
            </a:r>
            <a:r>
              <a:rPr lang="ja-JP" altLang="en-US" baseline="0" dirty="0" smtClean="0"/>
              <a:t> な概念が書かれているが、実際の開発を念頭において書かれているため、</a:t>
            </a:r>
            <a:endParaRPr lang="en-US" altLang="ja-JP" baseline="0" dirty="0" smtClean="0"/>
          </a:p>
          <a:p>
            <a:r>
              <a:rPr lang="ja-JP" altLang="en-US" baseline="0" dirty="0" smtClean="0"/>
              <a:t>今後、なんらかの開発に際した場合、コンセプトを理解しておくことは、非常に有用であると考える。</a:t>
            </a:r>
            <a:endParaRPr lang="en-US" altLang="ja-JP" baseline="0" dirty="0" smtClean="0"/>
          </a:p>
          <a:p>
            <a:r>
              <a:rPr lang="ja-JP" altLang="en-US" baseline="0" dirty="0" smtClean="0"/>
              <a:t>なお、具体例（</a:t>
            </a:r>
            <a:r>
              <a:rPr lang="en-US" altLang="ja-JP" baseline="0" dirty="0" smtClean="0"/>
              <a:t>NUMBER</a:t>
            </a:r>
            <a:r>
              <a:rPr lang="ja-JP" altLang="en-US" baseline="0" dirty="0" smtClean="0"/>
              <a:t> システム）に関した論文も別途発表されており、併せて参照すると非常に理解しやすい。</a:t>
            </a:r>
            <a:endParaRPr lang="en-US" altLang="ja-JP" baseline="0" dirty="0" smtClean="0"/>
          </a:p>
          <a:p>
            <a:endParaRPr lang="en-US" altLang="ja-JP" baseline="0" dirty="0" smtClean="0"/>
          </a:p>
          <a:p>
            <a:r>
              <a:rPr lang="en-US" altLang="ja-JP" baseline="0" dirty="0" smtClean="0"/>
              <a:t>----</a:t>
            </a:r>
          </a:p>
          <a:p>
            <a:r>
              <a:rPr lang="en-US" dirty="0" smtClean="0"/>
              <a:t/>
            </a:r>
            <a:br>
              <a:rPr lang="en-US" dirty="0" smtClean="0"/>
            </a:br>
            <a:r>
              <a:rPr lang="en-US" dirty="0" smtClean="0"/>
              <a:t>Objectives</a:t>
            </a:r>
            <a:endParaRPr lang="en-US" dirty="0"/>
          </a:p>
        </p:txBody>
      </p:sp>
      <p:sp>
        <p:nvSpPr>
          <p:cNvPr id="4" name="Slide Number Placeholder 3"/>
          <p:cNvSpPr>
            <a:spLocks noGrp="1"/>
          </p:cNvSpPr>
          <p:nvPr>
            <p:ph type="sldNum" sz="quarter" idx="10"/>
          </p:nvPr>
        </p:nvSpPr>
        <p:spPr/>
        <p:txBody>
          <a:bodyPr/>
          <a:lstStyle/>
          <a:p>
            <a:fld id="{A727265C-80A6-514E-94DE-D04C2E00B5E7}" type="slidenum">
              <a:rPr lang="en-US" smtClean="0"/>
              <a:t>6</a:t>
            </a:fld>
            <a:endParaRPr lang="en-US"/>
          </a:p>
        </p:txBody>
      </p:sp>
    </p:spTree>
    <p:extLst>
      <p:ext uri="{BB962C8B-B14F-4D97-AF65-F5344CB8AC3E}">
        <p14:creationId xmlns:p14="http://schemas.microsoft.com/office/powerpoint/2010/main" val="55565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まずはじめに重要なこと</a:t>
            </a:r>
            <a:endParaRPr lang="en-US" altLang="ja-JP" dirty="0" smtClean="0"/>
          </a:p>
          <a:p>
            <a:endParaRPr lang="en-US" dirty="0" smtClean="0"/>
          </a:p>
          <a:p>
            <a:r>
              <a:rPr lang="en-US" dirty="0" smtClean="0"/>
              <a:t>Give &amp; Facilitate …</a:t>
            </a:r>
          </a:p>
          <a:p>
            <a:pPr marL="171450" indent="-171450">
              <a:buFontTx/>
              <a:buChar char="-"/>
            </a:pPr>
            <a:r>
              <a:rPr lang="en-US" dirty="0" smtClean="0"/>
              <a:t>Exact interpretation &amp; Concise</a:t>
            </a:r>
            <a:r>
              <a:rPr lang="en-US" baseline="0" dirty="0" smtClean="0"/>
              <a:t> Description</a:t>
            </a:r>
            <a:endParaRPr lang="en-US" baseline="0" dirty="0"/>
          </a:p>
          <a:p>
            <a:pPr marL="171450" indent="-171450">
              <a:buFontTx/>
              <a:buChar char="-"/>
            </a:pPr>
            <a:r>
              <a:rPr lang="en-US" baseline="0" dirty="0" smtClean="0"/>
              <a:t>Understand the difference between module networks such as in these example</a:t>
            </a:r>
          </a:p>
          <a:p>
            <a:pPr marL="171450" indent="-171450">
              <a:buFontTx/>
              <a:buChar char="-"/>
            </a:pPr>
            <a:endParaRPr lang="en-US" baseline="0" dirty="0" smtClean="0"/>
          </a:p>
          <a:p>
            <a:pPr marL="0" indent="0">
              <a:buFontTx/>
              <a:buNone/>
            </a:pPr>
            <a:r>
              <a:rPr lang="en-US" baseline="0" dirty="0" smtClean="0"/>
              <a:t>Informally…</a:t>
            </a:r>
          </a:p>
          <a:p>
            <a:pPr marL="0" indent="0">
              <a:buFontTx/>
              <a:buNone/>
            </a:pPr>
            <a:endParaRPr lang="en-US" baseline="0" dirty="0" smtClean="0"/>
          </a:p>
          <a:p>
            <a:pPr marL="0" indent="0">
              <a:buFontTx/>
              <a:buNone/>
            </a:pPr>
            <a:r>
              <a:rPr lang="en-US" baseline="0" dirty="0" smtClean="0"/>
              <a:t>Network on the left: a simple pipeline with no parallel paths</a:t>
            </a:r>
          </a:p>
          <a:p>
            <a:pPr marL="0" indent="0">
              <a:buFontTx/>
              <a:buNone/>
            </a:pPr>
            <a:r>
              <a:rPr lang="en-US" baseline="0" dirty="0" smtClean="0"/>
              <a:t>Network in the middle: a pipeline enhanced with a parallel path</a:t>
            </a:r>
          </a:p>
          <a:p>
            <a:pPr marL="0" indent="0">
              <a:buFontTx/>
              <a:buNone/>
            </a:pPr>
            <a:r>
              <a:rPr lang="en-US" baseline="0" dirty="0" smtClean="0"/>
              <a:t>Network on the right: a star-architecture</a:t>
            </a:r>
          </a:p>
          <a:p>
            <a:pPr marL="0" indent="0">
              <a:buFontTx/>
              <a:buNone/>
            </a:pPr>
            <a:endParaRPr lang="en-US" baseline="0" dirty="0" smtClean="0"/>
          </a:p>
          <a:p>
            <a:pPr marL="171450" indent="-171450">
              <a:buFont typeface="Wingdings" panose="05000000000000000000" pitchFamily="2" charset="2"/>
              <a:buChar char="à"/>
            </a:pPr>
            <a:r>
              <a:rPr lang="en-US" baseline="0" dirty="0" smtClean="0">
                <a:sym typeface="Wingdings" panose="05000000000000000000" pitchFamily="2" charset="2"/>
              </a:rPr>
              <a:t>Type of network &amp; Constrains</a:t>
            </a:r>
          </a:p>
          <a:p>
            <a:pPr marL="0" indent="0">
              <a:buFont typeface="Wingdings" panose="05000000000000000000" pitchFamily="2" charset="2"/>
              <a:buNone/>
            </a:pPr>
            <a:endParaRPr lang="en-US" baseline="0" dirty="0" smtClean="0"/>
          </a:p>
          <a:p>
            <a:pPr marL="0" indent="0">
              <a:buFont typeface="Wingdings" panose="05000000000000000000" pitchFamily="2" charset="2"/>
              <a:buNone/>
            </a:pPr>
            <a:r>
              <a:rPr lang="en-US" baseline="0" dirty="0" smtClean="0"/>
              <a:t>----</a:t>
            </a:r>
          </a:p>
          <a:p>
            <a:pPr marL="0" indent="0">
              <a:buFontTx/>
              <a:buNone/>
            </a:pPr>
            <a:r>
              <a:rPr lang="ja-JP" altLang="en-US" baseline="0" dirty="0" smtClean="0"/>
              <a:t>次に、</a:t>
            </a:r>
            <a:endParaRPr lang="en-US" altLang="ja-JP" baseline="0" dirty="0" smtClean="0"/>
          </a:p>
          <a:p>
            <a:pPr marL="0" indent="0">
              <a:buFontTx/>
              <a:buNone/>
            </a:pPr>
            <a:r>
              <a:rPr lang="en-US" altLang="ja-JP" baseline="0" dirty="0" smtClean="0"/>
              <a:t>Information</a:t>
            </a:r>
            <a:r>
              <a:rPr lang="ja-JP" altLang="en-US" baseline="0" dirty="0" smtClean="0"/>
              <a:t> </a:t>
            </a:r>
            <a:r>
              <a:rPr lang="en-US" altLang="ja-JP" baseline="0" dirty="0" smtClean="0"/>
              <a:t>Flow</a:t>
            </a:r>
          </a:p>
          <a:p>
            <a:pPr marL="171450" indent="-171450">
              <a:buFontTx/>
              <a:buChar char="-"/>
            </a:pPr>
            <a:r>
              <a:rPr lang="en-US" baseline="0" dirty="0" smtClean="0"/>
              <a:t>In the system</a:t>
            </a:r>
          </a:p>
          <a:p>
            <a:pPr marL="171450" indent="-171450">
              <a:buFontTx/>
              <a:buChar char="-"/>
            </a:pPr>
            <a:r>
              <a:rPr lang="en-US" baseline="0" dirty="0" smtClean="0"/>
              <a:t>Between the modules</a:t>
            </a:r>
          </a:p>
          <a:p>
            <a:pPr marL="0" indent="0">
              <a:buFontTx/>
              <a:buNone/>
            </a:pPr>
            <a:r>
              <a:rPr lang="en-US" baseline="0" dirty="0" smtClean="0"/>
              <a:t>(</a:t>
            </a:r>
            <a:r>
              <a:rPr lang="ja-JP" altLang="en-US" baseline="0" dirty="0" smtClean="0"/>
              <a:t>なお、概念的な説明なので、ここでは、実際の</a:t>
            </a:r>
            <a:r>
              <a:rPr lang="en-US" altLang="ja-JP" baseline="0" dirty="0" smtClean="0"/>
              <a:t>Information</a:t>
            </a:r>
            <a:r>
              <a:rPr lang="ja-JP" altLang="en-US" baseline="0" dirty="0" smtClean="0"/>
              <a:t>については触れない。</a:t>
            </a:r>
            <a:r>
              <a:rPr lang="en-US" baseline="0" dirty="0" smtClean="0"/>
              <a:t>)</a:t>
            </a:r>
          </a:p>
          <a:p>
            <a:pPr marL="0" indent="0">
              <a:buFontTx/>
              <a:buNone/>
            </a:pPr>
            <a:endParaRPr lang="en-US" baseline="0" dirty="0" smtClean="0"/>
          </a:p>
          <a:p>
            <a:pPr marL="0" indent="0">
              <a:buFontTx/>
              <a:buNone/>
            </a:pPr>
            <a:r>
              <a:rPr lang="en-US" baseline="0" dirty="0" smtClean="0"/>
              <a:t>Directed Edges</a:t>
            </a:r>
          </a:p>
          <a:p>
            <a:pPr marL="0" indent="0">
              <a:buFontTx/>
              <a:buNone/>
            </a:pPr>
            <a:r>
              <a:rPr lang="en-US" baseline="0" dirty="0" smtClean="0"/>
              <a:t>   direction of information flow</a:t>
            </a:r>
          </a:p>
          <a:p>
            <a:pPr marL="0" indent="0">
              <a:buFontTx/>
              <a:buNone/>
            </a:pPr>
            <a:r>
              <a:rPr lang="en-US" baseline="0" dirty="0" smtClean="0"/>
              <a:t>Parallel information streams (Modules in the middle)</a:t>
            </a:r>
          </a:p>
          <a:p>
            <a:pPr marL="0" indent="0">
              <a:buFontTx/>
              <a:buNone/>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A727265C-80A6-514E-94DE-D04C2E00B5E7}" type="slidenum">
              <a:rPr lang="en-US" smtClean="0"/>
              <a:t>7</a:t>
            </a:fld>
            <a:endParaRPr lang="en-US"/>
          </a:p>
        </p:txBody>
      </p:sp>
    </p:spTree>
    <p:extLst>
      <p:ext uri="{BB962C8B-B14F-4D97-AF65-F5344CB8AC3E}">
        <p14:creationId xmlns:p14="http://schemas.microsoft.com/office/powerpoint/2010/main" val="375883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&amp; Facilitate …</a:t>
            </a:r>
          </a:p>
          <a:p>
            <a:pPr marL="171450" indent="-171450">
              <a:buFontTx/>
              <a:buChar char="-"/>
            </a:pPr>
            <a:r>
              <a:rPr lang="en-US" dirty="0" smtClean="0"/>
              <a:t>Exact interpretation &amp; Concise</a:t>
            </a:r>
            <a:r>
              <a:rPr lang="en-US" baseline="0" dirty="0" smtClean="0"/>
              <a:t> Description</a:t>
            </a:r>
            <a:endParaRPr lang="en-US" baseline="0" dirty="0"/>
          </a:p>
          <a:p>
            <a:pPr marL="171450" indent="-171450">
              <a:buFontTx/>
              <a:buChar char="-"/>
            </a:pPr>
            <a:r>
              <a:rPr lang="en-US" baseline="0" dirty="0" smtClean="0"/>
              <a:t>Understand the difference between module networks such as in these example</a:t>
            </a:r>
          </a:p>
          <a:p>
            <a:pPr marL="171450" indent="-171450">
              <a:buFontTx/>
              <a:buChar char="-"/>
            </a:pPr>
            <a:endParaRPr lang="en-US" baseline="0" dirty="0" smtClean="0"/>
          </a:p>
          <a:p>
            <a:pPr marL="0" indent="0">
              <a:buFontTx/>
              <a:buNone/>
            </a:pPr>
            <a:r>
              <a:rPr lang="en-US" baseline="0" dirty="0" smtClean="0"/>
              <a:t>Informally…</a:t>
            </a:r>
          </a:p>
          <a:p>
            <a:pPr marL="0" indent="0">
              <a:buFontTx/>
              <a:buNone/>
            </a:pPr>
            <a:endParaRPr lang="en-US" baseline="0" dirty="0" smtClean="0"/>
          </a:p>
          <a:p>
            <a:pPr marL="0" indent="0">
              <a:buFontTx/>
              <a:buNone/>
            </a:pPr>
            <a:r>
              <a:rPr lang="en-US" baseline="0" dirty="0" smtClean="0"/>
              <a:t>Network on the left: a simple pipeline with no parallel paths</a:t>
            </a:r>
          </a:p>
          <a:p>
            <a:pPr marL="0" indent="0">
              <a:buFontTx/>
              <a:buNone/>
            </a:pPr>
            <a:r>
              <a:rPr lang="en-US" baseline="0" dirty="0" smtClean="0"/>
              <a:t>Network in the middle: a pipeline enhanced with a parallel path</a:t>
            </a:r>
          </a:p>
          <a:p>
            <a:pPr marL="0" indent="0">
              <a:buFontTx/>
              <a:buNone/>
            </a:pPr>
            <a:r>
              <a:rPr lang="en-US" baseline="0" dirty="0" smtClean="0"/>
              <a:t>Network on the right: a star-architecture</a:t>
            </a:r>
          </a:p>
          <a:p>
            <a:pPr marL="0" indent="0">
              <a:buFontTx/>
              <a:buNone/>
            </a:pPr>
            <a:endParaRPr lang="en-US" baseline="0" dirty="0" smtClean="0"/>
          </a:p>
          <a:p>
            <a:pPr marL="171450" indent="-171450">
              <a:buFont typeface="Wingdings" panose="05000000000000000000" pitchFamily="2" charset="2"/>
              <a:buChar char="à"/>
            </a:pPr>
            <a:r>
              <a:rPr lang="en-US" baseline="0" dirty="0" smtClean="0">
                <a:sym typeface="Wingdings" panose="05000000000000000000" pitchFamily="2" charset="2"/>
              </a:rPr>
              <a:t>Type of network &amp; Constrains</a:t>
            </a:r>
          </a:p>
          <a:p>
            <a:pPr marL="0" indent="0">
              <a:buFont typeface="Wingdings" panose="05000000000000000000" pitchFamily="2" charset="2"/>
              <a:buNone/>
            </a:pPr>
            <a:endParaRPr lang="en-US" baseline="0" dirty="0" smtClean="0"/>
          </a:p>
          <a:p>
            <a:pPr marL="0" indent="0">
              <a:buFont typeface="Wingdings" panose="05000000000000000000" pitchFamily="2" charset="2"/>
              <a:buNone/>
            </a:pPr>
            <a:r>
              <a:rPr lang="en-US" baseline="0" dirty="0" smtClean="0"/>
              <a:t>----</a:t>
            </a:r>
          </a:p>
          <a:p>
            <a:pPr marL="0" indent="0">
              <a:buFontTx/>
              <a:buNone/>
            </a:pPr>
            <a:r>
              <a:rPr lang="ja-JP" altLang="en-US" baseline="0" dirty="0" smtClean="0"/>
              <a:t>次に、</a:t>
            </a:r>
            <a:endParaRPr lang="en-US" altLang="ja-JP" baseline="0" dirty="0" smtClean="0"/>
          </a:p>
          <a:p>
            <a:pPr marL="0" indent="0">
              <a:buFontTx/>
              <a:buNone/>
            </a:pPr>
            <a:r>
              <a:rPr lang="en-US" altLang="ja-JP" baseline="0" dirty="0" smtClean="0"/>
              <a:t>Information</a:t>
            </a:r>
            <a:r>
              <a:rPr lang="ja-JP" altLang="en-US" baseline="0" dirty="0" smtClean="0"/>
              <a:t> </a:t>
            </a:r>
            <a:r>
              <a:rPr lang="en-US" altLang="ja-JP" baseline="0" dirty="0" smtClean="0"/>
              <a:t>Flow</a:t>
            </a:r>
          </a:p>
          <a:p>
            <a:pPr marL="171450" indent="-171450">
              <a:buFontTx/>
              <a:buChar char="-"/>
            </a:pPr>
            <a:r>
              <a:rPr lang="en-US" baseline="0" dirty="0" smtClean="0"/>
              <a:t>In the system</a:t>
            </a:r>
          </a:p>
          <a:p>
            <a:pPr marL="171450" indent="-171450">
              <a:buFontTx/>
              <a:buChar char="-"/>
            </a:pPr>
            <a:r>
              <a:rPr lang="en-US" baseline="0" dirty="0" smtClean="0"/>
              <a:t>Between the modules</a:t>
            </a:r>
          </a:p>
          <a:p>
            <a:pPr marL="0" indent="0">
              <a:buFontTx/>
              <a:buNone/>
            </a:pPr>
            <a:r>
              <a:rPr lang="en-US" baseline="0" dirty="0" smtClean="0"/>
              <a:t>(</a:t>
            </a:r>
            <a:r>
              <a:rPr lang="ja-JP" altLang="en-US" baseline="0" dirty="0" smtClean="0"/>
              <a:t>なお、概念的な説明なので、ここでは、実際の</a:t>
            </a:r>
            <a:r>
              <a:rPr lang="en-US" altLang="ja-JP" baseline="0" dirty="0" smtClean="0"/>
              <a:t>Information</a:t>
            </a:r>
            <a:r>
              <a:rPr lang="ja-JP" altLang="en-US" baseline="0" dirty="0" smtClean="0"/>
              <a:t>については触れない。</a:t>
            </a:r>
            <a:r>
              <a:rPr lang="en-US" baseline="0" dirty="0" smtClean="0"/>
              <a:t>)</a:t>
            </a:r>
          </a:p>
          <a:p>
            <a:pPr marL="0" indent="0">
              <a:buFontTx/>
              <a:buNone/>
            </a:pPr>
            <a:endParaRPr lang="en-US" baseline="0" dirty="0" smtClean="0"/>
          </a:p>
          <a:p>
            <a:pPr marL="0" indent="0">
              <a:buFontTx/>
              <a:buNone/>
            </a:pPr>
            <a:r>
              <a:rPr lang="en-US" baseline="0" dirty="0" smtClean="0"/>
              <a:t>Directed Edges</a:t>
            </a:r>
          </a:p>
          <a:p>
            <a:pPr marL="0" indent="0">
              <a:buFontTx/>
              <a:buNone/>
            </a:pPr>
            <a:r>
              <a:rPr lang="en-US" baseline="0" dirty="0" smtClean="0"/>
              <a:t>   direction of information flow</a:t>
            </a:r>
          </a:p>
          <a:p>
            <a:pPr marL="0" indent="0">
              <a:buFontTx/>
              <a:buNone/>
            </a:pPr>
            <a:r>
              <a:rPr lang="en-US" baseline="0" dirty="0" smtClean="0"/>
              <a:t>Parallel information streams (Modules in the middle)</a:t>
            </a:r>
          </a:p>
          <a:p>
            <a:pPr marL="0" indent="0">
              <a:buFontTx/>
              <a:buNone/>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A727265C-80A6-514E-94DE-D04C2E00B5E7}" type="slidenum">
              <a:rPr lang="en-US" smtClean="0"/>
              <a:t>8</a:t>
            </a:fld>
            <a:endParaRPr lang="en-US"/>
          </a:p>
        </p:txBody>
      </p:sp>
    </p:spTree>
    <p:extLst>
      <p:ext uri="{BB962C8B-B14F-4D97-AF65-F5344CB8AC3E}">
        <p14:creationId xmlns:p14="http://schemas.microsoft.com/office/powerpoint/2010/main" val="286135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&amp; Facilitate …</a:t>
            </a:r>
          </a:p>
          <a:p>
            <a:pPr marL="171450" indent="-171450">
              <a:buFontTx/>
              <a:buChar char="-"/>
            </a:pPr>
            <a:r>
              <a:rPr lang="en-US" dirty="0" smtClean="0"/>
              <a:t>Exact interpretation &amp; Concise</a:t>
            </a:r>
            <a:r>
              <a:rPr lang="en-US" baseline="0" dirty="0" smtClean="0"/>
              <a:t> Description</a:t>
            </a:r>
            <a:endParaRPr lang="en-US" baseline="0" dirty="0"/>
          </a:p>
          <a:p>
            <a:pPr marL="171450" indent="-171450">
              <a:buFontTx/>
              <a:buChar char="-"/>
            </a:pPr>
            <a:r>
              <a:rPr lang="en-US" baseline="0" dirty="0" smtClean="0"/>
              <a:t>Understand the difference between module networks such as in these example</a:t>
            </a:r>
          </a:p>
          <a:p>
            <a:pPr marL="171450" indent="-171450">
              <a:buFontTx/>
              <a:buChar char="-"/>
            </a:pPr>
            <a:endParaRPr lang="en-US" baseline="0" dirty="0" smtClean="0"/>
          </a:p>
          <a:p>
            <a:pPr marL="0" indent="0">
              <a:buFontTx/>
              <a:buNone/>
            </a:pPr>
            <a:r>
              <a:rPr lang="en-US" baseline="0" dirty="0" smtClean="0"/>
              <a:t>Informally…</a:t>
            </a:r>
          </a:p>
          <a:p>
            <a:pPr marL="0" indent="0">
              <a:buFontTx/>
              <a:buNone/>
            </a:pPr>
            <a:endParaRPr lang="en-US" baseline="0" dirty="0" smtClean="0"/>
          </a:p>
          <a:p>
            <a:pPr marL="0" indent="0">
              <a:buFontTx/>
              <a:buNone/>
            </a:pPr>
            <a:r>
              <a:rPr lang="en-US" baseline="0" dirty="0" smtClean="0"/>
              <a:t>Network on the left: a simple pipeline with no parallel paths</a:t>
            </a:r>
          </a:p>
          <a:p>
            <a:pPr marL="0" indent="0">
              <a:buFontTx/>
              <a:buNone/>
            </a:pPr>
            <a:r>
              <a:rPr lang="en-US" baseline="0" dirty="0" smtClean="0"/>
              <a:t>Network in the middle: a pipeline enhanced with a parallel path</a:t>
            </a:r>
          </a:p>
          <a:p>
            <a:pPr marL="0" indent="0">
              <a:buFontTx/>
              <a:buNone/>
            </a:pPr>
            <a:r>
              <a:rPr lang="en-US" baseline="0" dirty="0" smtClean="0"/>
              <a:t>Network on the right: a star-architecture</a:t>
            </a:r>
          </a:p>
          <a:p>
            <a:pPr marL="0" indent="0">
              <a:buFontTx/>
              <a:buNone/>
            </a:pPr>
            <a:endParaRPr lang="en-US" baseline="0" dirty="0" smtClean="0"/>
          </a:p>
          <a:p>
            <a:pPr marL="171450" indent="-171450">
              <a:buFont typeface="Wingdings" panose="05000000000000000000" pitchFamily="2" charset="2"/>
              <a:buChar char="à"/>
            </a:pPr>
            <a:r>
              <a:rPr lang="en-US" baseline="0" dirty="0" smtClean="0">
                <a:sym typeface="Wingdings" panose="05000000000000000000" pitchFamily="2" charset="2"/>
              </a:rPr>
              <a:t>Type of network &amp; Constrains</a:t>
            </a:r>
          </a:p>
          <a:p>
            <a:pPr marL="0" indent="0">
              <a:buFont typeface="Wingdings" panose="05000000000000000000" pitchFamily="2" charset="2"/>
              <a:buNone/>
            </a:pPr>
            <a:endParaRPr lang="en-US" baseline="0" dirty="0" smtClean="0"/>
          </a:p>
          <a:p>
            <a:pPr marL="0" indent="0">
              <a:buFont typeface="Wingdings" panose="05000000000000000000" pitchFamily="2" charset="2"/>
              <a:buNone/>
            </a:pPr>
            <a:r>
              <a:rPr lang="en-US" baseline="0" dirty="0" smtClean="0"/>
              <a:t>----</a:t>
            </a:r>
          </a:p>
          <a:p>
            <a:pPr marL="0" indent="0">
              <a:buFontTx/>
              <a:buNone/>
            </a:pPr>
            <a:r>
              <a:rPr lang="ja-JP" altLang="en-US" baseline="0" dirty="0" smtClean="0"/>
              <a:t>次に、</a:t>
            </a:r>
            <a:endParaRPr lang="en-US" altLang="ja-JP" baseline="0" dirty="0" smtClean="0"/>
          </a:p>
          <a:p>
            <a:pPr marL="0" indent="0">
              <a:buFontTx/>
              <a:buNone/>
            </a:pPr>
            <a:r>
              <a:rPr lang="en-US" altLang="ja-JP" baseline="0" dirty="0" smtClean="0"/>
              <a:t>Information</a:t>
            </a:r>
            <a:r>
              <a:rPr lang="ja-JP" altLang="en-US" baseline="0" dirty="0" smtClean="0"/>
              <a:t> </a:t>
            </a:r>
            <a:r>
              <a:rPr lang="en-US" altLang="ja-JP" baseline="0" dirty="0" smtClean="0"/>
              <a:t>Flow</a:t>
            </a:r>
          </a:p>
          <a:p>
            <a:pPr marL="171450" indent="-171450">
              <a:buFontTx/>
              <a:buChar char="-"/>
            </a:pPr>
            <a:r>
              <a:rPr lang="en-US" baseline="0" dirty="0" smtClean="0"/>
              <a:t>In the system</a:t>
            </a:r>
          </a:p>
          <a:p>
            <a:pPr marL="171450" indent="-171450">
              <a:buFontTx/>
              <a:buChar char="-"/>
            </a:pPr>
            <a:r>
              <a:rPr lang="en-US" baseline="0" dirty="0" smtClean="0"/>
              <a:t>Between the modules</a:t>
            </a:r>
          </a:p>
          <a:p>
            <a:pPr marL="0" indent="0">
              <a:buFontTx/>
              <a:buNone/>
            </a:pPr>
            <a:r>
              <a:rPr lang="en-US" baseline="0" dirty="0" smtClean="0"/>
              <a:t>(</a:t>
            </a:r>
            <a:r>
              <a:rPr lang="ja-JP" altLang="en-US" baseline="0" dirty="0" smtClean="0"/>
              <a:t>なお、概念的な説明なので、ここでは、実際の</a:t>
            </a:r>
            <a:r>
              <a:rPr lang="en-US" altLang="ja-JP" baseline="0" dirty="0" smtClean="0"/>
              <a:t>Information</a:t>
            </a:r>
            <a:r>
              <a:rPr lang="ja-JP" altLang="en-US" baseline="0" dirty="0" smtClean="0"/>
              <a:t>については触れない。</a:t>
            </a:r>
            <a:r>
              <a:rPr lang="en-US" baseline="0" dirty="0" smtClean="0"/>
              <a:t>)</a:t>
            </a:r>
          </a:p>
          <a:p>
            <a:pPr marL="0" indent="0">
              <a:buFontTx/>
              <a:buNone/>
            </a:pPr>
            <a:endParaRPr lang="en-US" baseline="0" dirty="0" smtClean="0"/>
          </a:p>
          <a:p>
            <a:pPr marL="0" indent="0">
              <a:buFontTx/>
              <a:buNone/>
            </a:pPr>
            <a:r>
              <a:rPr lang="en-US" baseline="0" dirty="0" smtClean="0"/>
              <a:t>Directed Edges</a:t>
            </a:r>
          </a:p>
          <a:p>
            <a:pPr marL="0" indent="0">
              <a:buFontTx/>
              <a:buNone/>
            </a:pPr>
            <a:r>
              <a:rPr lang="en-US" baseline="0" dirty="0" smtClean="0"/>
              <a:t>   direction of information flow</a:t>
            </a:r>
          </a:p>
          <a:p>
            <a:pPr marL="0" indent="0">
              <a:buFontTx/>
              <a:buNone/>
            </a:pPr>
            <a:r>
              <a:rPr lang="en-US" baseline="0" dirty="0" smtClean="0"/>
              <a:t>Parallel information streams (Modules in the middle)</a:t>
            </a:r>
          </a:p>
          <a:p>
            <a:pPr marL="0" indent="0">
              <a:buFontTx/>
              <a:buNone/>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A727265C-80A6-514E-94DE-D04C2E00B5E7}" type="slidenum">
              <a:rPr lang="en-US" smtClean="0"/>
              <a:t>9</a:t>
            </a:fld>
            <a:endParaRPr lang="en-US"/>
          </a:p>
        </p:txBody>
      </p:sp>
    </p:spTree>
    <p:extLst>
      <p:ext uri="{BB962C8B-B14F-4D97-AF65-F5344CB8AC3E}">
        <p14:creationId xmlns:p14="http://schemas.microsoft.com/office/powerpoint/2010/main" val="101004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&amp; Facilitate …</a:t>
            </a:r>
          </a:p>
          <a:p>
            <a:pPr marL="171450" indent="-171450">
              <a:buFontTx/>
              <a:buChar char="-"/>
            </a:pPr>
            <a:r>
              <a:rPr lang="en-US" dirty="0" smtClean="0"/>
              <a:t>Exact interpretation &amp; Concise</a:t>
            </a:r>
            <a:r>
              <a:rPr lang="en-US" baseline="0" dirty="0" smtClean="0"/>
              <a:t> Description</a:t>
            </a:r>
            <a:endParaRPr lang="en-US" baseline="0" dirty="0"/>
          </a:p>
          <a:p>
            <a:pPr marL="171450" indent="-171450">
              <a:buFontTx/>
              <a:buChar char="-"/>
            </a:pPr>
            <a:r>
              <a:rPr lang="en-US" baseline="0" dirty="0" smtClean="0"/>
              <a:t>Understand the difference between module networks such as in these example</a:t>
            </a:r>
          </a:p>
          <a:p>
            <a:pPr marL="171450" indent="-171450">
              <a:buFontTx/>
              <a:buChar char="-"/>
            </a:pPr>
            <a:endParaRPr lang="en-US" baseline="0" dirty="0" smtClean="0"/>
          </a:p>
          <a:p>
            <a:pPr marL="0" indent="0">
              <a:buFontTx/>
              <a:buNone/>
            </a:pPr>
            <a:r>
              <a:rPr lang="en-US" baseline="0" dirty="0" smtClean="0"/>
              <a:t>Informally…</a:t>
            </a:r>
          </a:p>
          <a:p>
            <a:pPr marL="0" indent="0">
              <a:buFontTx/>
              <a:buNone/>
            </a:pPr>
            <a:endParaRPr lang="en-US" baseline="0" dirty="0" smtClean="0"/>
          </a:p>
          <a:p>
            <a:pPr marL="0" indent="0">
              <a:buFontTx/>
              <a:buNone/>
            </a:pPr>
            <a:r>
              <a:rPr lang="en-US" baseline="0" dirty="0" smtClean="0"/>
              <a:t>Network on the left: a simple pipeline with no parallel paths</a:t>
            </a:r>
          </a:p>
          <a:p>
            <a:pPr marL="0" indent="0">
              <a:buFontTx/>
              <a:buNone/>
            </a:pPr>
            <a:r>
              <a:rPr lang="en-US" baseline="0" dirty="0" smtClean="0"/>
              <a:t>Network in the middle: a pipeline enhanced with a parallel path</a:t>
            </a:r>
          </a:p>
          <a:p>
            <a:pPr marL="0" indent="0">
              <a:buFontTx/>
              <a:buNone/>
            </a:pPr>
            <a:r>
              <a:rPr lang="en-US" baseline="0" dirty="0" smtClean="0"/>
              <a:t>Network on the right: a star-architecture</a:t>
            </a:r>
          </a:p>
          <a:p>
            <a:pPr marL="0" indent="0">
              <a:buFontTx/>
              <a:buNone/>
            </a:pPr>
            <a:endParaRPr lang="en-US" baseline="0" dirty="0" smtClean="0"/>
          </a:p>
          <a:p>
            <a:pPr marL="171450" indent="-171450">
              <a:buFont typeface="Wingdings" panose="05000000000000000000" pitchFamily="2" charset="2"/>
              <a:buChar char="à"/>
            </a:pPr>
            <a:r>
              <a:rPr lang="en-US" baseline="0" dirty="0" smtClean="0">
                <a:sym typeface="Wingdings" panose="05000000000000000000" pitchFamily="2" charset="2"/>
              </a:rPr>
              <a:t>Type of network &amp; Constrains</a:t>
            </a:r>
          </a:p>
          <a:p>
            <a:pPr marL="0" indent="0">
              <a:buFont typeface="Wingdings" panose="05000000000000000000" pitchFamily="2" charset="2"/>
              <a:buNone/>
            </a:pPr>
            <a:endParaRPr lang="en-US" baseline="0" dirty="0" smtClean="0"/>
          </a:p>
          <a:p>
            <a:pPr marL="0" indent="0">
              <a:buFont typeface="Wingdings" panose="05000000000000000000" pitchFamily="2" charset="2"/>
              <a:buNone/>
            </a:pPr>
            <a:r>
              <a:rPr lang="en-US" baseline="0" dirty="0" smtClean="0"/>
              <a:t>----</a:t>
            </a:r>
          </a:p>
          <a:p>
            <a:pPr marL="0" indent="0">
              <a:buFontTx/>
              <a:buNone/>
            </a:pPr>
            <a:r>
              <a:rPr lang="ja-JP" altLang="en-US" baseline="0" dirty="0" smtClean="0"/>
              <a:t>次に、</a:t>
            </a:r>
            <a:endParaRPr lang="en-US" altLang="ja-JP" baseline="0" dirty="0" smtClean="0"/>
          </a:p>
          <a:p>
            <a:pPr marL="0" indent="0">
              <a:buFontTx/>
              <a:buNone/>
            </a:pPr>
            <a:r>
              <a:rPr lang="en-US" altLang="ja-JP" baseline="0" dirty="0" smtClean="0"/>
              <a:t>Information</a:t>
            </a:r>
            <a:r>
              <a:rPr lang="ja-JP" altLang="en-US" baseline="0" dirty="0" smtClean="0"/>
              <a:t> </a:t>
            </a:r>
            <a:r>
              <a:rPr lang="en-US" altLang="ja-JP" baseline="0" dirty="0" smtClean="0"/>
              <a:t>Flow</a:t>
            </a:r>
          </a:p>
          <a:p>
            <a:pPr marL="171450" indent="-171450">
              <a:buFontTx/>
              <a:buChar char="-"/>
            </a:pPr>
            <a:r>
              <a:rPr lang="en-US" baseline="0" dirty="0" smtClean="0"/>
              <a:t>In the system</a:t>
            </a:r>
          </a:p>
          <a:p>
            <a:pPr marL="171450" indent="-171450">
              <a:buFontTx/>
              <a:buChar char="-"/>
            </a:pPr>
            <a:r>
              <a:rPr lang="en-US" baseline="0" dirty="0" smtClean="0"/>
              <a:t>Between the modules</a:t>
            </a:r>
          </a:p>
          <a:p>
            <a:pPr marL="0" indent="0">
              <a:buFontTx/>
              <a:buNone/>
            </a:pPr>
            <a:r>
              <a:rPr lang="en-US" baseline="0" dirty="0" smtClean="0"/>
              <a:t>(</a:t>
            </a:r>
            <a:r>
              <a:rPr lang="ja-JP" altLang="en-US" baseline="0" dirty="0" smtClean="0"/>
              <a:t>なお、概念的な説明なので、ここでは、実際の</a:t>
            </a:r>
            <a:r>
              <a:rPr lang="en-US" altLang="ja-JP" baseline="0" dirty="0" smtClean="0"/>
              <a:t>Information</a:t>
            </a:r>
            <a:r>
              <a:rPr lang="ja-JP" altLang="en-US" baseline="0" dirty="0" smtClean="0"/>
              <a:t>については触れない。</a:t>
            </a:r>
            <a:r>
              <a:rPr lang="en-US" baseline="0" dirty="0" smtClean="0"/>
              <a:t>)</a:t>
            </a:r>
          </a:p>
          <a:p>
            <a:pPr marL="0" indent="0">
              <a:buFontTx/>
              <a:buNone/>
            </a:pPr>
            <a:endParaRPr lang="en-US" baseline="0" dirty="0" smtClean="0"/>
          </a:p>
          <a:p>
            <a:pPr marL="0" indent="0">
              <a:buFontTx/>
              <a:buNone/>
            </a:pPr>
            <a:r>
              <a:rPr lang="en-US" baseline="0" dirty="0" smtClean="0"/>
              <a:t>Directed Edges</a:t>
            </a:r>
          </a:p>
          <a:p>
            <a:pPr marL="0" indent="0">
              <a:buFontTx/>
              <a:buNone/>
            </a:pPr>
            <a:r>
              <a:rPr lang="en-US" baseline="0" dirty="0" smtClean="0"/>
              <a:t>   direction of information flow</a:t>
            </a:r>
          </a:p>
          <a:p>
            <a:pPr marL="0" indent="0">
              <a:buFontTx/>
              <a:buNone/>
            </a:pPr>
            <a:r>
              <a:rPr lang="en-US" baseline="0" dirty="0" smtClean="0"/>
              <a:t>Parallel information streams (Modules in the middle)</a:t>
            </a:r>
          </a:p>
          <a:p>
            <a:pPr marL="0" indent="0">
              <a:buFontTx/>
              <a:buNone/>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A727265C-80A6-514E-94DE-D04C2E00B5E7}" type="slidenum">
              <a:rPr lang="en-US" smtClean="0"/>
              <a:t>10</a:t>
            </a:fld>
            <a:endParaRPr lang="en-US"/>
          </a:p>
        </p:txBody>
      </p:sp>
    </p:spTree>
    <p:extLst>
      <p:ext uri="{BB962C8B-B14F-4D97-AF65-F5344CB8AC3E}">
        <p14:creationId xmlns:p14="http://schemas.microsoft.com/office/powerpoint/2010/main" val="323862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650CA38-3304-F244-9C0E-279245B2F64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12F3-793B-534F-A4C6-C4E5C72B7A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0CA38-3304-F244-9C0E-279245B2F645}"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12F3-793B-534F-A4C6-C4E5C72B7AB6}"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650CA38-3304-F244-9C0E-279245B2F64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12F3-793B-534F-A4C6-C4E5C72B7AB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650CA38-3304-F244-9C0E-279245B2F64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12F3-793B-534F-A4C6-C4E5C72B7A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650CA38-3304-F244-9C0E-279245B2F64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12F3-793B-534F-A4C6-C4E5C72B7A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650CA38-3304-F244-9C0E-279245B2F64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12F3-793B-534F-A4C6-C4E5C72B7AB6}"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0CA38-3304-F244-9C0E-279245B2F64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12F3-793B-534F-A4C6-C4E5C72B7AB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650CA38-3304-F244-9C0E-279245B2F645}"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12F3-793B-534F-A4C6-C4E5C72B7A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650CA38-3304-F244-9C0E-279245B2F645}" type="datetimeFigureOut">
              <a:rPr lang="en-US" smtClean="0"/>
              <a:t>5/8/2013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C12F3-793B-534F-A4C6-C4E5C72B7A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650CA38-3304-F244-9C0E-279245B2F645}" type="datetimeFigureOut">
              <a:rPr lang="en-US" smtClean="0"/>
              <a:t>5/8/2013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C12F3-793B-534F-A4C6-C4E5C72B7A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0CA38-3304-F244-9C0E-279245B2F645}" type="datetimeFigureOut">
              <a:rPr lang="en-US" smtClean="0"/>
              <a:t>5/8/2013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C12F3-793B-534F-A4C6-C4E5C72B7A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0CA38-3304-F244-9C0E-279245B2F645}"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12F3-793B-534F-A4C6-C4E5C72B7A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650CA38-3304-F244-9C0E-279245B2F645}" type="datetimeFigureOut">
              <a:rPr lang="en-US" smtClean="0"/>
              <a:t>5/8/2013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E3FC12F3-793B-534F-A4C6-C4E5C72B7A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Incremental Dialogue Processing</a:t>
            </a:r>
            <a:endParaRPr lang="en-US" dirty="0"/>
          </a:p>
        </p:txBody>
      </p:sp>
      <p:sp>
        <p:nvSpPr>
          <p:cNvPr id="3" name="Subtitle 2"/>
          <p:cNvSpPr>
            <a:spLocks noGrp="1"/>
          </p:cNvSpPr>
          <p:nvPr>
            <p:ph type="subTitle" idx="1"/>
          </p:nvPr>
        </p:nvSpPr>
        <p:spPr>
          <a:xfrm>
            <a:off x="1322921" y="3419066"/>
            <a:ext cx="6498159" cy="2239612"/>
          </a:xfrm>
        </p:spPr>
        <p:txBody>
          <a:bodyPr>
            <a:normAutofit/>
          </a:bodyPr>
          <a:lstStyle/>
          <a:p>
            <a:r>
              <a:rPr lang="en-US" dirty="0" smtClean="0"/>
              <a:t>Ling575</a:t>
            </a:r>
          </a:p>
          <a:p>
            <a:r>
              <a:rPr lang="en-US" dirty="0" smtClean="0"/>
              <a:t>Spoken Dialog Systems</a:t>
            </a:r>
          </a:p>
          <a:p>
            <a:r>
              <a:rPr lang="en-US" dirty="0" smtClean="0"/>
              <a:t>May</a:t>
            </a:r>
            <a:r>
              <a:rPr lang="en-US" dirty="0" smtClean="0"/>
              <a:t> 8, 2013</a:t>
            </a:r>
          </a:p>
          <a:p>
            <a:endParaRPr lang="en-US" dirty="0"/>
          </a:p>
          <a:p>
            <a:endParaRPr lang="en-US" dirty="0" smtClean="0"/>
          </a:p>
          <a:p>
            <a:r>
              <a:rPr lang="en-US" dirty="0" smtClean="0"/>
              <a:t>Sanae Sato</a:t>
            </a:r>
            <a:endParaRPr lang="en-US" dirty="0"/>
          </a:p>
        </p:txBody>
      </p:sp>
    </p:spTree>
    <p:extLst>
      <p:ext uri="{BB962C8B-B14F-4D97-AF65-F5344CB8AC3E}">
        <p14:creationId xmlns:p14="http://schemas.microsoft.com/office/powerpoint/2010/main" val="2161968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Model: Basic Concepts</a:t>
            </a:r>
            <a:br>
              <a:rPr lang="en-US" dirty="0" smtClean="0"/>
            </a:br>
            <a:endParaRPr lang="en-US" dirty="0"/>
          </a:p>
        </p:txBody>
      </p:sp>
      <p:sp>
        <p:nvSpPr>
          <p:cNvPr id="4" name="Content Placeholder 2"/>
          <p:cNvSpPr>
            <a:spLocks noGrp="1"/>
          </p:cNvSpPr>
          <p:nvPr>
            <p:ph idx="1"/>
          </p:nvPr>
        </p:nvSpPr>
        <p:spPr>
          <a:xfrm>
            <a:off x="549275" y="850605"/>
            <a:ext cx="8042276" cy="2228901"/>
          </a:xfrm>
        </p:spPr>
        <p:txBody>
          <a:bodyPr>
            <a:normAutofit/>
          </a:bodyPr>
          <a:lstStyle/>
          <a:p>
            <a:endParaRPr lang="en-US" dirty="0" smtClean="0"/>
          </a:p>
          <a:p>
            <a:pPr marL="349250" lvl="1" indent="0">
              <a:buNone/>
            </a:pPr>
            <a:endParaRPr lang="en-US" dirty="0" smtClean="0"/>
          </a:p>
          <a:p>
            <a:pPr lvl="1"/>
            <a:endParaRPr lang="en-US" dirty="0" smtClean="0"/>
          </a:p>
          <a:p>
            <a:endParaRPr lang="en-US"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 y="3079506"/>
            <a:ext cx="8247531" cy="3611226"/>
          </a:xfrm>
          <a:prstGeom prst="rect">
            <a:avLst/>
          </a:prstGeom>
        </p:spPr>
      </p:pic>
      <p:sp>
        <p:nvSpPr>
          <p:cNvPr id="6" name="Content Placeholder 2"/>
          <p:cNvSpPr txBox="1">
            <a:spLocks/>
          </p:cNvSpPr>
          <p:nvPr/>
        </p:nvSpPr>
        <p:spPr>
          <a:xfrm>
            <a:off x="701675" y="1003005"/>
            <a:ext cx="8042276" cy="222890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1"/>
            <a:r>
              <a:rPr lang="en-US" sz="2400" dirty="0" smtClean="0"/>
              <a:t>Recall: It is in the nature of incremental processing model where output is generated on the basis of incomplete input.</a:t>
            </a:r>
          </a:p>
          <a:p>
            <a:pPr lvl="2"/>
            <a:r>
              <a:rPr lang="en-US" dirty="0" smtClean="0"/>
              <a:t>There is a case such that output needs to be revised when more information become available! (Hypothesis Revision)</a:t>
            </a:r>
          </a:p>
          <a:p>
            <a:pPr marL="0" indent="0">
              <a:buFont typeface="Wingdings 2" pitchFamily="18" charset="2"/>
              <a:buNone/>
            </a:pPr>
            <a:endParaRPr lang="en-US" dirty="0"/>
          </a:p>
        </p:txBody>
      </p:sp>
    </p:spTree>
    <p:extLst>
      <p:ext uri="{BB962C8B-B14F-4D97-AF65-F5344CB8AC3E}">
        <p14:creationId xmlns:p14="http://schemas.microsoft.com/office/powerpoint/2010/main" val="832167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Model: Components &amp; Modules</a:t>
            </a:r>
            <a:endParaRPr lang="en-US" dirty="0"/>
          </a:p>
        </p:txBody>
      </p:sp>
      <p:sp>
        <p:nvSpPr>
          <p:cNvPr id="4" name="Content Placeholder 2"/>
          <p:cNvSpPr>
            <a:spLocks noGrp="1"/>
          </p:cNvSpPr>
          <p:nvPr>
            <p:ph idx="1"/>
          </p:nvPr>
        </p:nvSpPr>
        <p:spPr>
          <a:xfrm>
            <a:off x="549275" y="1458388"/>
            <a:ext cx="8042276" cy="4942412"/>
          </a:xfrm>
        </p:spPr>
        <p:txBody>
          <a:bodyPr>
            <a:normAutofit/>
          </a:bodyPr>
          <a:lstStyle/>
          <a:p>
            <a:r>
              <a:rPr lang="en-US" dirty="0" smtClean="0"/>
              <a:t>Third Component (Modules &amp; its Connections) </a:t>
            </a:r>
          </a:p>
          <a:p>
            <a:pPr lvl="1"/>
            <a:r>
              <a:rPr lang="en-US" dirty="0" smtClean="0"/>
              <a:t>“Incremental Unit (IU)”: basic unit of information that is communicated between the modules</a:t>
            </a:r>
          </a:p>
          <a:p>
            <a:r>
              <a:rPr lang="en-US" dirty="0" smtClean="0"/>
              <a:t>The processing module </a:t>
            </a:r>
          </a:p>
          <a:p>
            <a:pPr lvl="1"/>
            <a:r>
              <a:rPr lang="en-US" i="1" dirty="0" smtClean="0"/>
              <a:t>Left Buffer</a:t>
            </a:r>
            <a:r>
              <a:rPr lang="en-US" dirty="0" smtClean="0"/>
              <a:t> (LB)</a:t>
            </a:r>
          </a:p>
          <a:p>
            <a:pPr lvl="1"/>
            <a:r>
              <a:rPr lang="en-US" i="1" dirty="0" smtClean="0"/>
              <a:t>Processor</a:t>
            </a:r>
            <a:r>
              <a:rPr lang="en-US" dirty="0" smtClean="0"/>
              <a:t> proper</a:t>
            </a:r>
          </a:p>
          <a:p>
            <a:pPr lvl="1"/>
            <a:r>
              <a:rPr lang="en-US" i="1" dirty="0" smtClean="0"/>
              <a:t>Right Buffer</a:t>
            </a:r>
            <a:r>
              <a:rPr lang="en-US" dirty="0" smtClean="0"/>
              <a:t> (RB)</a:t>
            </a:r>
          </a:p>
          <a:p>
            <a:pPr marL="349250" lvl="1" indent="0">
              <a:buNone/>
            </a:pPr>
            <a:endParaRPr lang="en-US" dirty="0" smtClean="0"/>
          </a:p>
          <a:p>
            <a:r>
              <a:rPr lang="en-US" dirty="0" smtClean="0"/>
              <a:t>Combining these terms: </a:t>
            </a:r>
          </a:p>
          <a:p>
            <a:pPr lvl="1"/>
            <a:r>
              <a:rPr lang="en-US" i="1" dirty="0" smtClean="0"/>
              <a:t>Left Buffer – Incremental Unit </a:t>
            </a:r>
            <a:r>
              <a:rPr lang="en-US" i="1" dirty="0" err="1" smtClean="0"/>
              <a:t>etc</a:t>
            </a:r>
            <a:endParaRPr lang="en-US" i="1" dirty="0" smtClean="0"/>
          </a:p>
          <a:p>
            <a:pPr marL="349250" lvl="1" indent="0">
              <a:buNone/>
            </a:pPr>
            <a:endParaRPr lang="en-US" i="1" dirty="0" smtClean="0"/>
          </a:p>
          <a:p>
            <a:pPr lvl="1"/>
            <a:endParaRPr lang="en-US" dirty="0" smtClean="0"/>
          </a:p>
          <a:p>
            <a:endParaRPr lang="en-US" dirty="0" smtClean="0"/>
          </a:p>
          <a:p>
            <a:endParaRPr lang="en-US" dirty="0" smtClean="0"/>
          </a:p>
          <a:p>
            <a:pPr marL="0" indent="0">
              <a:buNone/>
            </a:pPr>
            <a:endParaRPr lang="en-US" dirty="0"/>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750" y="3361460"/>
            <a:ext cx="4693339" cy="1672937"/>
          </a:xfrm>
          <a:prstGeom prst="rect">
            <a:avLst/>
          </a:prstGeom>
        </p:spPr>
      </p:pic>
    </p:spTree>
    <p:extLst>
      <p:ext uri="{BB962C8B-B14F-4D97-AF65-F5344CB8AC3E}">
        <p14:creationId xmlns:p14="http://schemas.microsoft.com/office/powerpoint/2010/main" val="428787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Model: Network Topology</a:t>
            </a:r>
            <a:br>
              <a:rPr lang="en-US" dirty="0" smtClean="0"/>
            </a:br>
            <a:endParaRPr lang="en-US" dirty="0"/>
          </a:p>
        </p:txBody>
      </p:sp>
      <p:sp>
        <p:nvSpPr>
          <p:cNvPr id="4" name="Content Placeholder 2"/>
          <p:cNvSpPr>
            <a:spLocks noGrp="1"/>
          </p:cNvSpPr>
          <p:nvPr>
            <p:ph idx="1"/>
          </p:nvPr>
        </p:nvSpPr>
        <p:spPr/>
        <p:txBody>
          <a:bodyPr/>
          <a:lstStyle/>
          <a:p>
            <a:r>
              <a:rPr lang="en-US" dirty="0" smtClean="0"/>
              <a:t>Network Topology</a:t>
            </a:r>
          </a:p>
          <a:p>
            <a:pPr lvl="1"/>
            <a:r>
              <a:rPr lang="en-US" dirty="0" smtClean="0"/>
              <a:t>Connectedness Axioms: connections between modules are expressed through these axioms. </a:t>
            </a:r>
          </a:p>
          <a:p>
            <a:pPr lvl="1"/>
            <a:r>
              <a:rPr lang="en-US" dirty="0" smtClean="0"/>
              <a:t>Connectedness Axioms simply state that IUs in one module’s right buffer are also in another buffer’s left buffer.</a:t>
            </a:r>
          </a:p>
          <a:p>
            <a:pPr lvl="2"/>
            <a:r>
              <a:rPr lang="en-US" i="1" dirty="0" smtClean="0"/>
              <a:t>Example:</a:t>
            </a:r>
          </a:p>
          <a:p>
            <a:pPr marL="685800" lvl="2" indent="0">
              <a:buNone/>
            </a:pPr>
            <a:r>
              <a:rPr lang="en-US" dirty="0" smtClean="0"/>
              <a:t>“All and only NPs in module 1’s RB appear in module 2 LB”</a:t>
            </a:r>
          </a:p>
          <a:p>
            <a:pPr lvl="2"/>
            <a:endParaRPr lang="en-US" i="1" dirty="0" smtClean="0"/>
          </a:p>
          <a:p>
            <a:pPr lvl="1"/>
            <a:endParaRPr lang="en-US" dirty="0" smtClean="0"/>
          </a:p>
          <a:p>
            <a:endParaRPr lang="en-US" dirty="0" smtClean="0"/>
          </a:p>
          <a:p>
            <a:endParaRPr lang="en-US" dirty="0" smtClean="0"/>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50" y="4818777"/>
            <a:ext cx="7887801" cy="866896"/>
          </a:xfrm>
          <a:prstGeom prst="rect">
            <a:avLst/>
          </a:prstGeom>
        </p:spPr>
      </p:pic>
    </p:spTree>
    <p:extLst>
      <p:ext uri="{BB962C8B-B14F-4D97-AF65-F5344CB8AC3E}">
        <p14:creationId xmlns:p14="http://schemas.microsoft.com/office/powerpoint/2010/main" val="528816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Model: Network Topology</a:t>
            </a:r>
            <a:r>
              <a:rPr lang="en-US" dirty="0"/>
              <a:t/>
            </a:r>
            <a:br>
              <a:rPr lang="en-US" dirty="0"/>
            </a:br>
            <a:endParaRPr lang="en-US" dirty="0"/>
          </a:p>
        </p:txBody>
      </p:sp>
      <p:sp>
        <p:nvSpPr>
          <p:cNvPr id="4" name="Content Placeholder 2"/>
          <p:cNvSpPr>
            <a:spLocks noGrp="1"/>
          </p:cNvSpPr>
          <p:nvPr>
            <p:ph idx="1"/>
          </p:nvPr>
        </p:nvSpPr>
        <p:spPr>
          <a:xfrm>
            <a:off x="549275" y="1600200"/>
            <a:ext cx="6119155" cy="4711389"/>
          </a:xfrm>
        </p:spPr>
        <p:txBody>
          <a:bodyPr>
            <a:normAutofit fontScale="92500" lnSpcReduction="10000"/>
          </a:bodyPr>
          <a:lstStyle/>
          <a:p>
            <a:r>
              <a:rPr lang="en-US" dirty="0" smtClean="0"/>
              <a:t>Network Topology (cont’d)</a:t>
            </a:r>
          </a:p>
          <a:p>
            <a:pPr lvl="1"/>
            <a:r>
              <a:rPr lang="en-US" dirty="0" smtClean="0"/>
              <a:t>If desired, a given RB can be connected to more than one LB, and more than one RB can feed into the same LB</a:t>
            </a:r>
            <a:endParaRPr lang="en-US" dirty="0"/>
          </a:p>
          <a:p>
            <a:pPr lvl="1"/>
            <a:r>
              <a:rPr lang="en-US" dirty="0" smtClean="0"/>
              <a:t>Different topology types can them be defined through constrains on module sets and their connections.</a:t>
            </a:r>
          </a:p>
          <a:p>
            <a:pPr lvl="2"/>
            <a:r>
              <a:rPr lang="en-US" dirty="0" smtClean="0"/>
              <a:t>Pipeline System</a:t>
            </a:r>
            <a:endParaRPr lang="en-US" dirty="0"/>
          </a:p>
          <a:p>
            <a:pPr lvl="1"/>
            <a:r>
              <a:rPr lang="en-US" dirty="0" smtClean="0"/>
              <a:t>Together, the set of these axioms define the network topology of a concrete system.</a:t>
            </a:r>
          </a:p>
          <a:p>
            <a:pPr lvl="1"/>
            <a:r>
              <a:rPr lang="en-US" dirty="0" smtClean="0"/>
              <a:t>Note: This is different from copying of data structure, rather, invoking token identity.</a:t>
            </a:r>
          </a:p>
          <a:p>
            <a:pPr lvl="2"/>
            <a:r>
              <a:rPr lang="en-US" dirty="0" smtClean="0"/>
              <a:t>Bi-directionality property: </a:t>
            </a:r>
            <a:r>
              <a:rPr lang="en-US" sz="1600" dirty="0" smtClean="0"/>
              <a:t>if processor makes changes to IUs in their buffers, those changes are automatically percolate through the network. </a:t>
            </a:r>
            <a:r>
              <a:rPr lang="en-US" dirty="0" smtClean="0"/>
              <a:t> </a:t>
            </a:r>
          </a:p>
          <a:p>
            <a:pPr lvl="1"/>
            <a:endParaRPr lang="en-US" dirty="0" smtClean="0"/>
          </a:p>
          <a:p>
            <a:pPr marL="685800" lvl="2" indent="0">
              <a:buNone/>
            </a:pPr>
            <a:endParaRPr lang="en-US" dirty="0" smtClean="0"/>
          </a:p>
          <a:p>
            <a:endParaRPr lang="en-US" dirty="0" smtClean="0"/>
          </a:p>
          <a:p>
            <a:endParaRPr lang="en-US"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430" y="1923205"/>
            <a:ext cx="1717288" cy="1437646"/>
          </a:xfrm>
          <a:prstGeom prst="rect">
            <a:avLst/>
          </a:prstGeom>
        </p:spPr>
      </p:pic>
    </p:spTree>
    <p:extLst>
      <p:ext uri="{BB962C8B-B14F-4D97-AF65-F5344CB8AC3E}">
        <p14:creationId xmlns:p14="http://schemas.microsoft.com/office/powerpoint/2010/main" val="1903284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Model: IU</a:t>
            </a:r>
            <a:br>
              <a:rPr lang="en-US" dirty="0" smtClean="0"/>
            </a:br>
            <a:endParaRPr lang="en-US" dirty="0"/>
          </a:p>
        </p:txBody>
      </p:sp>
      <p:sp>
        <p:nvSpPr>
          <p:cNvPr id="4" name="Content Placeholder 2"/>
          <p:cNvSpPr>
            <a:spLocks noGrp="1"/>
          </p:cNvSpPr>
          <p:nvPr>
            <p:ph idx="1"/>
          </p:nvPr>
        </p:nvSpPr>
        <p:spPr/>
        <p:txBody>
          <a:bodyPr>
            <a:normAutofit/>
          </a:bodyPr>
          <a:lstStyle/>
          <a:p>
            <a:r>
              <a:rPr lang="en-US" dirty="0" smtClean="0"/>
              <a:t>Incremental Units</a:t>
            </a:r>
          </a:p>
          <a:p>
            <a:pPr lvl="1"/>
            <a:r>
              <a:rPr lang="en-US" dirty="0" smtClean="0"/>
              <a:t>IU is holding a “minimal amount of characteristic input (or output)”</a:t>
            </a:r>
          </a:p>
          <a:p>
            <a:pPr lvl="1"/>
            <a:r>
              <a:rPr lang="en-US" dirty="0" smtClean="0"/>
              <a:t>What do we see as the most complete version of IUs so that we can build more complex system?</a:t>
            </a:r>
          </a:p>
          <a:p>
            <a:pPr lvl="1"/>
            <a:r>
              <a:rPr lang="en-US" dirty="0" smtClean="0"/>
              <a:t>Operations</a:t>
            </a:r>
          </a:p>
          <a:p>
            <a:pPr lvl="2"/>
            <a:r>
              <a:rPr lang="en-US" dirty="0" smtClean="0"/>
              <a:t>Hypothesis Revision</a:t>
            </a:r>
          </a:p>
          <a:p>
            <a:pPr lvl="2"/>
            <a:r>
              <a:rPr lang="en-US" dirty="0" smtClean="0"/>
              <a:t>Prediction</a:t>
            </a:r>
          </a:p>
          <a:p>
            <a:pPr lvl="2"/>
            <a:r>
              <a:rPr lang="en-US" dirty="0" smtClean="0"/>
              <a:t>Parallel Hypothesis Processing</a:t>
            </a:r>
          </a:p>
          <a:p>
            <a:pPr lvl="1"/>
            <a:r>
              <a:rPr lang="en-US" dirty="0" smtClean="0"/>
              <a:t>Relations &amp; Levels of IU </a:t>
            </a:r>
          </a:p>
          <a:p>
            <a:pPr lvl="2"/>
            <a:r>
              <a:rPr lang="en-US" dirty="0" smtClean="0"/>
              <a:t>on the same level </a:t>
            </a:r>
            <a:r>
              <a:rPr lang="en-US" dirty="0" smtClean="0">
                <a:sym typeface="Wingdings" panose="05000000000000000000" pitchFamily="2" charset="2"/>
              </a:rPr>
              <a:t> grounded</a:t>
            </a:r>
          </a:p>
          <a:p>
            <a:pPr lvl="2"/>
            <a:endParaRPr lang="en-US" dirty="0" smtClean="0"/>
          </a:p>
        </p:txBody>
      </p:sp>
    </p:spTree>
    <p:extLst>
      <p:ext uri="{BB962C8B-B14F-4D97-AF65-F5344CB8AC3E}">
        <p14:creationId xmlns:p14="http://schemas.microsoft.com/office/powerpoint/2010/main" val="4033890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Model: IU</a:t>
            </a:r>
            <a:br>
              <a:rPr lang="en-US" dirty="0" smtClean="0"/>
            </a:br>
            <a:endParaRPr lang="en-US" dirty="0"/>
          </a:p>
        </p:txBody>
      </p:sp>
      <p:sp>
        <p:nvSpPr>
          <p:cNvPr id="4" name="Content Placeholder 2"/>
          <p:cNvSpPr>
            <a:spLocks noGrp="1"/>
          </p:cNvSpPr>
          <p:nvPr>
            <p:ph idx="1"/>
          </p:nvPr>
        </p:nvSpPr>
        <p:spPr>
          <a:xfrm>
            <a:off x="549275" y="1600201"/>
            <a:ext cx="8042276" cy="3819292"/>
          </a:xfrm>
        </p:spPr>
        <p:txBody>
          <a:bodyPr>
            <a:normAutofit lnSpcReduction="10000"/>
          </a:bodyPr>
          <a:lstStyle/>
          <a:p>
            <a:r>
              <a:rPr lang="en-US" dirty="0" smtClean="0"/>
              <a:t>Incremental Units (cont’d)</a:t>
            </a:r>
          </a:p>
          <a:p>
            <a:pPr lvl="1"/>
            <a:r>
              <a:rPr lang="en-US" dirty="0" smtClean="0"/>
              <a:t>Apart from relations we have looked so far, we want IUs to carry 3 other types of information:</a:t>
            </a:r>
          </a:p>
          <a:p>
            <a:pPr lvl="2"/>
            <a:r>
              <a:rPr lang="en-US" dirty="0" smtClean="0"/>
              <a:t>A confidence Score</a:t>
            </a:r>
          </a:p>
          <a:p>
            <a:pPr lvl="2"/>
            <a:r>
              <a:rPr lang="en-US" dirty="0" smtClean="0"/>
              <a:t>A field recording whether revisions of the IS are still to be expected or not</a:t>
            </a:r>
          </a:p>
          <a:p>
            <a:pPr lvl="2"/>
            <a:r>
              <a:rPr lang="en-US" dirty="0" smtClean="0"/>
              <a:t>A field recording whether the IU has already been processed by consumers, and if so, by whom</a:t>
            </a:r>
          </a:p>
          <a:p>
            <a:pPr lvl="2"/>
            <a:r>
              <a:rPr lang="en-US" dirty="0" smtClean="0"/>
              <a:t>Formally, we define IUs as tuple</a:t>
            </a:r>
          </a:p>
          <a:p>
            <a:pPr lvl="3"/>
            <a:r>
              <a:rPr lang="en-US" dirty="0" smtClean="0"/>
              <a:t> </a:t>
            </a:r>
            <a:r>
              <a:rPr lang="en-US" b="1" i="1" u="sng" dirty="0" smtClean="0"/>
              <a:t>I</a:t>
            </a:r>
            <a:r>
              <a:rPr lang="en-US" dirty="0" smtClean="0"/>
              <a:t>dentity / </a:t>
            </a:r>
            <a:r>
              <a:rPr lang="en-US" b="1" i="1" u="sng" dirty="0" smtClean="0"/>
              <a:t>L</a:t>
            </a:r>
            <a:r>
              <a:rPr lang="en-US" dirty="0" smtClean="0"/>
              <a:t>ink level / </a:t>
            </a:r>
            <a:r>
              <a:rPr lang="en-US" b="1" i="1" u="sng" dirty="0" smtClean="0"/>
              <a:t>G</a:t>
            </a:r>
            <a:r>
              <a:rPr lang="en-US" dirty="0" smtClean="0"/>
              <a:t>rounded / </a:t>
            </a:r>
            <a:r>
              <a:rPr lang="en-US" b="1" i="1" dirty="0" smtClean="0"/>
              <a:t>C</a:t>
            </a:r>
            <a:r>
              <a:rPr lang="en-US" dirty="0" smtClean="0"/>
              <a:t>onfidence or </a:t>
            </a:r>
            <a:r>
              <a:rPr lang="en-US" b="1" i="1" u="sng" dirty="0" smtClean="0"/>
              <a:t>T</a:t>
            </a:r>
            <a:r>
              <a:rPr lang="en-US" dirty="0" smtClean="0"/>
              <a:t>rust / </a:t>
            </a:r>
            <a:r>
              <a:rPr lang="en-US" b="1" i="1" u="sng" dirty="0" smtClean="0"/>
              <a:t>C</a:t>
            </a:r>
            <a:r>
              <a:rPr lang="en-US" dirty="0" smtClean="0"/>
              <a:t>ommitted / </a:t>
            </a:r>
            <a:r>
              <a:rPr lang="en-US" b="1" i="1" u="sng" dirty="0" smtClean="0"/>
              <a:t>S</a:t>
            </a:r>
            <a:r>
              <a:rPr lang="en-US" dirty="0" smtClean="0"/>
              <a:t>een</a:t>
            </a:r>
          </a:p>
          <a:p>
            <a:pPr lvl="3"/>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852" y="5419493"/>
            <a:ext cx="6311122" cy="967452"/>
          </a:xfrm>
          <a:prstGeom prst="rect">
            <a:avLst/>
          </a:prstGeom>
        </p:spPr>
      </p:pic>
    </p:spTree>
    <p:extLst>
      <p:ext uri="{BB962C8B-B14F-4D97-AF65-F5344CB8AC3E}">
        <p14:creationId xmlns:p14="http://schemas.microsoft.com/office/powerpoint/2010/main" val="1293105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Model: Operations</a:t>
            </a:r>
            <a:br>
              <a:rPr lang="en-US" dirty="0" smtClean="0"/>
            </a:br>
            <a:endParaRPr lang="en-US" dirty="0"/>
          </a:p>
        </p:txBody>
      </p:sp>
      <p:sp>
        <p:nvSpPr>
          <p:cNvPr id="4" name="Content Placeholder 2"/>
          <p:cNvSpPr>
            <a:spLocks noGrp="1"/>
          </p:cNvSpPr>
          <p:nvPr>
            <p:ph idx="1"/>
          </p:nvPr>
        </p:nvSpPr>
        <p:spPr>
          <a:xfrm>
            <a:off x="549275" y="1600200"/>
            <a:ext cx="8042276" cy="4856017"/>
          </a:xfrm>
        </p:spPr>
        <p:txBody>
          <a:bodyPr>
            <a:normAutofit fontScale="92500" lnSpcReduction="20000"/>
          </a:bodyPr>
          <a:lstStyle/>
          <a:p>
            <a:r>
              <a:rPr lang="en-US" dirty="0" smtClean="0"/>
              <a:t>Operations</a:t>
            </a:r>
          </a:p>
          <a:p>
            <a:pPr lvl="1"/>
            <a:r>
              <a:rPr lang="en-US" dirty="0" smtClean="0"/>
              <a:t>Purge</a:t>
            </a:r>
          </a:p>
          <a:p>
            <a:pPr lvl="2"/>
            <a:r>
              <a:rPr lang="en-US" dirty="0" smtClean="0"/>
              <a:t>LB-IUs are revoked by their producer</a:t>
            </a:r>
          </a:p>
          <a:p>
            <a:pPr lvl="2"/>
            <a:r>
              <a:rPr lang="en-US" dirty="0" smtClean="0"/>
              <a:t>This is done by setting confidence score to the special value (i.e. 0 / -1 : </a:t>
            </a:r>
            <a:r>
              <a:rPr lang="en-US" sz="1400" dirty="0" smtClean="0"/>
              <a:t>depends on the system</a:t>
            </a:r>
            <a:r>
              <a:rPr lang="en-US" dirty="0" smtClean="0"/>
              <a:t>)</a:t>
            </a:r>
          </a:p>
          <a:p>
            <a:pPr lvl="1"/>
            <a:r>
              <a:rPr lang="en-US" dirty="0" smtClean="0"/>
              <a:t>Update</a:t>
            </a:r>
          </a:p>
          <a:p>
            <a:pPr lvl="2"/>
            <a:r>
              <a:rPr lang="en-US" dirty="0" smtClean="0"/>
              <a:t>New LB-IUs are integrated into the internal state, and eventually new RB-IUs are build based on them </a:t>
            </a:r>
          </a:p>
          <a:p>
            <a:pPr lvl="1"/>
            <a:r>
              <a:rPr lang="en-US" dirty="0" smtClean="0"/>
              <a:t>Commit</a:t>
            </a:r>
          </a:p>
          <a:p>
            <a:pPr lvl="2"/>
            <a:r>
              <a:rPr lang="en-US" dirty="0" smtClean="0"/>
              <a:t>There are three ways in which a processor may have to deal with commits</a:t>
            </a:r>
          </a:p>
          <a:p>
            <a:pPr lvl="3"/>
            <a:r>
              <a:rPr lang="en-US" dirty="0" smtClean="0"/>
              <a:t>It can decide for itself to commit RB-IUs</a:t>
            </a:r>
          </a:p>
          <a:p>
            <a:pPr lvl="3"/>
            <a:r>
              <a:rPr lang="en-US" dirty="0" smtClean="0"/>
              <a:t>A processor may notice that a previous module has committed to IUs in its LB.</a:t>
            </a:r>
          </a:p>
          <a:p>
            <a:pPr lvl="3"/>
            <a:r>
              <a:rPr lang="en-US" dirty="0" smtClean="0"/>
              <a:t>The commitment of previous kind will lead modules to also commit to its output (Chain of commitments) </a:t>
            </a:r>
          </a:p>
          <a:p>
            <a:pPr marL="1263650" lvl="4" indent="0">
              <a:buNone/>
            </a:pPr>
            <a:endParaRPr lang="en-US" dirty="0" smtClean="0"/>
          </a:p>
          <a:p>
            <a:pPr lvl="2"/>
            <a:endParaRPr lang="en-US" dirty="0" smtClean="0"/>
          </a:p>
        </p:txBody>
      </p:sp>
    </p:spTree>
    <p:extLst>
      <p:ext uri="{BB962C8B-B14F-4D97-AF65-F5344CB8AC3E}">
        <p14:creationId xmlns:p14="http://schemas.microsoft.com/office/powerpoint/2010/main" val="2373174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br>
              <a:rPr lang="en-US" dirty="0" smtClean="0"/>
            </a:br>
            <a:endParaRPr lang="en-US" dirty="0"/>
          </a:p>
        </p:txBody>
      </p:sp>
      <p:sp>
        <p:nvSpPr>
          <p:cNvPr id="4" name="Content Placeholder 2"/>
          <p:cNvSpPr>
            <a:spLocks noGrp="1"/>
          </p:cNvSpPr>
          <p:nvPr>
            <p:ph idx="1"/>
          </p:nvPr>
        </p:nvSpPr>
        <p:spPr/>
        <p:txBody>
          <a:bodyPr>
            <a:normAutofit fontScale="77500" lnSpcReduction="20000"/>
          </a:bodyPr>
          <a:lstStyle/>
          <a:p>
            <a:r>
              <a:rPr lang="en-US" dirty="0" smtClean="0"/>
              <a:t>Introduction &amp; Motivation</a:t>
            </a:r>
          </a:p>
          <a:p>
            <a:r>
              <a:rPr lang="en-US" dirty="0" smtClean="0"/>
              <a:t>The Model: </a:t>
            </a:r>
          </a:p>
          <a:p>
            <a:pPr lvl="1"/>
            <a:r>
              <a:rPr lang="en-US" dirty="0" smtClean="0"/>
              <a:t>Basic Concepts</a:t>
            </a:r>
          </a:p>
          <a:p>
            <a:pPr lvl="1"/>
            <a:r>
              <a:rPr lang="en-US" dirty="0" smtClean="0"/>
              <a:t>Components &amp; Modules</a:t>
            </a:r>
          </a:p>
          <a:p>
            <a:pPr lvl="1"/>
            <a:r>
              <a:rPr lang="en-US" dirty="0" smtClean="0"/>
              <a:t>Network Topology</a:t>
            </a:r>
          </a:p>
          <a:p>
            <a:pPr lvl="1"/>
            <a:r>
              <a:rPr lang="en-US" dirty="0" smtClean="0"/>
              <a:t>IU (Incremental Unit)</a:t>
            </a:r>
          </a:p>
          <a:p>
            <a:pPr lvl="1"/>
            <a:r>
              <a:rPr lang="en-US" dirty="0" smtClean="0"/>
              <a:t>Operation</a:t>
            </a:r>
          </a:p>
          <a:p>
            <a:r>
              <a:rPr lang="en-US" b="1" dirty="0" smtClean="0"/>
              <a:t>Example I – NUMBERS</a:t>
            </a:r>
          </a:p>
          <a:p>
            <a:r>
              <a:rPr lang="en-US" dirty="0" smtClean="0"/>
              <a:t>Example II - Extended Work 1</a:t>
            </a:r>
          </a:p>
          <a:p>
            <a:r>
              <a:rPr lang="en-US" dirty="0" smtClean="0"/>
              <a:t>Extended Work 2</a:t>
            </a:r>
          </a:p>
          <a:p>
            <a:r>
              <a:rPr lang="en-US" dirty="0" smtClean="0"/>
              <a:t>Summary &amp; Discussion</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368340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 </a:t>
            </a:r>
            <a:r>
              <a:rPr lang="en-US" dirty="0"/>
              <a:t>– </a:t>
            </a:r>
            <a:r>
              <a:rPr lang="en-US" dirty="0" smtClean="0"/>
              <a:t>NUMBERS</a:t>
            </a:r>
            <a:r>
              <a:rPr lang="en-US" dirty="0"/>
              <a:t/>
            </a:r>
            <a:br>
              <a:rPr lang="en-US" dirty="0"/>
            </a:br>
            <a:endParaRPr lang="en-US" dirty="0"/>
          </a:p>
        </p:txBody>
      </p:sp>
      <p:sp>
        <p:nvSpPr>
          <p:cNvPr id="7" name="Content Placeholder 2"/>
          <p:cNvSpPr txBox="1">
            <a:spLocks/>
          </p:cNvSpPr>
          <p:nvPr/>
        </p:nvSpPr>
        <p:spPr>
          <a:xfrm>
            <a:off x="549275" y="1600201"/>
            <a:ext cx="7929707" cy="1517072"/>
          </a:xfrm>
          <a:prstGeom prst="rect">
            <a:avLst/>
          </a:prstGeom>
        </p:spPr>
        <p:txBody>
          <a:bodyPr vert="horz" lIns="91440" tIns="45720" rIns="91440" bIns="45720" rtlCol="0">
            <a:normAutofit fontScale="925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NUMBERS: a fully incremental dialogue system that can engage in dialogues in a simple domain, number dictation.</a:t>
            </a:r>
          </a:p>
          <a:p>
            <a:r>
              <a:rPr lang="en-US" dirty="0" smtClean="0"/>
              <a:t>Network Topology of the system:</a:t>
            </a:r>
          </a:p>
          <a:p>
            <a:endParaRPr lang="en-US" dirty="0" smtClean="0"/>
          </a:p>
        </p:txBody>
      </p:sp>
      <p:pic>
        <p:nvPicPr>
          <p:cNvPr id="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1035" y="3272942"/>
            <a:ext cx="6086186" cy="3278493"/>
          </a:xfrm>
        </p:spPr>
      </p:pic>
    </p:spTree>
    <p:extLst>
      <p:ext uri="{BB962C8B-B14F-4D97-AF65-F5344CB8AC3E}">
        <p14:creationId xmlns:p14="http://schemas.microsoft.com/office/powerpoint/2010/main" val="1439832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 </a:t>
            </a:r>
            <a:r>
              <a:rPr lang="en-US" dirty="0"/>
              <a:t>– </a:t>
            </a:r>
            <a:r>
              <a:rPr lang="en-US" dirty="0" smtClean="0"/>
              <a:t>NUMBERS</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9785" y="776054"/>
            <a:ext cx="5461256" cy="5835316"/>
          </a:xfrm>
        </p:spPr>
      </p:pic>
    </p:spTree>
    <p:extLst>
      <p:ext uri="{BB962C8B-B14F-4D97-AF65-F5344CB8AC3E}">
        <p14:creationId xmlns:p14="http://schemas.microsoft.com/office/powerpoint/2010/main" val="1948330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br>
              <a:rPr lang="en-US" dirty="0" smtClean="0"/>
            </a:br>
            <a:endParaRPr lang="en-US" dirty="0"/>
          </a:p>
        </p:txBody>
      </p:sp>
      <p:sp>
        <p:nvSpPr>
          <p:cNvPr id="4" name="Content Placeholder 2"/>
          <p:cNvSpPr>
            <a:spLocks noGrp="1"/>
          </p:cNvSpPr>
          <p:nvPr>
            <p:ph idx="1"/>
          </p:nvPr>
        </p:nvSpPr>
        <p:spPr/>
        <p:txBody>
          <a:bodyPr>
            <a:normAutofit fontScale="77500" lnSpcReduction="20000"/>
          </a:bodyPr>
          <a:lstStyle/>
          <a:p>
            <a:r>
              <a:rPr lang="en-US" dirty="0" smtClean="0"/>
              <a:t>Introduction &amp; Motivation</a:t>
            </a:r>
          </a:p>
          <a:p>
            <a:r>
              <a:rPr lang="en-US" dirty="0" smtClean="0"/>
              <a:t>The Model: </a:t>
            </a:r>
          </a:p>
          <a:p>
            <a:pPr lvl="1"/>
            <a:r>
              <a:rPr lang="en-US" dirty="0" smtClean="0"/>
              <a:t>Basic Concepts</a:t>
            </a:r>
          </a:p>
          <a:p>
            <a:pPr lvl="1"/>
            <a:r>
              <a:rPr lang="en-US" dirty="0" smtClean="0"/>
              <a:t>Components &amp; Modules</a:t>
            </a:r>
          </a:p>
          <a:p>
            <a:pPr lvl="1"/>
            <a:r>
              <a:rPr lang="en-US" dirty="0" smtClean="0"/>
              <a:t>Network Topology</a:t>
            </a:r>
          </a:p>
          <a:p>
            <a:pPr lvl="1"/>
            <a:r>
              <a:rPr lang="en-US" dirty="0" smtClean="0"/>
              <a:t>IU (Incremental Unit)</a:t>
            </a:r>
          </a:p>
          <a:p>
            <a:pPr lvl="1"/>
            <a:r>
              <a:rPr lang="en-US" dirty="0" smtClean="0"/>
              <a:t>Operation</a:t>
            </a:r>
          </a:p>
          <a:p>
            <a:r>
              <a:rPr lang="en-US" dirty="0" smtClean="0"/>
              <a:t>Example I – NUMBERS</a:t>
            </a:r>
          </a:p>
          <a:p>
            <a:r>
              <a:rPr lang="en-US" dirty="0" smtClean="0"/>
              <a:t>Example II - Extended Work 1</a:t>
            </a:r>
          </a:p>
          <a:p>
            <a:r>
              <a:rPr lang="en-US" dirty="0" smtClean="0"/>
              <a:t>Extended Work 2</a:t>
            </a:r>
          </a:p>
          <a:p>
            <a:r>
              <a:rPr lang="en-US" dirty="0" smtClean="0"/>
              <a:t>Summary &amp; Discussion</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3384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 NUMBERS</a:t>
            </a:r>
            <a:r>
              <a:rPr lang="en-US" dirty="0"/>
              <a:t/>
            </a:r>
            <a:br>
              <a:rPr lang="en-US" dirty="0"/>
            </a:b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0799" y="3034635"/>
            <a:ext cx="4391042" cy="3616152"/>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56219" y="3034635"/>
            <a:ext cx="4367463" cy="3616152"/>
          </a:xfrm>
        </p:spPr>
      </p:pic>
      <p:sp>
        <p:nvSpPr>
          <p:cNvPr id="9" name="Content Placeholder 2"/>
          <p:cNvSpPr txBox="1">
            <a:spLocks/>
          </p:cNvSpPr>
          <p:nvPr/>
        </p:nvSpPr>
        <p:spPr>
          <a:xfrm>
            <a:off x="549275" y="850605"/>
            <a:ext cx="8042276" cy="2228901"/>
          </a:xfrm>
          <a:prstGeom prst="rect">
            <a:avLst/>
          </a:prstGeom>
        </p:spPr>
        <p:txBody>
          <a:bodyPr vert="horz" lIns="91440" tIns="45720" rIns="91440" bIns="45720" rtlCol="0">
            <a:normAutofit fontScale="85000" lnSpcReduction="10000"/>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lvl="1"/>
            <a:r>
              <a:rPr lang="en-US" sz="2400" dirty="0" smtClean="0"/>
              <a:t>Illustration of incremental speech recognition</a:t>
            </a:r>
          </a:p>
          <a:p>
            <a:pPr lvl="2"/>
            <a:r>
              <a:rPr lang="en-US" dirty="0" smtClean="0"/>
              <a:t>Update: processor needs to update its internal state. Speech recognizer has to continuously add incoming audio frames into its internal state.</a:t>
            </a:r>
          </a:p>
          <a:p>
            <a:pPr lvl="2"/>
            <a:r>
              <a:rPr lang="en-US" dirty="0" smtClean="0"/>
              <a:t>Purge: at time t</a:t>
            </a:r>
            <a:r>
              <a:rPr lang="en-US" baseline="-25000" dirty="0" smtClean="0"/>
              <a:t>2</a:t>
            </a:r>
            <a:r>
              <a:rPr lang="en-US" dirty="0" smtClean="0"/>
              <a:t>, as more audio frames are consumed by the recognizer, the module must revoke “four” and add new IU “forty”. All other IU consumes the IU “four” has to purge.</a:t>
            </a:r>
            <a:endParaRPr lang="en-US" baseline="-25000" dirty="0" smtClean="0"/>
          </a:p>
          <a:p>
            <a:pPr lvl="2"/>
            <a:r>
              <a:rPr lang="en-US" dirty="0" smtClean="0"/>
              <a:t>Commit: as more audio frames are consumed, and no more words are identified at t</a:t>
            </a:r>
            <a:r>
              <a:rPr lang="en-US" baseline="-25000" dirty="0" smtClean="0"/>
              <a:t>4</a:t>
            </a:r>
            <a:r>
              <a:rPr lang="en-US" dirty="0" smtClean="0"/>
              <a:t>, the module nay decide to commit to the IUs that it has produced.</a:t>
            </a:r>
          </a:p>
          <a:p>
            <a:pPr marL="0" indent="0">
              <a:buFont typeface="Wingdings 2" pitchFamily="18" charset="2"/>
              <a:buNone/>
            </a:pPr>
            <a:endParaRPr lang="en-US" dirty="0"/>
          </a:p>
        </p:txBody>
      </p:sp>
    </p:spTree>
    <p:extLst>
      <p:ext uri="{BB962C8B-B14F-4D97-AF65-F5344CB8AC3E}">
        <p14:creationId xmlns:p14="http://schemas.microsoft.com/office/powerpoint/2010/main" val="2959829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br>
              <a:rPr lang="en-US" dirty="0" smtClean="0"/>
            </a:br>
            <a:endParaRPr lang="en-US" dirty="0"/>
          </a:p>
        </p:txBody>
      </p:sp>
      <p:sp>
        <p:nvSpPr>
          <p:cNvPr id="4" name="Content Placeholder 2"/>
          <p:cNvSpPr>
            <a:spLocks noGrp="1"/>
          </p:cNvSpPr>
          <p:nvPr>
            <p:ph idx="1"/>
          </p:nvPr>
        </p:nvSpPr>
        <p:spPr/>
        <p:txBody>
          <a:bodyPr>
            <a:normAutofit fontScale="77500" lnSpcReduction="20000"/>
          </a:bodyPr>
          <a:lstStyle/>
          <a:p>
            <a:r>
              <a:rPr lang="en-US" dirty="0" smtClean="0"/>
              <a:t>Introduction &amp; Motivation</a:t>
            </a:r>
          </a:p>
          <a:p>
            <a:r>
              <a:rPr lang="en-US" dirty="0" smtClean="0"/>
              <a:t>The Model: </a:t>
            </a:r>
          </a:p>
          <a:p>
            <a:pPr lvl="1"/>
            <a:r>
              <a:rPr lang="en-US" dirty="0" smtClean="0"/>
              <a:t>Basic Concepts</a:t>
            </a:r>
          </a:p>
          <a:p>
            <a:pPr lvl="1"/>
            <a:r>
              <a:rPr lang="en-US" dirty="0" smtClean="0"/>
              <a:t>Components &amp; Modules</a:t>
            </a:r>
          </a:p>
          <a:p>
            <a:pPr lvl="1"/>
            <a:r>
              <a:rPr lang="en-US" dirty="0" smtClean="0"/>
              <a:t>Network Topology</a:t>
            </a:r>
          </a:p>
          <a:p>
            <a:pPr lvl="1"/>
            <a:r>
              <a:rPr lang="en-US" dirty="0" smtClean="0"/>
              <a:t>IU (Incremental Unit)</a:t>
            </a:r>
          </a:p>
          <a:p>
            <a:pPr lvl="1"/>
            <a:r>
              <a:rPr lang="en-US" dirty="0" smtClean="0"/>
              <a:t>Operation</a:t>
            </a:r>
          </a:p>
          <a:p>
            <a:r>
              <a:rPr lang="en-US" dirty="0" smtClean="0"/>
              <a:t>Example I – NUMBERS</a:t>
            </a:r>
          </a:p>
          <a:p>
            <a:r>
              <a:rPr lang="en-US" b="1" dirty="0" smtClean="0"/>
              <a:t>Example II - Extended Work 1</a:t>
            </a:r>
          </a:p>
          <a:p>
            <a:r>
              <a:rPr lang="en-US" dirty="0" smtClean="0"/>
              <a:t>Extended Work 2</a:t>
            </a:r>
          </a:p>
          <a:p>
            <a:r>
              <a:rPr lang="en-US" dirty="0" smtClean="0"/>
              <a:t>Summary &amp; Discussion</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386544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Example II: Extended </a:t>
            </a:r>
            <a:r>
              <a:rPr lang="en-US" dirty="0"/>
              <a:t>Work </a:t>
            </a:r>
            <a:r>
              <a:rPr lang="en-US" dirty="0" smtClean="0"/>
              <a:t>1</a:t>
            </a:r>
            <a:br>
              <a:rPr lang="en-US" dirty="0" smtClean="0"/>
            </a:br>
            <a:r>
              <a:rPr lang="en-US" dirty="0" smtClean="0"/>
              <a:t>(D. </a:t>
            </a:r>
            <a:r>
              <a:rPr lang="en-US" dirty="0" err="1" smtClean="0"/>
              <a:t>DeVault</a:t>
            </a:r>
            <a:r>
              <a:rPr lang="en-US" dirty="0" smtClean="0"/>
              <a:t> et al. 2009)</a:t>
            </a:r>
            <a:endParaRPr lang="en-US" dirty="0"/>
          </a:p>
        </p:txBody>
      </p:sp>
      <p:sp>
        <p:nvSpPr>
          <p:cNvPr id="4" name="Content Placeholder 2"/>
          <p:cNvSpPr>
            <a:spLocks noGrp="1"/>
          </p:cNvSpPr>
          <p:nvPr>
            <p:ph sz="half" idx="1"/>
          </p:nvPr>
        </p:nvSpPr>
        <p:spPr>
          <a:xfrm>
            <a:off x="549275" y="1600201"/>
            <a:ext cx="4201796" cy="4343400"/>
          </a:xfrm>
        </p:spPr>
        <p:txBody>
          <a:bodyPr>
            <a:normAutofit fontScale="92500" lnSpcReduction="20000"/>
          </a:bodyPr>
          <a:lstStyle/>
          <a:p>
            <a:r>
              <a:rPr lang="en-US" dirty="0" smtClean="0"/>
              <a:t>SASO-EN scenario</a:t>
            </a:r>
          </a:p>
          <a:p>
            <a:pPr lvl="1"/>
            <a:r>
              <a:rPr lang="en-US" dirty="0" smtClean="0"/>
              <a:t>(</a:t>
            </a:r>
            <a:r>
              <a:rPr lang="en-US" dirty="0" err="1" smtClean="0"/>
              <a:t>Hartholt</a:t>
            </a:r>
            <a:r>
              <a:rPr lang="en-US" dirty="0" smtClean="0"/>
              <a:t> et al., 2008)</a:t>
            </a:r>
          </a:p>
          <a:p>
            <a:pPr lvl="1"/>
            <a:r>
              <a:rPr lang="en-US" dirty="0" smtClean="0"/>
              <a:t>Designed to allow a trainee to practice multi-party negotiation skills by engaging in face to face negotiation with virtual humans.</a:t>
            </a:r>
          </a:p>
          <a:p>
            <a:pPr lvl="1"/>
            <a:r>
              <a:rPr lang="en-US" dirty="0" smtClean="0"/>
              <a:t>Objective: “negotiate about the possible re-location of a medical clinic in an Iraqi village”</a:t>
            </a:r>
          </a:p>
          <a:p>
            <a:r>
              <a:rPr lang="en-US" dirty="0" smtClean="0"/>
              <a:t>The NLU component is based on Incremental Processing techniques:</a:t>
            </a:r>
          </a:p>
          <a:p>
            <a:pPr lvl="1"/>
            <a:r>
              <a:rPr lang="en-US" dirty="0" smtClean="0"/>
              <a:t>Incremental interpretation based on partial speech recognition results</a:t>
            </a:r>
          </a:p>
          <a:p>
            <a:pPr lvl="1"/>
            <a:r>
              <a:rPr lang="en-US" dirty="0" smtClean="0"/>
              <a:t>Provide responses before waiting for the final speech result</a:t>
            </a:r>
          </a:p>
          <a:p>
            <a:endParaRPr lang="en-US" dirty="0" smtClean="0"/>
          </a:p>
          <a:p>
            <a:pPr lvl="1"/>
            <a:endParaRPr lang="en-US" dirty="0" smtClean="0"/>
          </a:p>
          <a:p>
            <a:endParaRPr lang="en-US" dirty="0" smtClean="0"/>
          </a:p>
          <a:p>
            <a:pPr lvl="1"/>
            <a:endParaRPr lang="en-US" dirty="0" smtClean="0"/>
          </a:p>
          <a:p>
            <a:endParaRPr lang="en-US" dirty="0" smtClean="0"/>
          </a:p>
          <a:p>
            <a:pPr marL="0" indent="0">
              <a:buNone/>
            </a:pP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1388" y="1952672"/>
            <a:ext cx="3840162" cy="3638456"/>
          </a:xfrm>
        </p:spPr>
      </p:pic>
    </p:spTree>
    <p:extLst>
      <p:ext uri="{BB962C8B-B14F-4D97-AF65-F5344CB8AC3E}">
        <p14:creationId xmlns:p14="http://schemas.microsoft.com/office/powerpoint/2010/main" val="633035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II: </a:t>
            </a:r>
            <a:r>
              <a:rPr lang="en-US" dirty="0" smtClean="0"/>
              <a:t>Extended </a:t>
            </a:r>
            <a:r>
              <a:rPr lang="en-US" dirty="0"/>
              <a:t>Work </a:t>
            </a:r>
            <a:r>
              <a:rPr lang="en-US" dirty="0" smtClean="0"/>
              <a:t>1</a:t>
            </a:r>
            <a:r>
              <a:rPr lang="en-US" dirty="0"/>
              <a:t/>
            </a:r>
            <a:br>
              <a:rPr lang="en-US" dirty="0"/>
            </a:br>
            <a:r>
              <a:rPr lang="en-US" dirty="0"/>
              <a:t>(D. </a:t>
            </a:r>
            <a:r>
              <a:rPr lang="en-US" dirty="0" err="1"/>
              <a:t>DeVault</a:t>
            </a:r>
            <a:r>
              <a:rPr lang="en-US" dirty="0"/>
              <a:t> et al. 2009)</a:t>
            </a:r>
            <a:endParaRPr lang="en-US" dirty="0"/>
          </a:p>
        </p:txBody>
      </p:sp>
      <p:sp>
        <p:nvSpPr>
          <p:cNvPr id="4" name="Content Placeholder 2"/>
          <p:cNvSpPr>
            <a:spLocks noGrp="1"/>
          </p:cNvSpPr>
          <p:nvPr>
            <p:ph sz="half" idx="1"/>
          </p:nvPr>
        </p:nvSpPr>
        <p:spPr>
          <a:xfrm>
            <a:off x="549275" y="1600201"/>
            <a:ext cx="3627441" cy="4870898"/>
          </a:xfrm>
        </p:spPr>
        <p:txBody>
          <a:bodyPr/>
          <a:lstStyle/>
          <a:p>
            <a:r>
              <a:rPr lang="en-US" dirty="0" smtClean="0"/>
              <a:t>NLU output</a:t>
            </a:r>
          </a:p>
          <a:p>
            <a:pPr lvl="1"/>
            <a:r>
              <a:rPr lang="en-US" dirty="0" smtClean="0"/>
              <a:t>AVM (attribute-value matrix)</a:t>
            </a:r>
          </a:p>
          <a:p>
            <a:pPr lvl="1"/>
            <a:r>
              <a:rPr lang="en-US" dirty="0" smtClean="0"/>
              <a:t>Its attribute-value pair (</a:t>
            </a:r>
            <a:r>
              <a:rPr lang="en-US" i="1" dirty="0" smtClean="0"/>
              <a:t>frame elements</a:t>
            </a:r>
            <a:r>
              <a:rPr lang="en-US" dirty="0" smtClean="0"/>
              <a:t>) is  representing </a:t>
            </a:r>
            <a:r>
              <a:rPr lang="en-US" dirty="0"/>
              <a:t>s</a:t>
            </a:r>
            <a:r>
              <a:rPr lang="en-US" dirty="0" smtClean="0"/>
              <a:t>emantic information</a:t>
            </a:r>
          </a:p>
          <a:p>
            <a:pPr lvl="1"/>
            <a:r>
              <a:rPr lang="en-US" dirty="0" smtClean="0"/>
              <a:t>Figure 2 shows an example representation of:</a:t>
            </a:r>
          </a:p>
          <a:p>
            <a:pPr marL="631825" lvl="2" indent="0">
              <a:buNone/>
            </a:pPr>
            <a:r>
              <a:rPr lang="en-US" dirty="0" smtClean="0"/>
              <a:t> “We </a:t>
            </a:r>
            <a:r>
              <a:rPr lang="en-US" dirty="0"/>
              <a:t>can provide you with power generators</a:t>
            </a:r>
            <a:r>
              <a:rPr lang="en-US" dirty="0" smtClean="0"/>
              <a:t>.”</a:t>
            </a:r>
          </a:p>
          <a:p>
            <a:pPr lvl="1"/>
            <a:r>
              <a:rPr lang="en-US" dirty="0" smtClean="0"/>
              <a:t>Figure 3 shows an example of the linearized AVM using a path-value notation</a:t>
            </a:r>
            <a:endParaRPr lang="en-US" dirty="0"/>
          </a:p>
          <a:p>
            <a:pPr lvl="1"/>
            <a:endParaRPr lang="en-US" dirty="0" smtClean="0"/>
          </a:p>
          <a:p>
            <a:pPr marL="0" indent="0">
              <a:buNone/>
            </a:pP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76717" y="4310516"/>
            <a:ext cx="4414834" cy="2160583"/>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716" y="1600201"/>
            <a:ext cx="4414834" cy="2416982"/>
          </a:xfrm>
          <a:prstGeom prst="rect">
            <a:avLst/>
          </a:prstGeom>
        </p:spPr>
      </p:pic>
    </p:spTree>
    <p:extLst>
      <p:ext uri="{BB962C8B-B14F-4D97-AF65-F5344CB8AC3E}">
        <p14:creationId xmlns:p14="http://schemas.microsoft.com/office/powerpoint/2010/main" val="2510268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II: </a:t>
            </a:r>
            <a:r>
              <a:rPr lang="en-US" dirty="0" smtClean="0"/>
              <a:t>Extended </a:t>
            </a:r>
            <a:r>
              <a:rPr lang="en-US" dirty="0"/>
              <a:t>Work </a:t>
            </a:r>
            <a:r>
              <a:rPr lang="en-US" dirty="0" smtClean="0"/>
              <a:t>1</a:t>
            </a:r>
            <a:r>
              <a:rPr lang="en-US" dirty="0"/>
              <a:t/>
            </a:r>
            <a:br>
              <a:rPr lang="en-US" dirty="0"/>
            </a:br>
            <a:r>
              <a:rPr lang="en-US" dirty="0"/>
              <a:t>(D. </a:t>
            </a:r>
            <a:r>
              <a:rPr lang="en-US" dirty="0" err="1"/>
              <a:t>DeVault</a:t>
            </a:r>
            <a:r>
              <a:rPr lang="en-US" dirty="0"/>
              <a:t> et al. 2009)</a:t>
            </a:r>
            <a:endParaRPr lang="en-US" dirty="0"/>
          </a:p>
        </p:txBody>
      </p:sp>
      <p:sp>
        <p:nvSpPr>
          <p:cNvPr id="4" name="Content Placeholder 2"/>
          <p:cNvSpPr>
            <a:spLocks noGrp="1"/>
          </p:cNvSpPr>
          <p:nvPr>
            <p:ph sz="half" idx="1"/>
          </p:nvPr>
        </p:nvSpPr>
        <p:spPr>
          <a:xfrm>
            <a:off x="549275" y="1600201"/>
            <a:ext cx="8042276" cy="4870898"/>
          </a:xfrm>
        </p:spPr>
        <p:txBody>
          <a:bodyPr/>
          <a:lstStyle/>
          <a:p>
            <a:r>
              <a:rPr lang="en-US" sz="2400" dirty="0" smtClean="0"/>
              <a:t>How well is the system understanding?</a:t>
            </a:r>
          </a:p>
          <a:p>
            <a:pPr lvl="1"/>
            <a:r>
              <a:rPr lang="en-US" sz="2000" dirty="0" smtClean="0"/>
              <a:t>Use machine learning to more closely characterize the performance of a maximum entropy based incremental NLU module.</a:t>
            </a:r>
          </a:p>
          <a:p>
            <a:r>
              <a:rPr lang="en-US" sz="2200" dirty="0" smtClean="0"/>
              <a:t>Want to know “when” is “good-enough”?</a:t>
            </a:r>
          </a:p>
          <a:p>
            <a:pPr lvl="1"/>
            <a:r>
              <a:rPr lang="en-US" sz="2000" dirty="0" smtClean="0"/>
              <a:t>The paper stated that their “aim is to identify strategic points in time, as a specific utterance is occurring, when the system might react with confidence that the interpretation will not significantly improve during the rest of the utterance.”</a:t>
            </a:r>
          </a:p>
          <a:p>
            <a:pPr marL="0" indent="0">
              <a:buNone/>
            </a:pPr>
            <a:endParaRPr lang="en-US" dirty="0"/>
          </a:p>
        </p:txBody>
      </p:sp>
    </p:spTree>
    <p:extLst>
      <p:ext uri="{BB962C8B-B14F-4D97-AF65-F5344CB8AC3E}">
        <p14:creationId xmlns:p14="http://schemas.microsoft.com/office/powerpoint/2010/main" val="4191852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II: </a:t>
            </a:r>
            <a:r>
              <a:rPr lang="en-US" dirty="0" smtClean="0"/>
              <a:t>Extended </a:t>
            </a:r>
            <a:r>
              <a:rPr lang="en-US" dirty="0"/>
              <a:t>Work </a:t>
            </a:r>
            <a:r>
              <a:rPr lang="en-US" dirty="0" smtClean="0"/>
              <a:t>1</a:t>
            </a:r>
            <a:r>
              <a:rPr lang="en-US" dirty="0"/>
              <a:t/>
            </a:r>
            <a:br>
              <a:rPr lang="en-US" dirty="0"/>
            </a:br>
            <a:r>
              <a:rPr lang="en-US" dirty="0"/>
              <a:t>(D. </a:t>
            </a:r>
            <a:r>
              <a:rPr lang="en-US" dirty="0" err="1"/>
              <a:t>DeVault</a:t>
            </a:r>
            <a:r>
              <a:rPr lang="en-US" dirty="0"/>
              <a:t> et al. 2009)</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9709" y="1600200"/>
            <a:ext cx="6881407" cy="4870450"/>
          </a:xfrm>
        </p:spPr>
      </p:pic>
    </p:spTree>
    <p:extLst>
      <p:ext uri="{BB962C8B-B14F-4D97-AF65-F5344CB8AC3E}">
        <p14:creationId xmlns:p14="http://schemas.microsoft.com/office/powerpoint/2010/main" val="974047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II: </a:t>
            </a:r>
            <a:r>
              <a:rPr lang="en-US" dirty="0" smtClean="0"/>
              <a:t>Extended </a:t>
            </a:r>
            <a:r>
              <a:rPr lang="en-US" dirty="0"/>
              <a:t>Work </a:t>
            </a:r>
            <a:r>
              <a:rPr lang="en-US" dirty="0" smtClean="0"/>
              <a:t>1</a:t>
            </a:r>
            <a:r>
              <a:rPr lang="en-US" dirty="0"/>
              <a:t/>
            </a:r>
            <a:br>
              <a:rPr lang="en-US" dirty="0"/>
            </a:br>
            <a:r>
              <a:rPr lang="en-US" dirty="0"/>
              <a:t>(D. </a:t>
            </a:r>
            <a:r>
              <a:rPr lang="en-US" dirty="0" err="1"/>
              <a:t>DeVault</a:t>
            </a:r>
            <a:r>
              <a:rPr lang="en-US" dirty="0"/>
              <a:t> et al. 2009)</a:t>
            </a:r>
            <a:endParaRPr lang="en-US" dirty="0"/>
          </a:p>
        </p:txBody>
      </p:sp>
      <p:sp>
        <p:nvSpPr>
          <p:cNvPr id="4" name="Content Placeholder 2"/>
          <p:cNvSpPr>
            <a:spLocks noGrp="1"/>
          </p:cNvSpPr>
          <p:nvPr>
            <p:ph idx="1"/>
          </p:nvPr>
        </p:nvSpPr>
        <p:spPr/>
        <p:txBody>
          <a:bodyPr/>
          <a:lstStyle/>
          <a:p>
            <a:pPr marL="349250" lvl="1" indent="0">
              <a:buNone/>
            </a:pPr>
            <a:endParaRPr lang="en-US" dirty="0" smtClean="0"/>
          </a:p>
          <a:p>
            <a:endParaRPr lang="en-US" dirty="0" smtClean="0"/>
          </a:p>
          <a:p>
            <a:pPr lvl="1"/>
            <a:endParaRPr lang="en-US" dirty="0" smtClean="0"/>
          </a:p>
          <a:p>
            <a:endParaRPr lang="en-US"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6" y="1523361"/>
            <a:ext cx="8042276" cy="5226549"/>
          </a:xfrm>
          <a:prstGeom prst="rect">
            <a:avLst/>
          </a:prstGeom>
        </p:spPr>
      </p:pic>
    </p:spTree>
    <p:extLst>
      <p:ext uri="{BB962C8B-B14F-4D97-AF65-F5344CB8AC3E}">
        <p14:creationId xmlns:p14="http://schemas.microsoft.com/office/powerpoint/2010/main" val="720638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br>
              <a:rPr lang="en-US" dirty="0" smtClean="0"/>
            </a:br>
            <a:endParaRPr lang="en-US" dirty="0"/>
          </a:p>
        </p:txBody>
      </p:sp>
      <p:sp>
        <p:nvSpPr>
          <p:cNvPr id="4" name="Content Placeholder 2"/>
          <p:cNvSpPr>
            <a:spLocks noGrp="1"/>
          </p:cNvSpPr>
          <p:nvPr>
            <p:ph idx="1"/>
          </p:nvPr>
        </p:nvSpPr>
        <p:spPr/>
        <p:txBody>
          <a:bodyPr>
            <a:normAutofit fontScale="77500" lnSpcReduction="20000"/>
          </a:bodyPr>
          <a:lstStyle/>
          <a:p>
            <a:r>
              <a:rPr lang="en-US" dirty="0" smtClean="0"/>
              <a:t>Introduction &amp; Motivation</a:t>
            </a:r>
          </a:p>
          <a:p>
            <a:r>
              <a:rPr lang="en-US" dirty="0" smtClean="0"/>
              <a:t>The Model: </a:t>
            </a:r>
          </a:p>
          <a:p>
            <a:pPr lvl="1"/>
            <a:r>
              <a:rPr lang="en-US" dirty="0" smtClean="0"/>
              <a:t>Basic Concepts</a:t>
            </a:r>
          </a:p>
          <a:p>
            <a:pPr lvl="1"/>
            <a:r>
              <a:rPr lang="en-US" dirty="0" smtClean="0"/>
              <a:t>Components &amp; Modules</a:t>
            </a:r>
          </a:p>
          <a:p>
            <a:pPr lvl="1"/>
            <a:r>
              <a:rPr lang="en-US" dirty="0" smtClean="0"/>
              <a:t>Network Topology</a:t>
            </a:r>
          </a:p>
          <a:p>
            <a:pPr lvl="1"/>
            <a:r>
              <a:rPr lang="en-US" dirty="0" smtClean="0"/>
              <a:t>IU (Incremental Unit)</a:t>
            </a:r>
          </a:p>
          <a:p>
            <a:pPr lvl="1"/>
            <a:r>
              <a:rPr lang="en-US" dirty="0" smtClean="0"/>
              <a:t>Operation</a:t>
            </a:r>
          </a:p>
          <a:p>
            <a:r>
              <a:rPr lang="en-US" dirty="0" smtClean="0"/>
              <a:t>Example I – NUMBERS</a:t>
            </a:r>
          </a:p>
          <a:p>
            <a:r>
              <a:rPr lang="en-US" dirty="0" smtClean="0"/>
              <a:t>Example II - Extended Work 1</a:t>
            </a:r>
          </a:p>
          <a:p>
            <a:r>
              <a:rPr lang="en-US" b="1" dirty="0" smtClean="0"/>
              <a:t>Extended Work 2</a:t>
            </a:r>
          </a:p>
          <a:p>
            <a:r>
              <a:rPr lang="en-US" dirty="0" smtClean="0"/>
              <a:t>Summary &amp; Discussion</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4079198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a:t>
            </a:r>
            <a:r>
              <a:rPr lang="en-US" dirty="0"/>
              <a:t>Work </a:t>
            </a:r>
            <a:r>
              <a:rPr lang="en-US" dirty="0" smtClean="0"/>
              <a:t>2</a:t>
            </a:r>
            <a:br>
              <a:rPr lang="en-US" dirty="0" smtClean="0"/>
            </a:br>
            <a:r>
              <a:rPr lang="en-US" dirty="0" smtClean="0"/>
              <a:t>(E. Selfridge et al. 2011)</a:t>
            </a:r>
            <a:endParaRPr lang="en-US" dirty="0"/>
          </a:p>
        </p:txBody>
      </p:sp>
      <p:sp>
        <p:nvSpPr>
          <p:cNvPr id="4" name="Content Placeholder 2"/>
          <p:cNvSpPr>
            <a:spLocks noGrp="1"/>
          </p:cNvSpPr>
          <p:nvPr>
            <p:ph idx="1"/>
          </p:nvPr>
        </p:nvSpPr>
        <p:spPr>
          <a:xfrm>
            <a:off x="549275" y="1600201"/>
            <a:ext cx="8042276" cy="4977062"/>
          </a:xfrm>
        </p:spPr>
        <p:txBody>
          <a:bodyPr>
            <a:normAutofit fontScale="92500"/>
          </a:bodyPr>
          <a:lstStyle/>
          <a:p>
            <a:r>
              <a:rPr lang="en-US" dirty="0" smtClean="0"/>
              <a:t>Recall:</a:t>
            </a:r>
          </a:p>
          <a:p>
            <a:pPr lvl="1"/>
            <a:r>
              <a:rPr lang="en-US" dirty="0"/>
              <a:t>D</a:t>
            </a:r>
            <a:r>
              <a:rPr lang="en-US" dirty="0" smtClean="0"/>
              <a:t>rawbacks of Incremental Speech Recognition (ISR)</a:t>
            </a:r>
          </a:p>
          <a:p>
            <a:pPr lvl="2"/>
            <a:r>
              <a:rPr lang="en-US" dirty="0" smtClean="0"/>
              <a:t>ISR output is unstable and so prone to revision</a:t>
            </a:r>
          </a:p>
          <a:p>
            <a:pPr lvl="1"/>
            <a:r>
              <a:rPr lang="en-US" dirty="0" smtClean="0"/>
              <a:t>How can we increase “</a:t>
            </a:r>
            <a:r>
              <a:rPr lang="en-US" i="1" dirty="0" smtClean="0"/>
              <a:t>stability</a:t>
            </a:r>
            <a:r>
              <a:rPr lang="en-US" dirty="0" smtClean="0"/>
              <a:t>” and “</a:t>
            </a:r>
            <a:r>
              <a:rPr lang="en-US" i="1" dirty="0" smtClean="0"/>
              <a:t>accuracy</a:t>
            </a:r>
            <a:r>
              <a:rPr lang="en-US" dirty="0" smtClean="0"/>
              <a:t>”?</a:t>
            </a:r>
          </a:p>
          <a:p>
            <a:r>
              <a:rPr lang="en-US" dirty="0" smtClean="0"/>
              <a:t>Prediction of “stability” and “accuracy”</a:t>
            </a:r>
          </a:p>
          <a:p>
            <a:pPr lvl="1"/>
            <a:r>
              <a:rPr lang="en-US" dirty="0" smtClean="0"/>
              <a:t>SM (Stability Measure): Likelihood of a partial result remaining unchanged compared to the final result</a:t>
            </a:r>
          </a:p>
          <a:p>
            <a:pPr lvl="1"/>
            <a:r>
              <a:rPr lang="en-US" dirty="0" smtClean="0"/>
              <a:t>CM (Confidence Measure): Likelihood of partial correctness</a:t>
            </a:r>
          </a:p>
          <a:p>
            <a:r>
              <a:rPr lang="en-US" b="1" dirty="0" smtClean="0"/>
              <a:t>Lattice-Aware ISR (LAISR)</a:t>
            </a:r>
          </a:p>
          <a:p>
            <a:pPr lvl="1"/>
            <a:r>
              <a:rPr lang="en-US" dirty="0" smtClean="0"/>
              <a:t>Integrate terminal &amp; immortal ISR </a:t>
            </a:r>
          </a:p>
          <a:p>
            <a:pPr lvl="1"/>
            <a:r>
              <a:rPr lang="en-US" dirty="0" smtClean="0"/>
              <a:t>Terminal: medially restrictive method</a:t>
            </a:r>
          </a:p>
          <a:p>
            <a:pPr lvl="1"/>
            <a:r>
              <a:rPr lang="en-US" dirty="0" smtClean="0"/>
              <a:t>Immortal: highly restrictive method </a:t>
            </a:r>
          </a:p>
          <a:p>
            <a:pPr lvl="2"/>
            <a:endParaRPr lang="en-US"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711679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a:t>
            </a:r>
            <a:r>
              <a:rPr lang="en-US" dirty="0"/>
              <a:t>Work </a:t>
            </a:r>
            <a:r>
              <a:rPr lang="en-US" dirty="0" smtClean="0"/>
              <a:t>2</a:t>
            </a:r>
            <a:br>
              <a:rPr lang="en-US" dirty="0" smtClean="0"/>
            </a:br>
            <a:r>
              <a:rPr lang="en-US" dirty="0" smtClean="0"/>
              <a:t>(E. Selfridge et al. 2011)</a:t>
            </a:r>
            <a:endParaRPr lang="en-US" dirty="0"/>
          </a:p>
        </p:txBody>
      </p:sp>
      <p:sp>
        <p:nvSpPr>
          <p:cNvPr id="4" name="Content Placeholder 2"/>
          <p:cNvSpPr>
            <a:spLocks noGrp="1"/>
          </p:cNvSpPr>
          <p:nvPr>
            <p:ph idx="1"/>
          </p:nvPr>
        </p:nvSpPr>
        <p:spPr>
          <a:xfrm>
            <a:off x="549275" y="1600201"/>
            <a:ext cx="8042276" cy="4977062"/>
          </a:xfrm>
        </p:spPr>
        <p:txBody>
          <a:bodyPr>
            <a:normAutofit/>
          </a:bodyPr>
          <a:lstStyle/>
          <a:p>
            <a:r>
              <a:rPr lang="en-US" altLang="ja-JP" dirty="0" smtClean="0"/>
              <a:t>Domain Corpus</a:t>
            </a:r>
          </a:p>
          <a:p>
            <a:pPr lvl="1"/>
            <a:r>
              <a:rPr lang="en-US" dirty="0" smtClean="0"/>
              <a:t>Bus information queries/calls in Pittsburgh US: call to the Carnegie Mellon “Let’s Go!” system </a:t>
            </a:r>
          </a:p>
          <a:p>
            <a:r>
              <a:rPr lang="en-US" dirty="0" smtClean="0"/>
              <a:t>Speech Engine</a:t>
            </a:r>
          </a:p>
          <a:p>
            <a:pPr lvl="1"/>
            <a:r>
              <a:rPr lang="en-US" dirty="0" smtClean="0"/>
              <a:t>AT&amp;T WATSON speech recognition engine</a:t>
            </a:r>
          </a:p>
          <a:p>
            <a:r>
              <a:rPr lang="en-US" dirty="0" smtClean="0"/>
              <a:t>Tasks &amp; 3 Models used</a:t>
            </a:r>
          </a:p>
          <a:p>
            <a:pPr lvl="1"/>
            <a:r>
              <a:rPr lang="en-US" dirty="0" smtClean="0"/>
              <a:t>Rule-based language models</a:t>
            </a:r>
          </a:p>
          <a:p>
            <a:pPr lvl="2"/>
            <a:r>
              <a:rPr lang="en-US" dirty="0" smtClean="0"/>
              <a:t>Neighborhood names &amp; Street names (</a:t>
            </a:r>
            <a:r>
              <a:rPr lang="en-US" b="1" dirty="0" smtClean="0"/>
              <a:t>RLM1</a:t>
            </a:r>
            <a:r>
              <a:rPr lang="en-US" dirty="0" smtClean="0"/>
              <a:t>)</a:t>
            </a:r>
          </a:p>
          <a:p>
            <a:pPr lvl="2"/>
            <a:r>
              <a:rPr lang="en-US" dirty="0" smtClean="0"/>
              <a:t>Only neighborhood names (</a:t>
            </a:r>
            <a:r>
              <a:rPr lang="en-US" b="1" dirty="0" smtClean="0"/>
              <a:t>RLM2</a:t>
            </a:r>
            <a:r>
              <a:rPr lang="en-US" dirty="0" smtClean="0"/>
              <a:t>)</a:t>
            </a:r>
          </a:p>
          <a:p>
            <a:pPr lvl="1"/>
            <a:r>
              <a:rPr lang="en-US" dirty="0" smtClean="0"/>
              <a:t>Statistical language model (</a:t>
            </a:r>
            <a:r>
              <a:rPr lang="en-US" b="1" dirty="0" smtClean="0"/>
              <a:t>SLM</a:t>
            </a:r>
            <a:r>
              <a:rPr lang="en-US" dirty="0" smtClean="0"/>
              <a:t>)</a:t>
            </a:r>
          </a:p>
          <a:p>
            <a:pPr marL="0" indent="0">
              <a:buNone/>
            </a:pPr>
            <a:endParaRPr lang="en-US"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893671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&amp; Motivation</a:t>
            </a:r>
            <a:br>
              <a:rPr lang="en-US" dirty="0"/>
            </a:br>
            <a:endParaRPr lang="en-US" dirty="0"/>
          </a:p>
        </p:txBody>
      </p:sp>
      <p:sp>
        <p:nvSpPr>
          <p:cNvPr id="4" name="Content Placeholder 2"/>
          <p:cNvSpPr>
            <a:spLocks noGrp="1"/>
          </p:cNvSpPr>
          <p:nvPr>
            <p:ph idx="1"/>
          </p:nvPr>
        </p:nvSpPr>
        <p:spPr/>
        <p:txBody>
          <a:bodyPr>
            <a:normAutofit lnSpcReduction="10000"/>
          </a:bodyPr>
          <a:lstStyle/>
          <a:p>
            <a:r>
              <a:rPr lang="en-US" altLang="ja-JP" dirty="0" smtClean="0"/>
              <a:t>Key</a:t>
            </a:r>
            <a:r>
              <a:rPr lang="ja-JP" altLang="en-US" dirty="0" smtClean="0"/>
              <a:t> </a:t>
            </a:r>
            <a:r>
              <a:rPr lang="en-US" altLang="ja-JP" dirty="0" smtClean="0"/>
              <a:t>Takeaways </a:t>
            </a:r>
            <a:r>
              <a:rPr lang="ja-JP" altLang="en-US" dirty="0" smtClean="0"/>
              <a:t>：</a:t>
            </a:r>
            <a:endParaRPr lang="en-US" altLang="ja-JP" dirty="0"/>
          </a:p>
          <a:p>
            <a:pPr lvl="1"/>
            <a:r>
              <a:rPr lang="en-US" altLang="ja-JP" dirty="0"/>
              <a:t>General</a:t>
            </a:r>
            <a:r>
              <a:rPr lang="ja-JP" altLang="en-US" dirty="0"/>
              <a:t> </a:t>
            </a:r>
            <a:r>
              <a:rPr lang="en-US" altLang="ja-JP" dirty="0"/>
              <a:t>Model </a:t>
            </a:r>
          </a:p>
          <a:p>
            <a:pPr lvl="1"/>
            <a:r>
              <a:rPr lang="en-US" altLang="ja-JP" dirty="0"/>
              <a:t>Conceptual </a:t>
            </a:r>
            <a:r>
              <a:rPr lang="en-US" altLang="ja-JP" dirty="0" smtClean="0"/>
              <a:t>Framework</a:t>
            </a:r>
            <a:endParaRPr lang="en-US" altLang="ja-JP" dirty="0"/>
          </a:p>
          <a:p>
            <a:pPr lvl="1"/>
            <a:r>
              <a:rPr lang="en-US" dirty="0"/>
              <a:t>Topology</a:t>
            </a:r>
          </a:p>
          <a:p>
            <a:pPr lvl="2"/>
            <a:r>
              <a:rPr lang="en-US" dirty="0" smtClean="0"/>
              <a:t>Network </a:t>
            </a:r>
            <a:r>
              <a:rPr lang="en-US" dirty="0"/>
              <a:t>Modules</a:t>
            </a:r>
          </a:p>
          <a:p>
            <a:pPr lvl="2"/>
            <a:r>
              <a:rPr lang="en-US" dirty="0" smtClean="0"/>
              <a:t>Information Flow</a:t>
            </a:r>
          </a:p>
          <a:p>
            <a:pPr lvl="1"/>
            <a:r>
              <a:rPr lang="en-US" dirty="0" smtClean="0"/>
              <a:t>Available Options (when you design the system)</a:t>
            </a:r>
            <a:endParaRPr lang="en-US" dirty="0"/>
          </a:p>
          <a:p>
            <a:pPr lvl="1"/>
            <a:r>
              <a:rPr lang="en-US" dirty="0" smtClean="0"/>
              <a:t>Abstract Data Types &amp; Methods</a:t>
            </a:r>
          </a:p>
          <a:p>
            <a:pPr lvl="1"/>
            <a:r>
              <a:rPr lang="en-US" dirty="0" smtClean="0"/>
              <a:t>Possible Constrains</a:t>
            </a:r>
          </a:p>
          <a:p>
            <a:pPr lvl="1"/>
            <a:r>
              <a:rPr lang="en-US" dirty="0" smtClean="0"/>
              <a:t>Examples in the real world</a:t>
            </a:r>
          </a:p>
          <a:p>
            <a:pPr lvl="1"/>
            <a:r>
              <a:rPr lang="en-US" dirty="0" smtClean="0"/>
              <a:t>Future Approach</a:t>
            </a:r>
          </a:p>
          <a:p>
            <a:endParaRPr lang="en-US" dirty="0" smtClean="0"/>
          </a:p>
          <a:p>
            <a:pPr marL="0" indent="0">
              <a:buNone/>
            </a:pPr>
            <a:endParaRPr lang="en-US" dirty="0"/>
          </a:p>
        </p:txBody>
      </p:sp>
    </p:spTree>
    <p:extLst>
      <p:ext uri="{BB962C8B-B14F-4D97-AF65-F5344CB8AC3E}">
        <p14:creationId xmlns:p14="http://schemas.microsoft.com/office/powerpoint/2010/main" val="2043576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a:t>
            </a:r>
            <a:r>
              <a:rPr lang="en-US" dirty="0"/>
              <a:t>Work </a:t>
            </a:r>
            <a:r>
              <a:rPr lang="en-US" dirty="0" smtClean="0"/>
              <a:t>2</a:t>
            </a:r>
            <a:br>
              <a:rPr lang="en-US" dirty="0" smtClean="0"/>
            </a:br>
            <a:r>
              <a:rPr lang="en-US" dirty="0" smtClean="0"/>
              <a:t>(E. Selfridge et al. 2011)</a:t>
            </a:r>
            <a:endParaRPr lang="en-US" dirty="0"/>
          </a:p>
        </p:txBody>
      </p:sp>
      <p:sp>
        <p:nvSpPr>
          <p:cNvPr id="4" name="Content Placeholder 2"/>
          <p:cNvSpPr>
            <a:spLocks noGrp="1"/>
          </p:cNvSpPr>
          <p:nvPr>
            <p:ph idx="1"/>
          </p:nvPr>
        </p:nvSpPr>
        <p:spPr>
          <a:xfrm>
            <a:off x="549275" y="1600201"/>
            <a:ext cx="7503862" cy="1089643"/>
          </a:xfrm>
        </p:spPr>
        <p:txBody>
          <a:bodyPr>
            <a:normAutofit fontScale="85000" lnSpcReduction="20000"/>
          </a:bodyPr>
          <a:lstStyle/>
          <a:p>
            <a:r>
              <a:rPr lang="en-US" dirty="0" smtClean="0"/>
              <a:t>For “All” utterance, there appears to be a very slight improvements</a:t>
            </a:r>
          </a:p>
          <a:p>
            <a:r>
              <a:rPr lang="en-US" dirty="0" smtClean="0"/>
              <a:t>For “MW (Multi-Words)” utterance, improvements increase</a:t>
            </a:r>
          </a:p>
          <a:p>
            <a:endParaRPr lang="en-US" dirty="0" smtClean="0"/>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51" y="2689844"/>
            <a:ext cx="8718523" cy="3887419"/>
          </a:xfrm>
          <a:prstGeom prst="rect">
            <a:avLst/>
          </a:prstGeom>
        </p:spPr>
      </p:pic>
    </p:spTree>
    <p:extLst>
      <p:ext uri="{BB962C8B-B14F-4D97-AF65-F5344CB8AC3E}">
        <p14:creationId xmlns:p14="http://schemas.microsoft.com/office/powerpoint/2010/main" val="2272607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a:t>
            </a:r>
            <a:r>
              <a:rPr lang="en-US" dirty="0"/>
              <a:t>Work </a:t>
            </a:r>
            <a:r>
              <a:rPr lang="en-US" dirty="0" smtClean="0"/>
              <a:t>2</a:t>
            </a:r>
            <a:br>
              <a:rPr lang="en-US" dirty="0" smtClean="0"/>
            </a:br>
            <a:r>
              <a:rPr lang="en-US" dirty="0" smtClean="0"/>
              <a:t>(E. Selfridge et al. 2011)</a:t>
            </a:r>
            <a:endParaRPr lang="en-US" dirty="0"/>
          </a:p>
        </p:txBody>
      </p:sp>
      <p:sp>
        <p:nvSpPr>
          <p:cNvPr id="4" name="Content Placeholder 2"/>
          <p:cNvSpPr>
            <a:spLocks noGrp="1"/>
          </p:cNvSpPr>
          <p:nvPr>
            <p:ph idx="1"/>
          </p:nvPr>
        </p:nvSpPr>
        <p:spPr>
          <a:xfrm>
            <a:off x="549275" y="1600201"/>
            <a:ext cx="8042276" cy="4977062"/>
          </a:xfrm>
        </p:spPr>
        <p:txBody>
          <a:bodyPr>
            <a:normAutofit/>
          </a:bodyPr>
          <a:lstStyle/>
          <a:p>
            <a:endParaRPr lang="en-US" dirty="0" smtClean="0"/>
          </a:p>
          <a:p>
            <a:endParaRPr lang="en-US"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05" y="2078545"/>
            <a:ext cx="8157015" cy="4498718"/>
          </a:xfrm>
          <a:prstGeom prst="rect">
            <a:avLst/>
          </a:prstGeom>
        </p:spPr>
      </p:pic>
    </p:spTree>
    <p:extLst>
      <p:ext uri="{BB962C8B-B14F-4D97-AF65-F5344CB8AC3E}">
        <p14:creationId xmlns:p14="http://schemas.microsoft.com/office/powerpoint/2010/main" val="3936523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&amp; </a:t>
            </a:r>
            <a:r>
              <a:rPr lang="en-US" dirty="0" smtClean="0"/>
              <a:t>Discussion</a:t>
            </a:r>
            <a:br>
              <a:rPr lang="en-US" dirty="0" smtClean="0"/>
            </a:br>
            <a:endParaRPr lang="en-US" dirty="0"/>
          </a:p>
        </p:txBody>
      </p:sp>
      <p:sp>
        <p:nvSpPr>
          <p:cNvPr id="4" name="Content Placeholder 2"/>
          <p:cNvSpPr>
            <a:spLocks noGrp="1"/>
          </p:cNvSpPr>
          <p:nvPr>
            <p:ph idx="1"/>
          </p:nvPr>
        </p:nvSpPr>
        <p:spPr/>
        <p:txBody>
          <a:bodyPr>
            <a:normAutofit fontScale="77500" lnSpcReduction="20000"/>
          </a:bodyPr>
          <a:lstStyle/>
          <a:p>
            <a:pPr lvl="1"/>
            <a:r>
              <a:rPr lang="en-US" altLang="ja-JP" dirty="0" smtClean="0"/>
              <a:t>Pros and Cons of Incremental Processing</a:t>
            </a:r>
            <a:endParaRPr lang="en-US" altLang="ja-JP" dirty="0"/>
          </a:p>
          <a:p>
            <a:pPr lvl="1"/>
            <a:r>
              <a:rPr lang="en-US" altLang="ja-JP" dirty="0"/>
              <a:t>Conceptual Framework</a:t>
            </a:r>
          </a:p>
          <a:p>
            <a:pPr lvl="1"/>
            <a:r>
              <a:rPr lang="en-US" dirty="0"/>
              <a:t>Topology</a:t>
            </a:r>
          </a:p>
          <a:p>
            <a:pPr lvl="2"/>
            <a:r>
              <a:rPr lang="en-US" dirty="0"/>
              <a:t>Network Modules</a:t>
            </a:r>
          </a:p>
          <a:p>
            <a:pPr lvl="2"/>
            <a:r>
              <a:rPr lang="en-US" dirty="0" smtClean="0"/>
              <a:t>Information </a:t>
            </a:r>
            <a:r>
              <a:rPr lang="en-US" dirty="0"/>
              <a:t>Flow</a:t>
            </a:r>
          </a:p>
          <a:p>
            <a:pPr lvl="1"/>
            <a:r>
              <a:rPr lang="en-US" dirty="0" smtClean="0"/>
              <a:t>Abstract </a:t>
            </a:r>
            <a:r>
              <a:rPr lang="en-US" dirty="0"/>
              <a:t>Data Types &amp; </a:t>
            </a:r>
            <a:r>
              <a:rPr lang="en-US" dirty="0" smtClean="0"/>
              <a:t>Methods</a:t>
            </a:r>
          </a:p>
          <a:p>
            <a:pPr lvl="2"/>
            <a:r>
              <a:rPr lang="en-US" dirty="0" smtClean="0"/>
              <a:t>IU</a:t>
            </a:r>
          </a:p>
          <a:p>
            <a:pPr lvl="2"/>
            <a:r>
              <a:rPr lang="en-US" dirty="0" smtClean="0"/>
              <a:t>LB &amp; RB</a:t>
            </a:r>
            <a:endParaRPr lang="en-US" dirty="0"/>
          </a:p>
          <a:p>
            <a:pPr lvl="2"/>
            <a:r>
              <a:rPr lang="en-US" dirty="0" smtClean="0"/>
              <a:t>Purge/Update/Commit etc.</a:t>
            </a:r>
            <a:endParaRPr lang="en-US" dirty="0"/>
          </a:p>
          <a:p>
            <a:pPr lvl="1"/>
            <a:r>
              <a:rPr lang="en-US" dirty="0" smtClean="0"/>
              <a:t>Possible </a:t>
            </a:r>
            <a:r>
              <a:rPr lang="en-US" dirty="0"/>
              <a:t>Constrains</a:t>
            </a:r>
          </a:p>
          <a:p>
            <a:pPr lvl="1"/>
            <a:r>
              <a:rPr lang="en-US" dirty="0"/>
              <a:t>Examples </a:t>
            </a:r>
            <a:r>
              <a:rPr lang="en-US" dirty="0" smtClean="0"/>
              <a:t>in the real world</a:t>
            </a:r>
          </a:p>
          <a:p>
            <a:pPr lvl="2"/>
            <a:r>
              <a:rPr lang="en-US" dirty="0" smtClean="0"/>
              <a:t>NUMBERS</a:t>
            </a:r>
          </a:p>
          <a:p>
            <a:pPr lvl="2"/>
            <a:r>
              <a:rPr lang="en-US" dirty="0" smtClean="0"/>
              <a:t>SASO-EN negotiation scenario</a:t>
            </a:r>
          </a:p>
          <a:p>
            <a:pPr lvl="1"/>
            <a:r>
              <a:rPr lang="en-US" dirty="0"/>
              <a:t>Future </a:t>
            </a:r>
            <a:r>
              <a:rPr lang="en-US" dirty="0" smtClean="0"/>
              <a:t>Approach</a:t>
            </a:r>
          </a:p>
          <a:p>
            <a:pPr lvl="2"/>
            <a:r>
              <a:rPr lang="en-US" dirty="0" smtClean="0"/>
              <a:t>Increasing stability and accuracy of ISR</a:t>
            </a:r>
            <a:endParaRPr lang="en-US" dirty="0"/>
          </a:p>
          <a:p>
            <a:pPr marL="0" indent="0">
              <a:buNone/>
            </a:pPr>
            <a:endParaRPr lang="en-US" dirty="0"/>
          </a:p>
        </p:txBody>
      </p:sp>
    </p:spTree>
    <p:extLst>
      <p:ext uri="{BB962C8B-B14F-4D97-AF65-F5344CB8AC3E}">
        <p14:creationId xmlns:p14="http://schemas.microsoft.com/office/powerpoint/2010/main" val="1669358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n-US" dirty="0"/>
              <a:t/>
            </a:r>
            <a:br>
              <a:rPr lang="en-US" dirty="0"/>
            </a:br>
            <a:endParaRPr lang="en-US" dirty="0"/>
          </a:p>
        </p:txBody>
      </p:sp>
      <p:sp>
        <p:nvSpPr>
          <p:cNvPr id="4" name="Content Placeholder 2"/>
          <p:cNvSpPr>
            <a:spLocks noGrp="1"/>
          </p:cNvSpPr>
          <p:nvPr>
            <p:ph idx="1"/>
          </p:nvPr>
        </p:nvSpPr>
        <p:spPr/>
        <p:txBody>
          <a:bodyPr>
            <a:normAutofit fontScale="92500" lnSpcReduction="10000"/>
          </a:bodyPr>
          <a:lstStyle/>
          <a:p>
            <a:r>
              <a:rPr lang="en-US" altLang="ja-JP" dirty="0" smtClean="0"/>
              <a:t>David </a:t>
            </a:r>
            <a:r>
              <a:rPr lang="en-US" altLang="ja-JP" dirty="0" err="1" smtClean="0"/>
              <a:t>Schlangen</a:t>
            </a:r>
            <a:r>
              <a:rPr lang="en-US" altLang="ja-JP" dirty="0" smtClean="0"/>
              <a:t> &amp; Gabriel </a:t>
            </a:r>
            <a:r>
              <a:rPr lang="en-US" altLang="ja-JP" dirty="0" err="1" smtClean="0"/>
              <a:t>Skantze</a:t>
            </a:r>
            <a:r>
              <a:rPr lang="en-US" altLang="ja-JP" dirty="0" smtClean="0"/>
              <a:t> A General, Abstract Model of Incremental Dialogue Processing @ European ACL 2009</a:t>
            </a:r>
          </a:p>
          <a:p>
            <a:r>
              <a:rPr lang="en-US" altLang="ja-JP" dirty="0" smtClean="0"/>
              <a:t>Gabriel </a:t>
            </a:r>
            <a:r>
              <a:rPr lang="en-US" altLang="ja-JP" dirty="0" err="1" smtClean="0"/>
              <a:t>Skantze</a:t>
            </a:r>
            <a:r>
              <a:rPr lang="en-US" altLang="ja-JP" dirty="0" smtClean="0"/>
              <a:t> &amp; David </a:t>
            </a:r>
            <a:r>
              <a:rPr lang="en-US" altLang="ja-JP" dirty="0" err="1" smtClean="0"/>
              <a:t>Schlangen</a:t>
            </a:r>
            <a:r>
              <a:rPr lang="en-US" altLang="ja-JP" dirty="0" smtClean="0"/>
              <a:t>:</a:t>
            </a:r>
            <a:r>
              <a:rPr lang="ja-JP" altLang="en-US" dirty="0" smtClean="0"/>
              <a:t> </a:t>
            </a:r>
            <a:r>
              <a:rPr lang="en-US" altLang="ja-JP" dirty="0" smtClean="0"/>
              <a:t>Incremental</a:t>
            </a:r>
            <a:r>
              <a:rPr lang="ja-JP" altLang="en-US" dirty="0" smtClean="0"/>
              <a:t> </a:t>
            </a:r>
            <a:r>
              <a:rPr lang="en-US" altLang="ja-JP" dirty="0" err="1" smtClean="0"/>
              <a:t>Dialgue</a:t>
            </a:r>
            <a:r>
              <a:rPr lang="ja-JP" altLang="en-US" dirty="0" smtClean="0"/>
              <a:t> </a:t>
            </a:r>
            <a:r>
              <a:rPr lang="en-US" altLang="ja-JP" dirty="0" smtClean="0"/>
              <a:t>Processing</a:t>
            </a:r>
            <a:r>
              <a:rPr lang="ja-JP" altLang="en-US" dirty="0" smtClean="0"/>
              <a:t> </a:t>
            </a:r>
            <a:r>
              <a:rPr lang="en-US" altLang="ja-JP" dirty="0" smtClean="0"/>
              <a:t>in</a:t>
            </a:r>
            <a:r>
              <a:rPr lang="ja-JP" altLang="en-US" dirty="0" smtClean="0"/>
              <a:t> </a:t>
            </a:r>
            <a:r>
              <a:rPr lang="en-US" altLang="ja-JP" dirty="0" smtClean="0"/>
              <a:t>a</a:t>
            </a:r>
            <a:r>
              <a:rPr lang="ja-JP" altLang="en-US" dirty="0" smtClean="0"/>
              <a:t> </a:t>
            </a:r>
            <a:r>
              <a:rPr lang="en-US" altLang="ja-JP" dirty="0" smtClean="0"/>
              <a:t>Micro-Domain @ European ACL 2009</a:t>
            </a:r>
          </a:p>
          <a:p>
            <a:r>
              <a:rPr lang="en-US" altLang="ja-JP" dirty="0" smtClean="0"/>
              <a:t>David </a:t>
            </a:r>
            <a:r>
              <a:rPr lang="en-US" altLang="ja-JP" dirty="0" err="1" smtClean="0"/>
              <a:t>DeVault</a:t>
            </a:r>
            <a:r>
              <a:rPr lang="en-US" altLang="ja-JP" dirty="0" smtClean="0"/>
              <a:t>, Kenji Sage, and David </a:t>
            </a:r>
            <a:r>
              <a:rPr lang="en-US" altLang="ja-JP" dirty="0" err="1" smtClean="0"/>
              <a:t>Traum</a:t>
            </a:r>
            <a:r>
              <a:rPr lang="en-US" altLang="ja-JP" dirty="0" smtClean="0"/>
              <a:t>. 2009. Can I finish? Learning when to respond to incremental interpretations results in interactive dialogue. In Proc. </a:t>
            </a:r>
            <a:r>
              <a:rPr lang="en-US" altLang="ja-JP" dirty="0" err="1" smtClean="0"/>
              <a:t>SIGdial</a:t>
            </a:r>
            <a:r>
              <a:rPr lang="en-US" altLang="ja-JP" dirty="0" smtClean="0"/>
              <a:t> 2009 Conference, pages 11-20</a:t>
            </a:r>
          </a:p>
          <a:p>
            <a:r>
              <a:rPr lang="en-US" altLang="ja-JP" dirty="0" smtClean="0"/>
              <a:t>Ethan O. Selfridge, et al. 2011. Stability and accuracy in Incremental Speech Recognition</a:t>
            </a:r>
          </a:p>
          <a:p>
            <a:endParaRPr lang="en-US" altLang="ja-JP" dirty="0" smtClean="0"/>
          </a:p>
          <a:p>
            <a:endParaRPr lang="en-US" altLang="ja-JP" dirty="0"/>
          </a:p>
          <a:p>
            <a:endParaRPr lang="en-US" altLang="ja-JP" dirty="0"/>
          </a:p>
          <a:p>
            <a:endParaRPr lang="en-US" altLang="ja-JP" dirty="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699654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Topic </a:t>
            </a:r>
            <a:br>
              <a:rPr lang="en-US" dirty="0" smtClean="0"/>
            </a:br>
            <a:r>
              <a:rPr lang="en-US" dirty="0" smtClean="0"/>
              <a:t>(</a:t>
            </a:r>
            <a:r>
              <a:rPr lang="en-US" dirty="0" err="1" smtClean="0"/>
              <a:t>sanaes</a:t>
            </a:r>
            <a:r>
              <a:rPr lang="en-US" dirty="0" smtClean="0"/>
              <a:t>)</a:t>
            </a:r>
            <a:endParaRPr lang="en-US" dirty="0"/>
          </a:p>
        </p:txBody>
      </p:sp>
      <p:sp>
        <p:nvSpPr>
          <p:cNvPr id="4" name="Content Placeholder 2"/>
          <p:cNvSpPr>
            <a:spLocks noGrp="1"/>
          </p:cNvSpPr>
          <p:nvPr>
            <p:ph idx="1"/>
          </p:nvPr>
        </p:nvSpPr>
        <p:spPr/>
        <p:txBody>
          <a:bodyPr>
            <a:normAutofit fontScale="77500" lnSpcReduction="20000"/>
          </a:bodyPr>
          <a:lstStyle/>
          <a:p>
            <a:r>
              <a:rPr lang="en-US" dirty="0" smtClean="0"/>
              <a:t>Questions: </a:t>
            </a:r>
          </a:p>
          <a:p>
            <a:pPr lvl="1"/>
            <a:r>
              <a:rPr lang="en-US" dirty="0" smtClean="0"/>
              <a:t>We have observed that NUMBERS system was evaluated as “preferred” system. If incremental processing was the right approach to increase user satisfaction, what other aspect of human communication can be incorporated in the </a:t>
            </a:r>
            <a:r>
              <a:rPr lang="en-US" altLang="ja-JP" dirty="0" smtClean="0"/>
              <a:t>system</a:t>
            </a:r>
            <a:r>
              <a:rPr lang="en-US" dirty="0" smtClean="0"/>
              <a:t>? </a:t>
            </a:r>
          </a:p>
          <a:p>
            <a:pPr lvl="2"/>
            <a:r>
              <a:rPr lang="en-US" dirty="0" smtClean="0"/>
              <a:t>Task 1 : Research Psycholinguistic Facts</a:t>
            </a:r>
          </a:p>
          <a:p>
            <a:pPr lvl="2"/>
            <a:r>
              <a:rPr lang="en-US" dirty="0" smtClean="0"/>
              <a:t>Task 2 : Consider Possible Implementation </a:t>
            </a:r>
          </a:p>
          <a:p>
            <a:r>
              <a:rPr lang="en-US" dirty="0" err="1" smtClean="0"/>
              <a:t>Refereces</a:t>
            </a:r>
            <a:r>
              <a:rPr lang="en-US" dirty="0" smtClean="0"/>
              <a:t> (TBD)</a:t>
            </a:r>
          </a:p>
          <a:p>
            <a:pPr lvl="1"/>
            <a:r>
              <a:rPr lang="en-US" dirty="0" smtClean="0"/>
              <a:t>Incremental Processing:</a:t>
            </a:r>
          </a:p>
          <a:p>
            <a:pPr lvl="2"/>
            <a:r>
              <a:rPr lang="en-US" dirty="0" err="1" smtClean="0"/>
              <a:t>Volha</a:t>
            </a:r>
            <a:r>
              <a:rPr lang="en-US" dirty="0" smtClean="0"/>
              <a:t> </a:t>
            </a:r>
            <a:r>
              <a:rPr lang="en-US" dirty="0" err="1" smtClean="0"/>
              <a:t>Petukhova</a:t>
            </a:r>
            <a:r>
              <a:rPr lang="en-US" dirty="0" smtClean="0"/>
              <a:t>, Harry Bunt. 2011. </a:t>
            </a:r>
            <a:r>
              <a:rPr lang="en-US" dirty="0" smtClean="0"/>
              <a:t>Incremental dialogue act understanding</a:t>
            </a:r>
          </a:p>
          <a:p>
            <a:pPr lvl="1"/>
            <a:r>
              <a:rPr lang="en-US" dirty="0" smtClean="0"/>
              <a:t>Discourse:</a:t>
            </a:r>
          </a:p>
          <a:p>
            <a:pPr lvl="2"/>
            <a:r>
              <a:rPr lang="en-US" dirty="0" err="1" smtClean="0"/>
              <a:t>Yafa</a:t>
            </a:r>
            <a:r>
              <a:rPr lang="en-US" dirty="0" smtClean="0"/>
              <a:t> Al-</a:t>
            </a:r>
            <a:r>
              <a:rPr lang="en-US" dirty="0" err="1" smtClean="0"/>
              <a:t>Raheb</a:t>
            </a:r>
            <a:r>
              <a:rPr lang="en-US" dirty="0" smtClean="0"/>
              <a:t> 2006 Semantic and Pragmatic presupposition in Discourse Representation Theory</a:t>
            </a:r>
          </a:p>
          <a:p>
            <a:pPr lvl="1"/>
            <a:r>
              <a:rPr lang="en-US" dirty="0" smtClean="0"/>
              <a:t>Psycholinguistic:</a:t>
            </a:r>
          </a:p>
          <a:p>
            <a:pPr lvl="2"/>
            <a:r>
              <a:rPr lang="en-US" dirty="0" smtClean="0"/>
              <a:t>TBD</a:t>
            </a:r>
          </a:p>
          <a:p>
            <a:pPr marL="685800" lvl="2" indent="0">
              <a:buNone/>
            </a:pPr>
            <a:endParaRPr lang="en-US" dirty="0" smtClean="0"/>
          </a:p>
          <a:p>
            <a:pPr lvl="1"/>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039176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&amp; Motivation</a:t>
            </a:r>
            <a:br>
              <a:rPr lang="en-US" dirty="0"/>
            </a:br>
            <a:endParaRPr lang="en-US" dirty="0"/>
          </a:p>
        </p:txBody>
      </p:sp>
      <p:sp>
        <p:nvSpPr>
          <p:cNvPr id="4" name="Content Placeholder 2"/>
          <p:cNvSpPr>
            <a:spLocks noGrp="1"/>
          </p:cNvSpPr>
          <p:nvPr>
            <p:ph idx="1"/>
          </p:nvPr>
        </p:nvSpPr>
        <p:spPr/>
        <p:txBody>
          <a:bodyPr>
            <a:normAutofit lnSpcReduction="10000"/>
          </a:bodyPr>
          <a:lstStyle/>
          <a:p>
            <a:r>
              <a:rPr lang="en-US" altLang="ja-JP" dirty="0" smtClean="0"/>
              <a:t>What does it mean by “Incremental”?</a:t>
            </a:r>
          </a:p>
          <a:p>
            <a:pPr lvl="1"/>
            <a:r>
              <a:rPr lang="en-US" altLang="ja-JP" dirty="0" smtClean="0"/>
              <a:t>No dialogue agent (artificial or natural) processes whole dialogues by participants taking turns</a:t>
            </a:r>
          </a:p>
          <a:p>
            <a:pPr lvl="1"/>
            <a:r>
              <a:rPr lang="en-US" dirty="0" smtClean="0"/>
              <a:t>In this sense, most current implemented dialogue systems are incremental: they process user utterances as a whole and produce their response utterances as a whole</a:t>
            </a:r>
          </a:p>
          <a:p>
            <a:pPr lvl="1"/>
            <a:r>
              <a:rPr lang="en-US" dirty="0" smtClean="0"/>
              <a:t>BUT – “Incremental Processing” has more to offer</a:t>
            </a:r>
          </a:p>
          <a:p>
            <a:pPr lvl="2"/>
            <a:r>
              <a:rPr lang="en-US" dirty="0" smtClean="0"/>
              <a:t>“Processing starts before the input is complete” (</a:t>
            </a:r>
            <a:r>
              <a:rPr lang="en-US" dirty="0" err="1" smtClean="0"/>
              <a:t>Kilger</a:t>
            </a:r>
            <a:r>
              <a:rPr lang="en-US" dirty="0" smtClean="0"/>
              <a:t> and </a:t>
            </a:r>
            <a:r>
              <a:rPr lang="en-US" dirty="0" err="1" smtClean="0"/>
              <a:t>Flinkler</a:t>
            </a:r>
            <a:r>
              <a:rPr lang="en-US" dirty="0" smtClean="0"/>
              <a:t> 1995)</a:t>
            </a:r>
          </a:p>
          <a:p>
            <a:pPr lvl="2"/>
            <a:r>
              <a:rPr lang="en-US" dirty="0" smtClean="0"/>
              <a:t>“Each processing component will be triggered into activity by a minimal amount of its </a:t>
            </a:r>
            <a:r>
              <a:rPr lang="en-US" i="1" dirty="0" smtClean="0"/>
              <a:t>characteristic input</a:t>
            </a:r>
            <a:r>
              <a:rPr lang="en-US" dirty="0" smtClean="0"/>
              <a:t> (</a:t>
            </a:r>
            <a:r>
              <a:rPr lang="en-US" dirty="0" err="1" smtClean="0"/>
              <a:t>Levelt</a:t>
            </a:r>
            <a:r>
              <a:rPr lang="en-US" dirty="0" smtClean="0"/>
              <a:t>, 1989)”</a:t>
            </a:r>
          </a:p>
          <a:p>
            <a:endParaRPr lang="en-US" dirty="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1684801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&amp; Motivation</a:t>
            </a:r>
            <a:br>
              <a:rPr lang="en-US" dirty="0"/>
            </a:br>
            <a:endParaRPr lang="en-US" dirty="0"/>
          </a:p>
        </p:txBody>
      </p:sp>
      <p:sp>
        <p:nvSpPr>
          <p:cNvPr id="4" name="Content Placeholder 2"/>
          <p:cNvSpPr>
            <a:spLocks noGrp="1"/>
          </p:cNvSpPr>
          <p:nvPr>
            <p:ph idx="1"/>
          </p:nvPr>
        </p:nvSpPr>
        <p:spPr/>
        <p:txBody>
          <a:bodyPr>
            <a:normAutofit/>
          </a:bodyPr>
          <a:lstStyle/>
          <a:p>
            <a:r>
              <a:rPr lang="en-US" dirty="0" smtClean="0"/>
              <a:t>Incremental: what is good about this?</a:t>
            </a:r>
          </a:p>
          <a:p>
            <a:pPr lvl="1"/>
            <a:r>
              <a:rPr lang="en-US" dirty="0" smtClean="0"/>
              <a:t>Enables rapid response</a:t>
            </a:r>
          </a:p>
          <a:p>
            <a:pPr lvl="1"/>
            <a:r>
              <a:rPr lang="en-US" dirty="0" smtClean="0"/>
              <a:t>Enables giving early feedback </a:t>
            </a:r>
          </a:p>
          <a:p>
            <a:pPr lvl="2"/>
            <a:r>
              <a:rPr lang="en-US" dirty="0" smtClean="0"/>
              <a:t>error correction/back-channel etc.</a:t>
            </a:r>
          </a:p>
          <a:p>
            <a:pPr lvl="1"/>
            <a:r>
              <a:rPr lang="en-US" dirty="0" smtClean="0"/>
              <a:t>Possibly be able to take more active role in conversation </a:t>
            </a:r>
          </a:p>
          <a:p>
            <a:pPr lvl="1"/>
            <a:r>
              <a:rPr lang="en-US" dirty="0" smtClean="0"/>
              <a:t>More dynamic turn-taking</a:t>
            </a:r>
          </a:p>
          <a:p>
            <a:pPr lvl="1"/>
            <a:r>
              <a:rPr lang="en-US" dirty="0" smtClean="0"/>
              <a:t>May be more natural, human-like interactions?</a:t>
            </a:r>
          </a:p>
          <a:p>
            <a:r>
              <a:rPr lang="en-US" dirty="0" smtClean="0"/>
              <a:t>Incremental: any Drawbacks?</a:t>
            </a:r>
          </a:p>
          <a:p>
            <a:pPr lvl="1"/>
            <a:r>
              <a:rPr lang="en-US" dirty="0" smtClean="0"/>
              <a:t>Input is based on prediction (uncertain)</a:t>
            </a:r>
          </a:p>
          <a:p>
            <a:pPr lvl="1"/>
            <a:r>
              <a:rPr lang="en-US" dirty="0" smtClean="0"/>
              <a:t>Therefore output </a:t>
            </a:r>
            <a:r>
              <a:rPr lang="en-US" dirty="0"/>
              <a:t>is unstable and so prone to revision</a:t>
            </a:r>
          </a:p>
          <a:p>
            <a:pPr lvl="1"/>
            <a:endParaRPr lang="en-US"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971559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br>
              <a:rPr lang="en-US" dirty="0" smtClean="0"/>
            </a:br>
            <a:endParaRPr lang="en-US" dirty="0"/>
          </a:p>
        </p:txBody>
      </p:sp>
      <p:sp>
        <p:nvSpPr>
          <p:cNvPr id="4" name="Content Placeholder 2"/>
          <p:cNvSpPr>
            <a:spLocks noGrp="1"/>
          </p:cNvSpPr>
          <p:nvPr>
            <p:ph idx="1"/>
          </p:nvPr>
        </p:nvSpPr>
        <p:spPr/>
        <p:txBody>
          <a:bodyPr>
            <a:normAutofit fontScale="77500" lnSpcReduction="20000"/>
          </a:bodyPr>
          <a:lstStyle/>
          <a:p>
            <a:r>
              <a:rPr lang="en-US" dirty="0" smtClean="0"/>
              <a:t>Introduction &amp; Motivation</a:t>
            </a:r>
          </a:p>
          <a:p>
            <a:r>
              <a:rPr lang="en-US" b="1" dirty="0" smtClean="0"/>
              <a:t>The Model: </a:t>
            </a:r>
          </a:p>
          <a:p>
            <a:pPr lvl="1"/>
            <a:r>
              <a:rPr lang="en-US" b="1" dirty="0" smtClean="0"/>
              <a:t>Basic Concepts</a:t>
            </a:r>
          </a:p>
          <a:p>
            <a:pPr lvl="1"/>
            <a:r>
              <a:rPr lang="en-US" b="1" dirty="0" smtClean="0"/>
              <a:t>Components &amp; Modules</a:t>
            </a:r>
          </a:p>
          <a:p>
            <a:pPr lvl="1"/>
            <a:r>
              <a:rPr lang="en-US" b="1" dirty="0" smtClean="0"/>
              <a:t>Network Topology</a:t>
            </a:r>
          </a:p>
          <a:p>
            <a:pPr lvl="1"/>
            <a:r>
              <a:rPr lang="en-US" b="1" dirty="0" smtClean="0"/>
              <a:t>IU (Incremental Unit)</a:t>
            </a:r>
          </a:p>
          <a:p>
            <a:pPr lvl="1"/>
            <a:r>
              <a:rPr lang="en-US" b="1" dirty="0" smtClean="0"/>
              <a:t>Operation</a:t>
            </a:r>
          </a:p>
          <a:p>
            <a:r>
              <a:rPr lang="en-US" dirty="0" smtClean="0"/>
              <a:t>Example I – NUMBERS</a:t>
            </a:r>
          </a:p>
          <a:p>
            <a:r>
              <a:rPr lang="en-US" dirty="0" smtClean="0"/>
              <a:t>Example II - Extended Work 1</a:t>
            </a:r>
          </a:p>
          <a:p>
            <a:r>
              <a:rPr lang="en-US" dirty="0" smtClean="0"/>
              <a:t>Extended Work 2</a:t>
            </a:r>
          </a:p>
          <a:p>
            <a:r>
              <a:rPr lang="en-US" dirty="0" smtClean="0"/>
              <a:t>Summary &amp; Discussion</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20280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Model: Basic </a:t>
            </a:r>
            <a:r>
              <a:rPr lang="en-US" dirty="0" err="1" smtClean="0"/>
              <a:t>Concdepts</a:t>
            </a:r>
            <a:r>
              <a:rPr lang="en-US" dirty="0" smtClean="0"/>
              <a:t/>
            </a:r>
            <a:br>
              <a:rPr lang="en-US" dirty="0" smtClean="0"/>
            </a:br>
            <a:endParaRPr lang="en-US" dirty="0"/>
          </a:p>
        </p:txBody>
      </p:sp>
      <p:sp>
        <p:nvSpPr>
          <p:cNvPr id="4" name="Content Placeholder 2"/>
          <p:cNvSpPr>
            <a:spLocks noGrp="1"/>
          </p:cNvSpPr>
          <p:nvPr>
            <p:ph idx="1"/>
          </p:nvPr>
        </p:nvSpPr>
        <p:spPr>
          <a:xfrm>
            <a:off x="549275" y="850605"/>
            <a:ext cx="8042276" cy="2228901"/>
          </a:xfrm>
        </p:spPr>
        <p:txBody>
          <a:bodyPr>
            <a:normAutofit lnSpcReduction="10000"/>
          </a:bodyPr>
          <a:lstStyle/>
          <a:p>
            <a:r>
              <a:rPr lang="en-US" dirty="0" smtClean="0"/>
              <a:t>Module Networks</a:t>
            </a:r>
          </a:p>
          <a:p>
            <a:pPr lvl="1"/>
            <a:r>
              <a:rPr lang="en-US" dirty="0" smtClean="0"/>
              <a:t>Box : Module</a:t>
            </a:r>
          </a:p>
          <a:p>
            <a:pPr lvl="1"/>
            <a:r>
              <a:rPr lang="en-US" dirty="0" smtClean="0"/>
              <a:t>Arrow &amp; Direction: Information path &amp; flow</a:t>
            </a:r>
          </a:p>
          <a:p>
            <a:r>
              <a:rPr lang="en-US" altLang="ja-JP" dirty="0" smtClean="0"/>
              <a:t>Information</a:t>
            </a:r>
            <a:r>
              <a:rPr lang="ja-JP" altLang="en-US" dirty="0"/>
              <a:t> </a:t>
            </a:r>
            <a:r>
              <a:rPr lang="en-US" altLang="ja-JP" dirty="0" smtClean="0"/>
              <a:t>Flow</a:t>
            </a:r>
          </a:p>
          <a:p>
            <a:pPr lvl="1"/>
            <a:r>
              <a:rPr lang="en-US" altLang="ja-JP" dirty="0" smtClean="0"/>
              <a:t>Directed</a:t>
            </a:r>
            <a:r>
              <a:rPr lang="ja-JP" altLang="en-US" dirty="0"/>
              <a:t> </a:t>
            </a:r>
            <a:r>
              <a:rPr lang="en-US" altLang="ja-JP" dirty="0" smtClean="0"/>
              <a:t>Edges/</a:t>
            </a:r>
          </a:p>
          <a:p>
            <a:endParaRPr lang="en-US" dirty="0" smtClean="0"/>
          </a:p>
          <a:p>
            <a:pPr marL="349250" lvl="1" indent="0">
              <a:buNone/>
            </a:pPr>
            <a:endParaRPr lang="en-US" dirty="0" smtClean="0"/>
          </a:p>
          <a:p>
            <a:pPr lvl="1"/>
            <a:endParaRPr lang="en-US" dirty="0" smtClean="0"/>
          </a:p>
          <a:p>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107878" y="3117125"/>
            <a:ext cx="8925070" cy="3448616"/>
          </a:xfrm>
          <a:prstGeom prst="rect">
            <a:avLst/>
          </a:prstGeom>
        </p:spPr>
      </p:pic>
    </p:spTree>
    <p:extLst>
      <p:ext uri="{BB962C8B-B14F-4D97-AF65-F5344CB8AC3E}">
        <p14:creationId xmlns:p14="http://schemas.microsoft.com/office/powerpoint/2010/main" val="366858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Model: Basic Concepts</a:t>
            </a:r>
            <a:br>
              <a:rPr lang="en-US" dirty="0" smtClean="0"/>
            </a:br>
            <a:endParaRPr lang="en-US" dirty="0"/>
          </a:p>
        </p:txBody>
      </p:sp>
      <p:sp>
        <p:nvSpPr>
          <p:cNvPr id="4" name="Content Placeholder 2"/>
          <p:cNvSpPr>
            <a:spLocks noGrp="1"/>
          </p:cNvSpPr>
          <p:nvPr>
            <p:ph idx="1"/>
          </p:nvPr>
        </p:nvSpPr>
        <p:spPr>
          <a:xfrm>
            <a:off x="549275" y="850605"/>
            <a:ext cx="8042276" cy="2228901"/>
          </a:xfrm>
        </p:spPr>
        <p:txBody>
          <a:bodyPr>
            <a:normAutofit/>
          </a:bodyPr>
          <a:lstStyle/>
          <a:p>
            <a:r>
              <a:rPr lang="en-US" dirty="0" smtClean="0"/>
              <a:t>Parallel information streams between modules</a:t>
            </a:r>
          </a:p>
          <a:p>
            <a:pPr lvl="1"/>
            <a:r>
              <a:rPr lang="en-US" dirty="0" smtClean="0"/>
              <a:t>* Not that there are three actual communications channels active</a:t>
            </a:r>
          </a:p>
          <a:p>
            <a:pPr lvl="1"/>
            <a:r>
              <a:rPr lang="en-US" dirty="0" smtClean="0"/>
              <a:t>Parallelism is incorporated within its design</a:t>
            </a:r>
          </a:p>
          <a:p>
            <a:pPr lvl="1"/>
            <a:endParaRPr lang="en-US" dirty="0" smtClean="0"/>
          </a:p>
          <a:p>
            <a:pPr marL="349250" lvl="1" indent="0">
              <a:buNone/>
            </a:pPr>
            <a:endParaRPr lang="en-US" dirty="0" smtClean="0"/>
          </a:p>
          <a:p>
            <a:pPr lvl="1"/>
            <a:endParaRPr lang="en-US" dirty="0" smtClean="0"/>
          </a:p>
          <a:p>
            <a:endParaRPr lang="en-US" dirty="0" smtClean="0"/>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73" y="3398483"/>
            <a:ext cx="8695880" cy="3263242"/>
          </a:xfrm>
          <a:prstGeom prst="rect">
            <a:avLst/>
          </a:prstGeom>
        </p:spPr>
      </p:pic>
    </p:spTree>
    <p:extLst>
      <p:ext uri="{BB962C8B-B14F-4D97-AF65-F5344CB8AC3E}">
        <p14:creationId xmlns:p14="http://schemas.microsoft.com/office/powerpoint/2010/main" val="4076911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Model: Basic Concepts</a:t>
            </a:r>
            <a:br>
              <a:rPr lang="en-US" dirty="0" smtClean="0"/>
            </a:br>
            <a:endParaRPr lang="en-US" dirty="0"/>
          </a:p>
        </p:txBody>
      </p:sp>
      <p:sp>
        <p:nvSpPr>
          <p:cNvPr id="4" name="Content Placeholder 2"/>
          <p:cNvSpPr>
            <a:spLocks noGrp="1"/>
          </p:cNvSpPr>
          <p:nvPr>
            <p:ph idx="1"/>
          </p:nvPr>
        </p:nvSpPr>
        <p:spPr>
          <a:xfrm>
            <a:off x="549275" y="850605"/>
            <a:ext cx="8042276" cy="2228901"/>
          </a:xfrm>
        </p:spPr>
        <p:txBody>
          <a:bodyPr>
            <a:normAutofit/>
          </a:bodyPr>
          <a:lstStyle/>
          <a:p>
            <a:pPr lvl="1"/>
            <a:r>
              <a:rPr lang="en-US" sz="2400" dirty="0" smtClean="0"/>
              <a:t>How do we specify/relate incremental bits of input to incremental bits of output?</a:t>
            </a:r>
          </a:p>
          <a:p>
            <a:pPr lvl="2"/>
            <a:r>
              <a:rPr lang="en-US" dirty="0" smtClean="0"/>
              <a:t>Here </a:t>
            </a:r>
            <a:r>
              <a:rPr lang="en-US" dirty="0"/>
              <a:t>is the possible configuration example</a:t>
            </a:r>
            <a:r>
              <a:rPr lang="en-US" dirty="0" smtClean="0"/>
              <a:t>:</a:t>
            </a:r>
          </a:p>
          <a:p>
            <a:pPr lvl="3"/>
            <a:r>
              <a:rPr lang="en-US" dirty="0" smtClean="0"/>
              <a:t>Left Column : incremental bits of input over time</a:t>
            </a:r>
          </a:p>
          <a:p>
            <a:pPr lvl="3"/>
            <a:r>
              <a:rPr lang="en-US" dirty="0" smtClean="0"/>
              <a:t>Right Column: incremental bits of output over time</a:t>
            </a:r>
            <a:endParaRPr lang="en-US" dirty="0"/>
          </a:p>
          <a:p>
            <a:pPr lvl="2"/>
            <a:endParaRPr lang="en-US" dirty="0" smtClean="0"/>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22" y="3079506"/>
            <a:ext cx="7736982" cy="3611925"/>
          </a:xfrm>
          <a:prstGeom prst="rect">
            <a:avLst/>
          </a:prstGeom>
        </p:spPr>
      </p:pic>
    </p:spTree>
    <p:extLst>
      <p:ext uri="{BB962C8B-B14F-4D97-AF65-F5344CB8AC3E}">
        <p14:creationId xmlns:p14="http://schemas.microsoft.com/office/powerpoint/2010/main" val="3132202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2035</TotalTime>
  <Words>3251</Words>
  <Application>Microsoft Office PowerPoint</Application>
  <PresentationFormat>On-screen Show (4:3)</PresentationFormat>
  <Paragraphs>526</Paragraphs>
  <Slides>34</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News Gothic MT</vt:lpstr>
      <vt:lpstr>Calibri</vt:lpstr>
      <vt:lpstr>Wingdings</vt:lpstr>
      <vt:lpstr>Wingdings 2</vt:lpstr>
      <vt:lpstr>Breeze</vt:lpstr>
      <vt:lpstr>Incremental Dialogue Processing</vt:lpstr>
      <vt:lpstr>Objectives </vt:lpstr>
      <vt:lpstr>Introduction &amp; Motivation </vt:lpstr>
      <vt:lpstr>Introduction &amp; Motivation </vt:lpstr>
      <vt:lpstr>Introduction &amp; Motivation </vt:lpstr>
      <vt:lpstr>Objectives </vt:lpstr>
      <vt:lpstr>The Model: Basic Concdepts </vt:lpstr>
      <vt:lpstr>The Model: Basic Concepts </vt:lpstr>
      <vt:lpstr>The Model: Basic Concepts </vt:lpstr>
      <vt:lpstr>The Model: Basic Concepts </vt:lpstr>
      <vt:lpstr>The Model: Components &amp; Modules</vt:lpstr>
      <vt:lpstr>The Model: Network Topology </vt:lpstr>
      <vt:lpstr>The Model: Network Topology </vt:lpstr>
      <vt:lpstr>The Model: IU </vt:lpstr>
      <vt:lpstr>The Model: IU </vt:lpstr>
      <vt:lpstr>The Model: Operations </vt:lpstr>
      <vt:lpstr>Objectives </vt:lpstr>
      <vt:lpstr>Example I – NUMBERS </vt:lpstr>
      <vt:lpstr>Example I – NUMBERS </vt:lpstr>
      <vt:lpstr>Example – NUMBERS </vt:lpstr>
      <vt:lpstr>Objectives </vt:lpstr>
      <vt:lpstr>   Example II: Extended Work 1 (D. DeVault et al. 2009)</vt:lpstr>
      <vt:lpstr>Example II: Extended Work 1 (D. DeVault et al. 2009)</vt:lpstr>
      <vt:lpstr>Example II: Extended Work 1 (D. DeVault et al. 2009)</vt:lpstr>
      <vt:lpstr>Example II: Extended Work 1 (D. DeVault et al. 2009)</vt:lpstr>
      <vt:lpstr>Example II: Extended Work 1 (D. DeVault et al. 2009)</vt:lpstr>
      <vt:lpstr>Objectives </vt:lpstr>
      <vt:lpstr>Extended Work 2 (E. Selfridge et al. 2011)</vt:lpstr>
      <vt:lpstr>Extended Work 2 (E. Selfridge et al. 2011)</vt:lpstr>
      <vt:lpstr>Extended Work 2 (E. Selfridge et al. 2011)</vt:lpstr>
      <vt:lpstr>Extended Work 2 (E. Selfridge et al. 2011)</vt:lpstr>
      <vt:lpstr>Summary &amp; Discussion </vt:lpstr>
      <vt:lpstr>References </vt:lpstr>
      <vt:lpstr>Project Topic  (sanaes)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NLU &amp;  Advanced Dialog Models</dc:title>
  <dc:creator>Gina-Anne Levow</dc:creator>
  <cp:lastModifiedBy>sanae sato</cp:lastModifiedBy>
  <cp:revision>82</cp:revision>
  <dcterms:created xsi:type="dcterms:W3CDTF">2013-04-24T00:37:32Z</dcterms:created>
  <dcterms:modified xsi:type="dcterms:W3CDTF">2013-05-08T19:10:37Z</dcterms:modified>
</cp:coreProperties>
</file>