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9EC5-6426-FF43-9AB6-E1AB3B700257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8DC3-F3E3-D045-AAF4-64AB85446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9EC5-6426-FF43-9AB6-E1AB3B700257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8DC3-F3E3-D045-AAF4-64AB854465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9EC5-6426-FF43-9AB6-E1AB3B700257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8DC3-F3E3-D045-AAF4-64AB85446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9EC5-6426-FF43-9AB6-E1AB3B700257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8DC3-F3E3-D045-AAF4-64AB85446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9EC5-6426-FF43-9AB6-E1AB3B700257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8DC3-F3E3-D045-AAF4-64AB85446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9EC5-6426-FF43-9AB6-E1AB3B700257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8DC3-F3E3-D045-AAF4-64AB854465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9EC5-6426-FF43-9AB6-E1AB3B700257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8DC3-F3E3-D045-AAF4-64AB85446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9EC5-6426-FF43-9AB6-E1AB3B700257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8DC3-F3E3-D045-AAF4-64AB85446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9EC5-6426-FF43-9AB6-E1AB3B700257}" type="datetimeFigureOut">
              <a:rPr lang="en-US" smtClean="0"/>
              <a:t>4/29/15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8DC3-F3E3-D045-AAF4-64AB85446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9EC5-6426-FF43-9AB6-E1AB3B700257}" type="datetimeFigureOut">
              <a:rPr lang="en-US" smtClean="0"/>
              <a:t>4/29/15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8DC3-F3E3-D045-AAF4-64AB85446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9EC5-6426-FF43-9AB6-E1AB3B700257}" type="datetimeFigureOut">
              <a:rPr lang="en-US" smtClean="0"/>
              <a:t>4/29/15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8DC3-F3E3-D045-AAF4-64AB85446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9EC5-6426-FF43-9AB6-E1AB3B700257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8DC3-F3E3-D045-AAF4-64AB85446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EA59EC5-6426-FF43-9AB6-E1AB3B700257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CF68DC3-F3E3-D045-AAF4-64AB854465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ialrc.org/sd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Crowdsourcing for Spoken Dialogue System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575</a:t>
            </a:r>
          </a:p>
          <a:p>
            <a:r>
              <a:rPr lang="en-US" dirty="0" smtClean="0"/>
              <a:t>Spoken Dialog</a:t>
            </a:r>
          </a:p>
          <a:p>
            <a:r>
              <a:rPr lang="en-US" smtClean="0"/>
              <a:t>April 30,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4538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&amp;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Issue: Quality control</a:t>
            </a:r>
          </a:p>
          <a:p>
            <a:pPr lvl="1"/>
            <a:r>
              <a:rPr lang="en-US" dirty="0" smtClean="0"/>
              <a:t>Automatic validation:</a:t>
            </a:r>
          </a:p>
          <a:p>
            <a:pPr lvl="2"/>
            <a:r>
              <a:rPr lang="en-US" dirty="0" smtClean="0"/>
              <a:t>Spent enough time? Didn’t give all same answers?</a:t>
            </a:r>
          </a:p>
          <a:p>
            <a:pPr lvl="2"/>
            <a:r>
              <a:rPr lang="en-US" dirty="0" smtClean="0"/>
              <a:t>Completion-related responses consistent?</a:t>
            </a:r>
            <a:endParaRPr lang="en-US" dirty="0"/>
          </a:p>
          <a:p>
            <a:pPr lvl="3"/>
            <a:r>
              <a:rPr lang="en-US" dirty="0" smtClean="0"/>
              <a:t>With each other? With heuristic classification?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11K HITS rated by 700 </a:t>
            </a:r>
            <a:r>
              <a:rPr lang="en-US" dirty="0" err="1" smtClean="0"/>
              <a:t>Mturkers</a:t>
            </a:r>
            <a:r>
              <a:rPr lang="en-US" dirty="0" smtClean="0"/>
              <a:t> in 45 days</a:t>
            </a:r>
          </a:p>
          <a:p>
            <a:pPr lvl="1"/>
            <a:r>
              <a:rPr lang="en-US" dirty="0" smtClean="0"/>
              <a:t>~8,400 dialogues accepted; $350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809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Inter-rater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Cohen’s weighted Kappa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779" y="2247901"/>
            <a:ext cx="6197600" cy="3695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9297" y="5961113"/>
            <a:ext cx="798267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Fair-Good agreement on task-completion related item</a:t>
            </a:r>
          </a:p>
          <a:p>
            <a:r>
              <a:rPr lang="en-US" sz="2400" dirty="0" smtClean="0"/>
              <a:t>What constitutes a ‘good’ system is more nebulous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7639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 Evaluate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6271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Semi-supervised learning approaches</a:t>
            </a:r>
          </a:p>
          <a:p>
            <a:pPr lvl="1"/>
            <a:r>
              <a:rPr lang="en-US" dirty="0" smtClean="0"/>
              <a:t>Employ small amounts of labeled data</a:t>
            </a:r>
          </a:p>
          <a:p>
            <a:pPr lvl="2"/>
            <a:r>
              <a:rPr lang="en-US" dirty="0" smtClean="0"/>
              <a:t>Augmented with large amounts of unlabeled data</a:t>
            </a:r>
          </a:p>
          <a:p>
            <a:pPr lvl="2"/>
            <a:r>
              <a:rPr lang="en-US" dirty="0" smtClean="0"/>
              <a:t>To train evaluating classifiers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Compare 2 semi-supervised approaches</a:t>
            </a:r>
          </a:p>
          <a:p>
            <a:pPr lvl="2"/>
            <a:r>
              <a:rPr lang="en-US" dirty="0" smtClean="0"/>
              <a:t>Semi-supervised variant of SVM (S3VM)</a:t>
            </a:r>
          </a:p>
          <a:p>
            <a:pPr lvl="2"/>
            <a:r>
              <a:rPr lang="en-US" dirty="0" smtClean="0"/>
              <a:t>Co-training: train 2 classifiers on different views of data</a:t>
            </a:r>
          </a:p>
          <a:p>
            <a:pPr lvl="3"/>
            <a:r>
              <a:rPr lang="en-US" dirty="0" smtClean="0"/>
              <a:t>Dialogue features; Meta-communication features</a:t>
            </a:r>
          </a:p>
          <a:p>
            <a:pPr lvl="3"/>
            <a:r>
              <a:rPr lang="en-US" dirty="0" smtClean="0"/>
              <a:t>Classifier is logistic regression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Supervised techniques:</a:t>
            </a:r>
          </a:p>
          <a:p>
            <a:pPr lvl="2"/>
            <a:r>
              <a:rPr lang="en-US" dirty="0" smtClean="0"/>
              <a:t> Linear </a:t>
            </a:r>
            <a:r>
              <a:rPr lang="en-US" dirty="0" err="1" smtClean="0"/>
              <a:t>regr’n</a:t>
            </a:r>
            <a:r>
              <a:rPr lang="en-US" dirty="0" smtClean="0"/>
              <a:t>., logistic </a:t>
            </a:r>
            <a:r>
              <a:rPr lang="en-US" dirty="0" err="1" smtClean="0"/>
              <a:t>regr’n</a:t>
            </a:r>
            <a:r>
              <a:rPr lang="en-US" dirty="0" smtClean="0"/>
              <a:t>, </a:t>
            </a:r>
            <a:r>
              <a:rPr lang="en-US" dirty="0" err="1" smtClean="0"/>
              <a:t>kNN</a:t>
            </a:r>
            <a:r>
              <a:rPr lang="en-US" dirty="0" smtClean="0"/>
              <a:t>, SVM</a:t>
            </a:r>
          </a:p>
        </p:txBody>
      </p:sp>
    </p:spTree>
    <p:extLst>
      <p:ext uri="{BB962C8B-B14F-4D97-AF65-F5344CB8AC3E}">
        <p14:creationId xmlns:p14="http://schemas.microsoft.com/office/powerpoint/2010/main" val="200613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Data: ~5K </a:t>
            </a:r>
            <a:r>
              <a:rPr lang="en-US" dirty="0" err="1" smtClean="0"/>
              <a:t>Mturked</a:t>
            </a:r>
            <a:r>
              <a:rPr lang="en-US" dirty="0" smtClean="0"/>
              <a:t> dialogues</a:t>
            </a:r>
          </a:p>
          <a:p>
            <a:pPr lvl="1"/>
            <a:r>
              <a:rPr lang="en-US" dirty="0" smtClean="0"/>
              <a:t>500 held out for test; vary training</a:t>
            </a:r>
          </a:p>
          <a:p>
            <a:pPr lvl="1"/>
            <a:r>
              <a:rPr lang="en-US" dirty="0" smtClean="0"/>
              <a:t>Binary classification: Good/Bad</a:t>
            </a:r>
          </a:p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Task/Communication-related: #User turns, # System turns, Words per user </a:t>
            </a:r>
            <a:r>
              <a:rPr lang="en-US" dirty="0" err="1" smtClean="0"/>
              <a:t>utt</a:t>
            </a:r>
            <a:r>
              <a:rPr lang="en-US" dirty="0" smtClean="0"/>
              <a:t>, Average speaking rate,  </a:t>
            </a:r>
            <a:r>
              <a:rPr lang="en-US" dirty="0"/>
              <a:t>#</a:t>
            </a:r>
            <a:r>
              <a:rPr lang="en-US" dirty="0" smtClean="0"/>
              <a:t>User questions, #System questions</a:t>
            </a:r>
          </a:p>
          <a:p>
            <a:pPr lvl="1"/>
            <a:r>
              <a:rPr lang="en-US" dirty="0" smtClean="0"/>
              <a:t>Meta-communication-related: #Barge-in, #DTMF, #Help </a:t>
            </a:r>
            <a:r>
              <a:rPr lang="en-US" dirty="0"/>
              <a:t>requests, Average </a:t>
            </a:r>
            <a:r>
              <a:rPr lang="en-US" dirty="0" smtClean="0"/>
              <a:t>recognition confidence</a:t>
            </a:r>
          </a:p>
          <a:p>
            <a:pPr lvl="1"/>
            <a:r>
              <a:rPr lang="en-US" dirty="0" smtClean="0"/>
              <a:t>All features automatically derived from logs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72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" t="-28124" r="-2407" b="-50180"/>
          <a:stretch/>
        </p:blipFill>
        <p:spPr>
          <a:xfrm>
            <a:off x="195375" y="1600201"/>
            <a:ext cx="8997468" cy="4343400"/>
          </a:xfrm>
        </p:spPr>
      </p:pic>
      <p:sp>
        <p:nvSpPr>
          <p:cNvPr id="5" name="TextBox 4"/>
          <p:cNvSpPr txBox="1"/>
          <p:nvPr/>
        </p:nvSpPr>
        <p:spPr>
          <a:xfrm>
            <a:off x="1660695" y="4720335"/>
            <a:ext cx="636203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Training on 0.3% of available data</a:t>
            </a:r>
          </a:p>
          <a:p>
            <a:endParaRPr lang="en-US" sz="2800" dirty="0"/>
          </a:p>
          <a:p>
            <a:r>
              <a:rPr lang="en-US" sz="2800" dirty="0" smtClean="0"/>
              <a:t>At low training rate, Co-training best</a:t>
            </a:r>
          </a:p>
          <a:p>
            <a:r>
              <a:rPr lang="en-US" sz="2800" dirty="0" smtClean="0"/>
              <a:t>At high training rate, all similar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53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II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7302" r="-3665"/>
          <a:stretch/>
        </p:blipFill>
        <p:spPr/>
      </p:pic>
      <p:sp>
        <p:nvSpPr>
          <p:cNvPr id="5" name="TextBox 4"/>
          <p:cNvSpPr txBox="1"/>
          <p:nvPr/>
        </p:nvSpPr>
        <p:spPr>
          <a:xfrm>
            <a:off x="1" y="594360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Accuracy with increasing amounts of training data (%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3045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5918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Crowdsourcing can support spoken dialogue system evaluation</a:t>
            </a:r>
          </a:p>
          <a:p>
            <a:r>
              <a:rPr lang="en-US" dirty="0" smtClean="0"/>
              <a:t>Semi-supervised approaches, esp. co-training, can enable adaptation to new domain quickly</a:t>
            </a:r>
          </a:p>
          <a:p>
            <a:endParaRPr lang="en-US" dirty="0"/>
          </a:p>
          <a:p>
            <a:r>
              <a:rPr lang="en-US" dirty="0" smtClean="0"/>
              <a:t>Compare crowdsourcing to expert SDS evaluation</a:t>
            </a:r>
          </a:p>
          <a:p>
            <a:r>
              <a:rPr lang="en-US" dirty="0" smtClean="0"/>
              <a:t>Contrast evaluation on transcripts to that on audio</a:t>
            </a:r>
          </a:p>
          <a:p>
            <a:r>
              <a:rPr lang="en-US" dirty="0" smtClean="0"/>
              <a:t>Explore more fine-grained (non-binary) 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Human-Computer Communication Laboratory, Chinese University of Hong Kong: Helen </a:t>
            </a:r>
            <a:r>
              <a:rPr lang="en-US" dirty="0" err="1" smtClean="0"/>
              <a:t>Meng</a:t>
            </a:r>
            <a:r>
              <a:rPr lang="en-US" dirty="0" smtClean="0"/>
              <a:t>, Irwin King, </a:t>
            </a:r>
            <a:r>
              <a:rPr lang="en-US" dirty="0" err="1" smtClean="0"/>
              <a:t>Baichuan</a:t>
            </a:r>
            <a:r>
              <a:rPr lang="en-US" dirty="0" smtClean="0"/>
              <a:t> Li, </a:t>
            </a:r>
            <a:r>
              <a:rPr lang="en-US" dirty="0" err="1" smtClean="0"/>
              <a:t>Zhaojun</a:t>
            </a:r>
            <a:r>
              <a:rPr lang="en-US" dirty="0" smtClean="0"/>
              <a:t> Yang, Yi Zhu</a:t>
            </a:r>
          </a:p>
          <a:p>
            <a:endParaRPr lang="en-US" dirty="0"/>
          </a:p>
          <a:p>
            <a:r>
              <a:rPr lang="en-US" dirty="0" smtClean="0"/>
              <a:t>Spoken Dialogue Challenge</a:t>
            </a:r>
          </a:p>
          <a:p>
            <a:pPr lvl="1"/>
            <a:r>
              <a:rPr lang="en-US" dirty="0" smtClean="0">
                <a:hlinkClick r:id="rId2"/>
              </a:rPr>
              <a:t>http://www.dialrc.org/sdc</a:t>
            </a:r>
            <a:endParaRPr lang="en-US" dirty="0" smtClean="0"/>
          </a:p>
          <a:p>
            <a:pPr lvl="1"/>
            <a:r>
              <a:rPr lang="en-US" dirty="0" smtClean="0"/>
              <a:t>Alan Black, Maxine </a:t>
            </a:r>
            <a:r>
              <a:rPr lang="en-US" smtClean="0"/>
              <a:t>Eskenazi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5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Spoken Dialogue Systems (SDS) Evaluation</a:t>
            </a:r>
          </a:p>
          <a:p>
            <a:pPr lvl="1"/>
            <a:r>
              <a:rPr lang="en-US" dirty="0" smtClean="0"/>
              <a:t>The PARADISE Model</a:t>
            </a:r>
          </a:p>
          <a:p>
            <a:pPr lvl="1"/>
            <a:r>
              <a:rPr lang="en-US" dirty="0" smtClean="0"/>
              <a:t>Challenges: </a:t>
            </a:r>
            <a:r>
              <a:rPr lang="en-US" dirty="0"/>
              <a:t> </a:t>
            </a:r>
            <a:r>
              <a:rPr lang="en-US" dirty="0" smtClean="0"/>
              <a:t>Judgments, Portability</a:t>
            </a:r>
          </a:p>
          <a:p>
            <a:r>
              <a:rPr lang="en-US" dirty="0" smtClean="0"/>
              <a:t>Data: Let’s Go!, Spoken Dialogue Challenge</a:t>
            </a:r>
          </a:p>
          <a:p>
            <a:r>
              <a:rPr lang="en-US" dirty="0" smtClean="0"/>
              <a:t>Crowdsourcing SDS Evaluation</a:t>
            </a:r>
          </a:p>
          <a:p>
            <a:r>
              <a:rPr lang="en-US" dirty="0" smtClean="0"/>
              <a:t>Predicting SDS scores:</a:t>
            </a:r>
          </a:p>
          <a:p>
            <a:pPr lvl="1"/>
            <a:r>
              <a:rPr lang="en-US" dirty="0" smtClean="0"/>
              <a:t>Semi-supervised learning</a:t>
            </a:r>
          </a:p>
          <a:p>
            <a:pPr lvl="1"/>
            <a:r>
              <a:rPr lang="en-US" dirty="0" smtClean="0"/>
              <a:t>Collaborative filtering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07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Spoken Dialogue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Q: How good is a spoken dialogue system (SDS)?</a:t>
            </a:r>
          </a:p>
          <a:p>
            <a:r>
              <a:rPr lang="en-US" dirty="0" smtClean="0"/>
              <a:t>A: Ask users!</a:t>
            </a:r>
          </a:p>
          <a:p>
            <a:pPr lvl="1"/>
            <a:r>
              <a:rPr lang="en-US" dirty="0" smtClean="0"/>
              <a:t>Typically conduct survey after interaction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Q: What factors contribute to user satisfaction?</a:t>
            </a:r>
          </a:p>
          <a:p>
            <a:pPr lvl="1"/>
            <a:r>
              <a:rPr lang="en-US" dirty="0" smtClean="0"/>
              <a:t>Combine measures spanning </a:t>
            </a:r>
          </a:p>
          <a:p>
            <a:pPr lvl="2"/>
            <a:r>
              <a:rPr lang="en-US" dirty="0" smtClean="0"/>
              <a:t>Task success: </a:t>
            </a:r>
          </a:p>
          <a:p>
            <a:pPr lvl="3"/>
            <a:r>
              <a:rPr lang="en-US" dirty="0"/>
              <a:t>F</a:t>
            </a:r>
            <a:r>
              <a:rPr lang="en-US" dirty="0" smtClean="0"/>
              <a:t>ound information, recognized  user request,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Dialogue cost:</a:t>
            </a:r>
          </a:p>
          <a:p>
            <a:pPr lvl="3"/>
            <a:r>
              <a:rPr lang="en-US" dirty="0" smtClean="0"/>
              <a:t># turns, dialogue length, # ASR errors, etc…</a:t>
            </a:r>
          </a:p>
          <a:p>
            <a:pPr marL="968375" lvl="3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6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How do we weight these components?</a:t>
            </a:r>
          </a:p>
          <a:p>
            <a:r>
              <a:rPr lang="en-US" dirty="0" smtClean="0"/>
              <a:t>Q: How can we create a predictive model?</a:t>
            </a:r>
          </a:p>
          <a:p>
            <a:r>
              <a:rPr lang="en-US" dirty="0" smtClean="0"/>
              <a:t>‘Paradigm for Dialogue System Evaluation’ </a:t>
            </a:r>
          </a:p>
          <a:p>
            <a:pPr lvl="2"/>
            <a:r>
              <a:rPr lang="en-US" dirty="0" smtClean="0"/>
              <a:t>Walker et al (1997)</a:t>
            </a:r>
          </a:p>
          <a:p>
            <a:pPr lvl="1"/>
            <a:r>
              <a:rPr lang="en-US" dirty="0" smtClean="0"/>
              <a:t>Computes user satisfaction based on surveys</a:t>
            </a:r>
          </a:p>
          <a:p>
            <a:pPr lvl="1"/>
            <a:r>
              <a:rPr lang="en-US" dirty="0" smtClean="0"/>
              <a:t>Extracts success, cost measures from dialogues</a:t>
            </a:r>
          </a:p>
          <a:p>
            <a:pPr lvl="1"/>
            <a:r>
              <a:rPr lang="en-US" dirty="0" smtClean="0"/>
              <a:t>Employs multiple regression models to train weights</a:t>
            </a:r>
          </a:p>
          <a:p>
            <a:pPr lvl="1"/>
            <a:r>
              <a:rPr lang="en-US" dirty="0" smtClean="0"/>
              <a:t>Resulting model should predict score on new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94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 in PARADISE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Adaptation:</a:t>
            </a:r>
          </a:p>
          <a:p>
            <a:pPr lvl="1"/>
            <a:r>
              <a:rPr lang="en-US" dirty="0" smtClean="0"/>
              <a:t>Ideally, should train on Sys A, apply to Sys B</a:t>
            </a:r>
          </a:p>
          <a:p>
            <a:pPr lvl="1"/>
            <a:r>
              <a:rPr lang="en-US" dirty="0" smtClean="0"/>
              <a:t>In practice, models do not transfer very well from system to system</a:t>
            </a:r>
          </a:p>
          <a:p>
            <a:pPr lvl="2"/>
            <a:r>
              <a:rPr lang="en-US" dirty="0" smtClean="0"/>
              <a:t>Walker et al applied to variants of same system</a:t>
            </a:r>
          </a:p>
          <a:p>
            <a:r>
              <a:rPr lang="en-US" dirty="0" smtClean="0"/>
              <a:t>User satisfaction:</a:t>
            </a:r>
          </a:p>
          <a:p>
            <a:pPr lvl="1"/>
            <a:r>
              <a:rPr lang="en-US" dirty="0" smtClean="0"/>
              <a:t>How can we collect ratings?</a:t>
            </a:r>
          </a:p>
          <a:p>
            <a:pPr lvl="2"/>
            <a:r>
              <a:rPr lang="en-US" dirty="0" smtClean="0"/>
              <a:t>Real users don’t hang around for surveys</a:t>
            </a:r>
          </a:p>
          <a:p>
            <a:pPr lvl="2"/>
            <a:r>
              <a:rPr lang="en-US" dirty="0" smtClean="0"/>
              <a:t>Collecting ‘expert’ ratings: expensive, slow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32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 crowdsourcing to collect evaluations</a:t>
            </a:r>
          </a:p>
          <a:p>
            <a:pPr lvl="1"/>
            <a:r>
              <a:rPr lang="en-US" dirty="0" smtClean="0"/>
              <a:t>Lots, cheaply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Employ machine learning to help generalize, adapt</a:t>
            </a:r>
          </a:p>
          <a:p>
            <a:pPr lvl="1"/>
            <a:r>
              <a:rPr lang="en-US" dirty="0" smtClean="0"/>
              <a:t>Semi-supervised learning, collaborative filtering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1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Go!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Spoken Dialogue System provides bus info</a:t>
            </a:r>
          </a:p>
          <a:p>
            <a:pPr lvl="1"/>
            <a:r>
              <a:rPr lang="en-US" dirty="0" smtClean="0"/>
              <a:t>Developed at CMU, deployed in Pittsburgh</a:t>
            </a:r>
          </a:p>
          <a:p>
            <a:pPr lvl="1"/>
            <a:r>
              <a:rPr lang="en-US" dirty="0" smtClean="0"/>
              <a:t>ONLY phone transit info service after hours	</a:t>
            </a:r>
          </a:p>
          <a:p>
            <a:pPr lvl="1"/>
            <a:r>
              <a:rPr lang="en-US" dirty="0" smtClean="0"/>
              <a:t>Real users!!!</a:t>
            </a:r>
          </a:p>
          <a:p>
            <a:r>
              <a:rPr lang="en-US" dirty="0" smtClean="0"/>
              <a:t>Simple information seeking dialogue</a:t>
            </a:r>
          </a:p>
          <a:p>
            <a:pPr lvl="1"/>
            <a:r>
              <a:rPr lang="en-US" dirty="0" smtClean="0"/>
              <a:t>Bus #, Start, Destination, Start time, Arrival time</a:t>
            </a:r>
          </a:p>
          <a:p>
            <a:r>
              <a:rPr lang="en-US" dirty="0" smtClean="0"/>
              <a:t>Success: Gives bus information</a:t>
            </a:r>
          </a:p>
          <a:p>
            <a:pPr lvl="1"/>
            <a:r>
              <a:rPr lang="en-US" dirty="0" smtClean="0"/>
              <a:t>Out-of-scope: Knows only subset of routes</a:t>
            </a:r>
          </a:p>
          <a:p>
            <a:pPr lvl="1"/>
            <a:r>
              <a:rPr lang="en-US" dirty="0" smtClean="0"/>
              <a:t>Failure: No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5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Go!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827" y="1694281"/>
            <a:ext cx="8042276" cy="4343400"/>
          </a:xfrm>
        </p:spPr>
        <p:txBody>
          <a:bodyPr>
            <a:normAutofit/>
          </a:bodyPr>
          <a:lstStyle/>
          <a:p>
            <a:pPr lvl="6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2827" y="1582341"/>
            <a:ext cx="7242527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S: What can I do for you?</a:t>
            </a:r>
          </a:p>
          <a:p>
            <a:r>
              <a:rPr lang="en-US" dirty="0" smtClean="0"/>
              <a:t>U: Leaving Lawrenceville.</a:t>
            </a:r>
          </a:p>
          <a:p>
            <a:endParaRPr lang="en-US" dirty="0" smtClean="0"/>
          </a:p>
          <a:p>
            <a:r>
              <a:rPr lang="en-US" dirty="0" smtClean="0"/>
              <a:t>S: Leaving from Lawrenceville. Did I get that right?</a:t>
            </a:r>
          </a:p>
          <a:p>
            <a:r>
              <a:rPr lang="en-US" dirty="0" smtClean="0"/>
              <a:t>U: Yes.</a:t>
            </a:r>
          </a:p>
          <a:p>
            <a:endParaRPr lang="en-US" dirty="0" smtClean="0"/>
          </a:p>
          <a:p>
            <a:r>
              <a:rPr lang="en-US" dirty="0" smtClean="0"/>
              <a:t>S: Alright. Where do you </a:t>
            </a:r>
            <a:r>
              <a:rPr lang="en-US" dirty="0" err="1" smtClean="0"/>
              <a:t>wanna</a:t>
            </a:r>
            <a:r>
              <a:rPr lang="en-US" dirty="0" smtClean="0"/>
              <a:t> go?</a:t>
            </a:r>
          </a:p>
          <a:p>
            <a:r>
              <a:rPr lang="en-US" dirty="0" smtClean="0"/>
              <a:t>U: Downtown.</a:t>
            </a:r>
          </a:p>
          <a:p>
            <a:endParaRPr lang="en-US" dirty="0" smtClean="0"/>
          </a:p>
          <a:p>
            <a:r>
              <a:rPr lang="en-US" dirty="0" smtClean="0"/>
              <a:t>S: Going to downtown.  Is that correct?</a:t>
            </a:r>
          </a:p>
          <a:p>
            <a:r>
              <a:rPr lang="en-US" dirty="0" smtClean="0"/>
              <a:t>U: Yes.</a:t>
            </a:r>
          </a:p>
          <a:p>
            <a:endParaRPr lang="en-US" dirty="0" smtClean="0"/>
          </a:p>
          <a:p>
            <a:r>
              <a:rPr lang="en-US" dirty="0" smtClean="0"/>
              <a:t>S: Right. When do you want to travel?</a:t>
            </a:r>
          </a:p>
          <a:p>
            <a:r>
              <a:rPr lang="en-US" dirty="0" smtClean="0"/>
              <a:t>U: Now..</a:t>
            </a:r>
          </a:p>
          <a:p>
            <a:endParaRPr lang="en-US" dirty="0" smtClean="0"/>
          </a:p>
          <a:p>
            <a:r>
              <a:rPr lang="en-US" dirty="0" smtClean="0"/>
              <a:t>S: he next </a:t>
            </a:r>
            <a:r>
              <a:rPr lang="en-US" b="1" dirty="0" smtClean="0"/>
              <a:t>54C</a:t>
            </a:r>
            <a:r>
              <a:rPr lang="en-US" dirty="0" smtClean="0"/>
              <a:t> leaves </a:t>
            </a:r>
            <a:r>
              <a:rPr lang="en-US" b="1" dirty="0" smtClean="0"/>
              <a:t>MAIN STREET AT PENN</a:t>
            </a:r>
            <a:r>
              <a:rPr lang="en-US" dirty="0" smtClean="0"/>
              <a:t> at </a:t>
            </a:r>
            <a:r>
              <a:rPr lang="en-US" b="1" dirty="0" smtClean="0"/>
              <a:t>1 10 a.m.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50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Crowdsourcing SDS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4679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Amazon Mechanical Turk:</a:t>
            </a:r>
          </a:p>
          <a:p>
            <a:pPr lvl="1"/>
            <a:r>
              <a:rPr lang="en-US" dirty="0" smtClean="0"/>
              <a:t>Create HITs (Human Intelligence Tasks) for </a:t>
            </a:r>
            <a:r>
              <a:rPr lang="en-US" dirty="0" err="1" smtClean="0"/>
              <a:t>Mturkers</a:t>
            </a:r>
            <a:endParaRPr lang="en-US" dirty="0" smtClean="0"/>
          </a:p>
          <a:p>
            <a:pPr lvl="1"/>
            <a:r>
              <a:rPr lang="en-US" dirty="0" smtClean="0"/>
              <a:t>Text transcript of dialogue + questionnaire</a:t>
            </a:r>
          </a:p>
          <a:p>
            <a:pPr lvl="2"/>
            <a:r>
              <a:rPr lang="en-US" dirty="0" smtClean="0"/>
              <a:t>Q1: Did you understand what the user wanted?</a:t>
            </a:r>
          </a:p>
          <a:p>
            <a:pPr lvl="2"/>
            <a:r>
              <a:rPr lang="en-US" dirty="0" smtClean="0"/>
              <a:t>Q2: Did the system provide the info the user wanted?</a:t>
            </a:r>
          </a:p>
          <a:p>
            <a:pPr lvl="2"/>
            <a:r>
              <a:rPr lang="en-US" dirty="0" smtClean="0"/>
              <a:t>Q3: Did the system work as you would expect?</a:t>
            </a:r>
          </a:p>
          <a:p>
            <a:pPr lvl="2"/>
            <a:r>
              <a:rPr lang="en-US" dirty="0" smtClean="0"/>
              <a:t>Q4: Overall, is this a good system?</a:t>
            </a:r>
          </a:p>
          <a:p>
            <a:pPr lvl="2"/>
            <a:r>
              <a:rPr lang="en-US" dirty="0" smtClean="0"/>
              <a:t>Q5: Was the task completed successfully? (detailed)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Two HIT types:</a:t>
            </a:r>
            <a:endParaRPr lang="en-US" dirty="0"/>
          </a:p>
          <a:p>
            <a:pPr lvl="2"/>
            <a:r>
              <a:rPr lang="en-US" dirty="0" smtClean="0"/>
              <a:t>Overall evaluation: $0.05/dialog; 11,000 dialogues</a:t>
            </a:r>
          </a:p>
          <a:p>
            <a:pPr lvl="2"/>
            <a:r>
              <a:rPr lang="en-US" dirty="0" smtClean="0"/>
              <a:t>Inter-rater Agreement: $1.50 for 30 dialogues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06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455</TotalTime>
  <Words>850</Words>
  <Application>Microsoft Macintosh PowerPoint</Application>
  <PresentationFormat>On-screen Show (4:3)</PresentationFormat>
  <Paragraphs>145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Breeze</vt:lpstr>
      <vt:lpstr>Crowdsourcing for Spoken Dialogue System Evaluation</vt:lpstr>
      <vt:lpstr>Roadmap</vt:lpstr>
      <vt:lpstr>Evaluating Spoken Dialogue Systems</vt:lpstr>
      <vt:lpstr>PARADISE Model</vt:lpstr>
      <vt:lpstr>Trouble in PARADISE</vt:lpstr>
      <vt:lpstr>Strategy</vt:lpstr>
      <vt:lpstr>Let’s Go! Corpus</vt:lpstr>
      <vt:lpstr>Let’s Go! Example</vt:lpstr>
      <vt:lpstr>Crowdsourcing SDS Evaluation</vt:lpstr>
      <vt:lpstr>Validation &amp; Collection</vt:lpstr>
      <vt:lpstr>Inter-rater Agreement</vt:lpstr>
      <vt:lpstr>Learning to Evaluate</vt:lpstr>
      <vt:lpstr>Experiments</vt:lpstr>
      <vt:lpstr>Results</vt:lpstr>
      <vt:lpstr>Results II</vt:lpstr>
      <vt:lpstr>Conclusions &amp; Future Work</vt:lpstr>
      <vt:lpstr>Thanks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Crowdsourcing for Spoken Dialogue System Evaluation</dc:title>
  <dc:creator>Gina-Anne Levow</dc:creator>
  <cp:lastModifiedBy>Gina-Anne Levow</cp:lastModifiedBy>
  <cp:revision>25</cp:revision>
  <dcterms:created xsi:type="dcterms:W3CDTF">2011-01-17T23:57:49Z</dcterms:created>
  <dcterms:modified xsi:type="dcterms:W3CDTF">2015-04-30T06:16:57Z</dcterms:modified>
</cp:coreProperties>
</file>