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7" r:id="rId7"/>
    <p:sldId id="270" r:id="rId8"/>
    <p:sldId id="271" r:id="rId9"/>
    <p:sldId id="261" r:id="rId10"/>
    <p:sldId id="262" r:id="rId11"/>
    <p:sldId id="263" r:id="rId12"/>
    <p:sldId id="264" r:id="rId13"/>
    <p:sldId id="272" r:id="rId14"/>
    <p:sldId id="268" r:id="rId15"/>
    <p:sldId id="273" r:id="rId16"/>
    <p:sldId id="274" r:id="rId17"/>
    <p:sldId id="275" r:id="rId18"/>
    <p:sldId id="276" r:id="rId19"/>
    <p:sldId id="277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794" autoAdjust="0"/>
  </p:normalViewPr>
  <p:slideViewPr>
    <p:cSldViewPr snapToGrid="0" snapToObjects="1">
      <p:cViewPr varScale="1">
        <p:scale>
          <a:sx n="108" d="100"/>
          <a:sy n="108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A7E56-0B60-9D45-AB8F-0E560ADB1D93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DD1B3-54B1-324F-AA0B-E51E948D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3A4883-E5A8-8E4D-B2D6-437FFB711FAF}" type="slidenum">
              <a:rPr lang="en-US" sz="1200">
                <a:latin typeface="Calibri" charset="0"/>
              </a:rPr>
              <a:pPr eaLnBrk="1" hangingPunct="1"/>
              <a:t>13</a:t>
            </a:fld>
            <a:endParaRPr lang="en-US" sz="1200">
              <a:latin typeface="Calibri" charset="0"/>
            </a:endParaRPr>
          </a:p>
        </p:txBody>
      </p:sp>
      <p:sp>
        <p:nvSpPr>
          <p:cNvPr id="109571" name="Rectangle 2"/>
          <p:cNvSpPr>
            <a:spLocks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803" tIns="44902" rIns="89803" bIns="44902"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80F0BA-B9D3-4946-A8AC-BF83F2B28705}" type="slidenum">
              <a:rPr lang="en-US" sz="1200">
                <a:latin typeface="Calibri" charset="0"/>
              </a:rPr>
              <a:pPr eaLnBrk="1" hangingPunct="1"/>
              <a:t>15</a:t>
            </a:fld>
            <a:endParaRPr lang="en-US" sz="1200">
              <a:latin typeface="Calibri" charset="0"/>
            </a:endParaRPr>
          </a:p>
        </p:txBody>
      </p:sp>
      <p:sp>
        <p:nvSpPr>
          <p:cNvPr id="119811" name="Rectangle 2"/>
          <p:cNvSpPr>
            <a:spLocks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2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AA80C2-171C-A440-8E86-A1971FF65427}" type="slidenum">
              <a:rPr lang="en-US" sz="1200">
                <a:latin typeface="Calibri" charset="0"/>
              </a:rPr>
              <a:pPr eaLnBrk="1" hangingPunct="1"/>
              <a:t>16</a:t>
            </a:fld>
            <a:endParaRPr lang="en-US" sz="1200">
              <a:latin typeface="Calibri" charset="0"/>
            </a:endParaRPr>
          </a:p>
        </p:txBody>
      </p:sp>
      <p:sp>
        <p:nvSpPr>
          <p:cNvPr id="121859" name="Rectangle 2"/>
          <p:cNvSpPr>
            <a:spLocks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60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5363C3-33FE-E248-9C14-2297540BC0B3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  <p:sp>
        <p:nvSpPr>
          <p:cNvPr id="123907" name="Rectangle 2"/>
          <p:cNvSpPr>
            <a:spLocks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8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854C44-D481-3741-A95A-0CAC3B4A01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EBF5D3-65C6-D942-8C57-A2CE8C626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846066-DC6D-E243-A4FC-8C61D3BDD67C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2972CAF-B8DD-0E47-9E23-1B0B86EBD6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4" Type="http://schemas.microsoft.com/office/2007/relationships/media" Target="../media/media2.WAV"/><Relationship Id="rId5" Type="http://schemas.openxmlformats.org/officeDocument/2006/relationships/audio" Target="../media/media2.WAV"/><Relationship Id="rId6" Type="http://schemas.openxmlformats.org/officeDocument/2006/relationships/slideLayout" Target="../slideLayouts/slideLayout14.xml"/><Relationship Id="rId7" Type="http://schemas.openxmlformats.org/officeDocument/2006/relationships/oleObject" Target="../embeddings/oleObject1.bin"/><Relationship Id="rId8" Type="http://schemas.openxmlformats.org/officeDocument/2006/relationships/image" Target="../media/image3.emf"/><Relationship Id="rId9" Type="http://schemas.openxmlformats.org/officeDocument/2006/relationships/image" Target="../media/image5.png"/><Relationship Id="rId10" Type="http://schemas.openxmlformats.org/officeDocument/2006/relationships/oleObject" Target="../embeddings/Microsoft_Excel_Chart1.xls"/><Relationship Id="rId11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microsoft.com/office/2007/relationships/media" Target="../media/media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media" Target="../media/media4.WAV"/><Relationship Id="rId4" Type="http://schemas.openxmlformats.org/officeDocument/2006/relationships/audio" Target="../media/media4.WAV"/><Relationship Id="rId5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media" Target="../media/media6.WAV"/><Relationship Id="rId4" Type="http://schemas.openxmlformats.org/officeDocument/2006/relationships/audio" Target="../media/media6.WAV"/><Relationship Id="rId5" Type="http://schemas.microsoft.com/office/2007/relationships/media" Target="../media/media7.WAV"/><Relationship Id="rId6" Type="http://schemas.openxmlformats.org/officeDocument/2006/relationships/audio" Target="../media/media7.WAV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.xml"/><Relationship Id="rId9" Type="http://schemas.openxmlformats.org/officeDocument/2006/relationships/image" Target="../media/image5.png"/><Relationship Id="rId1" Type="http://schemas.microsoft.com/office/2007/relationships/media" Target="../media/media5.WAV"/><Relationship Id="rId2" Type="http://schemas.openxmlformats.org/officeDocument/2006/relationships/audio" Target="../media/media5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media8.WAV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6" Type="http://schemas.openxmlformats.org/officeDocument/2006/relationships/oleObject" Target="../embeddings/Microsoft_Excel_Chart2.xls"/><Relationship Id="rId7" Type="http://schemas.openxmlformats.org/officeDocument/2006/relationships/image" Target="../media/image7.emf"/><Relationship Id="rId8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microsoft.com/office/2007/relationships/media" Target="../media/media8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media9.WAV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Relationship Id="rId6" Type="http://schemas.openxmlformats.org/officeDocument/2006/relationships/oleObject" Target="../embeddings/Microsoft_Excel_Chart3.xls"/><Relationship Id="rId7" Type="http://schemas.openxmlformats.org/officeDocument/2006/relationships/image" Target="../media/image8.emf"/><Relationship Id="rId8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microsoft.com/office/2007/relationships/media" Target="../media/media9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media10.WAV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6" Type="http://schemas.openxmlformats.org/officeDocument/2006/relationships/oleObject" Target="../embeddings/Microsoft_Excel_Chart4.xls"/><Relationship Id="rId7" Type="http://schemas.openxmlformats.org/officeDocument/2006/relationships/image" Target="../media/image9.emf"/><Relationship Id="rId8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microsoft.com/office/2007/relationships/media" Target="../media/media10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Prosody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Spoken Dialog</a:t>
            </a:r>
          </a:p>
          <a:p>
            <a:r>
              <a:rPr lang="en-US" dirty="0" smtClean="0"/>
              <a:t>April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67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Chunking, 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phrasing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sz="2800"/>
              <a:t>A1: I met Mary and Elena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mother at the mall yesterday.</a:t>
            </a:r>
          </a:p>
          <a:p>
            <a:pPr>
              <a:buFont typeface="Wingdings" charset="0"/>
              <a:buNone/>
            </a:pPr>
            <a:endParaRPr lang="en-US" sz="2800"/>
          </a:p>
          <a:p>
            <a:pPr>
              <a:buFont typeface="Wingdings" charset="0"/>
              <a:buNone/>
            </a:pPr>
            <a:endParaRPr lang="en-US" sz="2800"/>
          </a:p>
          <a:p>
            <a:pPr>
              <a:buFont typeface="Wingdings" charset="0"/>
              <a:buNone/>
            </a:pPr>
            <a:r>
              <a:rPr lang="en-US" sz="2800"/>
              <a:t>A2: I met Mary and Elena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mother at the mall yesterday.</a:t>
            </a:r>
          </a:p>
          <a:p>
            <a:pPr lvl="1">
              <a:buFont typeface="Wingdings" charset="0"/>
              <a:buNone/>
            </a:pPr>
            <a:endParaRPr lang="en-US" sz="2400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229225" y="2017713"/>
          <a:ext cx="36417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7" imgW="4429579" imgH="2410052" progId="Excel.Chart.8">
                  <p:embed/>
                </p:oleObj>
              </mc:Choice>
              <mc:Fallback>
                <p:oleObj name="Chart" r:id="rId7" imgW="4429579" imgH="241005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2017713"/>
                        <a:ext cx="36417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6" name="49ECA9D2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6BC0B234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567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5229225" y="4151313"/>
          <a:ext cx="36417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hart" r:id="rId10" imgW="4429579" imgH="2410052" progId="Excel.Chart.8">
                  <p:embed/>
                </p:oleObj>
              </mc:Choice>
              <mc:Fallback>
                <p:oleObj name="Chart" r:id="rId10" imgW="4429579" imgH="241005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4151313"/>
                        <a:ext cx="36417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867400" y="6324600"/>
            <a:ext cx="269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Example from Jennifer Venidetti</a:t>
            </a:r>
          </a:p>
        </p:txBody>
      </p:sp>
    </p:spTree>
    <p:extLst>
      <p:ext uri="{BB962C8B-B14F-4D97-AF65-F5344CB8AC3E}">
        <p14:creationId xmlns:p14="http://schemas.microsoft.com/office/powerpoint/2010/main" val="42080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8" fill="hold"/>
                                        <p:tgtEl>
                                          <p:spTgt spid="23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81" fill="hold"/>
                                        <p:tgtEl>
                                          <p:spTgt spid="23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Punctuation &amp; Prosody Humor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panda goes into a restaurant and has a meal. Just before he leaves he takes out a gun and fires it. The irate restaurant owner says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Why did you do that?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The panda replies,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 I'm a panda. Look it up.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The restaurateur  goes to his dictionary and under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panda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finds: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black and white arboreal, bear like creatures; eats, shoots and leaves.</a:t>
            </a:r>
            <a:r>
              <a:rPr lang="ja-JP" altLang="en-US">
                <a:latin typeface="Arial"/>
              </a:rPr>
              <a:t>’</a:t>
            </a:r>
            <a:endParaRPr lang="en-US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267200" y="6019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Prosody in </a:t>
            </a:r>
            <a:br>
              <a:rPr lang="en-US" dirty="0"/>
            </a:br>
            <a:r>
              <a:rPr lang="en-US" dirty="0"/>
              <a:t>Pragmatics &amp; Discourse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752600"/>
            <a:ext cx="7351712" cy="48768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Prosodic prominence: Pitch accents</a:t>
            </a:r>
          </a:p>
          <a:p>
            <a:pPr lvl="2"/>
            <a:r>
              <a:rPr lang="en-US" dirty="0" smtClean="0"/>
              <a:t>Associated with focus, emphasis, information structure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Acoustically:</a:t>
            </a:r>
          </a:p>
          <a:p>
            <a:pPr lvl="3"/>
            <a:r>
              <a:rPr lang="en-US" dirty="0" smtClean="0"/>
              <a:t>Associated with maxima/minima in</a:t>
            </a:r>
            <a:r>
              <a:rPr lang="en-US" i="1" dirty="0" smtClean="0"/>
              <a:t> f0 </a:t>
            </a:r>
            <a:r>
              <a:rPr lang="en-US" dirty="0" smtClean="0"/>
              <a:t>contour</a:t>
            </a:r>
          </a:p>
          <a:p>
            <a:pPr lvl="3"/>
            <a:r>
              <a:rPr lang="en-US" dirty="0" smtClean="0"/>
              <a:t>Louder, Longer</a:t>
            </a:r>
          </a:p>
          <a:p>
            <a:pPr lvl="3"/>
            <a:r>
              <a:rPr lang="en-US" dirty="0" smtClean="0"/>
              <a:t>Often higher pitch</a:t>
            </a:r>
          </a:p>
          <a:p>
            <a:pPr marL="34925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 </a:t>
            </a:r>
            <a:r>
              <a:rPr lang="ja-JP" altLang="en-US" sz="2400" dirty="0" smtClean="0">
                <a:latin typeface="Arial"/>
              </a:rPr>
              <a:t>“</a:t>
            </a:r>
            <a:r>
              <a:rPr lang="en-US" sz="2400" dirty="0"/>
              <a:t>October eleventh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: 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pic>
        <p:nvPicPr>
          <p:cNvPr id="8196" name="4E6F7A70.WAV">
            <a:hlinkClick r:id="" action="ppaction://media"/>
          </p:cNvPr>
          <p:cNvPicPr>
            <a:picLocks noRot="1" noChangeAspect="1" noChangeArrowheads="1"/>
          </p:cNvPicPr>
          <p:nvPr>
            <p:ph sz="quarter" idx="2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9440" y="5078113"/>
            <a:ext cx="304800" cy="30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8" name="7D28FF19.WAV">
            <a:hlinkClick r:id="" action="ppaction://media"/>
          </p:cNvPr>
          <p:cNvPicPr>
            <a:picLocks noRot="1" noChangeAspect="1" noChangeArrowheads="1"/>
          </p:cNvPicPr>
          <p:nvPr>
            <p:ph sz="quarter" idx="3"/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9217" y="5078113"/>
            <a:ext cx="304800" cy="30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41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0" fill="hold"/>
                                        <p:tgtEl>
                                          <p:spTgt spid="8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51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Which word receives an accent?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5438"/>
            <a:ext cx="7267575" cy="4500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>
                <a:latin typeface="Tahoma" charset="0"/>
                <a:ea typeface="ＭＳ Ｐゴシック" charset="0"/>
                <a:cs typeface="ＭＳ Ｐゴシック" charset="0"/>
              </a:rPr>
              <a:t>It depends on the context. For example, the </a:t>
            </a:r>
            <a:r>
              <a:rPr lang="ja-JP" altLang="en-US" sz="2000" b="1" dirty="0">
                <a:latin typeface="Tahom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2000" b="1" dirty="0">
                <a:latin typeface="Tahoma" charset="0"/>
                <a:ea typeface="ＭＳ Ｐゴシック" charset="0"/>
                <a:cs typeface="ＭＳ Ｐゴシック" charset="0"/>
              </a:rPr>
              <a:t>new</a:t>
            </a:r>
            <a:r>
              <a:rPr lang="ja-JP" altLang="en-US" sz="2000" b="1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 b="1" dirty="0">
                <a:latin typeface="Tahoma" charset="0"/>
                <a:ea typeface="ＭＳ Ｐゴシック" charset="0"/>
                <a:cs typeface="ＭＳ Ｐゴシック" charset="0"/>
              </a:rPr>
              <a:t> information in the answer to a question is often accented, while the </a:t>
            </a:r>
            <a:r>
              <a:rPr lang="ja-JP" altLang="en-US" sz="2000" b="1" dirty="0">
                <a:latin typeface="Tahom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2000" b="1" dirty="0">
                <a:latin typeface="Tahoma" charset="0"/>
                <a:ea typeface="ＭＳ Ｐゴシック" charset="0"/>
                <a:cs typeface="ＭＳ Ｐゴシック" charset="0"/>
              </a:rPr>
              <a:t>old</a:t>
            </a:r>
            <a:r>
              <a:rPr lang="ja-JP" altLang="en-US" sz="2000" b="1" dirty="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 b="1" dirty="0">
                <a:latin typeface="Tahoma" charset="0"/>
                <a:ea typeface="ＭＳ Ｐゴシック" charset="0"/>
                <a:cs typeface="ＭＳ Ｐゴシック" charset="0"/>
              </a:rPr>
              <a:t> information usually is not.</a:t>
            </a: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Q1: What types of foods are a good source of vitamins?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A1: </a:t>
            </a:r>
            <a:r>
              <a:rPr lang="en-US" sz="1800" dirty="0">
                <a:solidFill>
                  <a:srgbClr val="990033"/>
                </a:solidFill>
                <a:latin typeface="Tahoma" charset="0"/>
                <a:ea typeface="ＭＳ Ｐゴシック" charset="0"/>
              </a:rPr>
              <a:t>LEGUMES are a good source of vitamins.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Q2: Are legumes a source of vitamins?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A2: </a:t>
            </a:r>
            <a:r>
              <a:rPr lang="en-US" sz="1800" dirty="0">
                <a:solidFill>
                  <a:srgbClr val="990033"/>
                </a:solidFill>
                <a:latin typeface="Tahoma" charset="0"/>
                <a:ea typeface="ＭＳ Ｐゴシック" charset="0"/>
              </a:rPr>
              <a:t>Legumes are a GOOD source of vitamins.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Q3: I</a:t>
            </a:r>
            <a:r>
              <a:rPr lang="ja-JP" altLang="en-US" sz="1800" dirty="0">
                <a:latin typeface="Tahoma" charset="0"/>
                <a:ea typeface="ＭＳ Ｐゴシック" charset="0"/>
              </a:rPr>
              <a:t>’</a:t>
            </a:r>
            <a:r>
              <a:rPr lang="en-US" sz="1800" dirty="0" err="1">
                <a:latin typeface="Tahoma" charset="0"/>
                <a:ea typeface="ＭＳ Ｐゴシック" charset="0"/>
              </a:rPr>
              <a:t>ve</a:t>
            </a:r>
            <a:r>
              <a:rPr lang="en-US" sz="1800" dirty="0">
                <a:latin typeface="Tahoma" charset="0"/>
                <a:ea typeface="ＭＳ Ｐゴシック" charset="0"/>
              </a:rPr>
              <a:t> heard that legumes are healthy, but what are they a good source of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Tahoma" charset="0"/>
                <a:ea typeface="ＭＳ Ｐゴシック" charset="0"/>
              </a:rPr>
              <a:t>A3: </a:t>
            </a:r>
            <a:r>
              <a:rPr lang="en-US" sz="1800" dirty="0">
                <a:solidFill>
                  <a:srgbClr val="990033"/>
                </a:solidFill>
                <a:latin typeface="Tahoma" charset="0"/>
                <a:ea typeface="ＭＳ Ｐゴシック" charset="0"/>
              </a:rPr>
              <a:t>Legumes are a good source of VITAMINS</a:t>
            </a:r>
            <a:r>
              <a:rPr lang="en-US" sz="1600" dirty="0">
                <a:solidFill>
                  <a:srgbClr val="990033"/>
                </a:solidFill>
                <a:latin typeface="Tahoma" charset="0"/>
                <a:ea typeface="ＭＳ Ｐゴシック" charset="0"/>
              </a:rPr>
              <a:t>.</a:t>
            </a:r>
          </a:p>
        </p:txBody>
      </p:sp>
      <p:pic>
        <p:nvPicPr>
          <p:cNvPr id="1239044" name="6361E630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45" name="768BF730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411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46" name="BB3DF702.WAV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533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819400" y="6483350"/>
            <a:ext cx="292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Slide from Jennifer Venditti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51DB98-3A7E-5C42-8893-47CE5A50C2B5}" type="datetime1">
              <a:rPr lang="en-US" sz="1400">
                <a:solidFill>
                  <a:srgbClr val="721028"/>
                </a:solidFill>
              </a:rPr>
              <a:pPr/>
              <a:t>4/30/15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86D1EF-A989-AC4D-BB7C-248F111C20CC}" type="slidenum">
              <a:rPr lang="en-US" sz="1400">
                <a:solidFill>
                  <a:srgbClr val="721028"/>
                </a:solidFill>
              </a:rPr>
              <a:pPr/>
              <a:t>13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cs typeface="Arial" charset="0"/>
              </a:rPr>
              <a:t>Speech and Language Processing  Jurafsky and Martin</a:t>
            </a:r>
          </a:p>
        </p:txBody>
      </p:sp>
    </p:spTree>
    <p:extLst>
      <p:ext uri="{BB962C8B-B14F-4D97-AF65-F5344CB8AC3E}">
        <p14:creationId xmlns:p14="http://schemas.microsoft.com/office/powerpoint/2010/main" val="14664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6" fill="hold"/>
                                        <p:tgtEl>
                                          <p:spTgt spid="12390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4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04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39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45" fill="hold"/>
                                        <p:tgtEl>
                                          <p:spTgt spid="12390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4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04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9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781" fill="hold"/>
                                        <p:tgtEl>
                                          <p:spTgt spid="12390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4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04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Prosody in </a:t>
            </a:r>
            <a:br>
              <a:rPr lang="en-US"/>
            </a:br>
            <a:r>
              <a:rPr lang="en-US"/>
              <a:t>Pragmatics &amp; Discourse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752600"/>
            <a:ext cx="7351712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Sentence </a:t>
            </a:r>
            <a:r>
              <a:rPr lang="en-US" sz="2800" dirty="0"/>
              <a:t>type, dialogue act: </a:t>
            </a:r>
          </a:p>
          <a:p>
            <a:pPr lvl="2"/>
            <a:r>
              <a:rPr lang="en-US" sz="2000" dirty="0"/>
              <a:t>Statement  vs. declarative question :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It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raining (?)</a:t>
            </a:r>
            <a:r>
              <a:rPr lang="ja-JP" altLang="en-US" sz="2000" dirty="0">
                <a:latin typeface="Arial"/>
              </a:rPr>
              <a:t>”</a:t>
            </a:r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r>
              <a:rPr lang="en-US" sz="2000" dirty="0" smtClean="0"/>
              <a:t>\</a:t>
            </a:r>
          </a:p>
          <a:p>
            <a:pPr lvl="2"/>
            <a:endParaRPr lang="en-US" dirty="0"/>
          </a:p>
          <a:p>
            <a:pPr lvl="2"/>
            <a:endParaRPr lang="en-US" sz="2000" dirty="0"/>
          </a:p>
          <a:p>
            <a:r>
              <a:rPr lang="en-US" sz="2800" dirty="0"/>
              <a:t>Discourse Structure (Topic), </a:t>
            </a:r>
            <a:r>
              <a:rPr lang="en-US" sz="2800" dirty="0" smtClean="0"/>
              <a:t>Emotion</a:t>
            </a:r>
            <a:endParaRPr lang="en-US" sz="2800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72200" y="3959738"/>
            <a:ext cx="2971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from Shih, </a:t>
            </a:r>
            <a:r>
              <a:rPr lang="en-US" i="1" dirty="0"/>
              <a:t>Prosody Learning and Generation</a:t>
            </a:r>
            <a:endParaRPr lang="en-US" dirty="0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15" y="3531155"/>
            <a:ext cx="55705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74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ChangeArrowheads="1"/>
          </p:cNvSpPr>
          <p:nvPr/>
        </p:nvSpPr>
        <p:spPr bwMode="auto">
          <a:xfrm>
            <a:off x="1185863" y="1676400"/>
            <a:ext cx="6553200" cy="3276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1066800" y="1447800"/>
          <a:ext cx="6705600" cy="370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Chart" r:id="rId6" imgW="4486275" imgH="2486025" progId="Excel.Chart.8">
                  <p:embed/>
                </p:oleObj>
              </mc:Choice>
              <mc:Fallback>
                <p:oleObj name="Chart" r:id="rId6" imgW="4486275" imgH="24860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705600" cy="370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1219200" y="4038600"/>
            <a:ext cx="6477000" cy="0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795463" y="4495800"/>
            <a:ext cx="574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are legumes a good source of VITAMINS</a:t>
            </a:r>
          </a:p>
        </p:txBody>
      </p:sp>
      <p:pic>
        <p:nvPicPr>
          <p:cNvPr id="1426438" name="4EB892C7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Yes-No question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887413" y="5715000"/>
            <a:ext cx="741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990033"/>
                </a:solidFill>
              </a:rPr>
              <a:t>Rise</a:t>
            </a:r>
            <a:r>
              <a:rPr lang="en-US"/>
              <a:t> from the main accent to the end of the sentence.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2667000" y="6483350"/>
            <a:ext cx="292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Slide from Jennifer Venditti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A48693-EF3B-A04F-9FE6-A714DC5FF176}" type="datetime1">
              <a:rPr lang="en-US" sz="1400">
                <a:solidFill>
                  <a:srgbClr val="721028"/>
                </a:solidFill>
              </a:rPr>
              <a:pPr/>
              <a:t>4/30/15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724CB2-B3E9-E340-A61D-4A2D74DB3AEA}" type="slidenum">
              <a:rPr lang="en-US" sz="1400">
                <a:solidFill>
                  <a:srgbClr val="721028"/>
                </a:solidFill>
              </a:rPr>
              <a:pPr/>
              <a:t>15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cs typeface="Arial" charset="0"/>
              </a:rPr>
              <a:t>Speech and Language Processing  Jurafsky and Martin</a:t>
            </a:r>
          </a:p>
        </p:txBody>
      </p:sp>
    </p:spTree>
    <p:extLst>
      <p:ext uri="{BB962C8B-B14F-4D97-AF65-F5344CB8AC3E}">
        <p14:creationId xmlns:p14="http://schemas.microsoft.com/office/powerpoint/2010/main" val="117979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26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4" fill="hold"/>
                                        <p:tgtEl>
                                          <p:spTgt spid="1426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643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2643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Surprise-redundancy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tune</a:t>
            </a:r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1209675" y="2073275"/>
            <a:ext cx="6553200" cy="3276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Text Box 4"/>
          <p:cNvSpPr txBox="1">
            <a:spLocks noChangeArrowheads="1"/>
          </p:cNvSpPr>
          <p:nvPr/>
        </p:nvSpPr>
        <p:spPr bwMode="auto">
          <a:xfrm>
            <a:off x="1819275" y="4892675"/>
            <a:ext cx="541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legumes are a good source of vitamins</a:t>
            </a:r>
          </a:p>
        </p:txBody>
      </p:sp>
      <p:sp>
        <p:nvSpPr>
          <p:cNvPr id="120838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847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990033"/>
                </a:solidFill>
              </a:rPr>
              <a:t>Low </a:t>
            </a:r>
            <a:r>
              <a:rPr lang="en-US"/>
              <a:t>beginning followed by a gradual rise to a</a:t>
            </a:r>
            <a:r>
              <a:rPr lang="en-US">
                <a:solidFill>
                  <a:srgbClr val="990033"/>
                </a:solidFill>
              </a:rPr>
              <a:t> high </a:t>
            </a:r>
            <a:r>
              <a:rPr lang="en-US"/>
              <a:t>at the end.</a:t>
            </a:r>
          </a:p>
        </p:txBody>
      </p:sp>
      <p:sp>
        <p:nvSpPr>
          <p:cNvPr id="120839" name="Text Box 6"/>
          <p:cNvSpPr txBox="1">
            <a:spLocks noChangeArrowheads="1"/>
          </p:cNvSpPr>
          <p:nvPr/>
        </p:nvSpPr>
        <p:spPr bwMode="auto">
          <a:xfrm>
            <a:off x="1143000" y="1676400"/>
            <a:ext cx="4757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B2B2B2"/>
                </a:solidFill>
              </a:rPr>
              <a:t>[How many times do I have to tell you ...]</a:t>
            </a:r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1090613" y="1844675"/>
          <a:ext cx="6858000" cy="380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hart" r:id="rId6" imgW="4467225" imgH="2486025" progId="Excel.Chart.8">
                  <p:embed/>
                </p:oleObj>
              </mc:Choice>
              <mc:Fallback>
                <p:oleObj name="Chart" r:id="rId6" imgW="4467225" imgH="24860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1844675"/>
                        <a:ext cx="6858000" cy="380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8488" name="DB34CD6B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2256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1" name="Freeform 9"/>
          <p:cNvSpPr>
            <a:spLocks/>
          </p:cNvSpPr>
          <p:nvPr/>
        </p:nvSpPr>
        <p:spPr bwMode="auto">
          <a:xfrm>
            <a:off x="2366963" y="3368675"/>
            <a:ext cx="1003300" cy="314325"/>
          </a:xfrm>
          <a:custGeom>
            <a:avLst/>
            <a:gdLst>
              <a:gd name="T0" fmla="*/ 0 w 632"/>
              <a:gd name="T1" fmla="*/ 2147483647 h 198"/>
              <a:gd name="T2" fmla="*/ 2147483647 w 632"/>
              <a:gd name="T3" fmla="*/ 2147483647 h 198"/>
              <a:gd name="T4" fmla="*/ 2147483647 w 632"/>
              <a:gd name="T5" fmla="*/ 2147483647 h 198"/>
              <a:gd name="T6" fmla="*/ 2147483647 w 632"/>
              <a:gd name="T7" fmla="*/ 2147483647 h 198"/>
              <a:gd name="T8" fmla="*/ 2147483647 w 632"/>
              <a:gd name="T9" fmla="*/ 2147483647 h 198"/>
              <a:gd name="T10" fmla="*/ 2147483647 w 632"/>
              <a:gd name="T11" fmla="*/ 2147483647 h 198"/>
              <a:gd name="T12" fmla="*/ 2147483647 w 632"/>
              <a:gd name="T13" fmla="*/ 0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2"/>
              <a:gd name="T22" fmla="*/ 0 h 198"/>
              <a:gd name="T23" fmla="*/ 632 w 632"/>
              <a:gd name="T24" fmla="*/ 198 h 1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2" h="198">
                <a:moveTo>
                  <a:pt x="0" y="171"/>
                </a:moveTo>
                <a:cubicBezTo>
                  <a:pt x="80" y="198"/>
                  <a:pt x="102" y="187"/>
                  <a:pt x="207" y="180"/>
                </a:cubicBezTo>
                <a:cubicBezTo>
                  <a:pt x="256" y="170"/>
                  <a:pt x="303" y="156"/>
                  <a:pt x="351" y="144"/>
                </a:cubicBezTo>
                <a:cubicBezTo>
                  <a:pt x="351" y="144"/>
                  <a:pt x="418" y="122"/>
                  <a:pt x="432" y="117"/>
                </a:cubicBezTo>
                <a:cubicBezTo>
                  <a:pt x="441" y="114"/>
                  <a:pt x="459" y="108"/>
                  <a:pt x="459" y="108"/>
                </a:cubicBezTo>
                <a:cubicBezTo>
                  <a:pt x="497" y="80"/>
                  <a:pt x="536" y="67"/>
                  <a:pt x="576" y="45"/>
                </a:cubicBezTo>
                <a:cubicBezTo>
                  <a:pt x="632" y="14"/>
                  <a:pt x="630" y="30"/>
                  <a:pt x="630" y="0"/>
                </a:cubicBezTo>
              </a:path>
            </a:pathLst>
          </a:custGeom>
          <a:noFill/>
          <a:ln w="38100" cap="sq">
            <a:solidFill>
              <a:srgbClr val="990033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>
            <a:off x="5867400" y="2266950"/>
            <a:ext cx="1500188" cy="858838"/>
          </a:xfrm>
          <a:custGeom>
            <a:avLst/>
            <a:gdLst>
              <a:gd name="T0" fmla="*/ 0 w 945"/>
              <a:gd name="T1" fmla="*/ 2147483647 h 541"/>
              <a:gd name="T2" fmla="*/ 2147483647 w 945"/>
              <a:gd name="T3" fmla="*/ 2147483647 h 541"/>
              <a:gd name="T4" fmla="*/ 2147483647 w 945"/>
              <a:gd name="T5" fmla="*/ 2147483647 h 541"/>
              <a:gd name="T6" fmla="*/ 2147483647 w 945"/>
              <a:gd name="T7" fmla="*/ 2147483647 h 541"/>
              <a:gd name="T8" fmla="*/ 2147483647 w 945"/>
              <a:gd name="T9" fmla="*/ 2147483647 h 541"/>
              <a:gd name="T10" fmla="*/ 2147483647 w 945"/>
              <a:gd name="T11" fmla="*/ 2147483647 h 541"/>
              <a:gd name="T12" fmla="*/ 2147483647 w 945"/>
              <a:gd name="T13" fmla="*/ 2147483647 h 541"/>
              <a:gd name="T14" fmla="*/ 2147483647 w 945"/>
              <a:gd name="T15" fmla="*/ 2147483647 h 541"/>
              <a:gd name="T16" fmla="*/ 2147483647 w 945"/>
              <a:gd name="T17" fmla="*/ 2147483647 h 541"/>
              <a:gd name="T18" fmla="*/ 2147483647 w 945"/>
              <a:gd name="T19" fmla="*/ 2147483647 h 541"/>
              <a:gd name="T20" fmla="*/ 2147483647 w 945"/>
              <a:gd name="T21" fmla="*/ 2147483647 h 541"/>
              <a:gd name="T22" fmla="*/ 2147483647 w 945"/>
              <a:gd name="T23" fmla="*/ 2147483647 h 541"/>
              <a:gd name="T24" fmla="*/ 2147483647 w 945"/>
              <a:gd name="T25" fmla="*/ 2147483647 h 541"/>
              <a:gd name="T26" fmla="*/ 2147483647 w 945"/>
              <a:gd name="T27" fmla="*/ 2147483647 h 5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45"/>
              <a:gd name="T43" fmla="*/ 0 h 541"/>
              <a:gd name="T44" fmla="*/ 945 w 945"/>
              <a:gd name="T45" fmla="*/ 541 h 5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45" h="541">
                <a:moveTo>
                  <a:pt x="0" y="271"/>
                </a:moveTo>
                <a:cubicBezTo>
                  <a:pt x="29" y="261"/>
                  <a:pt x="52" y="245"/>
                  <a:pt x="81" y="235"/>
                </a:cubicBezTo>
                <a:cubicBezTo>
                  <a:pt x="109" y="207"/>
                  <a:pt x="128" y="198"/>
                  <a:pt x="162" y="181"/>
                </a:cubicBezTo>
                <a:cubicBezTo>
                  <a:pt x="198" y="163"/>
                  <a:pt x="228" y="133"/>
                  <a:pt x="261" y="109"/>
                </a:cubicBezTo>
                <a:cubicBezTo>
                  <a:pt x="261" y="109"/>
                  <a:pt x="329" y="86"/>
                  <a:pt x="342" y="82"/>
                </a:cubicBezTo>
                <a:cubicBezTo>
                  <a:pt x="364" y="75"/>
                  <a:pt x="383" y="62"/>
                  <a:pt x="405" y="55"/>
                </a:cubicBezTo>
                <a:cubicBezTo>
                  <a:pt x="428" y="47"/>
                  <a:pt x="477" y="37"/>
                  <a:pt x="477" y="37"/>
                </a:cubicBezTo>
                <a:cubicBezTo>
                  <a:pt x="533" y="0"/>
                  <a:pt x="570" y="12"/>
                  <a:pt x="639" y="19"/>
                </a:cubicBezTo>
                <a:cubicBezTo>
                  <a:pt x="646" y="24"/>
                  <a:pt x="737" y="78"/>
                  <a:pt x="747" y="91"/>
                </a:cubicBezTo>
                <a:cubicBezTo>
                  <a:pt x="765" y="115"/>
                  <a:pt x="801" y="163"/>
                  <a:pt x="801" y="163"/>
                </a:cubicBezTo>
                <a:cubicBezTo>
                  <a:pt x="822" y="227"/>
                  <a:pt x="846" y="283"/>
                  <a:pt x="873" y="343"/>
                </a:cubicBezTo>
                <a:cubicBezTo>
                  <a:pt x="891" y="384"/>
                  <a:pt x="894" y="415"/>
                  <a:pt x="918" y="451"/>
                </a:cubicBezTo>
                <a:cubicBezTo>
                  <a:pt x="921" y="463"/>
                  <a:pt x="923" y="475"/>
                  <a:pt x="927" y="487"/>
                </a:cubicBezTo>
                <a:cubicBezTo>
                  <a:pt x="932" y="505"/>
                  <a:pt x="945" y="541"/>
                  <a:pt x="945" y="541"/>
                </a:cubicBezTo>
              </a:path>
            </a:pathLst>
          </a:custGeom>
          <a:noFill/>
          <a:ln w="38100" cap="sq">
            <a:solidFill>
              <a:srgbClr val="990033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2667000" y="6483350"/>
            <a:ext cx="292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Slide from Jennifer Venditti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BA98C1-A1D5-AA4F-AEE4-B2CAF7519CBC}" type="datetime1">
              <a:rPr lang="en-US" sz="1400">
                <a:solidFill>
                  <a:srgbClr val="721028"/>
                </a:solidFill>
              </a:rPr>
              <a:pPr/>
              <a:t>4/30/15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1B19F8-A76E-EE4B-9A84-6EE79B0E4788}" type="slidenum">
              <a:rPr lang="en-US" sz="1400">
                <a:solidFill>
                  <a:srgbClr val="721028"/>
                </a:solidFill>
              </a:rPr>
              <a:pPr/>
              <a:t>16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cs typeface="Arial" charset="0"/>
              </a:rPr>
              <a:t>Speech and Language Processing  Jurafsky and Martin</a:t>
            </a:r>
          </a:p>
        </p:txBody>
      </p:sp>
    </p:spTree>
    <p:extLst>
      <p:ext uri="{BB962C8B-B14F-4D97-AF65-F5344CB8AC3E}">
        <p14:creationId xmlns:p14="http://schemas.microsoft.com/office/powerpoint/2010/main" val="204965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28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3" fill="hold"/>
                                        <p:tgtEl>
                                          <p:spTgt spid="14284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84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28488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ChangeArrowheads="1"/>
          </p:cNvSpPr>
          <p:nvPr/>
        </p:nvSpPr>
        <p:spPr bwMode="auto">
          <a:xfrm>
            <a:off x="1133475" y="1997075"/>
            <a:ext cx="6553200" cy="3276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014413" y="1700213"/>
          <a:ext cx="6858000" cy="380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Chart" r:id="rId6" imgW="4467225" imgH="2486025" progId="Excel.Chart.8">
                  <p:embed/>
                </p:oleObj>
              </mc:Choice>
              <mc:Fallback>
                <p:oleObj name="Chart" r:id="rId6" imgW="4467225" imgH="24860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700213"/>
                        <a:ext cx="6858000" cy="380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‘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Contradiction</a:t>
            </a:r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tune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092325" y="4816475"/>
            <a:ext cx="531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linguini isn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>
                <a:solidFill>
                  <a:srgbClr val="0000FF"/>
                </a:solidFill>
              </a:rPr>
              <a:t>t a good source of vitamins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53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990033"/>
                </a:solidFill>
              </a:rPr>
              <a:t>Sharp fall </a:t>
            </a:r>
            <a:r>
              <a:rPr lang="en-US"/>
              <a:t>at the beginning,</a:t>
            </a:r>
            <a:r>
              <a:rPr lang="en-US">
                <a:solidFill>
                  <a:srgbClr val="990033"/>
                </a:solidFill>
              </a:rPr>
              <a:t> flat and low</a:t>
            </a:r>
            <a:r>
              <a:rPr lang="en-US"/>
              <a:t>, then</a:t>
            </a:r>
            <a:r>
              <a:rPr lang="en-US">
                <a:solidFill>
                  <a:srgbClr val="990033"/>
                </a:solidFill>
              </a:rPr>
              <a:t> rising </a:t>
            </a:r>
            <a:r>
              <a:rPr lang="en-US"/>
              <a:t>at the end.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611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/>
              <a:t>“</a:t>
            </a:r>
            <a:r>
              <a:rPr lang="en-US" sz="2000"/>
              <a:t>I</a:t>
            </a:r>
            <a:r>
              <a:rPr lang="ja-JP" altLang="en-US" sz="2000"/>
              <a:t>’</a:t>
            </a:r>
            <a:r>
              <a:rPr lang="en-US" sz="2000"/>
              <a:t>ve heard that linguini is a good source of vitamins.</a:t>
            </a:r>
            <a:r>
              <a:rPr lang="ja-JP" altLang="en-US" sz="2000"/>
              <a:t>”</a:t>
            </a:r>
            <a:endParaRPr lang="en-US" sz="2000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4291013" y="5257800"/>
            <a:ext cx="3473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B2B2B2"/>
                </a:solidFill>
              </a:rPr>
              <a:t>[... how could you think that?]</a:t>
            </a:r>
          </a:p>
        </p:txBody>
      </p:sp>
      <p:pic>
        <p:nvPicPr>
          <p:cNvPr id="1430537" name="AF1C0669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22256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0" name="Freeform 10"/>
          <p:cNvSpPr>
            <a:spLocks/>
          </p:cNvSpPr>
          <p:nvPr/>
        </p:nvSpPr>
        <p:spPr bwMode="auto">
          <a:xfrm>
            <a:off x="2319338" y="2606675"/>
            <a:ext cx="676275" cy="1228725"/>
          </a:xfrm>
          <a:custGeom>
            <a:avLst/>
            <a:gdLst>
              <a:gd name="T0" fmla="*/ 0 w 432"/>
              <a:gd name="T1" fmla="*/ 0 h 810"/>
              <a:gd name="T2" fmla="*/ 2147483647 w 432"/>
              <a:gd name="T3" fmla="*/ 2147483647 h 810"/>
              <a:gd name="T4" fmla="*/ 2147483647 w 432"/>
              <a:gd name="T5" fmla="*/ 2147483647 h 810"/>
              <a:gd name="T6" fmla="*/ 2147483647 w 432"/>
              <a:gd name="T7" fmla="*/ 2147483647 h 810"/>
              <a:gd name="T8" fmla="*/ 2147483647 w 432"/>
              <a:gd name="T9" fmla="*/ 2147483647 h 810"/>
              <a:gd name="T10" fmla="*/ 2147483647 w 432"/>
              <a:gd name="T11" fmla="*/ 2147483647 h 810"/>
              <a:gd name="T12" fmla="*/ 2147483647 w 432"/>
              <a:gd name="T13" fmla="*/ 2147483647 h 810"/>
              <a:gd name="T14" fmla="*/ 2147483647 w 432"/>
              <a:gd name="T15" fmla="*/ 2147483647 h 8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2"/>
              <a:gd name="T25" fmla="*/ 0 h 810"/>
              <a:gd name="T26" fmla="*/ 432 w 432"/>
              <a:gd name="T27" fmla="*/ 810 h 8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2" h="810">
                <a:moveTo>
                  <a:pt x="0" y="0"/>
                </a:moveTo>
                <a:cubicBezTo>
                  <a:pt x="14" y="87"/>
                  <a:pt x="20" y="175"/>
                  <a:pt x="36" y="261"/>
                </a:cubicBezTo>
                <a:cubicBezTo>
                  <a:pt x="42" y="293"/>
                  <a:pt x="64" y="319"/>
                  <a:pt x="72" y="351"/>
                </a:cubicBezTo>
                <a:cubicBezTo>
                  <a:pt x="80" y="383"/>
                  <a:pt x="98" y="497"/>
                  <a:pt x="99" y="504"/>
                </a:cubicBezTo>
                <a:cubicBezTo>
                  <a:pt x="106" y="547"/>
                  <a:pt x="107" y="630"/>
                  <a:pt x="135" y="666"/>
                </a:cubicBezTo>
                <a:cubicBezTo>
                  <a:pt x="187" y="733"/>
                  <a:pt x="247" y="748"/>
                  <a:pt x="324" y="774"/>
                </a:cubicBezTo>
                <a:cubicBezTo>
                  <a:pt x="351" y="783"/>
                  <a:pt x="378" y="792"/>
                  <a:pt x="405" y="801"/>
                </a:cubicBezTo>
                <a:cubicBezTo>
                  <a:pt x="414" y="804"/>
                  <a:pt x="432" y="810"/>
                  <a:pt x="432" y="810"/>
                </a:cubicBezTo>
              </a:path>
            </a:pathLst>
          </a:custGeom>
          <a:noFill/>
          <a:ln w="38100" cap="sq">
            <a:solidFill>
              <a:srgbClr val="990033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1" name="Freeform 11"/>
          <p:cNvSpPr>
            <a:spLocks/>
          </p:cNvSpPr>
          <p:nvPr/>
        </p:nvSpPr>
        <p:spPr bwMode="auto">
          <a:xfrm flipV="1">
            <a:off x="3910013" y="3825875"/>
            <a:ext cx="1600200" cy="76200"/>
          </a:xfrm>
          <a:custGeom>
            <a:avLst/>
            <a:gdLst>
              <a:gd name="T0" fmla="*/ 0 w 1008"/>
              <a:gd name="T1" fmla="*/ 2147483647 h 5"/>
              <a:gd name="T2" fmla="*/ 2147483647 w 1008"/>
              <a:gd name="T3" fmla="*/ 2147483647 h 5"/>
              <a:gd name="T4" fmla="*/ 0 60000 65536"/>
              <a:gd name="T5" fmla="*/ 0 60000 65536"/>
              <a:gd name="T6" fmla="*/ 0 w 1008"/>
              <a:gd name="T7" fmla="*/ 0 h 5"/>
              <a:gd name="T8" fmla="*/ 1008 w 1008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8" h="5">
                <a:moveTo>
                  <a:pt x="0" y="5"/>
                </a:moveTo>
                <a:cubicBezTo>
                  <a:pt x="350" y="0"/>
                  <a:pt x="665" y="5"/>
                  <a:pt x="1008" y="5"/>
                </a:cubicBezTo>
              </a:path>
            </a:pathLst>
          </a:custGeom>
          <a:noFill/>
          <a:ln w="38100" cap="sq">
            <a:solidFill>
              <a:srgbClr val="990033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2" name="Freeform 12"/>
          <p:cNvSpPr>
            <a:spLocks/>
          </p:cNvSpPr>
          <p:nvPr/>
        </p:nvSpPr>
        <p:spPr bwMode="auto">
          <a:xfrm>
            <a:off x="6445250" y="3317875"/>
            <a:ext cx="665163" cy="584200"/>
          </a:xfrm>
          <a:custGeom>
            <a:avLst/>
            <a:gdLst>
              <a:gd name="T0" fmla="*/ 0 w 419"/>
              <a:gd name="T1" fmla="*/ 2147483647 h 368"/>
              <a:gd name="T2" fmla="*/ 2147483647 w 419"/>
              <a:gd name="T3" fmla="*/ 2147483647 h 368"/>
              <a:gd name="T4" fmla="*/ 2147483647 w 419"/>
              <a:gd name="T5" fmla="*/ 2147483647 h 368"/>
              <a:gd name="T6" fmla="*/ 2147483647 w 419"/>
              <a:gd name="T7" fmla="*/ 2147483647 h 368"/>
              <a:gd name="T8" fmla="*/ 2147483647 w 419"/>
              <a:gd name="T9" fmla="*/ 2147483647 h 368"/>
              <a:gd name="T10" fmla="*/ 2147483647 w 419"/>
              <a:gd name="T11" fmla="*/ 2147483647 h 368"/>
              <a:gd name="T12" fmla="*/ 2147483647 w 419"/>
              <a:gd name="T13" fmla="*/ 2147483647 h 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9"/>
              <a:gd name="T22" fmla="*/ 0 h 368"/>
              <a:gd name="T23" fmla="*/ 419 w 419"/>
              <a:gd name="T24" fmla="*/ 368 h 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9" h="368">
                <a:moveTo>
                  <a:pt x="0" y="368"/>
                </a:moveTo>
                <a:cubicBezTo>
                  <a:pt x="44" y="353"/>
                  <a:pt x="91" y="347"/>
                  <a:pt x="135" y="332"/>
                </a:cubicBezTo>
                <a:cubicBezTo>
                  <a:pt x="144" y="323"/>
                  <a:pt x="152" y="313"/>
                  <a:pt x="162" y="305"/>
                </a:cubicBezTo>
                <a:cubicBezTo>
                  <a:pt x="179" y="292"/>
                  <a:pt x="216" y="269"/>
                  <a:pt x="216" y="269"/>
                </a:cubicBezTo>
                <a:cubicBezTo>
                  <a:pt x="241" y="231"/>
                  <a:pt x="278" y="206"/>
                  <a:pt x="306" y="170"/>
                </a:cubicBezTo>
                <a:cubicBezTo>
                  <a:pt x="332" y="137"/>
                  <a:pt x="354" y="97"/>
                  <a:pt x="378" y="62"/>
                </a:cubicBezTo>
                <a:cubicBezTo>
                  <a:pt x="419" y="0"/>
                  <a:pt x="366" y="56"/>
                  <a:pt x="396" y="26"/>
                </a:cubicBezTo>
              </a:path>
            </a:pathLst>
          </a:custGeom>
          <a:noFill/>
          <a:ln w="38100" cap="sq">
            <a:solidFill>
              <a:srgbClr val="990033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2092325" y="6488113"/>
            <a:ext cx="2925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</a:rPr>
              <a:t>Slide from Jennifer Venditti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4ECEA8-16D8-A64B-A923-2086E0C989C3}" type="datetime1">
              <a:rPr lang="en-US" sz="1400">
                <a:solidFill>
                  <a:srgbClr val="721028"/>
                </a:solidFill>
              </a:rPr>
              <a:pPr/>
              <a:t>4/30/15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81E21-9807-0741-9DCA-01A0CBF8BEA1}" type="slidenum">
              <a:rPr lang="en-US" sz="1400">
                <a:solidFill>
                  <a:srgbClr val="721028"/>
                </a:solidFill>
              </a:rPr>
              <a:pPr/>
              <a:t>17</a:t>
            </a:fld>
            <a:endParaRPr lang="en-US" sz="1400">
              <a:solidFill>
                <a:srgbClr val="721028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21028"/>
                </a:solidFill>
                <a:cs typeface="Arial" charset="0"/>
              </a:rPr>
              <a:t>Speech and Language Processing  Jurafsky and Martin</a:t>
            </a:r>
          </a:p>
        </p:txBody>
      </p:sp>
    </p:spTree>
    <p:extLst>
      <p:ext uri="{BB962C8B-B14F-4D97-AF65-F5344CB8AC3E}">
        <p14:creationId xmlns:p14="http://schemas.microsoft.com/office/powerpoint/2010/main" val="101770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0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7" fill="hold"/>
                                        <p:tgtEl>
                                          <p:spTgt spid="14305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053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053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intonation inventory for English</a:t>
            </a:r>
          </a:p>
          <a:p>
            <a:pPr lvl="1"/>
            <a:r>
              <a:rPr lang="en-US" dirty="0" smtClean="0"/>
              <a:t>Also adapted to other languages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51" y="2675430"/>
            <a:ext cx="7251700" cy="3759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58932" y="2675430"/>
            <a:ext cx="2632619" cy="375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intonation inventory for English</a:t>
            </a:r>
          </a:p>
          <a:p>
            <a:pPr lvl="1"/>
            <a:r>
              <a:rPr lang="en-US" dirty="0" smtClean="0"/>
              <a:t>Also adapted to other languages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51" y="2675430"/>
            <a:ext cx="7251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0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prosody</a:t>
            </a:r>
          </a:p>
          <a:p>
            <a:endParaRPr lang="en-US" dirty="0"/>
          </a:p>
          <a:p>
            <a:r>
              <a:rPr lang="en-US" dirty="0" smtClean="0"/>
              <a:t>Why prosody?</a:t>
            </a:r>
          </a:p>
          <a:p>
            <a:endParaRPr lang="en-US" dirty="0"/>
          </a:p>
          <a:p>
            <a:r>
              <a:rPr lang="en-US" dirty="0" smtClean="0"/>
              <a:t>Prosody in dialog</a:t>
            </a:r>
          </a:p>
          <a:p>
            <a:endParaRPr lang="en-US" dirty="0"/>
          </a:p>
          <a:p>
            <a:r>
              <a:rPr lang="en-US" dirty="0" smtClean="0"/>
              <a:t>Quick introduction to </a:t>
            </a:r>
            <a:r>
              <a:rPr lang="en-US" dirty="0" err="1" smtClean="0"/>
              <a:t>ToBI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53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in Prosody 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r>
              <a:rPr lang="en-US" dirty="0"/>
              <a:t>Highly variable</a:t>
            </a:r>
          </a:p>
          <a:p>
            <a:pPr lvl="2"/>
            <a:r>
              <a:rPr lang="en-US" dirty="0"/>
              <a:t>Actual realization differs from ideal</a:t>
            </a:r>
          </a:p>
          <a:p>
            <a:pPr lvl="1"/>
            <a:r>
              <a:rPr lang="en-US" dirty="0"/>
              <a:t>Speaker variation:</a:t>
            </a:r>
          </a:p>
          <a:p>
            <a:pPr lvl="2"/>
            <a:r>
              <a:rPr lang="en-US" dirty="0"/>
              <a:t>Gender, vocal track differences, idiosyncrasy</a:t>
            </a:r>
          </a:p>
          <a:p>
            <a:pPr lvl="1"/>
            <a:r>
              <a:rPr lang="en-US" dirty="0"/>
              <a:t>Tonal </a:t>
            </a:r>
            <a:r>
              <a:rPr lang="en-US" dirty="0" err="1"/>
              <a:t>coarticulation</a:t>
            </a:r>
            <a:endParaRPr lang="en-US" dirty="0"/>
          </a:p>
          <a:p>
            <a:pPr lvl="2"/>
            <a:r>
              <a:rPr lang="en-US" dirty="0"/>
              <a:t>Neighboring tones influence (like segmental)</a:t>
            </a:r>
          </a:p>
          <a:p>
            <a:pPr lvl="3"/>
            <a:r>
              <a:rPr lang="en-US" dirty="0"/>
              <a:t>Underlying fall can become rise</a:t>
            </a:r>
          </a:p>
          <a:p>
            <a:pPr lvl="1"/>
            <a:r>
              <a:rPr lang="en-US" dirty="0"/>
              <a:t>Parallel encoding</a:t>
            </a:r>
          </a:p>
          <a:p>
            <a:pPr lvl="2"/>
            <a:r>
              <a:rPr lang="en-US" dirty="0"/>
              <a:t>Effects at multiple levels realized simultaneously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0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Challenges in Prosody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Challenges for learning</a:t>
            </a:r>
          </a:p>
          <a:p>
            <a:pPr lvl="1"/>
            <a:r>
              <a:rPr lang="en-US"/>
              <a:t>Lack of training data</a:t>
            </a:r>
          </a:p>
          <a:p>
            <a:pPr lvl="2"/>
            <a:r>
              <a:rPr lang="en-US"/>
              <a:t>Sparseness:</a:t>
            </a:r>
          </a:p>
          <a:p>
            <a:pPr lvl="3"/>
            <a:r>
              <a:rPr lang="en-US"/>
              <a:t>Many prosodic phenomena are infrequent</a:t>
            </a:r>
          </a:p>
          <a:p>
            <a:pPr lvl="4"/>
            <a:r>
              <a:rPr lang="en-US"/>
              <a:t>E.g., non-declarative utterances, topic boundaries, contrastive accents, etc</a:t>
            </a:r>
          </a:p>
          <a:p>
            <a:pPr lvl="3"/>
            <a:r>
              <a:rPr lang="en-US"/>
              <a:t>Challenging for machine learning methods</a:t>
            </a:r>
          </a:p>
          <a:p>
            <a:pPr lvl="2"/>
            <a:r>
              <a:rPr lang="en-US"/>
              <a:t>Costs of labeling:</a:t>
            </a:r>
          </a:p>
          <a:p>
            <a:pPr lvl="3"/>
            <a:r>
              <a:rPr lang="en-US"/>
              <a:t>Many prosodic events require expert labeling</a:t>
            </a:r>
          </a:p>
          <a:p>
            <a:pPr lvl="4"/>
            <a:r>
              <a:rPr lang="en-US"/>
              <a:t>Need large corpus to attest</a:t>
            </a:r>
          </a:p>
          <a:p>
            <a:pPr lvl="3"/>
            <a:r>
              <a:rPr lang="en-US"/>
              <a:t>Time-consuming, expensive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7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Prosody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Prosody </a:t>
            </a:r>
          </a:p>
          <a:p>
            <a:pPr lvl="1">
              <a:lnSpc>
                <a:spcPct val="90000"/>
              </a:lnSpc>
            </a:pPr>
            <a:r>
              <a:rPr lang="en-US"/>
              <a:t>Phonetic phenomena in speech than span more than a single segment-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suprasegmental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Prosody includes:</a:t>
            </a:r>
          </a:p>
          <a:p>
            <a:pPr lvl="2">
              <a:lnSpc>
                <a:spcPct val="90000"/>
              </a:lnSpc>
            </a:pPr>
            <a:r>
              <a:rPr lang="en-US"/>
              <a:t>Stress, focus, tone, intonation, length/pause, rhythm</a:t>
            </a:r>
          </a:p>
          <a:p>
            <a:pPr lvl="1">
              <a:lnSpc>
                <a:spcPct val="90000"/>
              </a:lnSpc>
            </a:pPr>
            <a:r>
              <a:rPr lang="en-US"/>
              <a:t>Prosodic features include:</a:t>
            </a:r>
          </a:p>
          <a:p>
            <a:pPr lvl="2">
              <a:lnSpc>
                <a:spcPct val="90000"/>
              </a:lnSpc>
            </a:pPr>
            <a:r>
              <a:rPr lang="en-US"/>
              <a:t>Pitch: perceptual correlate of fundamental frequency</a:t>
            </a:r>
          </a:p>
          <a:p>
            <a:pPr lvl="3">
              <a:lnSpc>
                <a:spcPct val="90000"/>
              </a:lnSpc>
            </a:pPr>
            <a:r>
              <a:rPr lang="en-US"/>
              <a:t>f0: rate of vocal fold vibration</a:t>
            </a:r>
          </a:p>
          <a:p>
            <a:pPr lvl="2">
              <a:lnSpc>
                <a:spcPct val="90000"/>
              </a:lnSpc>
            </a:pPr>
            <a:r>
              <a:rPr lang="en-US"/>
              <a:t>Loudness/intensity, duration, segment quality </a:t>
            </a:r>
          </a:p>
        </p:txBody>
      </p:sp>
    </p:spTree>
    <p:extLst>
      <p:ext uri="{BB962C8B-B14F-4D97-AF65-F5344CB8AC3E}">
        <p14:creationId xmlns:p14="http://schemas.microsoft.com/office/powerpoint/2010/main" val="247828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Prosody?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525963"/>
          </a:xfrm>
        </p:spPr>
        <p:txBody>
          <a:bodyPr/>
          <a:lstStyle/>
          <a:p>
            <a:r>
              <a:rPr lang="en-US"/>
              <a:t>Prosody plays a crucial role </a:t>
            </a:r>
          </a:p>
          <a:p>
            <a:pPr lvl="1"/>
            <a:r>
              <a:rPr lang="en-US"/>
              <a:t>At all levels of language</a:t>
            </a:r>
          </a:p>
          <a:p>
            <a:pPr lvl="2"/>
            <a:r>
              <a:rPr lang="en-US"/>
              <a:t>Lexical, syntactic, pragmatic/discourse</a:t>
            </a:r>
          </a:p>
          <a:p>
            <a:pPr lvl="2"/>
            <a:r>
              <a:rPr lang="en-US"/>
              <a:t>Establishes meaning</a:t>
            </a:r>
          </a:p>
          <a:p>
            <a:pPr lvl="2"/>
            <a:r>
              <a:rPr lang="en-US"/>
              <a:t>Disambiguates sense and structure</a:t>
            </a:r>
          </a:p>
          <a:p>
            <a:pPr lvl="1"/>
            <a:r>
              <a:rPr lang="en-US"/>
              <a:t>Across languages families</a:t>
            </a:r>
          </a:p>
          <a:p>
            <a:pPr lvl="2"/>
            <a:r>
              <a:rPr lang="en-US"/>
              <a:t>Common physiological, articulatory basis </a:t>
            </a:r>
          </a:p>
          <a:p>
            <a:pPr lvl="1"/>
            <a:endParaRPr lang="en-US"/>
          </a:p>
          <a:p>
            <a:pPr lvl="1"/>
            <a:r>
              <a:rPr lang="en-US"/>
              <a:t>In synthesis and recognition of fluent speech</a:t>
            </a:r>
          </a:p>
        </p:txBody>
      </p:sp>
    </p:spTree>
    <p:extLst>
      <p:ext uri="{BB962C8B-B14F-4D97-AF65-F5344CB8AC3E}">
        <p14:creationId xmlns:p14="http://schemas.microsoft.com/office/powerpoint/2010/main" val="324969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Prosody and the Lexicon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8991600" cy="4114800"/>
          </a:xfrm>
        </p:spPr>
        <p:txBody>
          <a:bodyPr/>
          <a:lstStyle/>
          <a:p>
            <a:r>
              <a:rPr lang="en-US" sz="2800" dirty="0"/>
              <a:t>Lexical:	Determines word identity</a:t>
            </a:r>
          </a:p>
          <a:p>
            <a:pPr lvl="1"/>
            <a:r>
              <a:rPr lang="en-US" sz="2400" dirty="0"/>
              <a:t>Prosodic effect at the syllable level (minimal unit)</a:t>
            </a:r>
          </a:p>
          <a:p>
            <a:pPr lvl="1"/>
            <a:r>
              <a:rPr lang="en-US" sz="2400" dirty="0"/>
              <a:t>Lexical stress: syllable prominence</a:t>
            </a:r>
          </a:p>
          <a:p>
            <a:pPr lvl="2"/>
            <a:r>
              <a:rPr lang="en-US" sz="2000" dirty="0"/>
              <a:t>Combination of length, pitch movement, loudness</a:t>
            </a:r>
          </a:p>
          <a:p>
            <a:pPr lvl="3"/>
            <a:r>
              <a:rPr lang="en-US" sz="1800" dirty="0" err="1"/>
              <a:t>REcord</a:t>
            </a:r>
            <a:r>
              <a:rPr lang="en-US" sz="1800" dirty="0"/>
              <a:t> (N) </a:t>
            </a:r>
            <a:r>
              <a:rPr lang="en-US" sz="1800" dirty="0" err="1"/>
              <a:t>vs</a:t>
            </a:r>
            <a:r>
              <a:rPr lang="en-US" sz="1800" dirty="0"/>
              <a:t> </a:t>
            </a:r>
            <a:r>
              <a:rPr lang="en-US" sz="1800" dirty="0" err="1"/>
              <a:t>reCORD</a:t>
            </a:r>
            <a:r>
              <a:rPr lang="en-US" sz="1800" dirty="0"/>
              <a:t> (V)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161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Prosody and the Lexicon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8991600" cy="4114800"/>
          </a:xfrm>
        </p:spPr>
        <p:txBody>
          <a:bodyPr/>
          <a:lstStyle/>
          <a:p>
            <a:r>
              <a:rPr lang="en-US" sz="2800" dirty="0"/>
              <a:t>Lexical:	Determines word identity</a:t>
            </a:r>
          </a:p>
          <a:p>
            <a:pPr lvl="1"/>
            <a:r>
              <a:rPr lang="en-US" sz="2400" dirty="0"/>
              <a:t>Prosodic effect at the syllable level (minimal unit</a:t>
            </a:r>
            <a:r>
              <a:rPr lang="en-US" sz="2400" dirty="0" smtClean="0"/>
              <a:t>) </a:t>
            </a:r>
            <a:endParaRPr lang="en-US" sz="2400" dirty="0"/>
          </a:p>
          <a:p>
            <a:pPr lvl="1"/>
            <a:r>
              <a:rPr lang="en-US" sz="2400" dirty="0"/>
              <a:t>Lexical tone: tone languages, e.g. Chinese, Punjabi</a:t>
            </a:r>
          </a:p>
          <a:p>
            <a:pPr lvl="2"/>
            <a:r>
              <a:rPr lang="en-US" sz="2000" dirty="0"/>
              <a:t>Pitch height (register) and/or shape (contour)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pic>
        <p:nvPicPr>
          <p:cNvPr id="20484" name="Picture 4" descr="tones_smal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461" y="4125912"/>
            <a:ext cx="3352800" cy="1958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18125" y="4483627"/>
            <a:ext cx="2035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Ma (high): mother</a:t>
            </a:r>
          </a:p>
          <a:p>
            <a:r>
              <a:rPr lang="en-US" dirty="0"/>
              <a:t>Ma (rising): hemp</a:t>
            </a:r>
          </a:p>
          <a:p>
            <a:r>
              <a:rPr lang="en-US" dirty="0"/>
              <a:t>Ma (low): horse</a:t>
            </a:r>
          </a:p>
          <a:p>
            <a:r>
              <a:rPr lang="en-US" dirty="0"/>
              <a:t>Ma (falling): scold</a:t>
            </a:r>
          </a:p>
        </p:txBody>
      </p:sp>
    </p:spTree>
    <p:extLst>
      <p:ext uri="{BB962C8B-B14F-4D97-AF65-F5344CB8AC3E}">
        <p14:creationId xmlns:p14="http://schemas.microsoft.com/office/powerpoint/2010/main" val="292900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Ladd (1996) “</a:t>
            </a:r>
            <a:r>
              <a:rPr lang="en-US" dirty="0" err="1" smtClean="0"/>
              <a:t>Intonational</a:t>
            </a:r>
            <a:r>
              <a:rPr lang="en-US" dirty="0" smtClean="0"/>
              <a:t> Phonology”</a:t>
            </a:r>
          </a:p>
          <a:p>
            <a:endParaRPr lang="en-US" dirty="0"/>
          </a:p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The use of </a:t>
            </a:r>
            <a:r>
              <a:rPr lang="en-US" dirty="0" err="1" smtClean="0"/>
              <a:t>suprasegmental</a:t>
            </a:r>
            <a:r>
              <a:rPr lang="en-US" dirty="0" smtClean="0"/>
              <a:t> features to convey sentence level pragmatics.”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9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Aspects of Prosody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Structure/boundaries:</a:t>
            </a:r>
          </a:p>
          <a:p>
            <a:pPr lvl="1"/>
            <a:r>
              <a:rPr lang="en-US" dirty="0"/>
              <a:t>Sentences have prosodic structure</a:t>
            </a:r>
          </a:p>
          <a:p>
            <a:pPr lvl="2"/>
            <a:r>
              <a:rPr lang="en-US" dirty="0"/>
              <a:t>Some words group together</a:t>
            </a:r>
          </a:p>
          <a:p>
            <a:pPr lvl="2"/>
            <a:r>
              <a:rPr lang="en-US" dirty="0"/>
              <a:t>Others have noticeable break between </a:t>
            </a:r>
            <a:r>
              <a:rPr lang="en-US" dirty="0" smtClean="0"/>
              <a:t>them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Prominence:</a:t>
            </a:r>
          </a:p>
          <a:p>
            <a:pPr lvl="1"/>
            <a:r>
              <a:rPr lang="en-US" dirty="0" smtClean="0"/>
              <a:t>Some words or syllables more prominent than others</a:t>
            </a:r>
          </a:p>
          <a:p>
            <a:pPr lvl="1"/>
            <a:endParaRPr lang="en-US" dirty="0"/>
          </a:p>
          <a:p>
            <a:r>
              <a:rPr lang="en-US" dirty="0" smtClean="0"/>
              <a:t>Tune:</a:t>
            </a:r>
          </a:p>
          <a:p>
            <a:pPr lvl="1"/>
            <a:r>
              <a:rPr lang="en-US" dirty="0" err="1" smtClean="0"/>
              <a:t>Intonational</a:t>
            </a:r>
            <a:r>
              <a:rPr lang="en-US" dirty="0" smtClean="0"/>
              <a:t> </a:t>
            </a:r>
            <a:r>
              <a:rPr lang="en-US" dirty="0" err="1" smtClean="0"/>
              <a:t>meolody</a:t>
            </a:r>
            <a:r>
              <a:rPr lang="en-US" dirty="0" smtClean="0"/>
              <a:t> over the utterance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9275" y="6171223"/>
            <a:ext cx="284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Jurafsky</a:t>
            </a:r>
            <a:r>
              <a:rPr lang="en-US" dirty="0" smtClean="0"/>
              <a:t> &amp; Martin,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Prosody and Syntax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Prosody can disambiguate structure</a:t>
            </a:r>
          </a:p>
          <a:p>
            <a:pPr lvl="1"/>
            <a:r>
              <a:rPr lang="en-US" dirty="0"/>
              <a:t>Associated with chunking and attachment</a:t>
            </a:r>
          </a:p>
          <a:p>
            <a:pPr lvl="2"/>
            <a:r>
              <a:rPr lang="en-US" dirty="0"/>
              <a:t>Not identical with syntactic phrase boundaries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Prosody is predictable from syntax, except when it </a:t>
            </a:r>
            <a:r>
              <a:rPr lang="en-US" dirty="0" err="1"/>
              <a:t>isn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Prosodic phrasing:</a:t>
            </a:r>
          </a:p>
          <a:p>
            <a:pPr lvl="2"/>
            <a:r>
              <a:rPr lang="en-US" dirty="0" smtClean="0"/>
              <a:t>Breaks utterances into phrases</a:t>
            </a:r>
          </a:p>
          <a:p>
            <a:pPr lvl="2"/>
            <a:r>
              <a:rPr lang="en-US" dirty="0" smtClean="0"/>
              <a:t>Can be guided by punctuation, but not fully </a:t>
            </a:r>
            <a:endParaRPr lang="en-US" dirty="0"/>
          </a:p>
          <a:p>
            <a:pPr lvl="2"/>
            <a:r>
              <a:rPr lang="en-US" dirty="0" smtClean="0"/>
              <a:t>Indicated by combination </a:t>
            </a:r>
            <a:r>
              <a:rPr lang="en-US" dirty="0"/>
              <a:t>of pause, change in pitch</a:t>
            </a:r>
          </a:p>
        </p:txBody>
      </p:sp>
    </p:spTree>
    <p:extLst>
      <p:ext uri="{BB962C8B-B14F-4D97-AF65-F5344CB8AC3E}">
        <p14:creationId xmlns:p14="http://schemas.microsoft.com/office/powerpoint/2010/main" val="345378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963</TotalTime>
  <Words>880</Words>
  <Application>Microsoft Macintosh PowerPoint</Application>
  <PresentationFormat>On-screen Show (4:3)</PresentationFormat>
  <Paragraphs>177</Paragraphs>
  <Slides>21</Slides>
  <Notes>4</Notes>
  <HiddenSlides>0</HiddenSlides>
  <MMClips>10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Breeze</vt:lpstr>
      <vt:lpstr>Microsoft Excel Chart</vt:lpstr>
      <vt:lpstr>Prosody </vt:lpstr>
      <vt:lpstr>Roadmap</vt:lpstr>
      <vt:lpstr>Defining Prosody</vt:lpstr>
      <vt:lpstr>Why Prosody?</vt:lpstr>
      <vt:lpstr>Prosody and the Lexicon</vt:lpstr>
      <vt:lpstr>Prosody and the Lexicon</vt:lpstr>
      <vt:lpstr>Intonation</vt:lpstr>
      <vt:lpstr>Three Aspects of Prosody</vt:lpstr>
      <vt:lpstr>Prosody and Syntax</vt:lpstr>
      <vt:lpstr>Chunking, or “phrasing”</vt:lpstr>
      <vt:lpstr>Punctuation &amp; Prosody Humor</vt:lpstr>
      <vt:lpstr>Prosody in  Pragmatics &amp; Discourse</vt:lpstr>
      <vt:lpstr>Which word receives an accent?</vt:lpstr>
      <vt:lpstr>Prosody in  Pragmatics &amp; Discourse</vt:lpstr>
      <vt:lpstr>Yes-No question</vt:lpstr>
      <vt:lpstr>‘Surprise-redundancy’ tune</vt:lpstr>
      <vt:lpstr>‘Contradiction’ tune</vt:lpstr>
      <vt:lpstr>ToBI</vt:lpstr>
      <vt:lpstr>ToBI</vt:lpstr>
      <vt:lpstr>Challenges in Prosody I</vt:lpstr>
      <vt:lpstr> Challenges in Prosody II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Prosody </dc:title>
  <dc:creator>Gina-Anne Levow</dc:creator>
  <cp:lastModifiedBy>Gina-Anne Levow</cp:lastModifiedBy>
  <cp:revision>10</cp:revision>
  <dcterms:created xsi:type="dcterms:W3CDTF">2015-04-30T06:56:58Z</dcterms:created>
  <dcterms:modified xsi:type="dcterms:W3CDTF">2015-04-30T23:00:47Z</dcterms:modified>
</cp:coreProperties>
</file>