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59" r:id="rId5"/>
    <p:sldId id="263" r:id="rId6"/>
    <p:sldId id="264" r:id="rId7"/>
    <p:sldId id="258" r:id="rId8"/>
    <p:sldId id="265" r:id="rId9"/>
    <p:sldId id="260" r:id="rId10"/>
    <p:sldId id="261" r:id="rId11"/>
    <p:sldId id="262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1" autoAdjust="0"/>
    <p:restoredTop sz="94660"/>
  </p:normalViewPr>
  <p:slideViewPr>
    <p:cSldViewPr>
      <p:cViewPr varScale="1">
        <p:scale>
          <a:sx n="69" d="100"/>
          <a:sy n="69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AD89CA-732E-43FE-BFB4-DCD5105BCD6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504FB1-8126-48C3-85DD-3EF6A29F83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Turn-taking and Backchannels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</a:t>
            </a:r>
            <a:r>
              <a:rPr lang="en-US" dirty="0" err="1" smtClean="0"/>
              <a:t>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Turn-Bidding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Bidding occurs at the end of every utterance (at every pause?)</a:t>
            </a:r>
          </a:p>
          <a:p>
            <a:r>
              <a:rPr lang="en-US" dirty="0" smtClean="0"/>
              <a:t>5 bid values: </a:t>
            </a:r>
          </a:p>
          <a:p>
            <a:pPr lvl="1"/>
            <a:r>
              <a:rPr lang="en-US" dirty="0" smtClean="0"/>
              <a:t>Strongest to Weakest</a:t>
            </a:r>
          </a:p>
          <a:p>
            <a:pPr lvl="1"/>
            <a:r>
              <a:rPr lang="en-US" dirty="0" smtClean="0"/>
              <a:t>Shortest to Longest</a:t>
            </a:r>
          </a:p>
          <a:p>
            <a:r>
              <a:rPr lang="en-US" dirty="0" smtClean="0"/>
              <a:t>User modeled as “novice” or “expert”</a:t>
            </a:r>
          </a:p>
          <a:p>
            <a:r>
              <a:rPr lang="en-US" dirty="0" smtClean="0"/>
              <a:t>User only used one bid value</a:t>
            </a:r>
          </a:p>
          <a:p>
            <a:r>
              <a:rPr lang="en-US" dirty="0" smtClean="0"/>
              <a:t>Tied bids resolved randomly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5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en-US" dirty="0" smtClean="0"/>
              <a:t>2 Different Objectives:</a:t>
            </a:r>
          </a:p>
          <a:p>
            <a:r>
              <a:rPr lang="en-US" dirty="0" smtClean="0"/>
              <a:t>Keep-or-Release:</a:t>
            </a:r>
          </a:p>
          <a:p>
            <a:pPr lvl="1"/>
            <a:r>
              <a:rPr lang="en-US" dirty="0" smtClean="0"/>
              <a:t>Minimize silence between turns without increasing overlaps</a:t>
            </a:r>
          </a:p>
          <a:p>
            <a:r>
              <a:rPr lang="en-US" dirty="0" smtClean="0"/>
              <a:t>Turn-bidding:</a:t>
            </a:r>
          </a:p>
          <a:p>
            <a:pPr lvl="1"/>
            <a:r>
              <a:rPr lang="en-US" dirty="0" smtClean="0"/>
              <a:t>Cut out unnecessary turns</a:t>
            </a:r>
          </a:p>
        </p:txBody>
      </p:sp>
    </p:spTree>
    <p:extLst>
      <p:ext uri="{BB962C8B-B14F-4D97-AF65-F5344CB8AC3E}">
        <p14:creationId xmlns:p14="http://schemas.microsoft.com/office/powerpoint/2010/main" val="401143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Keep-or-Release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en-US" dirty="0" smtClean="0"/>
              <a:t>Minimize silence between turns without increasing overlaps</a:t>
            </a:r>
          </a:p>
          <a:p>
            <a:r>
              <a:rPr lang="en-US" dirty="0" smtClean="0"/>
              <a:t>Compared average latency and barge-in rates with fixed threshold baseline</a:t>
            </a:r>
          </a:p>
          <a:p>
            <a:r>
              <a:rPr lang="en-US" dirty="0" smtClean="0"/>
              <a:t>Two tests: corpus and live</a:t>
            </a:r>
          </a:p>
          <a:p>
            <a:r>
              <a:rPr lang="en-US" dirty="0" smtClean="0"/>
              <a:t>Corpus: 29.5% decrease in latency</a:t>
            </a:r>
          </a:p>
          <a:p>
            <a:r>
              <a:rPr lang="en-US" dirty="0" smtClean="0"/>
              <a:t>Live: 193 </a:t>
            </a:r>
            <a:r>
              <a:rPr lang="en-US" dirty="0" err="1" smtClean="0"/>
              <a:t>ms</a:t>
            </a:r>
            <a:r>
              <a:rPr lang="en-US" dirty="0" smtClean="0"/>
              <a:t> decrease in latency</a:t>
            </a:r>
          </a:p>
        </p:txBody>
      </p:sp>
    </p:spTree>
    <p:extLst>
      <p:ext uri="{BB962C8B-B14F-4D97-AF65-F5344CB8AC3E}">
        <p14:creationId xmlns:p14="http://schemas.microsoft.com/office/powerpoint/2010/main" val="4543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Turn-Bidding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en-US" dirty="0" smtClean="0"/>
              <a:t>Compared total cost of conversation</a:t>
            </a:r>
          </a:p>
          <a:p>
            <a:pPr lvl="1"/>
            <a:r>
              <a:rPr lang="en-US" dirty="0" smtClean="0"/>
              <a:t>Same number of turns as Keep-or-Release when using only one kind of user</a:t>
            </a:r>
          </a:p>
          <a:p>
            <a:pPr lvl="1"/>
            <a:r>
              <a:rPr lang="en-US" dirty="0" smtClean="0"/>
              <a:t>Fewer turns when there was a mix of novice and expert users</a:t>
            </a:r>
          </a:p>
          <a:p>
            <a:r>
              <a:rPr lang="en-US" dirty="0" smtClean="0"/>
              <a:t>Two pros of turn-bidding:</a:t>
            </a:r>
          </a:p>
          <a:p>
            <a:pPr lvl="1"/>
            <a:r>
              <a:rPr lang="en-US" dirty="0" smtClean="0"/>
              <a:t>System able to provide help without prompt (after a long user bid)</a:t>
            </a:r>
          </a:p>
          <a:p>
            <a:pPr lvl="1"/>
            <a:r>
              <a:rPr lang="en-US" dirty="0" smtClean="0"/>
              <a:t>System does not </a:t>
            </a:r>
            <a:r>
              <a:rPr lang="en-US" dirty="0" err="1" smtClean="0"/>
              <a:t>reprompt</a:t>
            </a:r>
            <a:r>
              <a:rPr lang="en-US" dirty="0" smtClean="0"/>
              <a:t> expert user (after a short user bid)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/>
          </a:bodyPr>
          <a:lstStyle/>
          <a:p>
            <a:r>
              <a:rPr lang="en-US" dirty="0" smtClean="0"/>
              <a:t>Provide feedback to the speaker</a:t>
            </a:r>
          </a:p>
          <a:p>
            <a:r>
              <a:rPr lang="en-US" dirty="0" smtClean="0"/>
              <a:t>Lack of backchannels could mean:</a:t>
            </a:r>
          </a:p>
          <a:p>
            <a:pPr lvl="1"/>
            <a:r>
              <a:rPr lang="en-US" dirty="0" smtClean="0"/>
              <a:t>Audience can’t hear</a:t>
            </a:r>
          </a:p>
          <a:p>
            <a:pPr lvl="1"/>
            <a:r>
              <a:rPr lang="en-US" dirty="0" smtClean="0"/>
              <a:t>Audience isn’t listening</a:t>
            </a:r>
          </a:p>
          <a:p>
            <a:pPr lvl="1"/>
            <a:r>
              <a:rPr lang="en-US" dirty="0" smtClean="0"/>
              <a:t>Audience doesn’t understand</a:t>
            </a:r>
          </a:p>
          <a:p>
            <a:r>
              <a:rPr lang="en-US" dirty="0" smtClean="0"/>
              <a:t>Forms of backchannels:</a:t>
            </a:r>
          </a:p>
          <a:p>
            <a:pPr lvl="1"/>
            <a:r>
              <a:rPr lang="en-US" dirty="0" smtClean="0"/>
              <a:t>Confirmation – “yeah” “uh-huh” “wow”</a:t>
            </a:r>
          </a:p>
          <a:p>
            <a:pPr lvl="1"/>
            <a:r>
              <a:rPr lang="en-US" dirty="0" smtClean="0"/>
              <a:t>Completion of sentences</a:t>
            </a:r>
          </a:p>
          <a:p>
            <a:pPr lvl="1"/>
            <a:r>
              <a:rPr lang="en-US" dirty="0" smtClean="0"/>
              <a:t>Request for clarification</a:t>
            </a:r>
          </a:p>
          <a:p>
            <a:pPr lvl="1"/>
            <a:r>
              <a:rPr lang="en-US" dirty="0" smtClean="0"/>
              <a:t>Restatement of utterance</a:t>
            </a:r>
          </a:p>
          <a:p>
            <a:r>
              <a:rPr lang="en-US" dirty="0" smtClean="0"/>
              <a:t>Generally given at TRPs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7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Rely on silence, part of speech n-grams, f0 contour</a:t>
            </a:r>
          </a:p>
          <a:p>
            <a:r>
              <a:rPr lang="en-US" dirty="0" err="1" smtClean="0"/>
              <a:t>Cathcart</a:t>
            </a:r>
            <a:r>
              <a:rPr lang="en-US" dirty="0" smtClean="0"/>
              <a:t> et al. (2003) runs 4 models:</a:t>
            </a:r>
          </a:p>
          <a:p>
            <a:pPr lvl="1"/>
            <a:r>
              <a:rPr lang="en-US" dirty="0" smtClean="0"/>
              <a:t>After a constant number of words	</a:t>
            </a:r>
          </a:p>
          <a:p>
            <a:pPr lvl="1"/>
            <a:r>
              <a:rPr lang="en-US" dirty="0" smtClean="0"/>
              <a:t>After a period of silence</a:t>
            </a:r>
          </a:p>
          <a:p>
            <a:pPr lvl="1"/>
            <a:r>
              <a:rPr lang="en-US" dirty="0" smtClean="0"/>
              <a:t>After trigram patterns</a:t>
            </a:r>
          </a:p>
          <a:p>
            <a:pPr lvl="1"/>
            <a:r>
              <a:rPr lang="en-US" dirty="0" smtClean="0"/>
              <a:t>Combination of silence and trigrams</a:t>
            </a:r>
          </a:p>
        </p:txBody>
      </p:sp>
    </p:spTree>
    <p:extLst>
      <p:ext uri="{BB962C8B-B14F-4D97-AF65-F5344CB8AC3E}">
        <p14:creationId xmlns:p14="http://schemas.microsoft.com/office/powerpoint/2010/main" val="205132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Backchannel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/>
          <a:lstStyle/>
          <a:p>
            <a:r>
              <a:rPr lang="en-US" dirty="0" smtClean="0"/>
              <a:t>Used Map Task corpus</a:t>
            </a:r>
          </a:p>
          <a:p>
            <a:r>
              <a:rPr lang="en-US" dirty="0" smtClean="0"/>
              <a:t>Models tried to identify where backchannels should appear</a:t>
            </a:r>
          </a:p>
          <a:p>
            <a:r>
              <a:rPr lang="en-US" dirty="0" smtClean="0"/>
              <a:t>Baseline: Every 7 words : 6%</a:t>
            </a:r>
          </a:p>
          <a:p>
            <a:r>
              <a:rPr lang="en-US" dirty="0" smtClean="0"/>
              <a:t>Silence: 900ms : 32%</a:t>
            </a:r>
          </a:p>
          <a:p>
            <a:r>
              <a:rPr lang="en-US" dirty="0" smtClean="0"/>
              <a:t>Silence and Trigrams : 32%</a:t>
            </a:r>
          </a:p>
          <a:p>
            <a:endParaRPr lang="en-US" dirty="0"/>
          </a:p>
          <a:p>
            <a:r>
              <a:rPr lang="en-US" dirty="0" smtClean="0"/>
              <a:t>Recall often in the 50-60% range</a:t>
            </a:r>
          </a:p>
          <a:p>
            <a:r>
              <a:rPr lang="en-US" dirty="0" smtClean="0"/>
              <a:t>Precision usually down around 20-30%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2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32248"/>
          </a:xfrm>
        </p:spPr>
        <p:txBody>
          <a:bodyPr>
            <a:normAutofit/>
          </a:bodyPr>
          <a:lstStyle/>
          <a:p>
            <a:r>
              <a:rPr lang="en-US" dirty="0" smtClean="0"/>
              <a:t>Turn-taking:</a:t>
            </a:r>
          </a:p>
          <a:p>
            <a:pPr lvl="1"/>
            <a:r>
              <a:rPr lang="en-US" dirty="0" smtClean="0"/>
              <a:t>Would it be plausible to combine the turn-bidding and keep-or-release models?</a:t>
            </a:r>
          </a:p>
          <a:p>
            <a:pPr lvl="1"/>
            <a:r>
              <a:rPr lang="en-US" dirty="0" smtClean="0"/>
              <a:t>What other TRP cues could be realistically included in a model?</a:t>
            </a:r>
          </a:p>
          <a:p>
            <a:pPr lvl="1"/>
            <a:r>
              <a:rPr lang="en-US" dirty="0" smtClean="0"/>
              <a:t>Is turn-bidding useful outside of form-filling tasks?</a:t>
            </a:r>
          </a:p>
          <a:p>
            <a:r>
              <a:rPr lang="en-US" dirty="0" smtClean="0"/>
              <a:t>Backchannels:</a:t>
            </a:r>
          </a:p>
          <a:p>
            <a:pPr lvl="1"/>
            <a:r>
              <a:rPr lang="en-US" dirty="0" smtClean="0"/>
              <a:t>Are backchannels necessary for SDS?</a:t>
            </a:r>
          </a:p>
          <a:p>
            <a:pPr lvl="1"/>
            <a:r>
              <a:rPr lang="en-US" dirty="0" smtClean="0"/>
              <a:t>How could precision be improved?</a:t>
            </a:r>
          </a:p>
          <a:p>
            <a:pPr lvl="1"/>
            <a:r>
              <a:rPr lang="en-US" dirty="0" smtClean="0"/>
              <a:t>What threshold needs to be reached before the extra backchannels become tolerable?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Turn-taking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learned it in preschool, right?</a:t>
            </a:r>
          </a:p>
          <a:p>
            <a:r>
              <a:rPr lang="en-US" dirty="0" smtClean="0"/>
              <a:t>Also an essential part of conversation</a:t>
            </a:r>
          </a:p>
          <a:p>
            <a:r>
              <a:rPr lang="en-US" dirty="0" smtClean="0"/>
              <a:t>Basic phenomenon of language:</a:t>
            </a:r>
          </a:p>
          <a:p>
            <a:pPr lvl="1"/>
            <a:r>
              <a:rPr lang="en-US" dirty="0" smtClean="0"/>
              <a:t>Minimize simultaneous turns</a:t>
            </a:r>
          </a:p>
          <a:p>
            <a:pPr lvl="1"/>
            <a:r>
              <a:rPr lang="en-US" dirty="0" smtClean="0"/>
              <a:t>Minimize silence</a:t>
            </a:r>
          </a:p>
          <a:p>
            <a:pPr lvl="1"/>
            <a:r>
              <a:rPr lang="en-US" dirty="0" smtClean="0"/>
              <a:t>Relies on a number of signals</a:t>
            </a:r>
          </a:p>
          <a:p>
            <a:r>
              <a:rPr lang="en-US" dirty="0" smtClean="0"/>
              <a:t>Something we should try to model for SDS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9" t="14286" r="12208"/>
          <a:stretch/>
        </p:blipFill>
        <p:spPr>
          <a:xfrm rot="5400000">
            <a:off x="5059692" y="3855708"/>
            <a:ext cx="2473036" cy="238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5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When to Change 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/>
          <a:lstStyle/>
          <a:p>
            <a:r>
              <a:rPr lang="en-US" dirty="0" smtClean="0"/>
              <a:t>Transition Relevance Point (TRP)</a:t>
            </a:r>
          </a:p>
          <a:p>
            <a:r>
              <a:rPr lang="en-US" dirty="0" smtClean="0"/>
              <a:t>A number of cues in the signal:</a:t>
            </a:r>
          </a:p>
          <a:p>
            <a:pPr lvl="1"/>
            <a:r>
              <a:rPr lang="en-US" dirty="0" smtClean="0"/>
              <a:t>Silence</a:t>
            </a:r>
          </a:p>
          <a:p>
            <a:pPr lvl="1"/>
            <a:r>
              <a:rPr lang="en-US" dirty="0" smtClean="0"/>
              <a:t>Pragmatics</a:t>
            </a:r>
            <a:endParaRPr lang="en-US" dirty="0"/>
          </a:p>
          <a:p>
            <a:pPr lvl="1"/>
            <a:r>
              <a:rPr lang="en-US" dirty="0" smtClean="0"/>
              <a:t>Intonation</a:t>
            </a:r>
          </a:p>
          <a:p>
            <a:pPr lvl="1"/>
            <a:r>
              <a:rPr lang="en-US" dirty="0" smtClean="0"/>
              <a:t>Grammar</a:t>
            </a:r>
          </a:p>
          <a:p>
            <a:r>
              <a:rPr lang="en-US" dirty="0" smtClean="0"/>
              <a:t>Complex TRP (</a:t>
            </a:r>
            <a:r>
              <a:rPr lang="en-US" dirty="0" err="1" smtClean="0"/>
              <a:t>cTRP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 the cues converge at one point to indicate the end of an utterance</a:t>
            </a:r>
          </a:p>
          <a:p>
            <a:r>
              <a:rPr lang="en-US" dirty="0" smtClean="0"/>
              <a:t>Most systems rely on silence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0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Selfridge &amp; </a:t>
            </a:r>
            <a:r>
              <a:rPr lang="en-US" dirty="0" err="1" smtClean="0"/>
              <a:t>Heeman</a:t>
            </a:r>
            <a:r>
              <a:rPr lang="en-US" dirty="0" smtClean="0"/>
              <a:t> (2009): </a:t>
            </a:r>
            <a:br>
              <a:rPr lang="en-US" dirty="0" smtClean="0"/>
            </a:br>
            <a:r>
              <a:rPr lang="en-US" dirty="0" smtClean="0"/>
              <a:t>3 models compared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Single-utterance approach</a:t>
            </a:r>
          </a:p>
          <a:p>
            <a:r>
              <a:rPr lang="en-US" dirty="0" smtClean="0"/>
              <a:t>Keep-or-release approach</a:t>
            </a:r>
          </a:p>
          <a:p>
            <a:pPr lvl="1"/>
            <a:r>
              <a:rPr lang="en-US" dirty="0" err="1" smtClean="0"/>
              <a:t>Raux</a:t>
            </a:r>
            <a:r>
              <a:rPr lang="en-US" dirty="0" smtClean="0"/>
              <a:t> &amp; </a:t>
            </a:r>
            <a:r>
              <a:rPr lang="en-US" dirty="0" err="1" smtClean="0"/>
              <a:t>Eskanazi</a:t>
            </a:r>
            <a:r>
              <a:rPr lang="en-US" dirty="0" smtClean="0"/>
              <a:t> (2009)</a:t>
            </a:r>
          </a:p>
          <a:p>
            <a:r>
              <a:rPr lang="en-US" dirty="0" smtClean="0"/>
              <a:t>Turn-bidding approach</a:t>
            </a:r>
          </a:p>
          <a:p>
            <a:pPr lvl="1"/>
            <a:r>
              <a:rPr lang="en-US" dirty="0" smtClean="0"/>
              <a:t>Selfridge &amp; </a:t>
            </a:r>
            <a:r>
              <a:rPr lang="en-US" dirty="0" err="1" smtClean="0"/>
              <a:t>Heeman</a:t>
            </a:r>
            <a:r>
              <a:rPr lang="en-US" dirty="0" smtClean="0"/>
              <a:t> (2009)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1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single-</a:t>
            </a:r>
            <a:r>
              <a:rPr lang="en-US" dirty="0" err="1" smtClean="0"/>
              <a:t>utt</a:t>
            </a:r>
            <a:r>
              <a:rPr lang="en-US" dirty="0" smtClean="0"/>
              <a:t> approach?</a:t>
            </a:r>
            <a:endParaRPr lang="en-US" dirty="0"/>
          </a:p>
        </p:txBody>
      </p:sp>
      <p:pic>
        <p:nvPicPr>
          <p:cNvPr id="1026" name="Picture 2" descr="C:\Users\Ryan\AppData\Local\Microsoft\Windows\INetCache\IE\MJ4II60M\Talk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452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466885" y="2925906"/>
            <a:ext cx="1405386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yan\AppData\Local\Microsoft\Windows\INetCache\IE\L1E9ZOOR\computer-icon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2709429"/>
            <a:ext cx="2185555" cy="218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2872271" y="1600200"/>
            <a:ext cx="3452328" cy="1981200"/>
          </a:xfrm>
          <a:prstGeom prst="wedgeRoundRectCallout">
            <a:avLst>
              <a:gd name="adj1" fmla="val -51734"/>
              <a:gd name="adj2" fmla="val 6389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~~~~~~~~~! ~~~~~~~~~!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2872271" y="1600200"/>
            <a:ext cx="3452328" cy="1981200"/>
          </a:xfrm>
          <a:prstGeom prst="wedgeRoundRectCallout">
            <a:avLst>
              <a:gd name="adj1" fmla="val -51734"/>
              <a:gd name="adj2" fmla="val 63899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~~~~~~~~~! ~~~~~~~~~!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90595" y="1344450"/>
            <a:ext cx="2815679" cy="1581456"/>
            <a:chOff x="2872271" y="447216"/>
            <a:chExt cx="2815679" cy="1581456"/>
          </a:xfrm>
        </p:grpSpPr>
        <p:sp>
          <p:nvSpPr>
            <p:cNvPr id="8" name="Rounded Rectangle 7"/>
            <p:cNvSpPr/>
            <p:nvPr/>
          </p:nvSpPr>
          <p:spPr>
            <a:xfrm>
              <a:off x="3048000" y="762000"/>
              <a:ext cx="2639950" cy="685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2271" y="447216"/>
              <a:ext cx="2815679" cy="1581456"/>
            </a:xfrm>
            <a:prstGeom prst="rect">
              <a:avLst/>
            </a:prstGeom>
          </p:spPr>
        </p:pic>
      </p:grpSp>
      <p:sp>
        <p:nvSpPr>
          <p:cNvPr id="13" name="Rounded Rectangular Callout 12"/>
          <p:cNvSpPr/>
          <p:nvPr/>
        </p:nvSpPr>
        <p:spPr>
          <a:xfrm>
            <a:off x="2872271" y="1600200"/>
            <a:ext cx="3452328" cy="1981200"/>
          </a:xfrm>
          <a:prstGeom prst="wedgeRoundRectCallout">
            <a:avLst>
              <a:gd name="adj1" fmla="val -51734"/>
              <a:gd name="adj2" fmla="val 6389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~~~~~~~~~! ~~~~~~~~~!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 flipH="1">
            <a:off x="2872271" y="1600200"/>
            <a:ext cx="3452328" cy="1981200"/>
          </a:xfrm>
          <a:prstGeom prst="wedgeRoundRectCallout">
            <a:avLst>
              <a:gd name="adj1" fmla="val -51734"/>
              <a:gd name="adj2" fmla="val 63899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~~~~~~~~~! ~~~~~~~~~!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90595" y="1344450"/>
            <a:ext cx="2815679" cy="1581456"/>
            <a:chOff x="2872271" y="447216"/>
            <a:chExt cx="2815679" cy="1581456"/>
          </a:xfrm>
        </p:grpSpPr>
        <p:sp>
          <p:nvSpPr>
            <p:cNvPr id="16" name="Rounded Rectangle 15"/>
            <p:cNvSpPr/>
            <p:nvPr/>
          </p:nvSpPr>
          <p:spPr>
            <a:xfrm>
              <a:off x="3048000" y="762000"/>
              <a:ext cx="2639950" cy="685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2271" y="447216"/>
              <a:ext cx="2815679" cy="1581456"/>
            </a:xfrm>
            <a:prstGeom prst="rect">
              <a:avLst/>
            </a:prstGeom>
          </p:spPr>
        </p:pic>
      </p:grp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2087880" cy="814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Crickets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146654" y="530352"/>
            <a:ext cx="3568346" cy="612648"/>
          </a:xfrm>
          <a:prstGeom prst="rect">
            <a:avLst/>
          </a:prstGeom>
        </p:spPr>
        <p:txBody>
          <a:bodyPr vert="horz" lIns="182880" tIns="91440">
            <a:normAutofit fontScale="925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/>
              <a:t>(too much silence)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13" grpId="0" animBg="1"/>
      <p:bldP spid="13" grpId="1" animBg="1"/>
      <p:bldP spid="14" grpId="0" animBg="1"/>
      <p:bldP spid="14" grpId="1" animBg="1"/>
      <p:bldP spid="23" grpId="0" build="p"/>
      <p:bldP spid="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single-</a:t>
            </a:r>
            <a:r>
              <a:rPr lang="en-US" dirty="0" err="1" smtClean="0"/>
              <a:t>utt</a:t>
            </a:r>
            <a:r>
              <a:rPr lang="en-US" dirty="0" smtClean="0"/>
              <a:t> approach?</a:t>
            </a:r>
            <a:endParaRPr lang="en-US" dirty="0"/>
          </a:p>
        </p:txBody>
      </p:sp>
      <p:pic>
        <p:nvPicPr>
          <p:cNvPr id="1026" name="Picture 2" descr="C:\Users\Ryan\AppData\Local\Microsoft\Windows\INetCache\IE\MJ4II60M\Talk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452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466885" y="2925906"/>
            <a:ext cx="1405386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yan\AppData\Local\Microsoft\Windows\INetCache\IE\L1E9ZOOR\computer-icon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2709429"/>
            <a:ext cx="2185555" cy="218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2872271" y="1600200"/>
            <a:ext cx="3452328" cy="1981200"/>
          </a:xfrm>
          <a:prstGeom prst="wedgeRoundRectCallout">
            <a:avLst>
              <a:gd name="adj1" fmla="val -51734"/>
              <a:gd name="adj2" fmla="val 6389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~~~~~~~~~! ~~~~~~~~~!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2872271" y="1600200"/>
            <a:ext cx="3452328" cy="1981200"/>
          </a:xfrm>
          <a:prstGeom prst="wedgeRoundRectCallout">
            <a:avLst>
              <a:gd name="adj1" fmla="val -51734"/>
              <a:gd name="adj2" fmla="val 63899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~~~~~~~~~! ~~~~~~~~~!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90595" y="1344450"/>
            <a:ext cx="2815679" cy="1581456"/>
            <a:chOff x="2872271" y="447216"/>
            <a:chExt cx="2815679" cy="1581456"/>
          </a:xfrm>
        </p:grpSpPr>
        <p:sp>
          <p:nvSpPr>
            <p:cNvPr id="8" name="Rounded Rectangle 7"/>
            <p:cNvSpPr/>
            <p:nvPr/>
          </p:nvSpPr>
          <p:spPr>
            <a:xfrm>
              <a:off x="3048000" y="762000"/>
              <a:ext cx="2639950" cy="685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2271" y="447216"/>
              <a:ext cx="2815679" cy="1581456"/>
            </a:xfrm>
            <a:prstGeom prst="rect">
              <a:avLst/>
            </a:prstGeom>
          </p:spPr>
        </p:pic>
      </p:grpSp>
      <p:sp>
        <p:nvSpPr>
          <p:cNvPr id="14" name="Rounded Rectangular Callout 13"/>
          <p:cNvSpPr/>
          <p:nvPr/>
        </p:nvSpPr>
        <p:spPr>
          <a:xfrm flipH="1">
            <a:off x="2872271" y="1600200"/>
            <a:ext cx="3452328" cy="1981200"/>
          </a:xfrm>
          <a:prstGeom prst="wedgeRoundRectCallout">
            <a:avLst>
              <a:gd name="adj1" fmla="val -51734"/>
              <a:gd name="adj2" fmla="val 63899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~~~~~~~~~! ~~~~~~~~~!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90595" y="1344450"/>
            <a:ext cx="2815679" cy="1581456"/>
            <a:chOff x="2872271" y="447216"/>
            <a:chExt cx="2815679" cy="1581456"/>
          </a:xfrm>
        </p:grpSpPr>
        <p:sp>
          <p:nvSpPr>
            <p:cNvPr id="16" name="Rounded Rectangle 15"/>
            <p:cNvSpPr/>
            <p:nvPr/>
          </p:nvSpPr>
          <p:spPr>
            <a:xfrm>
              <a:off x="3048000" y="762000"/>
              <a:ext cx="2639950" cy="685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2271" y="447216"/>
              <a:ext cx="2815679" cy="1581456"/>
            </a:xfrm>
            <a:prstGeom prst="rect">
              <a:avLst/>
            </a:prstGeom>
          </p:spPr>
        </p:pic>
      </p:grp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5669280" cy="814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Conversational Dysrhythmia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2872270" y="1600200"/>
            <a:ext cx="3452328" cy="1981200"/>
          </a:xfrm>
          <a:prstGeom prst="wedgeRoundRectCallout">
            <a:avLst>
              <a:gd name="adj1" fmla="val -51734"/>
              <a:gd name="adj2" fmla="val 6389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~~~~~~~~~! ~~~~~~~~~!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3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14" grpId="0" animBg="1"/>
      <p:bldP spid="14" grpId="1" animBg="1"/>
      <p:bldP spid="23" grpId="0" build="p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Keep-or-Release: 4-State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3248"/>
          </a:xfrm>
        </p:spPr>
        <p:txBody>
          <a:bodyPr/>
          <a:lstStyle/>
          <a:p>
            <a:r>
              <a:rPr lang="en-US" dirty="0" smtClean="0"/>
              <a:t>Original model proposed by Jaffe and Feldstein (1970)</a:t>
            </a:r>
          </a:p>
          <a:p>
            <a:r>
              <a:rPr lang="en-US" dirty="0" smtClean="0"/>
              <a:t>4-state FSM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286000"/>
            <a:ext cx="25146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Participant 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5654" y="4648200"/>
            <a:ext cx="25146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Participant 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054" y="3505200"/>
            <a:ext cx="25146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3327" y="3505200"/>
            <a:ext cx="25146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14" name="U-Turn Arrow 13"/>
          <p:cNvSpPr/>
          <p:nvPr/>
        </p:nvSpPr>
        <p:spPr>
          <a:xfrm>
            <a:off x="6231083" y="2924922"/>
            <a:ext cx="457200" cy="381000"/>
          </a:xfrm>
          <a:prstGeom prst="uturnArrow">
            <a:avLst>
              <a:gd name="adj1" fmla="val 7265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U-Turn Arrow 16"/>
          <p:cNvSpPr/>
          <p:nvPr/>
        </p:nvSpPr>
        <p:spPr>
          <a:xfrm rot="10955386">
            <a:off x="1587795" y="4059254"/>
            <a:ext cx="457200" cy="381000"/>
          </a:xfrm>
          <a:prstGeom prst="uturnArrow">
            <a:avLst>
              <a:gd name="adj1" fmla="val 7265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U-Turn Arrow 17"/>
          <p:cNvSpPr/>
          <p:nvPr/>
        </p:nvSpPr>
        <p:spPr>
          <a:xfrm rot="5400000">
            <a:off x="5569527" y="4656221"/>
            <a:ext cx="457200" cy="381000"/>
          </a:xfrm>
          <a:prstGeom prst="uturnArrow">
            <a:avLst>
              <a:gd name="adj1" fmla="val 7265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U-Turn Arrow 18"/>
          <p:cNvSpPr/>
          <p:nvPr/>
        </p:nvSpPr>
        <p:spPr>
          <a:xfrm rot="16200000">
            <a:off x="2392801" y="2236232"/>
            <a:ext cx="457200" cy="381000"/>
          </a:xfrm>
          <a:prstGeom prst="uturnArrow">
            <a:avLst>
              <a:gd name="adj1" fmla="val 7265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430901" y="4049119"/>
            <a:ext cx="381000" cy="53314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420019" y="2750180"/>
            <a:ext cx="381000" cy="53314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621402" y="2750180"/>
            <a:ext cx="502798" cy="67906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295329" y="3939057"/>
            <a:ext cx="502798" cy="67906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87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Keep-or-Release: 6-state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66800"/>
            <a:ext cx="6161883" cy="4187825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02920" y="530352"/>
            <a:ext cx="8183880" cy="503224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4 Possible Actions:</a:t>
            </a:r>
          </a:p>
          <a:p>
            <a:pPr lvl="1"/>
            <a:r>
              <a:rPr lang="en-US" dirty="0" smtClean="0"/>
              <a:t>Grab the floor</a:t>
            </a:r>
          </a:p>
          <a:p>
            <a:pPr lvl="1"/>
            <a:r>
              <a:rPr lang="en-US" dirty="0" smtClean="0"/>
              <a:t>Keep the floor</a:t>
            </a:r>
          </a:p>
          <a:p>
            <a:pPr lvl="1"/>
            <a:r>
              <a:rPr lang="en-US" dirty="0" smtClean="0"/>
              <a:t>Release the floor</a:t>
            </a:r>
          </a:p>
          <a:p>
            <a:pPr lvl="1"/>
            <a:r>
              <a:rPr lang="en-US" dirty="0" smtClean="0"/>
              <a:t>Wait</a:t>
            </a:r>
          </a:p>
          <a:p>
            <a:r>
              <a:rPr lang="en-US" dirty="0" smtClean="0"/>
              <a:t>Transitions expressed as System/User pairs</a:t>
            </a:r>
          </a:p>
          <a:p>
            <a:r>
              <a:rPr lang="en-US" dirty="0" smtClean="0"/>
              <a:t>(G, W) – The system grabs the floor and the user waits</a:t>
            </a:r>
          </a:p>
          <a:p>
            <a:r>
              <a:rPr lang="en-US" dirty="0" smtClean="0"/>
              <a:t>Actions have costs assigned to minimize time spent in Free or Both states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5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0.30469 -0.2608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26" y="-1305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Turn-Bidding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keep or grab the turn according to importance of utterance</a:t>
            </a:r>
          </a:p>
          <a:p>
            <a:r>
              <a:rPr lang="en-US" dirty="0" smtClean="0"/>
              <a:t>Strength of turn cues vary according to importance</a:t>
            </a:r>
          </a:p>
          <a:p>
            <a:r>
              <a:rPr lang="en-US" dirty="0" smtClean="0"/>
              <a:t>Main point of bidding is at pauses</a:t>
            </a:r>
          </a:p>
          <a:p>
            <a:r>
              <a:rPr lang="en-US" dirty="0" smtClean="0"/>
              <a:t>More important </a:t>
            </a:r>
            <a:r>
              <a:rPr lang="en-US" dirty="0" err="1" smtClean="0"/>
              <a:t>utts</a:t>
            </a:r>
            <a:r>
              <a:rPr lang="en-US" dirty="0" smtClean="0"/>
              <a:t> spoken sooner</a:t>
            </a:r>
          </a:p>
          <a:p>
            <a:r>
              <a:rPr lang="en-US" dirty="0" smtClean="0"/>
              <a:t>Bid winner is the one who speaks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9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623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Turn-taking and Backchannels</vt:lpstr>
      <vt:lpstr>Turn-taking</vt:lpstr>
      <vt:lpstr>Identifying When to Change Turns</vt:lpstr>
      <vt:lpstr>Selfridge &amp; Heeman (2009):  3 models compared</vt:lpstr>
      <vt:lpstr>Why not single-utt approach?</vt:lpstr>
      <vt:lpstr>Why not single-utt approach?</vt:lpstr>
      <vt:lpstr>Keep-or-Release: 4-State Model</vt:lpstr>
      <vt:lpstr>Keep-or-Release: 6-state Model</vt:lpstr>
      <vt:lpstr>Turn-Bidding</vt:lpstr>
      <vt:lpstr>Turn-Bidding Implementation</vt:lpstr>
      <vt:lpstr>Evaluation</vt:lpstr>
      <vt:lpstr>Evaluation: Keep-or-Release</vt:lpstr>
      <vt:lpstr>Evaluation: Turn-Bidding</vt:lpstr>
      <vt:lpstr>Backchannels</vt:lpstr>
      <vt:lpstr>Backchannel models</vt:lpstr>
      <vt:lpstr>Evaluation: Backchannel</vt:lpstr>
      <vt:lpstr>Discussion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Turn-taking and Backchannels</dc:title>
  <dc:creator>Ryan Lish</dc:creator>
  <cp:lastModifiedBy>Ryan Lish</cp:lastModifiedBy>
  <cp:revision>24</cp:revision>
  <dcterms:created xsi:type="dcterms:W3CDTF">2015-04-28T16:57:08Z</dcterms:created>
  <dcterms:modified xsi:type="dcterms:W3CDTF">2015-04-30T18:42:33Z</dcterms:modified>
</cp:coreProperties>
</file>