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2" r:id="rId5"/>
    <p:sldId id="260" r:id="rId6"/>
    <p:sldId id="261" r:id="rId7"/>
    <p:sldId id="264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13" autoAdjust="0"/>
    <p:restoredTop sz="94660"/>
  </p:normalViewPr>
  <p:slideViewPr>
    <p:cSldViewPr showGuides="1">
      <p:cViewPr varScale="1">
        <p:scale>
          <a:sx n="63" d="100"/>
          <a:sy n="63" d="100"/>
        </p:scale>
        <p:origin x="-7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19459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460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461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462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B99B124F-8C57-448B-8DE4-68C5F6F22C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AFA41-8DBC-4DF4-920D-834D22079C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E729C-3316-4043-8264-9BFE123560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FBFFB-3B12-45ED-8A83-E8D73AD4B2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8DB8F-6AEA-436B-B923-572A06D12C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95C81-0D2A-4DF8-A358-5BFE2AB808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F7E5C-4353-4869-8563-01C3B8DBD1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8DFC8-15BD-4547-A27C-52A9837E8F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4ADDC-EACA-43BD-BF81-A524C54F79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57C69-6B00-4690-AB1F-24A8DB39B9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927AC-D4A3-4A98-AA17-822ED2E837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8435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36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37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3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B9487A97-E603-474E-8570-71364A28961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odidac.bio.uottawa.ca/Thumbnails/showimage.cfm?File_name=Anth102p&amp;File_type=gif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hyperlink" Target="http://biodidac.bio.uottawa.ca/Thumbnails/filedet.htm?File_name=HYDR062P&amp;File_type=GI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http://biodidac.bio.uottawa.ca/thumbnails/images/CNID004B.gif" TargetMode="External"/><Relationship Id="rId2" Type="http://schemas.openxmlformats.org/officeDocument/2006/relationships/hyperlink" Target="http://biodidac.bio.uottawa.ca/Thumbnails/filedet.htm?File_name=CNID003B&amp;File_type=GIF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hyperlink" Target="http://biodidac.bio.uottawa.ca/Thumbnails/filedet.htm?File_name=CNID004B&amp;File_type=GIF" TargetMode="External"/><Relationship Id="rId4" Type="http://schemas.openxmlformats.org/officeDocument/2006/relationships/image" Target="http://biodidac.bio.uottawa.ca/thumbnails/images/CNID003B.gi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>
                <a:latin typeface="Times New Roman" pitchFamily="18" charset="0"/>
              </a:rPr>
              <a:t>Phyla Cnidaria and Ctenophora: An Overview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657600"/>
            <a:ext cx="6629400" cy="1676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Cnidaria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Diploblastic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(blastula has endo- and ectoderm)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Tissue-level organization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True mouth (a.k.a. anus)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“Naked” nerve nets- no CNS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Unique presence of Nematocysts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Planktonic or sessile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Ctenophora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(Comb jellies)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Weak swimmers- planktonic or benthic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Statocyst present- organ determines orientation, contains statoliths and four groups of fused cilia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Often source of nighttime multi-colored bioluminescence 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Radiata Side by Side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>
                <a:latin typeface="Times New Roman" pitchFamily="18" charset="0"/>
              </a:rPr>
              <a:t>Jellyfish, anemones, corals </a:t>
            </a:r>
          </a:p>
          <a:p>
            <a:r>
              <a:rPr lang="en-US" sz="2400">
                <a:latin typeface="Times New Roman" pitchFamily="18" charset="0"/>
              </a:rPr>
              <a:t>Mainly carnivorous</a:t>
            </a:r>
          </a:p>
          <a:p>
            <a:r>
              <a:rPr lang="en-US" sz="2400">
                <a:latin typeface="Times New Roman" pitchFamily="18" charset="0"/>
              </a:rPr>
              <a:t>Move by water propulsion</a:t>
            </a:r>
          </a:p>
          <a:p>
            <a:pPr>
              <a:lnSpc>
                <a:spcPct val="75000"/>
              </a:lnSpc>
            </a:pPr>
            <a:r>
              <a:rPr lang="en-US" sz="2400">
                <a:latin typeface="Times New Roman" pitchFamily="18" charset="0"/>
              </a:rPr>
              <a:t>Exclusively aquatic, mostly marine</a:t>
            </a:r>
          </a:p>
          <a:p>
            <a:pPr>
              <a:lnSpc>
                <a:spcPct val="75000"/>
              </a:lnSpc>
            </a:pPr>
            <a:r>
              <a:rPr lang="en-US" sz="2400">
                <a:latin typeface="Times New Roman" pitchFamily="18" charset="0"/>
              </a:rPr>
              <a:t>Tentacles unbranched, around mouths of polyps, margin of medusae</a:t>
            </a:r>
          </a:p>
          <a:p>
            <a:pPr>
              <a:lnSpc>
                <a:spcPct val="75000"/>
              </a:lnSpc>
            </a:pPr>
            <a:r>
              <a:rPr lang="en-US" sz="2400">
                <a:latin typeface="Times New Roman" pitchFamily="18" charset="0"/>
              </a:rPr>
              <a:t>Tentacles hollow w/ nematocysts </a:t>
            </a:r>
          </a:p>
          <a:p>
            <a:endParaRPr lang="en-US" sz="2400">
              <a:latin typeface="Times New Roman" pitchFamily="18" charset="0"/>
            </a:endParaRPr>
          </a:p>
          <a:p>
            <a:endParaRPr lang="en-US" sz="2400">
              <a:latin typeface="Times New Roman" pitchFamily="18" charset="0"/>
            </a:endParaRPr>
          </a:p>
          <a:p>
            <a:endParaRPr lang="en-US" sz="2400">
              <a:latin typeface="Times New Roman" pitchFamily="18" charset="0"/>
            </a:endParaRPr>
          </a:p>
          <a:p>
            <a:endParaRPr lang="en-US" sz="2400">
              <a:latin typeface="Times New Roman" pitchFamily="18" charset="0"/>
            </a:endParaRPr>
          </a:p>
          <a:p>
            <a:endParaRPr lang="en-US" sz="2400">
              <a:latin typeface="Times New Roman" pitchFamily="18" charset="0"/>
            </a:endParaRPr>
          </a:p>
          <a:p>
            <a:pPr lvl="1"/>
            <a:endParaRPr lang="en-US" sz="2600">
              <a:latin typeface="Times New Roman" pitchFamily="18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Comb Jellies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Carnivorous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Move by ctenes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(fused cilia)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Exclusively Aquatic, mostly marine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If present; two tentacles, branched and extensile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Tentacles solid w/ colloblasts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Cnidaria- Major Classes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Anthozoa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(corals and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anemones)</a:t>
            </a:r>
          </a:p>
          <a:p>
            <a:pPr>
              <a:lnSpc>
                <a:spcPct val="90000"/>
              </a:lnSpc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About 6500 species</a:t>
            </a:r>
          </a:p>
          <a:p>
            <a:pPr>
              <a:lnSpc>
                <a:spcPct val="90000"/>
              </a:lnSpc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No medusa stage</a:t>
            </a:r>
          </a:p>
          <a:p>
            <a:pPr>
              <a:lnSpc>
                <a:spcPct val="90000"/>
              </a:lnSpc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Some hermaphroditic </a:t>
            </a:r>
          </a:p>
          <a:p>
            <a:pPr>
              <a:lnSpc>
                <a:spcPct val="90000"/>
              </a:lnSpc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Thrive best in presence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of symbionts-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(usually heterotrophic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dinomastigotes)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2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486400" y="1600200"/>
            <a:ext cx="3048000" cy="4495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Hydrozoa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(hydras and man-of-war)</a:t>
            </a:r>
          </a:p>
          <a:p>
            <a:pPr>
              <a:lnSpc>
                <a:spcPct val="90000"/>
              </a:lnSpc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About 3100 species       </a:t>
            </a:r>
          </a:p>
          <a:p>
            <a:pPr>
              <a:lnSpc>
                <a:spcPct val="90000"/>
              </a:lnSpc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Most medusae with velum</a:t>
            </a:r>
          </a:p>
          <a:p>
            <a:pPr>
              <a:lnSpc>
                <a:spcPct val="90000"/>
              </a:lnSpc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Many with small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or absent medusa</a:t>
            </a:r>
          </a:p>
          <a:p>
            <a:pPr>
              <a:lnSpc>
                <a:spcPct val="90000"/>
              </a:lnSpc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Polyps usually bud daughter polyps</a:t>
            </a:r>
          </a:p>
          <a:p>
            <a:pPr>
              <a:lnSpc>
                <a:spcPct val="90000"/>
              </a:lnSpc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Medusae reproduce sexually</a:t>
            </a:r>
          </a:p>
          <a:p>
            <a:pPr>
              <a:lnSpc>
                <a:spcPct val="6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000"/>
          </a:p>
          <a:p>
            <a:pPr>
              <a:lnSpc>
                <a:spcPct val="6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000"/>
          </a:p>
          <a:p>
            <a:pPr>
              <a:lnSpc>
                <a:spcPct val="6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000"/>
          </a:p>
          <a:p>
            <a:pPr>
              <a:lnSpc>
                <a:spcPct val="6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000"/>
          </a:p>
          <a:p>
            <a:pPr>
              <a:lnSpc>
                <a:spcPct val="6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000"/>
          </a:p>
          <a:p>
            <a:pPr>
              <a:lnSpc>
                <a:spcPct val="6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000"/>
          </a:p>
          <a:p>
            <a:pPr>
              <a:lnSpc>
                <a:spcPct val="6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000"/>
          </a:p>
          <a:p>
            <a:pPr>
              <a:lnSpc>
                <a:spcPct val="6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900" i="1"/>
          </a:p>
        </p:txBody>
      </p:sp>
      <p:pic>
        <p:nvPicPr>
          <p:cNvPr id="22535" name="Picture 7" descr="[Image, BIODIDAC, Anth102p.gif Cnidaria Anthozoa Coral heed vista. Showing deep water gorgonians, corals and encrusting sponge. Saba. Description en anglais seulement. Désolé !&lt;br&gt;Coral heed vista. Showing deep water gorgonians, corals and encrusting sponge. Saba.]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1219200"/>
            <a:ext cx="1939925" cy="2971800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2741613"/>
            <a:ext cx="91440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>
                <a:hlinkClick r:id="rId4"/>
              </a:rPr>
              <a:t>  </a:t>
            </a:r>
            <a:r>
              <a:rPr lang="en-US" sz="6600"/>
              <a:t> </a:t>
            </a:r>
            <a:r>
              <a:rPr lang="en-US"/>
              <a:t>                     </a:t>
            </a:r>
            <a:br>
              <a:rPr lang="en-US"/>
            </a:br>
            <a:endParaRPr lang="en-US"/>
          </a:p>
        </p:txBody>
      </p:sp>
      <p:pic>
        <p:nvPicPr>
          <p:cNvPr id="22537" name="Picture 9" descr="[Image, HYDR062P.gif]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0" y="4724400"/>
            <a:ext cx="1428750" cy="1057275"/>
          </a:xfrm>
          <a:prstGeom prst="rect">
            <a:avLst/>
          </a:prstGeom>
          <a:noFill/>
        </p:spPr>
      </p:pic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657600" y="4267200"/>
            <a:ext cx="17399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900" i="1"/>
              <a:t>Deep water gorgonians, </a:t>
            </a:r>
          </a:p>
          <a:p>
            <a:pPr algn="ctr"/>
            <a:r>
              <a:rPr lang="en-US" sz="900" i="1"/>
              <a:t>corals and encrusting sponge. 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3657600" y="5791200"/>
            <a:ext cx="2038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900" i="1"/>
              <a:t>Obelia- Detail of the bell margin of a </a:t>
            </a:r>
          </a:p>
          <a:p>
            <a:pPr algn="ctr"/>
            <a:r>
              <a:rPr lang="en-US" sz="900" i="1"/>
              <a:t>Hydrozoan medusa</a:t>
            </a:r>
            <a:endParaRPr lang="en-US"/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3657600" y="6324600"/>
            <a:ext cx="930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2971800" y="6324600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cs typeface="Times New Roman" pitchFamily="18" charset="0"/>
              </a:rPr>
              <a:t>(Margulis, Schwartz: 1998)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Scyphozoa</a:t>
            </a:r>
          </a:p>
          <a:p>
            <a:pPr>
              <a:buFont typeface="Wingdings" pitchFamily="2" charset="2"/>
              <a:buNone/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(“True” jellyfish)</a:t>
            </a:r>
          </a:p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200 species- all marine</a:t>
            </a:r>
          </a:p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Thick mesoglea</a:t>
            </a:r>
          </a:p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No vela</a:t>
            </a:r>
          </a:p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Alternation of generations</a:t>
            </a:r>
          </a:p>
          <a:p>
            <a:pPr lvl="1"/>
            <a:r>
              <a:rPr lang="en-US" sz="2100">
                <a:latin typeface="Times New Roman" pitchFamily="18" charset="0"/>
                <a:cs typeface="Times New Roman" pitchFamily="18" charset="0"/>
              </a:rPr>
              <a:t>Medusae sexual, giving rise to polyps</a:t>
            </a:r>
          </a:p>
          <a:p>
            <a:pPr lvl="1"/>
            <a:r>
              <a:rPr lang="en-US" sz="2100">
                <a:latin typeface="Times New Roman" pitchFamily="18" charset="0"/>
                <a:cs typeface="Times New Roman" pitchFamily="18" charset="0"/>
              </a:rPr>
              <a:t>Polyps sessile and asexual, giving rise to ephyra</a:t>
            </a:r>
          </a:p>
          <a:p>
            <a:pPr>
              <a:buFont typeface="Wingdings" pitchFamily="2" charset="2"/>
              <a:buNone/>
            </a:pPr>
            <a:endParaRPr lang="en-US" sz="2200">
              <a:latin typeface="Times New Roman" pitchFamily="18" charset="0"/>
              <a:cs typeface="Times New Roman" pitchFamily="18" charset="0"/>
            </a:endParaRPr>
          </a:p>
          <a:p>
            <a:endParaRPr lang="en-US" sz="2200">
              <a:latin typeface="Times New Roman" pitchFamily="18" charset="0"/>
              <a:cs typeface="Times New Roman" pitchFamily="18" charset="0"/>
            </a:endParaRPr>
          </a:p>
          <a:p>
            <a:endParaRPr lang="en-US" sz="2200">
              <a:latin typeface="Times New Roman" pitchFamily="18" charset="0"/>
              <a:cs typeface="Times New Roman" pitchFamily="18" charset="0"/>
            </a:endParaRPr>
          </a:p>
          <a:p>
            <a:endParaRPr lang="en-US" sz="2200">
              <a:latin typeface="Times New Roman" pitchFamily="18" charset="0"/>
              <a:cs typeface="Times New Roman" pitchFamily="18" charset="0"/>
            </a:endParaRPr>
          </a:p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Cubozoa</a:t>
            </a:r>
          </a:p>
          <a:p>
            <a:pPr>
              <a:buFont typeface="Wingdings" pitchFamily="2" charset="2"/>
              <a:buNone/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(Sea wasps)</a:t>
            </a:r>
          </a:p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One or more tentacles at each of the four corners of their medusae</a:t>
            </a:r>
          </a:p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Tropical and subtropical swimmers</a:t>
            </a:r>
          </a:p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Nasty stingers</a:t>
            </a:r>
          </a:p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Among most complex invertebrate eyes</a:t>
            </a:r>
          </a:p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Alternation of generations</a:t>
            </a:r>
          </a:p>
          <a:p>
            <a:endParaRPr lang="en-US" sz="22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286000" y="6400800"/>
            <a:ext cx="480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(Margulis, Schwartz: 1998; and Kozloff: 1993)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>
                <a:latin typeface="Times New Roman" pitchFamily="18" charset="0"/>
                <a:cs typeface="Times New Roman" pitchFamily="18" charset="0"/>
              </a:rPr>
              <a:t>When is a jellyfish like a honey bee?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Nematocysts: More firearm                            	than syringe? 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Study sequenced mediterrean jellyfish, 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Rhopilema nomadica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venom. 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Identifed unique mechanical process of venom translocation. 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Polypeptide lysis of cells 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Neurotoxic effects</a:t>
            </a:r>
          </a:p>
          <a:p>
            <a:pPr lvl="1">
              <a:lnSpc>
                <a:spcPct val="90000"/>
              </a:lnSpc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Affect neurotransmitters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Striking similarity to Gila monster venom</a:t>
            </a:r>
          </a:p>
          <a:p>
            <a:pPr>
              <a:lnSpc>
                <a:spcPct val="90000"/>
              </a:lnSpc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43016" name="Picture 8" descr="[Image, CNID003B.gif]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990600" y="1676400"/>
            <a:ext cx="1428750" cy="2638425"/>
          </a:xfrm>
          <a:prstGeom prst="rect">
            <a:avLst/>
          </a:prstGeom>
          <a:noFill/>
        </p:spPr>
      </p:pic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2638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43015" name="Picture 7" descr="[Image, CNID004B.gif]">
            <a:hlinkClick r:id="rId5"/>
          </p:cNvPr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2819400" y="1752600"/>
            <a:ext cx="1428750" cy="2476500"/>
          </a:xfrm>
          <a:prstGeom prst="rect">
            <a:avLst/>
          </a:prstGeom>
          <a:noFill/>
        </p:spPr>
      </p:pic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032125" y="6262688"/>
            <a:ext cx="2205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(Lotan, et al.: 1996)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Citations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Kozloff, E. Seashore Life of the Northern Pacific Coast. 1993. Seattle: University of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	Washington Press.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Lotan, A., L. Fishman, and E. Zlotkin.  1996. Toxin compartmentation and delivery in the cnidaria: The nematocyst’s tubule as a multiheaded poisonous arrow. </a:t>
            </a:r>
            <a:r>
              <a:rPr lang="en-US" sz="1600" u="sng">
                <a:latin typeface="Times New Roman" pitchFamily="18" charset="0"/>
                <a:cs typeface="Times New Roman" pitchFamily="18" charset="0"/>
              </a:rPr>
              <a:t>Comparative Physiology and Biochemistry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. 275:444-451.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Margulis, L., and K. Schwartz.  1998.  Five Kingdoms: An illustrated guide to the phyla of life on Earth.  New York: Holt.</a:t>
            </a:r>
            <a:r>
              <a:rPr lang="en-US" sz="16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University of California, Irvine. April 2, 2006. Cnidaria home page.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	http://tolweb.org/Cnidaria/2461/1997.04.24 in The Tree of Life Web Project,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	http://tolweb.org</a:t>
            </a:r>
            <a:r>
              <a:rPr lang="en-US" sz="1600" i="1"/>
              <a:t>/</a:t>
            </a:r>
            <a:r>
              <a:rPr lang="en-US" sz="16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University of Ottawa. April 1, 2006. Cnidarian information page. http://biodidac.bio.uottawa.ca</a:t>
            </a:r>
            <a:r>
              <a:rPr lang="en-US" sz="1400"/>
              <a:t> 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1185</TotalTime>
  <Words>366</Words>
  <Application>Microsoft PowerPoint</Application>
  <PresentationFormat>On-screen Show (4:3)</PresentationFormat>
  <Paragraphs>117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Arial Black</vt:lpstr>
      <vt:lpstr>Radial</vt:lpstr>
      <vt:lpstr>Phyla Cnidaria and Ctenophora: An Overview</vt:lpstr>
      <vt:lpstr>Cnidaria</vt:lpstr>
      <vt:lpstr>Ctenophora</vt:lpstr>
      <vt:lpstr>Radiata Side by Side</vt:lpstr>
      <vt:lpstr>Cnidaria- Major Classes</vt:lpstr>
      <vt:lpstr>Slide 6</vt:lpstr>
      <vt:lpstr>When is a jellyfish like a honey bee?</vt:lpstr>
      <vt:lpstr>Citations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Phyla Cnidaria and Ctenophora</dc:title>
  <dc:creator> </dc:creator>
  <cp:lastModifiedBy>Chris Hannon</cp:lastModifiedBy>
  <cp:revision>63</cp:revision>
  <dcterms:created xsi:type="dcterms:W3CDTF">2007-04-05T02:30:21Z</dcterms:created>
  <dcterms:modified xsi:type="dcterms:W3CDTF">2007-06-09T04:18:43Z</dcterms:modified>
</cp:coreProperties>
</file>